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7"/>
  </p:notesMasterIdLst>
  <p:sldIdLst>
    <p:sldId id="292" r:id="rId5"/>
    <p:sldId id="362" r:id="rId6"/>
    <p:sldId id="392" r:id="rId7"/>
    <p:sldId id="295" r:id="rId8"/>
    <p:sldId id="293" r:id="rId9"/>
    <p:sldId id="294" r:id="rId10"/>
    <p:sldId id="365" r:id="rId11"/>
    <p:sldId id="356" r:id="rId12"/>
    <p:sldId id="364" r:id="rId13"/>
    <p:sldId id="338" r:id="rId14"/>
    <p:sldId id="368" r:id="rId15"/>
    <p:sldId id="296" r:id="rId16"/>
    <p:sldId id="297" r:id="rId17"/>
    <p:sldId id="298" r:id="rId18"/>
    <p:sldId id="299" r:id="rId19"/>
    <p:sldId id="300" r:id="rId20"/>
    <p:sldId id="301" r:id="rId21"/>
    <p:sldId id="302" r:id="rId22"/>
    <p:sldId id="340" r:id="rId23"/>
    <p:sldId id="303" r:id="rId24"/>
    <p:sldId id="304" r:id="rId25"/>
    <p:sldId id="305" r:id="rId26"/>
    <p:sldId id="306" r:id="rId27"/>
    <p:sldId id="341" r:id="rId28"/>
    <p:sldId id="307" r:id="rId29"/>
    <p:sldId id="308" r:id="rId30"/>
    <p:sldId id="309" r:id="rId31"/>
    <p:sldId id="310" r:id="rId32"/>
    <p:sldId id="342" r:id="rId33"/>
    <p:sldId id="311" r:id="rId34"/>
    <p:sldId id="312" r:id="rId35"/>
    <p:sldId id="313" r:id="rId36"/>
    <p:sldId id="314" r:id="rId37"/>
    <p:sldId id="315" r:id="rId38"/>
    <p:sldId id="316" r:id="rId39"/>
    <p:sldId id="317" r:id="rId40"/>
    <p:sldId id="343" r:id="rId41"/>
    <p:sldId id="318" r:id="rId42"/>
    <p:sldId id="319" r:id="rId43"/>
    <p:sldId id="320" r:id="rId44"/>
    <p:sldId id="321" r:id="rId45"/>
    <p:sldId id="373" r:id="rId46"/>
    <p:sldId id="355" r:id="rId47"/>
    <p:sldId id="322" r:id="rId48"/>
    <p:sldId id="323" r:id="rId49"/>
    <p:sldId id="324" r:id="rId50"/>
    <p:sldId id="344" r:id="rId51"/>
    <p:sldId id="325" r:id="rId52"/>
    <p:sldId id="345" r:id="rId53"/>
    <p:sldId id="326" r:id="rId54"/>
    <p:sldId id="346" r:id="rId55"/>
    <p:sldId id="327" r:id="rId56"/>
    <p:sldId id="328" r:id="rId57"/>
    <p:sldId id="329" r:id="rId58"/>
    <p:sldId id="347" r:id="rId59"/>
    <p:sldId id="330" r:id="rId60"/>
    <p:sldId id="349" r:id="rId61"/>
    <p:sldId id="331" r:id="rId62"/>
    <p:sldId id="332" r:id="rId63"/>
    <p:sldId id="354" r:id="rId64"/>
    <p:sldId id="333" r:id="rId65"/>
    <p:sldId id="350" r:id="rId66"/>
    <p:sldId id="334" r:id="rId67"/>
    <p:sldId id="353" r:id="rId68"/>
    <p:sldId id="335" r:id="rId69"/>
    <p:sldId id="352" r:id="rId70"/>
    <p:sldId id="336" r:id="rId71"/>
    <p:sldId id="337" r:id="rId72"/>
    <p:sldId id="348" r:id="rId73"/>
    <p:sldId id="372" r:id="rId74"/>
    <p:sldId id="351" r:id="rId75"/>
    <p:sldId id="371" r:id="rId76"/>
    <p:sldId id="361" r:id="rId77"/>
    <p:sldId id="374" r:id="rId78"/>
    <p:sldId id="375" r:id="rId79"/>
    <p:sldId id="376" r:id="rId80"/>
    <p:sldId id="377" r:id="rId81"/>
    <p:sldId id="378" r:id="rId82"/>
    <p:sldId id="379" r:id="rId83"/>
    <p:sldId id="380" r:id="rId84"/>
    <p:sldId id="369" r:id="rId85"/>
    <p:sldId id="381" r:id="rId86"/>
    <p:sldId id="382" r:id="rId87"/>
    <p:sldId id="383" r:id="rId88"/>
    <p:sldId id="384" r:id="rId89"/>
    <p:sldId id="385" r:id="rId90"/>
    <p:sldId id="386" r:id="rId91"/>
    <p:sldId id="387" r:id="rId92"/>
    <p:sldId id="388" r:id="rId93"/>
    <p:sldId id="389" r:id="rId94"/>
    <p:sldId id="390" r:id="rId95"/>
    <p:sldId id="391" r:id="rId96"/>
  </p:sldIdLst>
  <p:sldSz cx="6858000" cy="9906000" type="A4"/>
  <p:notesSz cx="6858000" cy="9144000"/>
  <p:custDataLst>
    <p:tags r:id="rId9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2B0F84-6754-070F-FB0A-74714967B177}" name="Erin E Skurrie (DEECA)" initials="EES(" userId="S::erin.skurrie@delwp.vic.gov.au::40d278f5-2685-46d8-addf-99a3a9e7eb73" providerId="AD"/>
  <p188:author id="{9EFAF5A5-B1CD-6DBD-8B64-61D35DF2A5E0}" name="Scott D Matheson (DEECA)" initials="SDM(" userId="S::scott.matheson@delwp.vic.gov.au::ca67bcd2-1d88-4878-9268-c1471086911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3565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555ED-5728-41E4-8631-FD96DD343464}" v="3" dt="2023-07-31T00:45:55.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6" autoAdjust="0"/>
    <p:restoredTop sz="96713" autoAdjust="0"/>
  </p:normalViewPr>
  <p:slideViewPr>
    <p:cSldViewPr snapToGrid="0">
      <p:cViewPr varScale="1">
        <p:scale>
          <a:sx n="77" d="100"/>
          <a:sy n="77" d="100"/>
        </p:scale>
        <p:origin x="2496" y="90"/>
      </p:cViewPr>
      <p:guideLst/>
    </p:cSldViewPr>
  </p:slideViewPr>
  <p:outlineViewPr>
    <p:cViewPr>
      <p:scale>
        <a:sx n="33" d="100"/>
        <a:sy n="33" d="100"/>
      </p:scale>
      <p:origin x="0" y="-23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104"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ags" Target="tags/tag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CD3B2-4D7A-4E7B-BDA7-2DB5BDD53175}" type="datetimeFigureOut">
              <a:rPr lang="en-AU" smtClean="0"/>
              <a:t>21/08/2023</a:t>
            </a:fld>
            <a:endParaRPr lang="en-AU"/>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C1774-FB25-401F-8CDD-2DAF6D4705F7}" type="slidenum">
              <a:rPr lang="en-AU" smtClean="0"/>
              <a:t>‹#›</a:t>
            </a:fld>
            <a:endParaRPr lang="en-AU"/>
          </a:p>
        </p:txBody>
      </p:sp>
    </p:spTree>
    <p:extLst>
      <p:ext uri="{BB962C8B-B14F-4D97-AF65-F5344CB8AC3E}">
        <p14:creationId xmlns:p14="http://schemas.microsoft.com/office/powerpoint/2010/main" val="3989712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A4C1774-FB25-401F-8CDD-2DAF6D4705F7}" type="slidenum">
              <a:rPr lang="en-AU" smtClean="0"/>
              <a:t>5</a:t>
            </a:fld>
            <a:endParaRPr lang="en-AU"/>
          </a:p>
        </p:txBody>
      </p:sp>
    </p:spTree>
    <p:extLst>
      <p:ext uri="{BB962C8B-B14F-4D97-AF65-F5344CB8AC3E}">
        <p14:creationId xmlns:p14="http://schemas.microsoft.com/office/powerpoint/2010/main" val="43839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A4C1774-FB25-401F-8CDD-2DAF6D4705F7}" type="slidenum">
              <a:rPr lang="en-AU" smtClean="0"/>
              <a:t>8</a:t>
            </a:fld>
            <a:endParaRPr lang="en-AU"/>
          </a:p>
        </p:txBody>
      </p:sp>
    </p:spTree>
    <p:extLst>
      <p:ext uri="{BB962C8B-B14F-4D97-AF65-F5344CB8AC3E}">
        <p14:creationId xmlns:p14="http://schemas.microsoft.com/office/powerpoint/2010/main" val="1868242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Diagram of typical permit planning application process: State 1 Prepare: So you need a planning permit? Do your research, seek advice from Council, gather documents. Stage 2 apply: submit application, application health check, payment once fee is determined, lodge application. Stage 3: assessment: provide further information, referrals to external authorities (if applicable, and can take up to 28 days), advertisement of proposed permits (if applicable), objections considered (if applicable). Stage 4: Post-assessment: permit decision made, reviewed by VCAT (if applicable), adapt permit (if applicable), comply with conditions of permit.</a:t>
            </a:r>
          </a:p>
        </p:txBody>
      </p:sp>
      <p:sp>
        <p:nvSpPr>
          <p:cNvPr id="4" name="Slide Number Placeholder 3"/>
          <p:cNvSpPr>
            <a:spLocks noGrp="1"/>
          </p:cNvSpPr>
          <p:nvPr>
            <p:ph type="sldNum" sz="quarter" idx="5"/>
          </p:nvPr>
        </p:nvSpPr>
        <p:spPr/>
        <p:txBody>
          <a:bodyPr/>
          <a:lstStyle/>
          <a:p>
            <a:fld id="{4A4C1774-FB25-401F-8CDD-2DAF6D4705F7}" type="slidenum">
              <a:rPr lang="en-AU" smtClean="0"/>
              <a:t>81</a:t>
            </a:fld>
            <a:endParaRPr lang="en-AU"/>
          </a:p>
        </p:txBody>
      </p:sp>
    </p:spTree>
    <p:extLst>
      <p:ext uri="{BB962C8B-B14F-4D97-AF65-F5344CB8AC3E}">
        <p14:creationId xmlns:p14="http://schemas.microsoft.com/office/powerpoint/2010/main" val="2058816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 name="Free-form: Shape 50">
            <a:extLst>
              <a:ext uri="{FF2B5EF4-FFF2-40B4-BE49-F238E27FC236}">
                <a16:creationId xmlns:a16="http://schemas.microsoft.com/office/drawing/2014/main" id="{15537C9B-4C25-A668-540C-915BC5DCFBDF}"/>
              </a:ext>
            </a:extLst>
          </p:cNvPr>
          <p:cNvSpPr/>
          <p:nvPr userDrawn="1"/>
        </p:nvSpPr>
        <p:spPr>
          <a:xfrm>
            <a:off x="1" y="3226096"/>
            <a:ext cx="6862863" cy="5766800"/>
          </a:xfrm>
          <a:custGeom>
            <a:avLst/>
            <a:gdLst>
              <a:gd name="connsiteX0" fmla="*/ 0 w 8820023"/>
              <a:gd name="connsiteY0" fmla="*/ 0 h 3990721"/>
              <a:gd name="connsiteX1" fmla="*/ 8820023 w 8820023"/>
              <a:gd name="connsiteY1" fmla="*/ 0 h 3990721"/>
              <a:gd name="connsiteX2" fmla="*/ 8820023 w 8820023"/>
              <a:gd name="connsiteY2" fmla="*/ 3990721 h 3990721"/>
              <a:gd name="connsiteX3" fmla="*/ 0 w 8820023"/>
              <a:gd name="connsiteY3" fmla="*/ 3990721 h 3990721"/>
            </a:gdLst>
            <a:ahLst/>
            <a:cxnLst>
              <a:cxn ang="0">
                <a:pos x="connsiteX0" y="connsiteY0"/>
              </a:cxn>
              <a:cxn ang="0">
                <a:pos x="connsiteX1" y="connsiteY1"/>
              </a:cxn>
              <a:cxn ang="0">
                <a:pos x="connsiteX2" y="connsiteY2"/>
              </a:cxn>
              <a:cxn ang="0">
                <a:pos x="connsiteX3" y="connsiteY3"/>
              </a:cxn>
            </a:cxnLst>
            <a:rect l="l" t="t" r="r" b="b"/>
            <a:pathLst>
              <a:path w="8820023" h="3990721">
                <a:moveTo>
                  <a:pt x="0" y="0"/>
                </a:moveTo>
                <a:lnTo>
                  <a:pt x="8820023" y="0"/>
                </a:lnTo>
                <a:lnTo>
                  <a:pt x="8820023" y="3990721"/>
                </a:lnTo>
                <a:lnTo>
                  <a:pt x="0" y="3990721"/>
                </a:lnTo>
                <a:close/>
              </a:path>
            </a:pathLst>
          </a:custGeom>
          <a:solidFill>
            <a:srgbClr val="E0EDF8"/>
          </a:solidFill>
          <a:ln w="6350" cap="flat">
            <a:noFill/>
            <a:prstDash val="solid"/>
            <a:miter/>
          </a:ln>
        </p:spPr>
        <p:txBody>
          <a:bodyPr rtlCol="0" anchor="ctr"/>
          <a:lstStyle/>
          <a:p>
            <a:pPr lvl="0"/>
            <a:endParaRPr lang="en-AU" sz="1350">
              <a:solidFill>
                <a:schemeClr val="accent6"/>
              </a:solidFill>
            </a:endParaRPr>
          </a:p>
        </p:txBody>
      </p:sp>
      <p:sp>
        <p:nvSpPr>
          <p:cNvPr id="24" name="Subtitle 2">
            <a:extLst>
              <a:ext uri="{FF2B5EF4-FFF2-40B4-BE49-F238E27FC236}">
                <a16:creationId xmlns:a16="http://schemas.microsoft.com/office/drawing/2014/main" id="{6B334685-C921-7BF8-BD42-E66D7F73CDEC}"/>
              </a:ext>
            </a:extLst>
          </p:cNvPr>
          <p:cNvSpPr>
            <a:spLocks noGrp="1"/>
          </p:cNvSpPr>
          <p:nvPr>
            <p:ph type="subTitle" idx="1" hasCustomPrompt="1"/>
          </p:nvPr>
        </p:nvSpPr>
        <p:spPr>
          <a:xfrm>
            <a:off x="364331" y="805477"/>
            <a:ext cx="3442500" cy="2080000"/>
          </a:xfrm>
        </p:spPr>
        <p:txBody>
          <a:bodyPr/>
          <a:lstStyle>
            <a:lvl1pPr marL="0" indent="0" algn="l">
              <a:buNone/>
              <a:defRPr sz="2325" b="0">
                <a:solidFill>
                  <a:schemeClr val="accent6"/>
                </a:solidFill>
              </a:defRPr>
            </a:lvl1pPr>
            <a:lvl2pPr marL="0" indent="0" algn="l">
              <a:buNone/>
              <a:defRPr sz="1725" b="0">
                <a:solidFill>
                  <a:schemeClr val="accent6"/>
                </a:solidFill>
              </a:defRPr>
            </a:lvl2pPr>
            <a:lvl3pPr marL="0" indent="0" algn="l">
              <a:buNone/>
              <a:defRPr sz="1725" b="0">
                <a:solidFill>
                  <a:schemeClr val="accent6"/>
                </a:solidFill>
              </a:defRPr>
            </a:lvl3pPr>
            <a:lvl4pPr marL="0" indent="0" algn="l">
              <a:buNone/>
              <a:defRPr sz="1725" b="0">
                <a:solidFill>
                  <a:schemeClr val="accent6"/>
                </a:solidFill>
              </a:defRPr>
            </a:lvl4pPr>
            <a:lvl5pPr marL="0" indent="0" algn="l">
              <a:buNone/>
              <a:defRPr sz="1725" b="0">
                <a:solidFill>
                  <a:schemeClr val="accent6"/>
                </a:solidFill>
              </a:defRPr>
            </a:lvl5pPr>
            <a:lvl6pPr marL="0" indent="0" algn="l">
              <a:buNone/>
              <a:defRPr sz="1725" b="0">
                <a:solidFill>
                  <a:schemeClr val="accent6"/>
                </a:solidFill>
              </a:defRPr>
            </a:lvl6pPr>
            <a:lvl7pPr marL="0" indent="0" algn="l">
              <a:buNone/>
              <a:defRPr sz="1725" b="0">
                <a:solidFill>
                  <a:schemeClr val="accent6"/>
                </a:solidFill>
              </a:defRPr>
            </a:lvl7pPr>
            <a:lvl8pPr marL="0" indent="0" algn="l">
              <a:buNone/>
              <a:defRPr sz="1725" b="0">
                <a:solidFill>
                  <a:schemeClr val="accent6"/>
                </a:solidFill>
              </a:defRPr>
            </a:lvl8pPr>
            <a:lvl9pPr marL="0" indent="0" algn="l">
              <a:buNone/>
              <a:defRPr sz="1725" b="0">
                <a:solidFill>
                  <a:schemeClr val="accent6"/>
                </a:solidFill>
              </a:defRPr>
            </a:lvl9pPr>
          </a:lstStyle>
          <a:p>
            <a:r>
              <a:rPr lang="en-AU"/>
              <a:t>Title heading-first level</a:t>
            </a:r>
            <a:endParaRPr lang="en-GB"/>
          </a:p>
          <a:p>
            <a:pPr lvl="1"/>
            <a:r>
              <a:rPr lang="en-US"/>
              <a:t>Subheading-second level</a:t>
            </a:r>
            <a:endParaRPr lang="en-GB"/>
          </a:p>
        </p:txBody>
      </p:sp>
      <p:sp>
        <p:nvSpPr>
          <p:cNvPr id="8" name="Footer Placeholder 7">
            <a:extLst>
              <a:ext uri="{FF2B5EF4-FFF2-40B4-BE49-F238E27FC236}">
                <a16:creationId xmlns:a16="http://schemas.microsoft.com/office/drawing/2014/main" id="{A3DD9C57-C900-FB86-2C43-875E69AA3398}"/>
              </a:ext>
            </a:extLst>
          </p:cNvPr>
          <p:cNvSpPr>
            <a:spLocks noGrp="1"/>
          </p:cNvSpPr>
          <p:nvPr>
            <p:ph type="ftr" sz="quarter" idx="11"/>
          </p:nvPr>
        </p:nvSpPr>
        <p:spPr/>
        <p:txBody>
          <a:bodyPr/>
          <a:lstStyle>
            <a:lvl1pPr>
              <a:defRPr>
                <a:solidFill>
                  <a:schemeClr val="accent6"/>
                </a:solidFill>
              </a:defRPr>
            </a:lvl1pPr>
          </a:lstStyle>
          <a:p>
            <a:r>
              <a:rPr lang="en-GB"/>
              <a:t>To add a Footer, select 'Insert &gt; Header &amp; Footer'</a:t>
            </a:r>
          </a:p>
        </p:txBody>
      </p:sp>
      <p:sp>
        <p:nvSpPr>
          <p:cNvPr id="9" name="Slide Number Placeholder 8">
            <a:extLst>
              <a:ext uri="{FF2B5EF4-FFF2-40B4-BE49-F238E27FC236}">
                <a16:creationId xmlns:a16="http://schemas.microsoft.com/office/drawing/2014/main" id="{625E74D0-2044-8BDA-EA8E-0C5A69005427}"/>
              </a:ext>
            </a:extLst>
          </p:cNvPr>
          <p:cNvSpPr>
            <a:spLocks noGrp="1"/>
          </p:cNvSpPr>
          <p:nvPr>
            <p:ph type="sldNum" sz="quarter" idx="12"/>
          </p:nvPr>
        </p:nvSpPr>
        <p:spPr/>
        <p:txBody>
          <a:bodyPr/>
          <a:lstStyle>
            <a:lvl1pPr>
              <a:defRPr>
                <a:solidFill>
                  <a:schemeClr val="accent6"/>
                </a:solidFill>
              </a:defRPr>
            </a:lvl1pPr>
          </a:lstStyle>
          <a:p>
            <a:r>
              <a:rPr lang="en-GB"/>
              <a:t>Page </a:t>
            </a:r>
            <a:fld id="{F5AEA0E0-5CC6-4BD0-905C-A0021E419432}" type="slidenum">
              <a:rPr lang="en-GB" smtClean="0"/>
              <a:pPr/>
              <a:t>‹#›</a:t>
            </a:fld>
            <a:endParaRPr lang="en-GB"/>
          </a:p>
        </p:txBody>
      </p:sp>
      <p:pic>
        <p:nvPicPr>
          <p:cNvPr id="19" name="Graphic 18">
            <a:extLst>
              <a:ext uri="{FF2B5EF4-FFF2-40B4-BE49-F238E27FC236}">
                <a16:creationId xmlns:a16="http://schemas.microsoft.com/office/drawing/2014/main" id="{28DD7BC2-4298-2530-CB9E-B3B21FD37D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28378" y="1306898"/>
            <a:ext cx="1258161" cy="744219"/>
          </a:xfrm>
          <a:prstGeom prst="rect">
            <a:avLst/>
          </a:prstGeom>
        </p:spPr>
      </p:pic>
      <p:sp>
        <p:nvSpPr>
          <p:cNvPr id="52" name="Free-form: Shape 51">
            <a:extLst>
              <a:ext uri="{FF2B5EF4-FFF2-40B4-BE49-F238E27FC236}">
                <a16:creationId xmlns:a16="http://schemas.microsoft.com/office/drawing/2014/main" id="{E6AA8BCE-511F-1556-14D4-2884B2E45DD0}"/>
              </a:ext>
            </a:extLst>
          </p:cNvPr>
          <p:cNvSpPr/>
          <p:nvPr userDrawn="1"/>
        </p:nvSpPr>
        <p:spPr>
          <a:xfrm>
            <a:off x="3475296" y="5730"/>
            <a:ext cx="1949482" cy="4795422"/>
          </a:xfrm>
          <a:custGeom>
            <a:avLst/>
            <a:gdLst>
              <a:gd name="connsiteX0" fmla="*/ 2599309 w 2599309"/>
              <a:gd name="connsiteY0" fmla="*/ 0 h 3319907"/>
              <a:gd name="connsiteX1" fmla="*/ 1567307 w 2599309"/>
              <a:gd name="connsiteY1" fmla="*/ 0 h 3319907"/>
              <a:gd name="connsiteX2" fmla="*/ 1161923 w 2599309"/>
              <a:gd name="connsiteY2" fmla="*/ 859155 h 3319907"/>
              <a:gd name="connsiteX3" fmla="*/ 1161161 w 2599309"/>
              <a:gd name="connsiteY3" fmla="*/ 859155 h 3319907"/>
              <a:gd name="connsiteX4" fmla="*/ 0 w 2599309"/>
              <a:gd name="connsiteY4" fmla="*/ 3319907 h 3319907"/>
              <a:gd name="connsiteX5" fmla="*/ 1023366 w 2599309"/>
              <a:gd name="connsiteY5" fmla="*/ 3319907 h 3319907"/>
              <a:gd name="connsiteX6" fmla="*/ 2194560 w 2599309"/>
              <a:gd name="connsiteY6" fmla="*/ 859155 h 3319907"/>
              <a:gd name="connsiteX7" fmla="*/ 2190369 w 2599309"/>
              <a:gd name="connsiteY7" fmla="*/ 859155 h 3319907"/>
              <a:gd name="connsiteX8" fmla="*/ 2599309 w 2599309"/>
              <a:gd name="connsiteY8" fmla="*/ 0 h 33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309" h="3319907">
                <a:moveTo>
                  <a:pt x="2599309" y="0"/>
                </a:moveTo>
                <a:lnTo>
                  <a:pt x="1567307" y="0"/>
                </a:lnTo>
                <a:lnTo>
                  <a:pt x="1161923" y="859155"/>
                </a:lnTo>
                <a:lnTo>
                  <a:pt x="1161161" y="859155"/>
                </a:lnTo>
                <a:lnTo>
                  <a:pt x="0" y="3319907"/>
                </a:lnTo>
                <a:lnTo>
                  <a:pt x="1023366" y="3319907"/>
                </a:lnTo>
                <a:lnTo>
                  <a:pt x="2194560" y="859155"/>
                </a:lnTo>
                <a:lnTo>
                  <a:pt x="2190369" y="859155"/>
                </a:lnTo>
                <a:lnTo>
                  <a:pt x="2599309" y="0"/>
                </a:lnTo>
                <a:close/>
              </a:path>
            </a:pathLst>
          </a:custGeom>
          <a:solidFill>
            <a:srgbClr val="CEDC00"/>
          </a:solidFill>
          <a:ln w="12695" cap="flat">
            <a:noFill/>
            <a:prstDash val="solid"/>
            <a:miter/>
          </a:ln>
        </p:spPr>
        <p:txBody>
          <a:bodyPr rtlCol="0" anchor="ctr"/>
          <a:lstStyle/>
          <a:p>
            <a:endParaRPr lang="en-AU" sz="1350">
              <a:solidFill>
                <a:schemeClr val="accent6"/>
              </a:solidFill>
            </a:endParaRPr>
          </a:p>
        </p:txBody>
      </p:sp>
      <p:sp>
        <p:nvSpPr>
          <p:cNvPr id="53" name="Free-form: Shape 52">
            <a:extLst>
              <a:ext uri="{FF2B5EF4-FFF2-40B4-BE49-F238E27FC236}">
                <a16:creationId xmlns:a16="http://schemas.microsoft.com/office/drawing/2014/main" id="{6B539416-25CC-C2D3-72E7-4C65BD51B5A1}"/>
              </a:ext>
            </a:extLst>
          </p:cNvPr>
          <p:cNvSpPr/>
          <p:nvPr userDrawn="1"/>
        </p:nvSpPr>
        <p:spPr>
          <a:xfrm>
            <a:off x="3859630" y="3232333"/>
            <a:ext cx="770858" cy="1568817"/>
          </a:xfrm>
          <a:custGeom>
            <a:avLst/>
            <a:gdLst>
              <a:gd name="connsiteX0" fmla="*/ 510921 w 1027810"/>
              <a:gd name="connsiteY0" fmla="*/ 1086104 h 1086104"/>
              <a:gd name="connsiteX1" fmla="*/ 1027811 w 1027810"/>
              <a:gd name="connsiteY1" fmla="*/ 0 h 1086104"/>
              <a:gd name="connsiteX2" fmla="*/ 0 w 1027810"/>
              <a:gd name="connsiteY2" fmla="*/ 0 h 1086104"/>
              <a:gd name="connsiteX3" fmla="*/ 510921 w 1027810"/>
              <a:gd name="connsiteY3" fmla="*/ 1086104 h 1086104"/>
            </a:gdLst>
            <a:ahLst/>
            <a:cxnLst>
              <a:cxn ang="0">
                <a:pos x="connsiteX0" y="connsiteY0"/>
              </a:cxn>
              <a:cxn ang="0">
                <a:pos x="connsiteX1" y="connsiteY1"/>
              </a:cxn>
              <a:cxn ang="0">
                <a:pos x="connsiteX2" y="connsiteY2"/>
              </a:cxn>
              <a:cxn ang="0">
                <a:pos x="connsiteX3" y="connsiteY3"/>
              </a:cxn>
            </a:cxnLst>
            <a:rect l="l" t="t" r="r" b="b"/>
            <a:pathLst>
              <a:path w="1027810" h="1086104">
                <a:moveTo>
                  <a:pt x="510921" y="1086104"/>
                </a:moveTo>
                <a:lnTo>
                  <a:pt x="1027811" y="0"/>
                </a:lnTo>
                <a:lnTo>
                  <a:pt x="0" y="0"/>
                </a:lnTo>
                <a:cubicBezTo>
                  <a:pt x="0" y="0"/>
                  <a:pt x="510921" y="1086104"/>
                  <a:pt x="510921" y="1086104"/>
                </a:cubicBezTo>
                <a:close/>
              </a:path>
            </a:pathLst>
          </a:custGeom>
          <a:solidFill>
            <a:srgbClr val="FFFFFF">
              <a:alpha val="30000"/>
            </a:srgbClr>
          </a:solidFill>
          <a:ln w="6350" cap="flat">
            <a:noFill/>
            <a:prstDash val="solid"/>
            <a:miter/>
          </a:ln>
        </p:spPr>
        <p:txBody>
          <a:bodyPr rtlCol="0" anchor="ctr"/>
          <a:lstStyle/>
          <a:p>
            <a:pPr lvl="0"/>
            <a:endParaRPr lang="en-AU" sz="1350">
              <a:solidFill>
                <a:schemeClr val="accent6"/>
              </a:solidFill>
            </a:endParaRPr>
          </a:p>
        </p:txBody>
      </p:sp>
      <p:sp>
        <p:nvSpPr>
          <p:cNvPr id="54" name="Free-form: Shape 53">
            <a:extLst>
              <a:ext uri="{FF2B5EF4-FFF2-40B4-BE49-F238E27FC236}">
                <a16:creationId xmlns:a16="http://schemas.microsoft.com/office/drawing/2014/main" id="{AE37A05A-1CA9-47EB-3D17-768B91E48B21}"/>
              </a:ext>
            </a:extLst>
          </p:cNvPr>
          <p:cNvSpPr/>
          <p:nvPr userDrawn="1"/>
        </p:nvSpPr>
        <p:spPr>
          <a:xfrm>
            <a:off x="3092105" y="3232333"/>
            <a:ext cx="1150715" cy="1568817"/>
          </a:xfrm>
          <a:custGeom>
            <a:avLst/>
            <a:gdLst>
              <a:gd name="connsiteX0" fmla="*/ 1534287 w 1534287"/>
              <a:gd name="connsiteY0" fmla="*/ 1086104 h 1086104"/>
              <a:gd name="connsiteX1" fmla="*/ 1023366 w 1534287"/>
              <a:gd name="connsiteY1" fmla="*/ 0 h 1086104"/>
              <a:gd name="connsiteX2" fmla="*/ 0 w 1534287"/>
              <a:gd name="connsiteY2" fmla="*/ 0 h 1086104"/>
              <a:gd name="connsiteX3" fmla="*/ 510921 w 1534287"/>
              <a:gd name="connsiteY3" fmla="*/ 1086104 h 1086104"/>
              <a:gd name="connsiteX4" fmla="*/ 1534287 w 1534287"/>
              <a:gd name="connsiteY4" fmla="*/ 1086104 h 1086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287" h="1086104">
                <a:moveTo>
                  <a:pt x="1534287" y="1086104"/>
                </a:moveTo>
                <a:lnTo>
                  <a:pt x="1023366" y="0"/>
                </a:lnTo>
                <a:lnTo>
                  <a:pt x="0" y="0"/>
                </a:lnTo>
                <a:cubicBezTo>
                  <a:pt x="0" y="0"/>
                  <a:pt x="510921" y="1086104"/>
                  <a:pt x="510921" y="1086104"/>
                </a:cubicBezTo>
                <a:lnTo>
                  <a:pt x="1534287" y="1086104"/>
                </a:lnTo>
                <a:close/>
              </a:path>
            </a:pathLst>
          </a:custGeom>
          <a:solidFill>
            <a:srgbClr val="FFFFFF">
              <a:alpha val="50000"/>
            </a:srgbClr>
          </a:solidFill>
          <a:ln w="6350" cap="flat">
            <a:noFill/>
            <a:prstDash val="solid"/>
            <a:miter/>
          </a:ln>
        </p:spPr>
        <p:txBody>
          <a:bodyPr rtlCol="0" anchor="ctr"/>
          <a:lstStyle/>
          <a:p>
            <a:pPr lvl="0"/>
            <a:endParaRPr lang="en-AU" sz="1350">
              <a:solidFill>
                <a:schemeClr val="accent6"/>
              </a:solidFill>
            </a:endParaRPr>
          </a:p>
        </p:txBody>
      </p:sp>
      <p:sp>
        <p:nvSpPr>
          <p:cNvPr id="57" name="Free-form: Shape 56">
            <a:extLst>
              <a:ext uri="{FF2B5EF4-FFF2-40B4-BE49-F238E27FC236}">
                <a16:creationId xmlns:a16="http://schemas.microsoft.com/office/drawing/2014/main" id="{6A384F39-0A4B-B0FD-E107-CEA489180716}"/>
              </a:ext>
            </a:extLst>
          </p:cNvPr>
          <p:cNvSpPr/>
          <p:nvPr userDrawn="1"/>
        </p:nvSpPr>
        <p:spPr>
          <a:xfrm>
            <a:off x="4790127" y="7000648"/>
            <a:ext cx="1465898" cy="1996058"/>
          </a:xfrm>
          <a:custGeom>
            <a:avLst/>
            <a:gdLst>
              <a:gd name="connsiteX0" fmla="*/ 0 w 1954530"/>
              <a:gd name="connsiteY0" fmla="*/ 0 h 1381886"/>
              <a:gd name="connsiteX1" fmla="*/ 649478 w 1954530"/>
              <a:gd name="connsiteY1" fmla="*/ 1381887 h 1381886"/>
              <a:gd name="connsiteX2" fmla="*/ 1954530 w 1954530"/>
              <a:gd name="connsiteY2" fmla="*/ 1381887 h 1381886"/>
              <a:gd name="connsiteX3" fmla="*/ 1305052 w 1954530"/>
              <a:gd name="connsiteY3" fmla="*/ 0 h 1381886"/>
              <a:gd name="connsiteX4" fmla="*/ 0 w 1954530"/>
              <a:gd name="connsiteY4" fmla="*/ 0 h 1381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530" h="1381886">
                <a:moveTo>
                  <a:pt x="0" y="0"/>
                </a:moveTo>
                <a:lnTo>
                  <a:pt x="649478" y="1381887"/>
                </a:lnTo>
                <a:lnTo>
                  <a:pt x="1954530" y="1381887"/>
                </a:lnTo>
                <a:cubicBezTo>
                  <a:pt x="1954530" y="1381887"/>
                  <a:pt x="1305052" y="0"/>
                  <a:pt x="1305052" y="0"/>
                </a:cubicBezTo>
                <a:lnTo>
                  <a:pt x="0" y="0"/>
                </a:lnTo>
                <a:close/>
              </a:path>
            </a:pathLst>
          </a:custGeom>
          <a:solidFill>
            <a:srgbClr val="FFFFFF">
              <a:alpha val="50000"/>
            </a:srgbClr>
          </a:solidFill>
          <a:ln w="6350" cap="flat">
            <a:noFill/>
            <a:prstDash val="solid"/>
            <a:miter/>
          </a:ln>
        </p:spPr>
        <p:txBody>
          <a:bodyPr rtlCol="0" anchor="ctr"/>
          <a:lstStyle/>
          <a:p>
            <a:pPr lvl="0"/>
            <a:endParaRPr lang="en-AU" sz="1350">
              <a:solidFill>
                <a:schemeClr val="accent6"/>
              </a:solidFill>
            </a:endParaRPr>
          </a:p>
        </p:txBody>
      </p:sp>
      <p:sp>
        <p:nvSpPr>
          <p:cNvPr id="66" name="Free-form: Shape 65">
            <a:extLst>
              <a:ext uri="{FF2B5EF4-FFF2-40B4-BE49-F238E27FC236}">
                <a16:creationId xmlns:a16="http://schemas.microsoft.com/office/drawing/2014/main" id="{3A422AEC-8593-2ABB-3C00-C4F91727399C}"/>
              </a:ext>
            </a:extLst>
          </p:cNvPr>
          <p:cNvSpPr/>
          <p:nvPr userDrawn="1"/>
        </p:nvSpPr>
        <p:spPr>
          <a:xfrm>
            <a:off x="4158907" y="6994920"/>
            <a:ext cx="1610011" cy="2560701"/>
          </a:xfrm>
          <a:custGeom>
            <a:avLst/>
            <a:gdLst>
              <a:gd name="connsiteX0" fmla="*/ 841629 w 2146681"/>
              <a:gd name="connsiteY0" fmla="*/ 0 h 1772793"/>
              <a:gd name="connsiteX1" fmla="*/ 185674 w 2146681"/>
              <a:gd name="connsiteY1" fmla="*/ 1381887 h 1772793"/>
              <a:gd name="connsiteX2" fmla="*/ 185674 w 2146681"/>
              <a:gd name="connsiteY2" fmla="*/ 1381887 h 1772793"/>
              <a:gd name="connsiteX3" fmla="*/ 0 w 2146681"/>
              <a:gd name="connsiteY3" fmla="*/ 1772793 h 1772793"/>
              <a:gd name="connsiteX4" fmla="*/ 1305814 w 2146681"/>
              <a:gd name="connsiteY4" fmla="*/ 1772793 h 1772793"/>
              <a:gd name="connsiteX5" fmla="*/ 1491107 w 2146681"/>
              <a:gd name="connsiteY5" fmla="*/ 1381887 h 1772793"/>
              <a:gd name="connsiteX6" fmla="*/ 2146681 w 2146681"/>
              <a:gd name="connsiteY6" fmla="*/ 0 h 1772793"/>
              <a:gd name="connsiteX7" fmla="*/ 841629 w 2146681"/>
              <a:gd name="connsiteY7" fmla="*/ 0 h 17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6681" h="1772793">
                <a:moveTo>
                  <a:pt x="841629" y="0"/>
                </a:moveTo>
                <a:lnTo>
                  <a:pt x="185674" y="1381887"/>
                </a:lnTo>
                <a:lnTo>
                  <a:pt x="185674" y="1381887"/>
                </a:lnTo>
                <a:lnTo>
                  <a:pt x="0" y="1772793"/>
                </a:lnTo>
                <a:lnTo>
                  <a:pt x="1305814" y="1772793"/>
                </a:lnTo>
                <a:lnTo>
                  <a:pt x="1491107" y="1381887"/>
                </a:lnTo>
                <a:lnTo>
                  <a:pt x="2146681" y="0"/>
                </a:lnTo>
                <a:lnTo>
                  <a:pt x="841629" y="0"/>
                </a:lnTo>
                <a:close/>
              </a:path>
            </a:pathLst>
          </a:custGeom>
          <a:solidFill>
            <a:srgbClr val="00B2A9"/>
          </a:solidFill>
          <a:ln w="12695" cap="flat">
            <a:noFill/>
            <a:prstDash val="solid"/>
            <a:miter/>
          </a:ln>
        </p:spPr>
        <p:txBody>
          <a:bodyPr rtlCol="0" anchor="ctr"/>
          <a:lstStyle/>
          <a:p>
            <a:endParaRPr lang="en-AU" sz="1350">
              <a:solidFill>
                <a:schemeClr val="accent6"/>
              </a:solidFill>
            </a:endParaRPr>
          </a:p>
        </p:txBody>
      </p:sp>
      <p:sp>
        <p:nvSpPr>
          <p:cNvPr id="67" name="Free-form: Shape 66">
            <a:extLst>
              <a:ext uri="{FF2B5EF4-FFF2-40B4-BE49-F238E27FC236}">
                <a16:creationId xmlns:a16="http://schemas.microsoft.com/office/drawing/2014/main" id="{AC33B5E6-8F3D-5E3E-7D9A-EAFBCDBAC63A}"/>
              </a:ext>
            </a:extLst>
          </p:cNvPr>
          <p:cNvSpPr/>
          <p:nvPr userDrawn="1"/>
        </p:nvSpPr>
        <p:spPr>
          <a:xfrm>
            <a:off x="4298163" y="6994919"/>
            <a:ext cx="979075" cy="1996058"/>
          </a:xfrm>
          <a:custGeom>
            <a:avLst/>
            <a:gdLst>
              <a:gd name="connsiteX0" fmla="*/ 655955 w 1305433"/>
              <a:gd name="connsiteY0" fmla="*/ 0 h 1381886"/>
              <a:gd name="connsiteX1" fmla="*/ 0 w 1305433"/>
              <a:gd name="connsiteY1" fmla="*/ 1381887 h 1381886"/>
              <a:gd name="connsiteX2" fmla="*/ 1305433 w 1305433"/>
              <a:gd name="connsiteY2" fmla="*/ 1381887 h 1381886"/>
              <a:gd name="connsiteX3" fmla="*/ 655955 w 1305433"/>
              <a:gd name="connsiteY3" fmla="*/ 0 h 1381886"/>
            </a:gdLst>
            <a:ahLst/>
            <a:cxnLst>
              <a:cxn ang="0">
                <a:pos x="connsiteX0" y="connsiteY0"/>
              </a:cxn>
              <a:cxn ang="0">
                <a:pos x="connsiteX1" y="connsiteY1"/>
              </a:cxn>
              <a:cxn ang="0">
                <a:pos x="connsiteX2" y="connsiteY2"/>
              </a:cxn>
              <a:cxn ang="0">
                <a:pos x="connsiteX3" y="connsiteY3"/>
              </a:cxn>
            </a:cxnLst>
            <a:rect l="l" t="t" r="r" b="b"/>
            <a:pathLst>
              <a:path w="1305433" h="1381886">
                <a:moveTo>
                  <a:pt x="655955" y="0"/>
                </a:moveTo>
                <a:lnTo>
                  <a:pt x="0" y="1381887"/>
                </a:lnTo>
                <a:lnTo>
                  <a:pt x="1305433" y="1381887"/>
                </a:lnTo>
                <a:lnTo>
                  <a:pt x="655955" y="0"/>
                </a:lnTo>
                <a:close/>
              </a:path>
            </a:pathLst>
          </a:custGeom>
          <a:solidFill>
            <a:srgbClr val="FFFFFF">
              <a:alpha val="30000"/>
            </a:srgbClr>
          </a:solidFill>
          <a:ln w="6350" cap="flat">
            <a:noFill/>
            <a:prstDash val="solid"/>
            <a:miter/>
          </a:ln>
        </p:spPr>
        <p:txBody>
          <a:bodyPr rtlCol="0" anchor="ctr"/>
          <a:lstStyle/>
          <a:p>
            <a:pPr lvl="0"/>
            <a:endParaRPr lang="en-AU" sz="1350">
              <a:solidFill>
                <a:schemeClr val="accent6"/>
              </a:solidFill>
            </a:endParaRPr>
          </a:p>
        </p:txBody>
      </p:sp>
      <p:sp>
        <p:nvSpPr>
          <p:cNvPr id="69" name="Free-form: Shape 68">
            <a:extLst>
              <a:ext uri="{FF2B5EF4-FFF2-40B4-BE49-F238E27FC236}">
                <a16:creationId xmlns:a16="http://schemas.microsoft.com/office/drawing/2014/main" id="{54C5F44E-C5F1-3D65-009F-DB234152592E}"/>
              </a:ext>
            </a:extLst>
          </p:cNvPr>
          <p:cNvSpPr/>
          <p:nvPr userDrawn="1"/>
        </p:nvSpPr>
        <p:spPr>
          <a:xfrm>
            <a:off x="4073182" y="8990978"/>
            <a:ext cx="1204055" cy="915021"/>
          </a:xfrm>
          <a:custGeom>
            <a:avLst/>
            <a:gdLst>
              <a:gd name="connsiteX0" fmla="*/ 1605407 w 1605407"/>
              <a:gd name="connsiteY0" fmla="*/ 0 h 633476"/>
              <a:gd name="connsiteX1" fmla="*/ 299974 w 1605407"/>
              <a:gd name="connsiteY1" fmla="*/ 0 h 633476"/>
              <a:gd name="connsiteX2" fmla="*/ 114300 w 1605407"/>
              <a:gd name="connsiteY2" fmla="*/ 390906 h 633476"/>
              <a:gd name="connsiteX3" fmla="*/ 115189 w 1605407"/>
              <a:gd name="connsiteY3" fmla="*/ 390906 h 633476"/>
              <a:gd name="connsiteX4" fmla="*/ 0 w 1605407"/>
              <a:gd name="connsiteY4" fmla="*/ 633476 h 633476"/>
              <a:gd name="connsiteX5" fmla="*/ 1305814 w 1605407"/>
              <a:gd name="connsiteY5" fmla="*/ 633476 h 633476"/>
              <a:gd name="connsiteX6" fmla="*/ 1490472 w 1605407"/>
              <a:gd name="connsiteY6" fmla="*/ 243713 h 633476"/>
              <a:gd name="connsiteX7" fmla="*/ 1489837 w 1605407"/>
              <a:gd name="connsiteY7" fmla="*/ 243713 h 633476"/>
              <a:gd name="connsiteX8" fmla="*/ 1605407 w 1605407"/>
              <a:gd name="connsiteY8" fmla="*/ 0 h 63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407" h="633476">
                <a:moveTo>
                  <a:pt x="1605407" y="0"/>
                </a:moveTo>
                <a:lnTo>
                  <a:pt x="299974" y="0"/>
                </a:lnTo>
                <a:lnTo>
                  <a:pt x="114300" y="390906"/>
                </a:lnTo>
                <a:lnTo>
                  <a:pt x="115189" y="390906"/>
                </a:lnTo>
                <a:lnTo>
                  <a:pt x="0" y="633476"/>
                </a:lnTo>
                <a:lnTo>
                  <a:pt x="1305814" y="633476"/>
                </a:lnTo>
                <a:lnTo>
                  <a:pt x="1490472" y="243713"/>
                </a:lnTo>
                <a:lnTo>
                  <a:pt x="1489837" y="243713"/>
                </a:lnTo>
                <a:lnTo>
                  <a:pt x="1605407" y="0"/>
                </a:lnTo>
                <a:close/>
              </a:path>
            </a:pathLst>
          </a:custGeom>
          <a:solidFill>
            <a:srgbClr val="00B2A9"/>
          </a:solidFill>
          <a:ln w="12695" cap="flat">
            <a:noFill/>
            <a:prstDash val="solid"/>
            <a:miter/>
          </a:ln>
        </p:spPr>
        <p:txBody>
          <a:bodyPr rtlCol="0" anchor="ctr"/>
          <a:lstStyle/>
          <a:p>
            <a:endParaRPr lang="en-AU" sz="1350">
              <a:solidFill>
                <a:schemeClr val="accent6"/>
              </a:solidFill>
            </a:endParaRPr>
          </a:p>
        </p:txBody>
      </p:sp>
      <p:cxnSp>
        <p:nvCxnSpPr>
          <p:cNvPr id="70" name="Straight Connector 69">
            <a:extLst>
              <a:ext uri="{FF2B5EF4-FFF2-40B4-BE49-F238E27FC236}">
                <a16:creationId xmlns:a16="http://schemas.microsoft.com/office/drawing/2014/main" id="{A224B4F1-853F-0203-EE31-DF5D42CD7C16}"/>
              </a:ext>
            </a:extLst>
          </p:cNvPr>
          <p:cNvCxnSpPr/>
          <p:nvPr userDrawn="1"/>
        </p:nvCxnSpPr>
        <p:spPr>
          <a:xfrm>
            <a:off x="6171785" y="9337325"/>
            <a:ext cx="0" cy="22471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5CB1A71F-769E-D0CB-FA51-63EAE73B574F}"/>
              </a:ext>
            </a:extLst>
          </p:cNvPr>
          <p:cNvSpPr/>
          <p:nvPr userDrawn="1"/>
        </p:nvSpPr>
        <p:spPr>
          <a:xfrm>
            <a:off x="4790128" y="6994919"/>
            <a:ext cx="1465898" cy="1996058"/>
          </a:xfrm>
          <a:custGeom>
            <a:avLst/>
            <a:gdLst>
              <a:gd name="connsiteX0" fmla="*/ 0 w 1954530"/>
              <a:gd name="connsiteY0" fmla="*/ 0 h 1381886"/>
              <a:gd name="connsiteX1" fmla="*/ 649478 w 1954530"/>
              <a:gd name="connsiteY1" fmla="*/ 1381887 h 1381886"/>
              <a:gd name="connsiteX2" fmla="*/ 1954530 w 1954530"/>
              <a:gd name="connsiteY2" fmla="*/ 1381887 h 1381886"/>
              <a:gd name="connsiteX3" fmla="*/ 1305052 w 1954530"/>
              <a:gd name="connsiteY3" fmla="*/ 0 h 1381886"/>
              <a:gd name="connsiteX4" fmla="*/ 0 w 1954530"/>
              <a:gd name="connsiteY4" fmla="*/ 0 h 1381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530" h="1381886">
                <a:moveTo>
                  <a:pt x="0" y="0"/>
                </a:moveTo>
                <a:lnTo>
                  <a:pt x="649478" y="1381887"/>
                </a:lnTo>
                <a:lnTo>
                  <a:pt x="1954530" y="1381887"/>
                </a:lnTo>
                <a:cubicBezTo>
                  <a:pt x="1954530" y="1381887"/>
                  <a:pt x="1305052" y="0"/>
                  <a:pt x="1305052" y="0"/>
                </a:cubicBezTo>
                <a:lnTo>
                  <a:pt x="0" y="0"/>
                </a:lnTo>
                <a:close/>
              </a:path>
            </a:pathLst>
          </a:custGeom>
          <a:solidFill>
            <a:srgbClr val="FFFFFF">
              <a:alpha val="50000"/>
            </a:srgbClr>
          </a:solidFill>
          <a:ln w="6350" cap="flat">
            <a:noFill/>
            <a:prstDash val="solid"/>
            <a:miter/>
          </a:ln>
        </p:spPr>
        <p:txBody>
          <a:bodyPr rtlCol="0" anchor="ctr"/>
          <a:lstStyle/>
          <a:p>
            <a:pPr lvl="0"/>
            <a:endParaRPr lang="en-AU" sz="1350">
              <a:solidFill>
                <a:schemeClr val="accent6"/>
              </a:solidFill>
            </a:endParaRPr>
          </a:p>
        </p:txBody>
      </p:sp>
    </p:spTree>
    <p:extLst>
      <p:ext uri="{BB962C8B-B14F-4D97-AF65-F5344CB8AC3E}">
        <p14:creationId xmlns:p14="http://schemas.microsoft.com/office/powerpoint/2010/main" val="24294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image">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B3F9F954-4071-0FCB-A8F6-174F333AE253}"/>
              </a:ext>
            </a:extLst>
          </p:cNvPr>
          <p:cNvSpPr/>
          <p:nvPr/>
        </p:nvSpPr>
        <p:spPr>
          <a:xfrm>
            <a:off x="1" y="909145"/>
            <a:ext cx="6855907" cy="8076325"/>
          </a:xfrm>
          <a:custGeom>
            <a:avLst/>
            <a:gdLst>
              <a:gd name="connsiteX0" fmla="*/ 0 w 8820023"/>
              <a:gd name="connsiteY0" fmla="*/ 0 h 5591302"/>
              <a:gd name="connsiteX1" fmla="*/ 8820023 w 8820023"/>
              <a:gd name="connsiteY1" fmla="*/ 0 h 5591302"/>
              <a:gd name="connsiteX2" fmla="*/ 8820023 w 8820023"/>
              <a:gd name="connsiteY2" fmla="*/ 5591302 h 5591302"/>
              <a:gd name="connsiteX3" fmla="*/ 0 w 8820023"/>
              <a:gd name="connsiteY3" fmla="*/ 5591302 h 5591302"/>
            </a:gdLst>
            <a:ahLst/>
            <a:cxnLst>
              <a:cxn ang="0">
                <a:pos x="connsiteX0" y="connsiteY0"/>
              </a:cxn>
              <a:cxn ang="0">
                <a:pos x="connsiteX1" y="connsiteY1"/>
              </a:cxn>
              <a:cxn ang="0">
                <a:pos x="connsiteX2" y="connsiteY2"/>
              </a:cxn>
              <a:cxn ang="0">
                <a:pos x="connsiteX3" y="connsiteY3"/>
              </a:cxn>
            </a:cxnLst>
            <a:rect l="l" t="t" r="r" b="b"/>
            <a:pathLst>
              <a:path w="8820023" h="5591302">
                <a:moveTo>
                  <a:pt x="0" y="0"/>
                </a:moveTo>
                <a:lnTo>
                  <a:pt x="8820023" y="0"/>
                </a:lnTo>
                <a:lnTo>
                  <a:pt x="8820023" y="5591302"/>
                </a:lnTo>
                <a:lnTo>
                  <a:pt x="0" y="5591302"/>
                </a:lnTo>
                <a:close/>
              </a:path>
            </a:pathLst>
          </a:custGeom>
          <a:solidFill>
            <a:srgbClr val="00B1A8"/>
          </a:solidFill>
          <a:ln w="6350" cap="flat">
            <a:noFill/>
            <a:prstDash val="solid"/>
            <a:miter/>
          </a:ln>
        </p:spPr>
        <p:txBody>
          <a:bodyPr rtlCol="0" anchor="ctr"/>
          <a:lstStyle/>
          <a:p>
            <a:pPr lvl="0"/>
            <a:endParaRPr lang="en-AU" sz="1350"/>
          </a:p>
        </p:txBody>
      </p:sp>
      <p:sp>
        <p:nvSpPr>
          <p:cNvPr id="60" name="Picture Placeholder 59">
            <a:extLst>
              <a:ext uri="{FF2B5EF4-FFF2-40B4-BE49-F238E27FC236}">
                <a16:creationId xmlns:a16="http://schemas.microsoft.com/office/drawing/2014/main" id="{7B6F0F54-9CE1-47BC-8BB5-F63D9769A8E7}"/>
              </a:ext>
            </a:extLst>
          </p:cNvPr>
          <p:cNvSpPr>
            <a:spLocks noGrp="1" noChangeAspect="1"/>
          </p:cNvSpPr>
          <p:nvPr>
            <p:ph type="pic" sz="quarter" idx="20" hasCustomPrompt="1"/>
          </p:nvPr>
        </p:nvSpPr>
        <p:spPr>
          <a:xfrm>
            <a:off x="2528128" y="909144"/>
            <a:ext cx="4327684" cy="8077242"/>
          </a:xfrm>
          <a:custGeom>
            <a:avLst/>
            <a:gdLst>
              <a:gd name="connsiteX0" fmla="*/ 2644140 w 5770245"/>
              <a:gd name="connsiteY0" fmla="*/ 0 h 5591937"/>
              <a:gd name="connsiteX1" fmla="*/ 5770245 w 5770245"/>
              <a:gd name="connsiteY1" fmla="*/ 0 h 5591937"/>
              <a:gd name="connsiteX2" fmla="*/ 5770245 w 5770245"/>
              <a:gd name="connsiteY2" fmla="*/ 5591937 h 5591937"/>
              <a:gd name="connsiteX3" fmla="*/ 0 w 5770245"/>
              <a:gd name="connsiteY3" fmla="*/ 5591937 h 5591937"/>
            </a:gdLst>
            <a:ahLst/>
            <a:cxnLst>
              <a:cxn ang="0">
                <a:pos x="connsiteX0" y="connsiteY0"/>
              </a:cxn>
              <a:cxn ang="0">
                <a:pos x="connsiteX1" y="connsiteY1"/>
              </a:cxn>
              <a:cxn ang="0">
                <a:pos x="connsiteX2" y="connsiteY2"/>
              </a:cxn>
              <a:cxn ang="0">
                <a:pos x="connsiteX3" y="connsiteY3"/>
              </a:cxn>
            </a:cxnLst>
            <a:rect l="l" t="t" r="r" b="b"/>
            <a:pathLst>
              <a:path w="5770245" h="5591937">
                <a:moveTo>
                  <a:pt x="2644140" y="0"/>
                </a:moveTo>
                <a:lnTo>
                  <a:pt x="5770245" y="0"/>
                </a:lnTo>
                <a:lnTo>
                  <a:pt x="5770245" y="5591937"/>
                </a:lnTo>
                <a:lnTo>
                  <a:pt x="0" y="5591937"/>
                </a:lnTo>
                <a:close/>
              </a:path>
            </a:pathLst>
          </a:custGeom>
          <a:solidFill>
            <a:schemeClr val="bg1">
              <a:lumMod val="75000"/>
            </a:schemeClr>
          </a:solidFill>
        </p:spPr>
        <p:txBody>
          <a:bodyPr wrap="square" lIns="3600000" tIns="288000" rIns="360000" bIns="360000" anchor="t" anchorCtr="0">
            <a:noAutofit/>
          </a:bodyPr>
          <a:lstStyle>
            <a:lvl1pPr algn="r">
              <a:defRPr sz="1050" b="0">
                <a:solidFill>
                  <a:schemeClr val="bg1"/>
                </a:solidFill>
                <a:latin typeface="+mj-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a:t>To insert an image, select ‘Insert Picture’, or click on icon. Select ‘Picture Format &gt; Crop’ to edit size and position of picture.</a:t>
            </a:r>
          </a:p>
        </p:txBody>
      </p:sp>
      <p:sp>
        <p:nvSpPr>
          <p:cNvPr id="10" name="Subtitle 2">
            <a:extLst>
              <a:ext uri="{FF2B5EF4-FFF2-40B4-BE49-F238E27FC236}">
                <a16:creationId xmlns:a16="http://schemas.microsoft.com/office/drawing/2014/main" id="{D39926BE-0D9D-4400-A90E-88C8BB726BE5}"/>
              </a:ext>
            </a:extLst>
          </p:cNvPr>
          <p:cNvSpPr>
            <a:spLocks noGrp="1"/>
          </p:cNvSpPr>
          <p:nvPr>
            <p:ph type="subTitle" idx="1" hasCustomPrompt="1"/>
          </p:nvPr>
        </p:nvSpPr>
        <p:spPr>
          <a:xfrm>
            <a:off x="362237" y="3506178"/>
            <a:ext cx="2835000" cy="2080000"/>
          </a:xfrm>
        </p:spPr>
        <p:txBody>
          <a:bodyPr/>
          <a:lstStyle>
            <a:lvl1pPr marL="0" indent="0" algn="l">
              <a:buNone/>
              <a:defRPr sz="1725" b="0">
                <a:solidFill>
                  <a:schemeClr val="bg1"/>
                </a:solidFill>
              </a:defRPr>
            </a:lvl1pPr>
            <a:lvl2pPr marL="0" indent="0" algn="l">
              <a:buNone/>
              <a:defRPr sz="1725" b="0">
                <a:solidFill>
                  <a:schemeClr val="accent3"/>
                </a:solidFill>
              </a:defRPr>
            </a:lvl2pPr>
            <a:lvl3pPr marL="0" indent="0" algn="l">
              <a:buNone/>
              <a:defRPr sz="1725" b="0">
                <a:solidFill>
                  <a:schemeClr val="bg1"/>
                </a:solidFill>
              </a:defRPr>
            </a:lvl3pPr>
            <a:lvl4pPr marL="0" indent="0" algn="l">
              <a:buNone/>
              <a:defRPr sz="1725" b="0">
                <a:solidFill>
                  <a:schemeClr val="bg1"/>
                </a:solidFill>
              </a:defRPr>
            </a:lvl4pPr>
            <a:lvl5pPr marL="0" indent="0" algn="l">
              <a:buNone/>
              <a:defRPr sz="1725" b="0">
                <a:solidFill>
                  <a:schemeClr val="bg1"/>
                </a:solidFill>
              </a:defRPr>
            </a:lvl5pPr>
            <a:lvl6pPr marL="0" indent="0" algn="l">
              <a:buNone/>
              <a:defRPr sz="1725" b="0">
                <a:solidFill>
                  <a:schemeClr val="bg1"/>
                </a:solidFill>
              </a:defRPr>
            </a:lvl6pPr>
            <a:lvl7pPr marL="0" indent="0" algn="l">
              <a:buNone/>
              <a:defRPr sz="1725" b="0">
                <a:solidFill>
                  <a:schemeClr val="bg1"/>
                </a:solidFill>
              </a:defRPr>
            </a:lvl7pPr>
            <a:lvl8pPr marL="0" indent="0" algn="l">
              <a:buNone/>
              <a:defRPr sz="1725" b="0">
                <a:solidFill>
                  <a:schemeClr val="bg1"/>
                </a:solidFill>
              </a:defRPr>
            </a:lvl8pPr>
            <a:lvl9pPr marL="0" indent="0" algn="l">
              <a:buNone/>
              <a:defRPr sz="1725" b="0">
                <a:solidFill>
                  <a:schemeClr val="bg1"/>
                </a:solidFill>
              </a:defRPr>
            </a:lvl9pPr>
          </a:lstStyle>
          <a:p>
            <a:r>
              <a:rPr lang="en-US"/>
              <a:t>Click to add subheading</a:t>
            </a:r>
            <a:endParaRPr lang="en-GB"/>
          </a:p>
        </p:txBody>
      </p:sp>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364331" y="1823797"/>
            <a:ext cx="2835000" cy="1560000"/>
          </a:xfrm>
        </p:spPr>
        <p:txBody>
          <a:bodyPr anchor="b" anchorCtr="0"/>
          <a:lstStyle>
            <a:lvl1pPr>
              <a:defRPr sz="2325">
                <a:solidFill>
                  <a:schemeClr val="bg1"/>
                </a:solidFill>
              </a:defRPr>
            </a:lvl1pPr>
          </a:lstStyle>
          <a:p>
            <a:r>
              <a:rPr lang="en-US"/>
              <a:t>Section Header</a:t>
            </a:r>
            <a:endParaRPr lang="en-GB"/>
          </a:p>
        </p:txBody>
      </p:sp>
      <p:sp>
        <p:nvSpPr>
          <p:cNvPr id="61" name="Text Placeholder 60">
            <a:extLst>
              <a:ext uri="{FF2B5EF4-FFF2-40B4-BE49-F238E27FC236}">
                <a16:creationId xmlns:a16="http://schemas.microsoft.com/office/drawing/2014/main" id="{2DD25AD8-4B3B-5469-2A0A-638B0947814E}"/>
              </a:ext>
            </a:extLst>
          </p:cNvPr>
          <p:cNvSpPr>
            <a:spLocks noGrp="1"/>
          </p:cNvSpPr>
          <p:nvPr>
            <p:ph type="body" sz="quarter" idx="15"/>
          </p:nvPr>
        </p:nvSpPr>
        <p:spPr>
          <a:xfrm>
            <a:off x="4511328" y="909143"/>
            <a:ext cx="664178" cy="1352719"/>
          </a:xfrm>
          <a:custGeom>
            <a:avLst/>
            <a:gdLst>
              <a:gd name="connsiteX0" fmla="*/ 442786 w 885571"/>
              <a:gd name="connsiteY0" fmla="*/ 936364 h 936498"/>
              <a:gd name="connsiteX1" fmla="*/ 442849 w 885571"/>
              <a:gd name="connsiteY1" fmla="*/ 936498 h 936498"/>
              <a:gd name="connsiteX2" fmla="*/ 442722 w 885571"/>
              <a:gd name="connsiteY2" fmla="*/ 936498 h 936498"/>
              <a:gd name="connsiteX3" fmla="*/ 0 w 885571"/>
              <a:gd name="connsiteY3" fmla="*/ 0 h 936498"/>
              <a:gd name="connsiteX4" fmla="*/ 885571 w 885571"/>
              <a:gd name="connsiteY4" fmla="*/ 0 h 936498"/>
              <a:gd name="connsiteX5" fmla="*/ 442786 w 885571"/>
              <a:gd name="connsiteY5" fmla="*/ 936364 h 936498"/>
              <a:gd name="connsiteX6" fmla="*/ 437876 w 885571"/>
              <a:gd name="connsiteY6" fmla="*/ 925981 h 936498"/>
              <a:gd name="connsiteX7" fmla="*/ 0 w 885571"/>
              <a:gd name="connsiteY7" fmla="*/ 0 h 93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5571" h="936498">
                <a:moveTo>
                  <a:pt x="442786" y="936364"/>
                </a:moveTo>
                <a:lnTo>
                  <a:pt x="442849" y="936498"/>
                </a:lnTo>
                <a:lnTo>
                  <a:pt x="442722" y="936498"/>
                </a:lnTo>
                <a:close/>
                <a:moveTo>
                  <a:pt x="0" y="0"/>
                </a:moveTo>
                <a:lnTo>
                  <a:pt x="885571" y="0"/>
                </a:lnTo>
                <a:lnTo>
                  <a:pt x="442786" y="936364"/>
                </a:lnTo>
                <a:lnTo>
                  <a:pt x="437876" y="925981"/>
                </a:lnTo>
                <a:cubicBezTo>
                  <a:pt x="389223" y="823094"/>
                  <a:pt x="0" y="0"/>
                  <a:pt x="0" y="0"/>
                </a:cubicBezTo>
                <a:close/>
              </a:path>
            </a:pathLst>
          </a:custGeom>
          <a:solidFill>
            <a:schemeClr val="accent1">
              <a:alpha val="66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2" name="Text Placeholder 61">
            <a:extLst>
              <a:ext uri="{FF2B5EF4-FFF2-40B4-BE49-F238E27FC236}">
                <a16:creationId xmlns:a16="http://schemas.microsoft.com/office/drawing/2014/main" id="{D4E0CD83-95C3-6463-68B5-540D5EFFF7BA}"/>
              </a:ext>
            </a:extLst>
          </p:cNvPr>
          <p:cNvSpPr>
            <a:spLocks noGrp="1"/>
          </p:cNvSpPr>
          <p:nvPr>
            <p:ph type="body" sz="quarter" idx="17"/>
          </p:nvPr>
        </p:nvSpPr>
        <p:spPr>
          <a:xfrm>
            <a:off x="4179096" y="909142"/>
            <a:ext cx="664178" cy="1352719"/>
          </a:xfrm>
          <a:custGeom>
            <a:avLst/>
            <a:gdLst>
              <a:gd name="connsiteX0" fmla="*/ 442786 w 885571"/>
              <a:gd name="connsiteY0" fmla="*/ 134 h 936498"/>
              <a:gd name="connsiteX1" fmla="*/ 447696 w 885571"/>
              <a:gd name="connsiteY1" fmla="*/ 10517 h 936498"/>
              <a:gd name="connsiteX2" fmla="*/ 885571 w 885571"/>
              <a:gd name="connsiteY2" fmla="*/ 936498 h 936498"/>
              <a:gd name="connsiteX3" fmla="*/ 0 w 885571"/>
              <a:gd name="connsiteY3" fmla="*/ 936498 h 936498"/>
              <a:gd name="connsiteX4" fmla="*/ 442722 w 885571"/>
              <a:gd name="connsiteY4" fmla="*/ 0 h 936498"/>
              <a:gd name="connsiteX5" fmla="*/ 442849 w 885571"/>
              <a:gd name="connsiteY5" fmla="*/ 0 h 936498"/>
              <a:gd name="connsiteX6" fmla="*/ 442786 w 885571"/>
              <a:gd name="connsiteY6" fmla="*/ 134 h 93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571" h="936498">
                <a:moveTo>
                  <a:pt x="442786" y="134"/>
                </a:moveTo>
                <a:lnTo>
                  <a:pt x="447696" y="10517"/>
                </a:lnTo>
                <a:cubicBezTo>
                  <a:pt x="496349" y="113404"/>
                  <a:pt x="885571" y="936498"/>
                  <a:pt x="885571" y="936498"/>
                </a:cubicBezTo>
                <a:lnTo>
                  <a:pt x="0" y="936498"/>
                </a:lnTo>
                <a:close/>
                <a:moveTo>
                  <a:pt x="442722" y="0"/>
                </a:moveTo>
                <a:lnTo>
                  <a:pt x="442849" y="0"/>
                </a:lnTo>
                <a:lnTo>
                  <a:pt x="442786" y="134"/>
                </a:lnTo>
                <a:close/>
              </a:path>
            </a:pathLst>
          </a:custGeom>
          <a:solidFill>
            <a:schemeClr val="accent1">
              <a:alpha val="66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2" name="Free-form: Shape 51">
            <a:extLst>
              <a:ext uri="{FF2B5EF4-FFF2-40B4-BE49-F238E27FC236}">
                <a16:creationId xmlns:a16="http://schemas.microsoft.com/office/drawing/2014/main" id="{E1058DF6-0B4D-4561-F410-CF4A6EC5587F}"/>
              </a:ext>
            </a:extLst>
          </p:cNvPr>
          <p:cNvSpPr/>
          <p:nvPr/>
        </p:nvSpPr>
        <p:spPr>
          <a:xfrm>
            <a:off x="4841084" y="8986204"/>
            <a:ext cx="991267" cy="914471"/>
          </a:xfrm>
          <a:custGeom>
            <a:avLst/>
            <a:gdLst>
              <a:gd name="connsiteX0" fmla="*/ 1321689 w 1321689"/>
              <a:gd name="connsiteY0" fmla="*/ 0 h 633095"/>
              <a:gd name="connsiteX1" fmla="*/ 300863 w 1321689"/>
              <a:gd name="connsiteY1" fmla="*/ 0 h 633095"/>
              <a:gd name="connsiteX2" fmla="*/ 0 w 1321689"/>
              <a:gd name="connsiteY2" fmla="*/ 633095 h 633095"/>
              <a:gd name="connsiteX3" fmla="*/ 1020953 w 1321689"/>
              <a:gd name="connsiteY3" fmla="*/ 633095 h 633095"/>
              <a:gd name="connsiteX4" fmla="*/ 1321562 w 1321689"/>
              <a:gd name="connsiteY4" fmla="*/ 0 h 63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89" h="633095">
                <a:moveTo>
                  <a:pt x="1321689" y="0"/>
                </a:moveTo>
                <a:lnTo>
                  <a:pt x="300863" y="0"/>
                </a:lnTo>
                <a:lnTo>
                  <a:pt x="0" y="633095"/>
                </a:lnTo>
                <a:lnTo>
                  <a:pt x="1020953" y="633095"/>
                </a:lnTo>
                <a:lnTo>
                  <a:pt x="1321562" y="0"/>
                </a:lnTo>
                <a:close/>
              </a:path>
            </a:pathLst>
          </a:custGeom>
          <a:solidFill>
            <a:srgbClr val="53565A"/>
          </a:solidFill>
          <a:ln w="6350" cap="flat">
            <a:noFill/>
            <a:prstDash val="solid"/>
            <a:miter/>
          </a:ln>
        </p:spPr>
        <p:txBody>
          <a:bodyPr rtlCol="0" anchor="ctr"/>
          <a:lstStyle/>
          <a:p>
            <a:pPr lvl="0"/>
            <a:endParaRPr lang="en-AU" sz="1350"/>
          </a:p>
        </p:txBody>
      </p:sp>
      <p:sp>
        <p:nvSpPr>
          <p:cNvPr id="46" name="Free-form: Shape 45">
            <a:extLst>
              <a:ext uri="{FF2B5EF4-FFF2-40B4-BE49-F238E27FC236}">
                <a16:creationId xmlns:a16="http://schemas.microsoft.com/office/drawing/2014/main" id="{83821572-8A3F-6B76-EC63-FFFF39B4D8E2}"/>
              </a:ext>
            </a:extLst>
          </p:cNvPr>
          <p:cNvSpPr/>
          <p:nvPr/>
        </p:nvSpPr>
        <p:spPr>
          <a:xfrm>
            <a:off x="4511233" y="-5325"/>
            <a:ext cx="888206" cy="914469"/>
          </a:xfrm>
          <a:custGeom>
            <a:avLst/>
            <a:gdLst>
              <a:gd name="connsiteX0" fmla="*/ 299339 w 1184275"/>
              <a:gd name="connsiteY0" fmla="*/ 0 h 633094"/>
              <a:gd name="connsiteX1" fmla="*/ 0 w 1184275"/>
              <a:gd name="connsiteY1" fmla="*/ 633095 h 633094"/>
              <a:gd name="connsiteX2" fmla="*/ 885572 w 1184275"/>
              <a:gd name="connsiteY2" fmla="*/ 633095 h 633094"/>
              <a:gd name="connsiteX3" fmla="*/ 1184275 w 1184275"/>
              <a:gd name="connsiteY3" fmla="*/ 0 h 633094"/>
              <a:gd name="connsiteX4" fmla="*/ 299339 w 1184275"/>
              <a:gd name="connsiteY4" fmla="*/ 0 h 633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75" h="633094">
                <a:moveTo>
                  <a:pt x="299339" y="0"/>
                </a:moveTo>
                <a:lnTo>
                  <a:pt x="0" y="633095"/>
                </a:lnTo>
                <a:lnTo>
                  <a:pt x="885572" y="633095"/>
                </a:lnTo>
                <a:cubicBezTo>
                  <a:pt x="885572" y="633095"/>
                  <a:pt x="1184275" y="0"/>
                  <a:pt x="1184275" y="0"/>
                </a:cubicBezTo>
                <a:lnTo>
                  <a:pt x="299339" y="0"/>
                </a:lnTo>
                <a:close/>
              </a:path>
            </a:pathLst>
          </a:custGeom>
          <a:solidFill>
            <a:srgbClr val="CEDC00"/>
          </a:solidFill>
          <a:ln w="12691" cap="flat">
            <a:noFill/>
            <a:prstDash val="solid"/>
            <a:miter/>
          </a:ln>
        </p:spPr>
        <p:txBody>
          <a:bodyPr rtlCol="0" anchor="ctr"/>
          <a:lstStyle/>
          <a:p>
            <a:endParaRPr lang="en-AU" sz="1350"/>
          </a:p>
        </p:txBody>
      </p:sp>
      <p:sp>
        <p:nvSpPr>
          <p:cNvPr id="48" name="Free-form: Shape 47">
            <a:extLst>
              <a:ext uri="{FF2B5EF4-FFF2-40B4-BE49-F238E27FC236}">
                <a16:creationId xmlns:a16="http://schemas.microsoft.com/office/drawing/2014/main" id="{7147DF2A-84C9-29DC-6E61-6969EC837D59}"/>
              </a:ext>
            </a:extLst>
          </p:cNvPr>
          <p:cNvSpPr/>
          <p:nvPr/>
        </p:nvSpPr>
        <p:spPr>
          <a:xfrm>
            <a:off x="4843276" y="909145"/>
            <a:ext cx="332137" cy="1352718"/>
          </a:xfrm>
          <a:custGeom>
            <a:avLst/>
            <a:gdLst>
              <a:gd name="connsiteX0" fmla="*/ 442849 w 442849"/>
              <a:gd name="connsiteY0" fmla="*/ 0 h 936497"/>
              <a:gd name="connsiteX1" fmla="*/ 0 w 442849"/>
              <a:gd name="connsiteY1" fmla="*/ 936498 h 936497"/>
            </a:gdLst>
            <a:ahLst/>
            <a:cxnLst>
              <a:cxn ang="0">
                <a:pos x="connsiteX0" y="connsiteY0"/>
              </a:cxn>
              <a:cxn ang="0">
                <a:pos x="connsiteX1" y="connsiteY1"/>
              </a:cxn>
            </a:cxnLst>
            <a:rect l="l" t="t" r="r" b="b"/>
            <a:pathLst>
              <a:path w="442849" h="936497">
                <a:moveTo>
                  <a:pt x="442849" y="0"/>
                </a:moveTo>
                <a:lnTo>
                  <a:pt x="0" y="936498"/>
                </a:lnTo>
              </a:path>
            </a:pathLst>
          </a:custGeom>
          <a:solidFill>
            <a:srgbClr val="FFFFFF"/>
          </a:solidFill>
          <a:ln w="12691" cap="flat">
            <a:noFill/>
            <a:prstDash val="solid"/>
            <a:miter/>
          </a:ln>
        </p:spPr>
        <p:txBody>
          <a:bodyPr rtlCol="0" anchor="ctr"/>
          <a:lstStyle/>
          <a:p>
            <a:endParaRPr lang="en-AU" sz="1350"/>
          </a:p>
        </p:txBody>
      </p:sp>
      <p:sp>
        <p:nvSpPr>
          <p:cNvPr id="55" name="Free-form: Shape 54">
            <a:extLst>
              <a:ext uri="{FF2B5EF4-FFF2-40B4-BE49-F238E27FC236}">
                <a16:creationId xmlns:a16="http://schemas.microsoft.com/office/drawing/2014/main" id="{BD8D172D-4A33-0DD4-E56D-113639EAFAE9}"/>
              </a:ext>
            </a:extLst>
          </p:cNvPr>
          <p:cNvSpPr/>
          <p:nvPr/>
        </p:nvSpPr>
        <p:spPr>
          <a:xfrm>
            <a:off x="240890" y="8986203"/>
            <a:ext cx="6619208" cy="914654"/>
          </a:xfrm>
          <a:custGeom>
            <a:avLst/>
            <a:gdLst>
              <a:gd name="connsiteX0" fmla="*/ 0 w 8825611"/>
              <a:gd name="connsiteY0" fmla="*/ 0 h 633222"/>
              <a:gd name="connsiteX1" fmla="*/ 8825611 w 8825611"/>
              <a:gd name="connsiteY1" fmla="*/ 0 h 633222"/>
              <a:gd name="connsiteX2" fmla="*/ 8825611 w 8825611"/>
              <a:gd name="connsiteY2" fmla="*/ 633222 h 633222"/>
              <a:gd name="connsiteX3" fmla="*/ 0 w 8825611"/>
              <a:gd name="connsiteY3" fmla="*/ 633222 h 633222"/>
            </a:gdLst>
            <a:ahLst/>
            <a:cxnLst>
              <a:cxn ang="0">
                <a:pos x="connsiteX0" y="connsiteY0"/>
              </a:cxn>
              <a:cxn ang="0">
                <a:pos x="connsiteX1" y="connsiteY1"/>
              </a:cxn>
              <a:cxn ang="0">
                <a:pos x="connsiteX2" y="connsiteY2"/>
              </a:cxn>
              <a:cxn ang="0">
                <a:pos x="connsiteX3" y="connsiteY3"/>
              </a:cxn>
            </a:cxnLst>
            <a:rect l="l" t="t" r="r" b="b"/>
            <a:pathLst>
              <a:path w="8825611" h="633222">
                <a:moveTo>
                  <a:pt x="0" y="0"/>
                </a:moveTo>
                <a:lnTo>
                  <a:pt x="8825611" y="0"/>
                </a:lnTo>
                <a:lnTo>
                  <a:pt x="8825611" y="633222"/>
                </a:lnTo>
                <a:lnTo>
                  <a:pt x="0" y="633222"/>
                </a:lnTo>
                <a:close/>
              </a:path>
            </a:pathLst>
          </a:custGeom>
          <a:noFill/>
          <a:ln w="12691" cap="flat">
            <a:noFill/>
            <a:prstDash val="solid"/>
            <a:miter/>
          </a:ln>
        </p:spPr>
        <p:txBody>
          <a:bodyPr rtlCol="0" anchor="ctr"/>
          <a:lstStyle/>
          <a:p>
            <a:endParaRPr lang="en-AU" sz="1350"/>
          </a:p>
        </p:txBody>
      </p:sp>
      <p:sp>
        <p:nvSpPr>
          <p:cNvPr id="56" name="Free-form: Shape 55">
            <a:extLst>
              <a:ext uri="{FF2B5EF4-FFF2-40B4-BE49-F238E27FC236}">
                <a16:creationId xmlns:a16="http://schemas.microsoft.com/office/drawing/2014/main" id="{4E22A3CD-7A86-3297-24D4-607873FB419F}"/>
              </a:ext>
            </a:extLst>
          </p:cNvPr>
          <p:cNvSpPr/>
          <p:nvPr/>
        </p:nvSpPr>
        <p:spPr>
          <a:xfrm>
            <a:off x="238795" y="-5326"/>
            <a:ext cx="6619208" cy="914654"/>
          </a:xfrm>
          <a:custGeom>
            <a:avLst/>
            <a:gdLst>
              <a:gd name="connsiteX0" fmla="*/ 0 w 8825611"/>
              <a:gd name="connsiteY0" fmla="*/ 0 h 633222"/>
              <a:gd name="connsiteX1" fmla="*/ 8825611 w 8825611"/>
              <a:gd name="connsiteY1" fmla="*/ 0 h 633222"/>
              <a:gd name="connsiteX2" fmla="*/ 8825611 w 8825611"/>
              <a:gd name="connsiteY2" fmla="*/ 633222 h 633222"/>
              <a:gd name="connsiteX3" fmla="*/ 0 w 8825611"/>
              <a:gd name="connsiteY3" fmla="*/ 633222 h 633222"/>
            </a:gdLst>
            <a:ahLst/>
            <a:cxnLst>
              <a:cxn ang="0">
                <a:pos x="connsiteX0" y="connsiteY0"/>
              </a:cxn>
              <a:cxn ang="0">
                <a:pos x="connsiteX1" y="connsiteY1"/>
              </a:cxn>
              <a:cxn ang="0">
                <a:pos x="connsiteX2" y="connsiteY2"/>
              </a:cxn>
              <a:cxn ang="0">
                <a:pos x="connsiteX3" y="connsiteY3"/>
              </a:cxn>
            </a:cxnLst>
            <a:rect l="l" t="t" r="r" b="b"/>
            <a:pathLst>
              <a:path w="8825611" h="633222">
                <a:moveTo>
                  <a:pt x="0" y="0"/>
                </a:moveTo>
                <a:lnTo>
                  <a:pt x="8825611" y="0"/>
                </a:lnTo>
                <a:lnTo>
                  <a:pt x="8825611" y="633222"/>
                </a:lnTo>
                <a:lnTo>
                  <a:pt x="0" y="633222"/>
                </a:lnTo>
                <a:close/>
              </a:path>
            </a:pathLst>
          </a:custGeom>
          <a:noFill/>
          <a:ln w="12691" cap="flat">
            <a:noFill/>
            <a:prstDash val="solid"/>
            <a:miter/>
          </a:ln>
        </p:spPr>
        <p:txBody>
          <a:bodyPr rtlCol="0" anchor="ctr"/>
          <a:lstStyle/>
          <a:p>
            <a:endParaRPr lang="en-AU" sz="1350"/>
          </a:p>
        </p:txBody>
      </p:sp>
      <p:sp>
        <p:nvSpPr>
          <p:cNvPr id="63" name="Text Placeholder 62">
            <a:extLst>
              <a:ext uri="{FF2B5EF4-FFF2-40B4-BE49-F238E27FC236}">
                <a16:creationId xmlns:a16="http://schemas.microsoft.com/office/drawing/2014/main" id="{245E7C8D-18CE-D16D-EBFC-B55D24729C2C}"/>
              </a:ext>
            </a:extLst>
          </p:cNvPr>
          <p:cNvSpPr>
            <a:spLocks noGrp="1"/>
          </p:cNvSpPr>
          <p:nvPr>
            <p:ph type="body" sz="quarter" idx="18"/>
          </p:nvPr>
        </p:nvSpPr>
        <p:spPr>
          <a:xfrm>
            <a:off x="3847055" y="909142"/>
            <a:ext cx="996315" cy="1352719"/>
          </a:xfrm>
          <a:custGeom>
            <a:avLst/>
            <a:gdLst>
              <a:gd name="connsiteX0" fmla="*/ 0 w 1328420"/>
              <a:gd name="connsiteY0" fmla="*/ 0 h 936498"/>
              <a:gd name="connsiteX1" fmla="*/ 885571 w 1328420"/>
              <a:gd name="connsiteY1" fmla="*/ 0 h 936498"/>
              <a:gd name="connsiteX2" fmla="*/ 1328420 w 1328420"/>
              <a:gd name="connsiteY2" fmla="*/ 936498 h 936498"/>
              <a:gd name="connsiteX3" fmla="*/ 442849 w 1328420"/>
              <a:gd name="connsiteY3" fmla="*/ 936498 h 936498"/>
              <a:gd name="connsiteX4" fmla="*/ 0 w 1328420"/>
              <a:gd name="connsiteY4" fmla="*/ 0 h 93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420" h="936498">
                <a:moveTo>
                  <a:pt x="0" y="0"/>
                </a:moveTo>
                <a:lnTo>
                  <a:pt x="885571" y="0"/>
                </a:lnTo>
                <a:lnTo>
                  <a:pt x="1328420" y="936498"/>
                </a:lnTo>
                <a:lnTo>
                  <a:pt x="442849" y="936498"/>
                </a:lnTo>
                <a:cubicBezTo>
                  <a:pt x="442849" y="936498"/>
                  <a:pt x="0" y="0"/>
                  <a:pt x="0" y="0"/>
                </a:cubicBezTo>
                <a:close/>
              </a:path>
            </a:pathLst>
          </a:custGeom>
          <a:solidFill>
            <a:schemeClr val="bg1">
              <a:alpha val="33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5" name="Text Placeholder 64">
            <a:extLst>
              <a:ext uri="{FF2B5EF4-FFF2-40B4-BE49-F238E27FC236}">
                <a16:creationId xmlns:a16="http://schemas.microsoft.com/office/drawing/2014/main" id="{430465A8-B110-5F4A-EF48-43014E78D4DF}"/>
              </a:ext>
            </a:extLst>
          </p:cNvPr>
          <p:cNvSpPr>
            <a:spLocks noGrp="1"/>
          </p:cNvSpPr>
          <p:nvPr>
            <p:ph type="body" sz="quarter" idx="19"/>
          </p:nvPr>
        </p:nvSpPr>
        <p:spPr>
          <a:xfrm>
            <a:off x="5065873" y="7425458"/>
            <a:ext cx="1151001" cy="1564415"/>
          </a:xfrm>
          <a:custGeom>
            <a:avLst/>
            <a:gdLst>
              <a:gd name="connsiteX0" fmla="*/ 513969 w 1534668"/>
              <a:gd name="connsiteY0" fmla="*/ 0 h 1083056"/>
              <a:gd name="connsiteX1" fmla="*/ 1534668 w 1534668"/>
              <a:gd name="connsiteY1" fmla="*/ 0 h 1083056"/>
              <a:gd name="connsiteX2" fmla="*/ 1021969 w 1534668"/>
              <a:gd name="connsiteY2" fmla="*/ 1080516 h 1083056"/>
              <a:gd name="connsiteX3" fmla="*/ 0 w 1534668"/>
              <a:gd name="connsiteY3" fmla="*/ 1083056 h 1083056"/>
            </a:gdLst>
            <a:ahLst/>
            <a:cxnLst>
              <a:cxn ang="0">
                <a:pos x="connsiteX0" y="connsiteY0"/>
              </a:cxn>
              <a:cxn ang="0">
                <a:pos x="connsiteX1" y="connsiteY1"/>
              </a:cxn>
              <a:cxn ang="0">
                <a:pos x="connsiteX2" y="connsiteY2"/>
              </a:cxn>
              <a:cxn ang="0">
                <a:pos x="connsiteX3" y="connsiteY3"/>
              </a:cxn>
            </a:cxnLst>
            <a:rect l="l" t="t" r="r" b="b"/>
            <a:pathLst>
              <a:path w="1534668" h="1083056">
                <a:moveTo>
                  <a:pt x="513969" y="0"/>
                </a:moveTo>
                <a:lnTo>
                  <a:pt x="1534668" y="0"/>
                </a:lnTo>
                <a:lnTo>
                  <a:pt x="1021969" y="1080516"/>
                </a:lnTo>
                <a:lnTo>
                  <a:pt x="0" y="1083056"/>
                </a:lnTo>
                <a:close/>
              </a:path>
            </a:pathLst>
          </a:custGeom>
          <a:solidFill>
            <a:schemeClr val="accent6">
              <a:alpha val="50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7" name="Text Placeholder 66">
            <a:extLst>
              <a:ext uri="{FF2B5EF4-FFF2-40B4-BE49-F238E27FC236}">
                <a16:creationId xmlns:a16="http://schemas.microsoft.com/office/drawing/2014/main" id="{6711808D-4AD1-4428-129E-131055EC5C88}"/>
              </a:ext>
            </a:extLst>
          </p:cNvPr>
          <p:cNvSpPr>
            <a:spLocks noGrp="1"/>
          </p:cNvSpPr>
          <p:nvPr>
            <p:ph type="body" sz="quarter" idx="16"/>
          </p:nvPr>
        </p:nvSpPr>
        <p:spPr>
          <a:xfrm>
            <a:off x="5451351" y="7425460"/>
            <a:ext cx="1146429" cy="1560928"/>
          </a:xfrm>
          <a:custGeom>
            <a:avLst/>
            <a:gdLst>
              <a:gd name="connsiteX0" fmla="*/ 0 w 1528572"/>
              <a:gd name="connsiteY0" fmla="*/ 0 h 1080643"/>
              <a:gd name="connsiteX1" fmla="*/ 1020572 w 1528572"/>
              <a:gd name="connsiteY1" fmla="*/ 0 h 1080643"/>
              <a:gd name="connsiteX2" fmla="*/ 1528572 w 1528572"/>
              <a:gd name="connsiteY2" fmla="*/ 1080643 h 1080643"/>
              <a:gd name="connsiteX3" fmla="*/ 508000 w 1528572"/>
              <a:gd name="connsiteY3" fmla="*/ 1080643 h 1080643"/>
            </a:gdLst>
            <a:ahLst/>
            <a:cxnLst>
              <a:cxn ang="0">
                <a:pos x="connsiteX0" y="connsiteY0"/>
              </a:cxn>
              <a:cxn ang="0">
                <a:pos x="connsiteX1" y="connsiteY1"/>
              </a:cxn>
              <a:cxn ang="0">
                <a:pos x="connsiteX2" y="connsiteY2"/>
              </a:cxn>
              <a:cxn ang="0">
                <a:pos x="connsiteX3" y="connsiteY3"/>
              </a:cxn>
            </a:cxnLst>
            <a:rect l="l" t="t" r="r" b="b"/>
            <a:pathLst>
              <a:path w="1528572" h="1080643">
                <a:moveTo>
                  <a:pt x="0" y="0"/>
                </a:moveTo>
                <a:lnTo>
                  <a:pt x="1020572" y="0"/>
                </a:lnTo>
                <a:cubicBezTo>
                  <a:pt x="1020572" y="0"/>
                  <a:pt x="1528572" y="1080643"/>
                  <a:pt x="1528572" y="1080643"/>
                </a:cubicBezTo>
                <a:lnTo>
                  <a:pt x="508000" y="1080643"/>
                </a:lnTo>
                <a:close/>
              </a:path>
            </a:pathLst>
          </a:custGeom>
          <a:solidFill>
            <a:schemeClr val="bg1">
              <a:alpha val="33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Footer Placeholder 3">
            <a:extLst>
              <a:ext uri="{FF2B5EF4-FFF2-40B4-BE49-F238E27FC236}">
                <a16:creationId xmlns:a16="http://schemas.microsoft.com/office/drawing/2014/main" id="{AD6E9CC3-6786-46BB-D73B-768CE7C9405B}"/>
              </a:ext>
            </a:extLst>
          </p:cNvPr>
          <p:cNvSpPr>
            <a:spLocks noGrp="1"/>
          </p:cNvSpPr>
          <p:nvPr>
            <p:ph type="ftr" sz="quarter" idx="22"/>
          </p:nvPr>
        </p:nvSpPr>
        <p:spPr/>
        <p:txBody>
          <a:bodyPr/>
          <a:lstStyle/>
          <a:p>
            <a:r>
              <a:rPr lang="en-GB"/>
              <a:t>To add a Footer, select 'Insert &gt; Header &amp; Footer'</a:t>
            </a:r>
          </a:p>
        </p:txBody>
      </p:sp>
      <p:sp>
        <p:nvSpPr>
          <p:cNvPr id="6" name="Slide Number Placeholder 5">
            <a:extLst>
              <a:ext uri="{FF2B5EF4-FFF2-40B4-BE49-F238E27FC236}">
                <a16:creationId xmlns:a16="http://schemas.microsoft.com/office/drawing/2014/main" id="{832AE132-488B-C489-A635-15025EFDB9E2}"/>
              </a:ext>
            </a:extLst>
          </p:cNvPr>
          <p:cNvSpPr>
            <a:spLocks noGrp="1"/>
          </p:cNvSpPr>
          <p:nvPr>
            <p:ph type="sldNum" sz="quarter" idx="4"/>
          </p:nvPr>
        </p:nvSpPr>
        <p:spPr>
          <a:xfrm>
            <a:off x="6254038" y="9177927"/>
            <a:ext cx="405000" cy="520000"/>
          </a:xfrm>
          <a:prstGeom prst="rect">
            <a:avLst/>
          </a:prstGeom>
        </p:spPr>
        <p:txBody>
          <a:bodyPr vert="horz" lIns="0" tIns="0" rIns="0" bIns="0" rtlCol="0" anchor="ctr"/>
          <a:lstStyle>
            <a:lvl1pPr algn="l">
              <a:defRPr sz="750">
                <a:solidFill>
                  <a:schemeClr val="accent6"/>
                </a:solidFill>
              </a:defRPr>
            </a:lvl1pPr>
          </a:lstStyle>
          <a:p>
            <a:r>
              <a:rPr lang="en-GB"/>
              <a:t>Page </a:t>
            </a:r>
            <a:fld id="{F5AEA0E0-5CC6-4BD0-905C-A0021E419432}" type="slidenum">
              <a:rPr lang="en-GB" smtClean="0"/>
              <a:pPr/>
              <a:t>‹#›</a:t>
            </a:fld>
            <a:endParaRPr lang="en-GB"/>
          </a:p>
        </p:txBody>
      </p:sp>
      <p:cxnSp>
        <p:nvCxnSpPr>
          <p:cNvPr id="7" name="Straight Connector 6">
            <a:extLst>
              <a:ext uri="{FF2B5EF4-FFF2-40B4-BE49-F238E27FC236}">
                <a16:creationId xmlns:a16="http://schemas.microsoft.com/office/drawing/2014/main" id="{70FF2009-CFB8-CF28-3413-0B4284833D97}"/>
              </a:ext>
            </a:extLst>
          </p:cNvPr>
          <p:cNvCxnSpPr/>
          <p:nvPr userDrawn="1"/>
        </p:nvCxnSpPr>
        <p:spPr>
          <a:xfrm>
            <a:off x="6171785" y="9337325"/>
            <a:ext cx="0" cy="22471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69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imag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8179413-F21E-6F8B-5621-FD6158E128DD}"/>
              </a:ext>
            </a:extLst>
          </p:cNvPr>
          <p:cNvSpPr/>
          <p:nvPr userDrawn="1"/>
        </p:nvSpPr>
        <p:spPr>
          <a:xfrm>
            <a:off x="1" y="909145"/>
            <a:ext cx="6855907" cy="8076325"/>
          </a:xfrm>
          <a:custGeom>
            <a:avLst/>
            <a:gdLst>
              <a:gd name="connsiteX0" fmla="*/ 0 w 8820023"/>
              <a:gd name="connsiteY0" fmla="*/ 0 h 5591302"/>
              <a:gd name="connsiteX1" fmla="*/ 8820023 w 8820023"/>
              <a:gd name="connsiteY1" fmla="*/ 0 h 5591302"/>
              <a:gd name="connsiteX2" fmla="*/ 8820023 w 8820023"/>
              <a:gd name="connsiteY2" fmla="*/ 5591302 h 5591302"/>
              <a:gd name="connsiteX3" fmla="*/ 0 w 8820023"/>
              <a:gd name="connsiteY3" fmla="*/ 5591302 h 5591302"/>
            </a:gdLst>
            <a:ahLst/>
            <a:cxnLst>
              <a:cxn ang="0">
                <a:pos x="connsiteX0" y="connsiteY0"/>
              </a:cxn>
              <a:cxn ang="0">
                <a:pos x="connsiteX1" y="connsiteY1"/>
              </a:cxn>
              <a:cxn ang="0">
                <a:pos x="connsiteX2" y="connsiteY2"/>
              </a:cxn>
              <a:cxn ang="0">
                <a:pos x="connsiteX3" y="connsiteY3"/>
              </a:cxn>
            </a:cxnLst>
            <a:rect l="l" t="t" r="r" b="b"/>
            <a:pathLst>
              <a:path w="8820023" h="5591302">
                <a:moveTo>
                  <a:pt x="0" y="0"/>
                </a:moveTo>
                <a:lnTo>
                  <a:pt x="8820023" y="0"/>
                </a:lnTo>
                <a:lnTo>
                  <a:pt x="8820023" y="5591302"/>
                </a:lnTo>
                <a:lnTo>
                  <a:pt x="0" y="5591302"/>
                </a:lnTo>
                <a:close/>
              </a:path>
            </a:pathLst>
          </a:custGeom>
          <a:solidFill>
            <a:schemeClr val="accent6"/>
          </a:solidFill>
          <a:ln w="6350" cap="flat">
            <a:noFill/>
            <a:prstDash val="solid"/>
            <a:miter/>
          </a:ln>
        </p:spPr>
        <p:txBody>
          <a:bodyPr rtlCol="0" anchor="ctr"/>
          <a:lstStyle/>
          <a:p>
            <a:pPr lvl="0"/>
            <a:endParaRPr lang="en-AU" sz="1350"/>
          </a:p>
        </p:txBody>
      </p:sp>
      <p:sp>
        <p:nvSpPr>
          <p:cNvPr id="5" name="Picture Placeholder 4">
            <a:extLst>
              <a:ext uri="{FF2B5EF4-FFF2-40B4-BE49-F238E27FC236}">
                <a16:creationId xmlns:a16="http://schemas.microsoft.com/office/drawing/2014/main" id="{49494BD2-F017-377F-E9DC-49A72415A2B7}"/>
              </a:ext>
            </a:extLst>
          </p:cNvPr>
          <p:cNvSpPr>
            <a:spLocks noGrp="1" noChangeAspect="1"/>
          </p:cNvSpPr>
          <p:nvPr>
            <p:ph type="pic" sz="quarter" idx="20" hasCustomPrompt="1"/>
          </p:nvPr>
        </p:nvSpPr>
        <p:spPr>
          <a:xfrm>
            <a:off x="2528128" y="909144"/>
            <a:ext cx="4327684" cy="8077242"/>
          </a:xfrm>
          <a:custGeom>
            <a:avLst/>
            <a:gdLst>
              <a:gd name="connsiteX0" fmla="*/ 2644140 w 5770245"/>
              <a:gd name="connsiteY0" fmla="*/ 0 h 5591937"/>
              <a:gd name="connsiteX1" fmla="*/ 5770245 w 5770245"/>
              <a:gd name="connsiteY1" fmla="*/ 0 h 5591937"/>
              <a:gd name="connsiteX2" fmla="*/ 5770245 w 5770245"/>
              <a:gd name="connsiteY2" fmla="*/ 5591937 h 5591937"/>
              <a:gd name="connsiteX3" fmla="*/ 0 w 5770245"/>
              <a:gd name="connsiteY3" fmla="*/ 5591937 h 5591937"/>
            </a:gdLst>
            <a:ahLst/>
            <a:cxnLst>
              <a:cxn ang="0">
                <a:pos x="connsiteX0" y="connsiteY0"/>
              </a:cxn>
              <a:cxn ang="0">
                <a:pos x="connsiteX1" y="connsiteY1"/>
              </a:cxn>
              <a:cxn ang="0">
                <a:pos x="connsiteX2" y="connsiteY2"/>
              </a:cxn>
              <a:cxn ang="0">
                <a:pos x="connsiteX3" y="connsiteY3"/>
              </a:cxn>
            </a:cxnLst>
            <a:rect l="l" t="t" r="r" b="b"/>
            <a:pathLst>
              <a:path w="5770245" h="5591937">
                <a:moveTo>
                  <a:pt x="2644140" y="0"/>
                </a:moveTo>
                <a:lnTo>
                  <a:pt x="5770245" y="0"/>
                </a:lnTo>
                <a:lnTo>
                  <a:pt x="5770245" y="5591937"/>
                </a:lnTo>
                <a:lnTo>
                  <a:pt x="0" y="5591937"/>
                </a:lnTo>
                <a:close/>
              </a:path>
            </a:pathLst>
          </a:custGeom>
          <a:solidFill>
            <a:schemeClr val="bg1">
              <a:lumMod val="75000"/>
            </a:schemeClr>
          </a:solidFill>
        </p:spPr>
        <p:txBody>
          <a:bodyPr wrap="square" lIns="3600000" tIns="288000" rIns="360000" bIns="360000" anchor="t" anchorCtr="0">
            <a:noAutofit/>
          </a:bodyPr>
          <a:lstStyle>
            <a:lvl1pPr algn="r">
              <a:defRPr sz="1050" b="0">
                <a:solidFill>
                  <a:schemeClr val="bg1"/>
                </a:solidFill>
                <a:latin typeface="+mj-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a:t>To insert an image, select ‘Insert Picture’, or click on icon. Select ‘Picture Format &gt; Crop’ to edit size and position of picture.</a:t>
            </a:r>
          </a:p>
        </p:txBody>
      </p:sp>
      <p:sp>
        <p:nvSpPr>
          <p:cNvPr id="6" name="Text Placeholder 5">
            <a:extLst>
              <a:ext uri="{FF2B5EF4-FFF2-40B4-BE49-F238E27FC236}">
                <a16:creationId xmlns:a16="http://schemas.microsoft.com/office/drawing/2014/main" id="{1E325ACC-A39B-5A9C-08D1-4350B6146F6C}"/>
              </a:ext>
            </a:extLst>
          </p:cNvPr>
          <p:cNvSpPr>
            <a:spLocks noGrp="1"/>
          </p:cNvSpPr>
          <p:nvPr>
            <p:ph type="body" sz="quarter" idx="21"/>
          </p:nvPr>
        </p:nvSpPr>
        <p:spPr>
          <a:xfrm>
            <a:off x="4511328" y="909143"/>
            <a:ext cx="664178" cy="1352719"/>
          </a:xfrm>
          <a:custGeom>
            <a:avLst/>
            <a:gdLst>
              <a:gd name="connsiteX0" fmla="*/ 442786 w 885571"/>
              <a:gd name="connsiteY0" fmla="*/ 936364 h 936498"/>
              <a:gd name="connsiteX1" fmla="*/ 442849 w 885571"/>
              <a:gd name="connsiteY1" fmla="*/ 936498 h 936498"/>
              <a:gd name="connsiteX2" fmla="*/ 442722 w 885571"/>
              <a:gd name="connsiteY2" fmla="*/ 936498 h 936498"/>
              <a:gd name="connsiteX3" fmla="*/ 0 w 885571"/>
              <a:gd name="connsiteY3" fmla="*/ 0 h 936498"/>
              <a:gd name="connsiteX4" fmla="*/ 885571 w 885571"/>
              <a:gd name="connsiteY4" fmla="*/ 0 h 936498"/>
              <a:gd name="connsiteX5" fmla="*/ 442786 w 885571"/>
              <a:gd name="connsiteY5" fmla="*/ 936364 h 936498"/>
              <a:gd name="connsiteX6" fmla="*/ 437876 w 885571"/>
              <a:gd name="connsiteY6" fmla="*/ 925981 h 936498"/>
              <a:gd name="connsiteX7" fmla="*/ 0 w 885571"/>
              <a:gd name="connsiteY7" fmla="*/ 0 h 93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5571" h="936498">
                <a:moveTo>
                  <a:pt x="442786" y="936364"/>
                </a:moveTo>
                <a:lnTo>
                  <a:pt x="442849" y="936498"/>
                </a:lnTo>
                <a:lnTo>
                  <a:pt x="442722" y="936498"/>
                </a:lnTo>
                <a:close/>
                <a:moveTo>
                  <a:pt x="0" y="0"/>
                </a:moveTo>
                <a:lnTo>
                  <a:pt x="885571" y="0"/>
                </a:lnTo>
                <a:lnTo>
                  <a:pt x="442786" y="936364"/>
                </a:lnTo>
                <a:lnTo>
                  <a:pt x="437876" y="925981"/>
                </a:lnTo>
                <a:cubicBezTo>
                  <a:pt x="389223" y="823094"/>
                  <a:pt x="0" y="0"/>
                  <a:pt x="0" y="0"/>
                </a:cubicBezTo>
                <a:close/>
              </a:path>
            </a:pathLst>
          </a:custGeom>
          <a:solidFill>
            <a:schemeClr val="accent1">
              <a:alpha val="66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Text Placeholder 6">
            <a:extLst>
              <a:ext uri="{FF2B5EF4-FFF2-40B4-BE49-F238E27FC236}">
                <a16:creationId xmlns:a16="http://schemas.microsoft.com/office/drawing/2014/main" id="{33DAFE03-848B-544C-E0CD-10F5B65621C8}"/>
              </a:ext>
            </a:extLst>
          </p:cNvPr>
          <p:cNvSpPr>
            <a:spLocks noGrp="1"/>
          </p:cNvSpPr>
          <p:nvPr>
            <p:ph type="body" sz="quarter" idx="22"/>
          </p:nvPr>
        </p:nvSpPr>
        <p:spPr>
          <a:xfrm>
            <a:off x="4179096" y="909142"/>
            <a:ext cx="664178" cy="1352719"/>
          </a:xfrm>
          <a:custGeom>
            <a:avLst/>
            <a:gdLst>
              <a:gd name="connsiteX0" fmla="*/ 442786 w 885571"/>
              <a:gd name="connsiteY0" fmla="*/ 134 h 936498"/>
              <a:gd name="connsiteX1" fmla="*/ 447696 w 885571"/>
              <a:gd name="connsiteY1" fmla="*/ 10517 h 936498"/>
              <a:gd name="connsiteX2" fmla="*/ 885571 w 885571"/>
              <a:gd name="connsiteY2" fmla="*/ 936498 h 936498"/>
              <a:gd name="connsiteX3" fmla="*/ 0 w 885571"/>
              <a:gd name="connsiteY3" fmla="*/ 936498 h 936498"/>
              <a:gd name="connsiteX4" fmla="*/ 442722 w 885571"/>
              <a:gd name="connsiteY4" fmla="*/ 0 h 936498"/>
              <a:gd name="connsiteX5" fmla="*/ 442849 w 885571"/>
              <a:gd name="connsiteY5" fmla="*/ 0 h 936498"/>
              <a:gd name="connsiteX6" fmla="*/ 442786 w 885571"/>
              <a:gd name="connsiteY6" fmla="*/ 134 h 93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571" h="936498">
                <a:moveTo>
                  <a:pt x="442786" y="134"/>
                </a:moveTo>
                <a:lnTo>
                  <a:pt x="447696" y="10517"/>
                </a:lnTo>
                <a:cubicBezTo>
                  <a:pt x="496349" y="113404"/>
                  <a:pt x="885571" y="936498"/>
                  <a:pt x="885571" y="936498"/>
                </a:cubicBezTo>
                <a:lnTo>
                  <a:pt x="0" y="936498"/>
                </a:lnTo>
                <a:close/>
                <a:moveTo>
                  <a:pt x="442722" y="0"/>
                </a:moveTo>
                <a:lnTo>
                  <a:pt x="442849" y="0"/>
                </a:lnTo>
                <a:lnTo>
                  <a:pt x="442786" y="134"/>
                </a:lnTo>
                <a:close/>
              </a:path>
            </a:pathLst>
          </a:custGeom>
          <a:solidFill>
            <a:schemeClr val="accent1">
              <a:alpha val="66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8" name="Free-form: Shape 7">
            <a:extLst>
              <a:ext uri="{FF2B5EF4-FFF2-40B4-BE49-F238E27FC236}">
                <a16:creationId xmlns:a16="http://schemas.microsoft.com/office/drawing/2014/main" id="{761D47B5-1DCF-DEA5-AD5A-A87DBB4A210B}"/>
              </a:ext>
            </a:extLst>
          </p:cNvPr>
          <p:cNvSpPr/>
          <p:nvPr userDrawn="1"/>
        </p:nvSpPr>
        <p:spPr>
          <a:xfrm>
            <a:off x="4841084" y="8986204"/>
            <a:ext cx="991267" cy="914471"/>
          </a:xfrm>
          <a:custGeom>
            <a:avLst/>
            <a:gdLst>
              <a:gd name="connsiteX0" fmla="*/ 1321689 w 1321689"/>
              <a:gd name="connsiteY0" fmla="*/ 0 h 633095"/>
              <a:gd name="connsiteX1" fmla="*/ 300863 w 1321689"/>
              <a:gd name="connsiteY1" fmla="*/ 0 h 633095"/>
              <a:gd name="connsiteX2" fmla="*/ 0 w 1321689"/>
              <a:gd name="connsiteY2" fmla="*/ 633095 h 633095"/>
              <a:gd name="connsiteX3" fmla="*/ 1020953 w 1321689"/>
              <a:gd name="connsiteY3" fmla="*/ 633095 h 633095"/>
              <a:gd name="connsiteX4" fmla="*/ 1321562 w 1321689"/>
              <a:gd name="connsiteY4" fmla="*/ 0 h 63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89" h="633095">
                <a:moveTo>
                  <a:pt x="1321689" y="0"/>
                </a:moveTo>
                <a:lnTo>
                  <a:pt x="300863" y="0"/>
                </a:lnTo>
                <a:lnTo>
                  <a:pt x="0" y="633095"/>
                </a:lnTo>
                <a:lnTo>
                  <a:pt x="1020953" y="633095"/>
                </a:lnTo>
                <a:lnTo>
                  <a:pt x="1321562" y="0"/>
                </a:lnTo>
                <a:close/>
              </a:path>
            </a:pathLst>
          </a:custGeom>
          <a:solidFill>
            <a:schemeClr val="tx2"/>
          </a:solidFill>
          <a:ln w="6350" cap="flat">
            <a:noFill/>
            <a:prstDash val="solid"/>
            <a:miter/>
          </a:ln>
        </p:spPr>
        <p:txBody>
          <a:bodyPr rtlCol="0" anchor="ctr"/>
          <a:lstStyle/>
          <a:p>
            <a:pPr lvl="0"/>
            <a:endParaRPr lang="en-AU" sz="1350"/>
          </a:p>
        </p:txBody>
      </p:sp>
      <p:sp>
        <p:nvSpPr>
          <p:cNvPr id="9" name="Free-form: Shape 8">
            <a:extLst>
              <a:ext uri="{FF2B5EF4-FFF2-40B4-BE49-F238E27FC236}">
                <a16:creationId xmlns:a16="http://schemas.microsoft.com/office/drawing/2014/main" id="{42C733FE-249E-F4B6-97A5-9BDCDC7F587F}"/>
              </a:ext>
            </a:extLst>
          </p:cNvPr>
          <p:cNvSpPr/>
          <p:nvPr userDrawn="1"/>
        </p:nvSpPr>
        <p:spPr>
          <a:xfrm>
            <a:off x="4511233" y="-5325"/>
            <a:ext cx="888206" cy="914469"/>
          </a:xfrm>
          <a:custGeom>
            <a:avLst/>
            <a:gdLst>
              <a:gd name="connsiteX0" fmla="*/ 299339 w 1184275"/>
              <a:gd name="connsiteY0" fmla="*/ 0 h 633094"/>
              <a:gd name="connsiteX1" fmla="*/ 0 w 1184275"/>
              <a:gd name="connsiteY1" fmla="*/ 633095 h 633094"/>
              <a:gd name="connsiteX2" fmla="*/ 885572 w 1184275"/>
              <a:gd name="connsiteY2" fmla="*/ 633095 h 633094"/>
              <a:gd name="connsiteX3" fmla="*/ 1184275 w 1184275"/>
              <a:gd name="connsiteY3" fmla="*/ 0 h 633094"/>
              <a:gd name="connsiteX4" fmla="*/ 299339 w 1184275"/>
              <a:gd name="connsiteY4" fmla="*/ 0 h 633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75" h="633094">
                <a:moveTo>
                  <a:pt x="299339" y="0"/>
                </a:moveTo>
                <a:lnTo>
                  <a:pt x="0" y="633095"/>
                </a:lnTo>
                <a:lnTo>
                  <a:pt x="885572" y="633095"/>
                </a:lnTo>
                <a:cubicBezTo>
                  <a:pt x="885572" y="633095"/>
                  <a:pt x="1184275" y="0"/>
                  <a:pt x="1184275" y="0"/>
                </a:cubicBezTo>
                <a:lnTo>
                  <a:pt x="299339" y="0"/>
                </a:lnTo>
                <a:close/>
              </a:path>
            </a:pathLst>
          </a:custGeom>
          <a:solidFill>
            <a:srgbClr val="CEDC00"/>
          </a:solidFill>
          <a:ln w="12691" cap="flat">
            <a:noFill/>
            <a:prstDash val="solid"/>
            <a:miter/>
          </a:ln>
        </p:spPr>
        <p:txBody>
          <a:bodyPr rtlCol="0" anchor="ctr"/>
          <a:lstStyle/>
          <a:p>
            <a:endParaRPr lang="en-AU" sz="1350"/>
          </a:p>
        </p:txBody>
      </p:sp>
      <p:sp>
        <p:nvSpPr>
          <p:cNvPr id="14" name="Free-form: Shape 13">
            <a:extLst>
              <a:ext uri="{FF2B5EF4-FFF2-40B4-BE49-F238E27FC236}">
                <a16:creationId xmlns:a16="http://schemas.microsoft.com/office/drawing/2014/main" id="{92D11F13-254D-EE69-56CC-3A9083BCD90B}"/>
              </a:ext>
            </a:extLst>
          </p:cNvPr>
          <p:cNvSpPr/>
          <p:nvPr userDrawn="1"/>
        </p:nvSpPr>
        <p:spPr>
          <a:xfrm>
            <a:off x="4843276" y="909145"/>
            <a:ext cx="332137" cy="1352718"/>
          </a:xfrm>
          <a:custGeom>
            <a:avLst/>
            <a:gdLst>
              <a:gd name="connsiteX0" fmla="*/ 442849 w 442849"/>
              <a:gd name="connsiteY0" fmla="*/ 0 h 936497"/>
              <a:gd name="connsiteX1" fmla="*/ 0 w 442849"/>
              <a:gd name="connsiteY1" fmla="*/ 936498 h 936497"/>
            </a:gdLst>
            <a:ahLst/>
            <a:cxnLst>
              <a:cxn ang="0">
                <a:pos x="connsiteX0" y="connsiteY0"/>
              </a:cxn>
              <a:cxn ang="0">
                <a:pos x="connsiteX1" y="connsiteY1"/>
              </a:cxn>
            </a:cxnLst>
            <a:rect l="l" t="t" r="r" b="b"/>
            <a:pathLst>
              <a:path w="442849" h="936497">
                <a:moveTo>
                  <a:pt x="442849" y="0"/>
                </a:moveTo>
                <a:lnTo>
                  <a:pt x="0" y="936498"/>
                </a:lnTo>
              </a:path>
            </a:pathLst>
          </a:custGeom>
          <a:solidFill>
            <a:srgbClr val="FFFFFF"/>
          </a:solidFill>
          <a:ln w="12691" cap="flat">
            <a:noFill/>
            <a:prstDash val="solid"/>
            <a:miter/>
          </a:ln>
        </p:spPr>
        <p:txBody>
          <a:bodyPr rtlCol="0" anchor="ctr"/>
          <a:lstStyle/>
          <a:p>
            <a:endParaRPr lang="en-AU" sz="1350"/>
          </a:p>
        </p:txBody>
      </p:sp>
      <p:sp>
        <p:nvSpPr>
          <p:cNvPr id="16" name="Text Placeholder 15">
            <a:extLst>
              <a:ext uri="{FF2B5EF4-FFF2-40B4-BE49-F238E27FC236}">
                <a16:creationId xmlns:a16="http://schemas.microsoft.com/office/drawing/2014/main" id="{B23DDCEF-71FC-3732-8A04-4455123CB7A9}"/>
              </a:ext>
            </a:extLst>
          </p:cNvPr>
          <p:cNvSpPr>
            <a:spLocks noGrp="1"/>
          </p:cNvSpPr>
          <p:nvPr>
            <p:ph type="body" sz="quarter" idx="23"/>
          </p:nvPr>
        </p:nvSpPr>
        <p:spPr>
          <a:xfrm>
            <a:off x="3847055" y="909142"/>
            <a:ext cx="996315" cy="1352719"/>
          </a:xfrm>
          <a:custGeom>
            <a:avLst/>
            <a:gdLst>
              <a:gd name="connsiteX0" fmla="*/ 0 w 1328420"/>
              <a:gd name="connsiteY0" fmla="*/ 0 h 936498"/>
              <a:gd name="connsiteX1" fmla="*/ 885571 w 1328420"/>
              <a:gd name="connsiteY1" fmla="*/ 0 h 936498"/>
              <a:gd name="connsiteX2" fmla="*/ 1328420 w 1328420"/>
              <a:gd name="connsiteY2" fmla="*/ 936498 h 936498"/>
              <a:gd name="connsiteX3" fmla="*/ 442849 w 1328420"/>
              <a:gd name="connsiteY3" fmla="*/ 936498 h 936498"/>
              <a:gd name="connsiteX4" fmla="*/ 0 w 1328420"/>
              <a:gd name="connsiteY4" fmla="*/ 0 h 93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420" h="936498">
                <a:moveTo>
                  <a:pt x="0" y="0"/>
                </a:moveTo>
                <a:lnTo>
                  <a:pt x="885571" y="0"/>
                </a:lnTo>
                <a:lnTo>
                  <a:pt x="1328420" y="936498"/>
                </a:lnTo>
                <a:lnTo>
                  <a:pt x="442849" y="936498"/>
                </a:lnTo>
                <a:cubicBezTo>
                  <a:pt x="442849" y="936498"/>
                  <a:pt x="0" y="0"/>
                  <a:pt x="0" y="0"/>
                </a:cubicBezTo>
                <a:close/>
              </a:path>
            </a:pathLst>
          </a:custGeom>
          <a:solidFill>
            <a:schemeClr val="bg1">
              <a:alpha val="33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8" name="Text Placeholder 17">
            <a:extLst>
              <a:ext uri="{FF2B5EF4-FFF2-40B4-BE49-F238E27FC236}">
                <a16:creationId xmlns:a16="http://schemas.microsoft.com/office/drawing/2014/main" id="{65BB121C-7A8C-12E6-80A7-C9F5E0082968}"/>
              </a:ext>
            </a:extLst>
          </p:cNvPr>
          <p:cNvSpPr>
            <a:spLocks noGrp="1"/>
          </p:cNvSpPr>
          <p:nvPr>
            <p:ph type="body" sz="quarter" idx="24"/>
          </p:nvPr>
        </p:nvSpPr>
        <p:spPr>
          <a:xfrm>
            <a:off x="5065873" y="7425458"/>
            <a:ext cx="1151001" cy="1564415"/>
          </a:xfrm>
          <a:custGeom>
            <a:avLst/>
            <a:gdLst>
              <a:gd name="connsiteX0" fmla="*/ 513969 w 1534668"/>
              <a:gd name="connsiteY0" fmla="*/ 0 h 1083056"/>
              <a:gd name="connsiteX1" fmla="*/ 1534668 w 1534668"/>
              <a:gd name="connsiteY1" fmla="*/ 0 h 1083056"/>
              <a:gd name="connsiteX2" fmla="*/ 1021969 w 1534668"/>
              <a:gd name="connsiteY2" fmla="*/ 1080516 h 1083056"/>
              <a:gd name="connsiteX3" fmla="*/ 0 w 1534668"/>
              <a:gd name="connsiteY3" fmla="*/ 1083056 h 1083056"/>
            </a:gdLst>
            <a:ahLst/>
            <a:cxnLst>
              <a:cxn ang="0">
                <a:pos x="connsiteX0" y="connsiteY0"/>
              </a:cxn>
              <a:cxn ang="0">
                <a:pos x="connsiteX1" y="connsiteY1"/>
              </a:cxn>
              <a:cxn ang="0">
                <a:pos x="connsiteX2" y="connsiteY2"/>
              </a:cxn>
              <a:cxn ang="0">
                <a:pos x="connsiteX3" y="connsiteY3"/>
              </a:cxn>
            </a:cxnLst>
            <a:rect l="l" t="t" r="r" b="b"/>
            <a:pathLst>
              <a:path w="1534668" h="1083056">
                <a:moveTo>
                  <a:pt x="513969" y="0"/>
                </a:moveTo>
                <a:lnTo>
                  <a:pt x="1534668" y="0"/>
                </a:lnTo>
                <a:lnTo>
                  <a:pt x="1021969" y="1080516"/>
                </a:lnTo>
                <a:lnTo>
                  <a:pt x="0" y="1083056"/>
                </a:lnTo>
                <a:close/>
              </a:path>
            </a:pathLst>
          </a:custGeom>
          <a:solidFill>
            <a:schemeClr val="tx2">
              <a:alpha val="50000"/>
            </a:schemeClr>
          </a:solidFill>
        </p:spPr>
        <p:txBody>
          <a:bodyPr vert="horz" wrap="square" lIns="0" tIns="0" rIns="0" bIns="0" rtlCol="0">
            <a:noAutofit/>
          </a:bodyPr>
          <a:lstStyle>
            <a:lvl1pPr>
              <a:defRPr lang="en-US" sz="300" dirty="0">
                <a:noFill/>
              </a:defRPr>
            </a:lvl1pPr>
            <a:lvl2pPr>
              <a:defRPr lang="en-US" sz="300" dirty="0">
                <a:noFill/>
              </a:defRPr>
            </a:lvl2pPr>
            <a:lvl3pPr>
              <a:defRPr lang="en-US" sz="300" dirty="0">
                <a:noFill/>
              </a:defRPr>
            </a:lvl3pPr>
            <a:lvl4pPr>
              <a:defRPr lang="en-US" sz="300" dirty="0">
                <a:noFill/>
              </a:defRPr>
            </a:lvl4pPr>
            <a:lvl5pPr>
              <a:defRPr lang="en-US" sz="300" dirty="0">
                <a:noFill/>
              </a:defRPr>
            </a:lvl5pPr>
            <a:lvl6pPr>
              <a:defRPr lang="en-US" sz="300" dirty="0">
                <a:noFill/>
              </a:defRPr>
            </a:lvl6pPr>
            <a:lvl7pPr>
              <a:defRPr lang="en-US" sz="300" dirty="0">
                <a:noFill/>
              </a:defRPr>
            </a:lvl7pPr>
            <a:lvl8pPr>
              <a:defRPr lang="en-US" sz="300" dirty="0">
                <a:noFill/>
              </a:defRPr>
            </a:lvl8pPr>
            <a:lvl9pPr>
              <a:defRPr lang="en-AU" sz="300" dirty="0">
                <a:noFill/>
              </a:defRPr>
            </a:lvl9pPr>
          </a:lstStyle>
          <a:p>
            <a:pPr lvl="0">
              <a:spcBef>
                <a:spcPts val="0"/>
              </a:spcBef>
            </a:pPr>
            <a:r>
              <a:rPr lang="en-GB"/>
              <a:t>Click to edit Master text styles</a:t>
            </a:r>
          </a:p>
          <a:p>
            <a:pPr lvl="1">
              <a:spcBef>
                <a:spcPts val="0"/>
              </a:spcBef>
            </a:pPr>
            <a:r>
              <a:rPr lang="en-GB"/>
              <a:t>Second level</a:t>
            </a:r>
          </a:p>
          <a:p>
            <a:pPr lvl="2">
              <a:spcBef>
                <a:spcPts val="0"/>
              </a:spcBef>
            </a:pPr>
            <a:r>
              <a:rPr lang="en-GB"/>
              <a:t>Third level</a:t>
            </a:r>
          </a:p>
          <a:p>
            <a:pPr lvl="3">
              <a:spcBef>
                <a:spcPts val="0"/>
              </a:spcBef>
            </a:pPr>
            <a:r>
              <a:rPr lang="en-GB"/>
              <a:t>Fourth level</a:t>
            </a:r>
          </a:p>
          <a:p>
            <a:pPr lvl="4">
              <a:spcBef>
                <a:spcPts val="0"/>
              </a:spcBef>
            </a:pPr>
            <a:r>
              <a:rPr lang="en-GB"/>
              <a:t>Fifth level</a:t>
            </a:r>
            <a:endParaRPr lang="en-AU"/>
          </a:p>
        </p:txBody>
      </p:sp>
      <p:sp>
        <p:nvSpPr>
          <p:cNvPr id="19" name="Text Placeholder 18">
            <a:extLst>
              <a:ext uri="{FF2B5EF4-FFF2-40B4-BE49-F238E27FC236}">
                <a16:creationId xmlns:a16="http://schemas.microsoft.com/office/drawing/2014/main" id="{16DD6E17-2BA5-2E07-079F-711BDFC6475F}"/>
              </a:ext>
            </a:extLst>
          </p:cNvPr>
          <p:cNvSpPr>
            <a:spLocks noGrp="1"/>
          </p:cNvSpPr>
          <p:nvPr>
            <p:ph type="body" sz="quarter" idx="25"/>
          </p:nvPr>
        </p:nvSpPr>
        <p:spPr>
          <a:xfrm>
            <a:off x="5451351" y="7425460"/>
            <a:ext cx="1146429" cy="1560928"/>
          </a:xfrm>
          <a:custGeom>
            <a:avLst/>
            <a:gdLst>
              <a:gd name="connsiteX0" fmla="*/ 0 w 1528572"/>
              <a:gd name="connsiteY0" fmla="*/ 0 h 1080643"/>
              <a:gd name="connsiteX1" fmla="*/ 1020572 w 1528572"/>
              <a:gd name="connsiteY1" fmla="*/ 0 h 1080643"/>
              <a:gd name="connsiteX2" fmla="*/ 1528572 w 1528572"/>
              <a:gd name="connsiteY2" fmla="*/ 1080643 h 1080643"/>
              <a:gd name="connsiteX3" fmla="*/ 508000 w 1528572"/>
              <a:gd name="connsiteY3" fmla="*/ 1080643 h 1080643"/>
            </a:gdLst>
            <a:ahLst/>
            <a:cxnLst>
              <a:cxn ang="0">
                <a:pos x="connsiteX0" y="connsiteY0"/>
              </a:cxn>
              <a:cxn ang="0">
                <a:pos x="connsiteX1" y="connsiteY1"/>
              </a:cxn>
              <a:cxn ang="0">
                <a:pos x="connsiteX2" y="connsiteY2"/>
              </a:cxn>
              <a:cxn ang="0">
                <a:pos x="connsiteX3" y="connsiteY3"/>
              </a:cxn>
            </a:cxnLst>
            <a:rect l="l" t="t" r="r" b="b"/>
            <a:pathLst>
              <a:path w="1528572" h="1080643">
                <a:moveTo>
                  <a:pt x="0" y="0"/>
                </a:moveTo>
                <a:lnTo>
                  <a:pt x="1020572" y="0"/>
                </a:lnTo>
                <a:cubicBezTo>
                  <a:pt x="1020572" y="0"/>
                  <a:pt x="1528572" y="1080643"/>
                  <a:pt x="1528572" y="1080643"/>
                </a:cubicBezTo>
                <a:lnTo>
                  <a:pt x="508000" y="1080643"/>
                </a:lnTo>
                <a:close/>
              </a:path>
            </a:pathLst>
          </a:custGeom>
          <a:solidFill>
            <a:schemeClr val="bg1">
              <a:alpha val="33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22" name="Footer Placeholder 4">
            <a:extLst>
              <a:ext uri="{FF2B5EF4-FFF2-40B4-BE49-F238E27FC236}">
                <a16:creationId xmlns:a16="http://schemas.microsoft.com/office/drawing/2014/main" id="{E478B37A-93E5-3050-AED1-1AE614E5E923}"/>
              </a:ext>
            </a:extLst>
          </p:cNvPr>
          <p:cNvSpPr>
            <a:spLocks noGrp="1"/>
          </p:cNvSpPr>
          <p:nvPr>
            <p:ph type="ftr" sz="quarter" idx="3"/>
          </p:nvPr>
        </p:nvSpPr>
        <p:spPr>
          <a:xfrm>
            <a:off x="364331" y="9177927"/>
            <a:ext cx="3361072" cy="520000"/>
          </a:xfrm>
          <a:prstGeom prst="rect">
            <a:avLst/>
          </a:prstGeom>
        </p:spPr>
        <p:txBody>
          <a:bodyPr vert="horz" lIns="0" tIns="0" rIns="0" bIns="0" rtlCol="0" anchor="ctr"/>
          <a:lstStyle>
            <a:lvl1pPr algn="l">
              <a:defRPr sz="750">
                <a:solidFill>
                  <a:schemeClr val="accent6"/>
                </a:solidFill>
              </a:defRPr>
            </a:lvl1pPr>
          </a:lstStyle>
          <a:p>
            <a:r>
              <a:rPr lang="en-GB"/>
              <a:t>To add a Footer, select 'Insert &gt; Header &amp; Footer'</a:t>
            </a:r>
          </a:p>
        </p:txBody>
      </p:sp>
      <p:sp>
        <p:nvSpPr>
          <p:cNvPr id="2" name="Subtitle 2">
            <a:extLst>
              <a:ext uri="{FF2B5EF4-FFF2-40B4-BE49-F238E27FC236}">
                <a16:creationId xmlns:a16="http://schemas.microsoft.com/office/drawing/2014/main" id="{AD48F861-7E55-A416-6C10-E8F443B1817B}"/>
              </a:ext>
            </a:extLst>
          </p:cNvPr>
          <p:cNvSpPr>
            <a:spLocks noGrp="1"/>
          </p:cNvSpPr>
          <p:nvPr>
            <p:ph type="subTitle" idx="1" hasCustomPrompt="1"/>
          </p:nvPr>
        </p:nvSpPr>
        <p:spPr>
          <a:xfrm>
            <a:off x="362237" y="3506178"/>
            <a:ext cx="2835000" cy="2080000"/>
          </a:xfrm>
        </p:spPr>
        <p:txBody>
          <a:bodyPr/>
          <a:lstStyle>
            <a:lvl1pPr marL="0" indent="0" algn="l">
              <a:buNone/>
              <a:defRPr sz="1725" b="0">
                <a:solidFill>
                  <a:schemeClr val="bg1"/>
                </a:solidFill>
              </a:defRPr>
            </a:lvl1pPr>
            <a:lvl2pPr marL="0" indent="0" algn="l">
              <a:buNone/>
              <a:defRPr sz="1725" b="0">
                <a:solidFill>
                  <a:schemeClr val="accent3"/>
                </a:solidFill>
              </a:defRPr>
            </a:lvl2pPr>
            <a:lvl3pPr marL="0" indent="0" algn="l">
              <a:buNone/>
              <a:defRPr sz="1725" b="0">
                <a:solidFill>
                  <a:schemeClr val="bg1"/>
                </a:solidFill>
              </a:defRPr>
            </a:lvl3pPr>
            <a:lvl4pPr marL="0" indent="0" algn="l">
              <a:buNone/>
              <a:defRPr sz="1725" b="0">
                <a:solidFill>
                  <a:schemeClr val="bg1"/>
                </a:solidFill>
              </a:defRPr>
            </a:lvl4pPr>
            <a:lvl5pPr marL="0" indent="0" algn="l">
              <a:buNone/>
              <a:defRPr sz="1725" b="0">
                <a:solidFill>
                  <a:schemeClr val="bg1"/>
                </a:solidFill>
              </a:defRPr>
            </a:lvl5pPr>
            <a:lvl6pPr marL="0" indent="0" algn="l">
              <a:buNone/>
              <a:defRPr sz="1725" b="0">
                <a:solidFill>
                  <a:schemeClr val="bg1"/>
                </a:solidFill>
              </a:defRPr>
            </a:lvl6pPr>
            <a:lvl7pPr marL="0" indent="0" algn="l">
              <a:buNone/>
              <a:defRPr sz="1725" b="0">
                <a:solidFill>
                  <a:schemeClr val="bg1"/>
                </a:solidFill>
              </a:defRPr>
            </a:lvl7pPr>
            <a:lvl8pPr marL="0" indent="0" algn="l">
              <a:buNone/>
              <a:defRPr sz="1725" b="0">
                <a:solidFill>
                  <a:schemeClr val="bg1"/>
                </a:solidFill>
              </a:defRPr>
            </a:lvl8pPr>
            <a:lvl9pPr marL="0" indent="0" algn="l">
              <a:buNone/>
              <a:defRPr sz="1725" b="0">
                <a:solidFill>
                  <a:schemeClr val="bg1"/>
                </a:solidFill>
              </a:defRPr>
            </a:lvl9pPr>
          </a:lstStyle>
          <a:p>
            <a:r>
              <a:rPr lang="en-US"/>
              <a:t>Click to add subheading</a:t>
            </a:r>
            <a:endParaRPr lang="en-GB"/>
          </a:p>
        </p:txBody>
      </p:sp>
      <p:sp>
        <p:nvSpPr>
          <p:cNvPr id="3" name="Title 10">
            <a:extLst>
              <a:ext uri="{FF2B5EF4-FFF2-40B4-BE49-F238E27FC236}">
                <a16:creationId xmlns:a16="http://schemas.microsoft.com/office/drawing/2014/main" id="{11278E5F-8266-8988-9BC9-757920918B93}"/>
              </a:ext>
            </a:extLst>
          </p:cNvPr>
          <p:cNvSpPr>
            <a:spLocks noGrp="1"/>
          </p:cNvSpPr>
          <p:nvPr>
            <p:ph type="title" hasCustomPrompt="1"/>
          </p:nvPr>
        </p:nvSpPr>
        <p:spPr>
          <a:xfrm>
            <a:off x="364331" y="1823797"/>
            <a:ext cx="2835000" cy="1560000"/>
          </a:xfrm>
        </p:spPr>
        <p:txBody>
          <a:bodyPr anchor="b" anchorCtr="0"/>
          <a:lstStyle>
            <a:lvl1pPr>
              <a:defRPr sz="2325">
                <a:solidFill>
                  <a:schemeClr val="bg1"/>
                </a:solidFill>
              </a:defRPr>
            </a:lvl1pPr>
          </a:lstStyle>
          <a:p>
            <a:r>
              <a:rPr lang="en-US"/>
              <a:t>Section Header</a:t>
            </a:r>
            <a:endParaRPr lang="en-GB"/>
          </a:p>
        </p:txBody>
      </p:sp>
      <p:sp>
        <p:nvSpPr>
          <p:cNvPr id="12" name="Slide Number Placeholder 5">
            <a:extLst>
              <a:ext uri="{FF2B5EF4-FFF2-40B4-BE49-F238E27FC236}">
                <a16:creationId xmlns:a16="http://schemas.microsoft.com/office/drawing/2014/main" id="{053C4647-9866-8687-AC61-706DD630EC18}"/>
              </a:ext>
            </a:extLst>
          </p:cNvPr>
          <p:cNvSpPr>
            <a:spLocks noGrp="1"/>
          </p:cNvSpPr>
          <p:nvPr>
            <p:ph type="sldNum" sz="quarter" idx="4"/>
          </p:nvPr>
        </p:nvSpPr>
        <p:spPr>
          <a:xfrm>
            <a:off x="6254038" y="9177927"/>
            <a:ext cx="405000" cy="520000"/>
          </a:xfrm>
          <a:prstGeom prst="rect">
            <a:avLst/>
          </a:prstGeom>
        </p:spPr>
        <p:txBody>
          <a:bodyPr vert="horz" lIns="0" tIns="0" rIns="0" bIns="0" rtlCol="0" anchor="ctr"/>
          <a:lstStyle>
            <a:lvl1pPr algn="l">
              <a:defRPr sz="750">
                <a:solidFill>
                  <a:schemeClr val="accent6"/>
                </a:solidFill>
              </a:defRPr>
            </a:lvl1pPr>
          </a:lstStyle>
          <a:p>
            <a:r>
              <a:rPr lang="en-GB"/>
              <a:t>Page </a:t>
            </a:r>
            <a:fld id="{F5AEA0E0-5CC6-4BD0-905C-A0021E419432}" type="slidenum">
              <a:rPr lang="en-GB" smtClean="0"/>
              <a:pPr/>
              <a:t>‹#›</a:t>
            </a:fld>
            <a:endParaRPr lang="en-GB"/>
          </a:p>
        </p:txBody>
      </p:sp>
      <p:cxnSp>
        <p:nvCxnSpPr>
          <p:cNvPr id="13" name="Straight Connector 12">
            <a:extLst>
              <a:ext uri="{FF2B5EF4-FFF2-40B4-BE49-F238E27FC236}">
                <a16:creationId xmlns:a16="http://schemas.microsoft.com/office/drawing/2014/main" id="{4CA80ADE-153B-89EB-C45C-110A3EAD8DEA}"/>
              </a:ext>
            </a:extLst>
          </p:cNvPr>
          <p:cNvCxnSpPr/>
          <p:nvPr userDrawn="1"/>
        </p:nvCxnSpPr>
        <p:spPr>
          <a:xfrm>
            <a:off x="6171785" y="9337325"/>
            <a:ext cx="0" cy="22471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57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full wid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A0C810F8-DFAB-09FF-9C62-9FCB8ECA197D}"/>
              </a:ext>
            </a:extLst>
          </p:cNvPr>
          <p:cNvSpPr>
            <a:spLocks noGrp="1" noChangeAspect="1"/>
          </p:cNvSpPr>
          <p:nvPr>
            <p:ph type="pic" sz="quarter" idx="20" hasCustomPrompt="1"/>
          </p:nvPr>
        </p:nvSpPr>
        <p:spPr>
          <a:xfrm>
            <a:off x="1" y="909144"/>
            <a:ext cx="6855812" cy="8077242"/>
          </a:xfrm>
          <a:prstGeom prst="rect">
            <a:avLst/>
          </a:prstGeom>
          <a:solidFill>
            <a:schemeClr val="bg1">
              <a:lumMod val="75000"/>
            </a:schemeClr>
          </a:solidFill>
        </p:spPr>
        <p:txBody>
          <a:bodyPr wrap="square" lIns="6840000" tIns="288000" rIns="360000" bIns="360000" anchor="t" anchorCtr="0">
            <a:noAutofit/>
          </a:bodyPr>
          <a:lstStyle>
            <a:lvl1pPr algn="r">
              <a:defRPr sz="1050" b="0">
                <a:solidFill>
                  <a:schemeClr val="bg1"/>
                </a:solidFill>
                <a:latin typeface="+mj-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a:t>To insert an image, select ‘Insert Picture’, or click on icon. Select ‘Picture Format &gt; Crop’ to edit size and position of picture.</a:t>
            </a:r>
          </a:p>
        </p:txBody>
      </p:sp>
      <p:sp>
        <p:nvSpPr>
          <p:cNvPr id="22" name="Footer Placeholder 4">
            <a:extLst>
              <a:ext uri="{FF2B5EF4-FFF2-40B4-BE49-F238E27FC236}">
                <a16:creationId xmlns:a16="http://schemas.microsoft.com/office/drawing/2014/main" id="{E478B37A-93E5-3050-AED1-1AE614E5E923}"/>
              </a:ext>
            </a:extLst>
          </p:cNvPr>
          <p:cNvSpPr>
            <a:spLocks noGrp="1"/>
          </p:cNvSpPr>
          <p:nvPr>
            <p:ph type="ftr" sz="quarter" idx="3"/>
          </p:nvPr>
        </p:nvSpPr>
        <p:spPr>
          <a:xfrm>
            <a:off x="364331" y="9177927"/>
            <a:ext cx="3361072" cy="520000"/>
          </a:xfrm>
          <a:prstGeom prst="rect">
            <a:avLst/>
          </a:prstGeom>
        </p:spPr>
        <p:txBody>
          <a:bodyPr vert="horz" lIns="0" tIns="0" rIns="0" bIns="0" rtlCol="0" anchor="ctr"/>
          <a:lstStyle>
            <a:lvl1pPr algn="l">
              <a:defRPr sz="750">
                <a:solidFill>
                  <a:schemeClr val="accent6"/>
                </a:solidFill>
              </a:defRPr>
            </a:lvl1pPr>
          </a:lstStyle>
          <a:p>
            <a:r>
              <a:rPr lang="en-GB"/>
              <a:t>To add a Footer, select 'Insert &gt; Header &amp; Footer'</a:t>
            </a:r>
          </a:p>
        </p:txBody>
      </p:sp>
      <p:sp>
        <p:nvSpPr>
          <p:cNvPr id="16" name="Text Placeholder 15">
            <a:extLst>
              <a:ext uri="{FF2B5EF4-FFF2-40B4-BE49-F238E27FC236}">
                <a16:creationId xmlns:a16="http://schemas.microsoft.com/office/drawing/2014/main" id="{6230822B-F962-DB00-EE97-E4256C54DAD4}"/>
              </a:ext>
            </a:extLst>
          </p:cNvPr>
          <p:cNvSpPr>
            <a:spLocks noGrp="1"/>
          </p:cNvSpPr>
          <p:nvPr>
            <p:ph type="body" sz="quarter" idx="15"/>
          </p:nvPr>
        </p:nvSpPr>
        <p:spPr>
          <a:xfrm>
            <a:off x="4511328" y="909143"/>
            <a:ext cx="664178" cy="1352719"/>
          </a:xfrm>
          <a:custGeom>
            <a:avLst/>
            <a:gdLst>
              <a:gd name="connsiteX0" fmla="*/ 442786 w 885571"/>
              <a:gd name="connsiteY0" fmla="*/ 936364 h 936498"/>
              <a:gd name="connsiteX1" fmla="*/ 442849 w 885571"/>
              <a:gd name="connsiteY1" fmla="*/ 936498 h 936498"/>
              <a:gd name="connsiteX2" fmla="*/ 442722 w 885571"/>
              <a:gd name="connsiteY2" fmla="*/ 936498 h 936498"/>
              <a:gd name="connsiteX3" fmla="*/ 0 w 885571"/>
              <a:gd name="connsiteY3" fmla="*/ 0 h 936498"/>
              <a:gd name="connsiteX4" fmla="*/ 885571 w 885571"/>
              <a:gd name="connsiteY4" fmla="*/ 0 h 936498"/>
              <a:gd name="connsiteX5" fmla="*/ 442786 w 885571"/>
              <a:gd name="connsiteY5" fmla="*/ 936364 h 936498"/>
              <a:gd name="connsiteX6" fmla="*/ 437876 w 885571"/>
              <a:gd name="connsiteY6" fmla="*/ 925981 h 936498"/>
              <a:gd name="connsiteX7" fmla="*/ 0 w 885571"/>
              <a:gd name="connsiteY7" fmla="*/ 0 h 93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5571" h="936498">
                <a:moveTo>
                  <a:pt x="442786" y="936364"/>
                </a:moveTo>
                <a:lnTo>
                  <a:pt x="442849" y="936498"/>
                </a:lnTo>
                <a:lnTo>
                  <a:pt x="442722" y="936498"/>
                </a:lnTo>
                <a:close/>
                <a:moveTo>
                  <a:pt x="0" y="0"/>
                </a:moveTo>
                <a:lnTo>
                  <a:pt x="885571" y="0"/>
                </a:lnTo>
                <a:lnTo>
                  <a:pt x="442786" y="936364"/>
                </a:lnTo>
                <a:lnTo>
                  <a:pt x="437876" y="925981"/>
                </a:lnTo>
                <a:cubicBezTo>
                  <a:pt x="389223" y="823094"/>
                  <a:pt x="0" y="0"/>
                  <a:pt x="0" y="0"/>
                </a:cubicBezTo>
                <a:close/>
              </a:path>
            </a:pathLst>
          </a:custGeom>
          <a:solidFill>
            <a:schemeClr val="accent1">
              <a:alpha val="66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8" name="Text Placeholder 17">
            <a:extLst>
              <a:ext uri="{FF2B5EF4-FFF2-40B4-BE49-F238E27FC236}">
                <a16:creationId xmlns:a16="http://schemas.microsoft.com/office/drawing/2014/main" id="{682D5331-408D-EF45-7B7C-C5B7E1DA757B}"/>
              </a:ext>
            </a:extLst>
          </p:cNvPr>
          <p:cNvSpPr>
            <a:spLocks noGrp="1"/>
          </p:cNvSpPr>
          <p:nvPr>
            <p:ph type="body" sz="quarter" idx="17"/>
          </p:nvPr>
        </p:nvSpPr>
        <p:spPr>
          <a:xfrm>
            <a:off x="4179096" y="909142"/>
            <a:ext cx="664178" cy="1352719"/>
          </a:xfrm>
          <a:custGeom>
            <a:avLst/>
            <a:gdLst>
              <a:gd name="connsiteX0" fmla="*/ 442786 w 885571"/>
              <a:gd name="connsiteY0" fmla="*/ 134 h 936498"/>
              <a:gd name="connsiteX1" fmla="*/ 447696 w 885571"/>
              <a:gd name="connsiteY1" fmla="*/ 10517 h 936498"/>
              <a:gd name="connsiteX2" fmla="*/ 885571 w 885571"/>
              <a:gd name="connsiteY2" fmla="*/ 936498 h 936498"/>
              <a:gd name="connsiteX3" fmla="*/ 0 w 885571"/>
              <a:gd name="connsiteY3" fmla="*/ 936498 h 936498"/>
              <a:gd name="connsiteX4" fmla="*/ 442722 w 885571"/>
              <a:gd name="connsiteY4" fmla="*/ 0 h 936498"/>
              <a:gd name="connsiteX5" fmla="*/ 442849 w 885571"/>
              <a:gd name="connsiteY5" fmla="*/ 0 h 936498"/>
              <a:gd name="connsiteX6" fmla="*/ 442786 w 885571"/>
              <a:gd name="connsiteY6" fmla="*/ 134 h 93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571" h="936498">
                <a:moveTo>
                  <a:pt x="442786" y="134"/>
                </a:moveTo>
                <a:lnTo>
                  <a:pt x="447696" y="10517"/>
                </a:lnTo>
                <a:cubicBezTo>
                  <a:pt x="496349" y="113404"/>
                  <a:pt x="885571" y="936498"/>
                  <a:pt x="885571" y="936498"/>
                </a:cubicBezTo>
                <a:lnTo>
                  <a:pt x="0" y="936498"/>
                </a:lnTo>
                <a:close/>
                <a:moveTo>
                  <a:pt x="442722" y="0"/>
                </a:moveTo>
                <a:lnTo>
                  <a:pt x="442849" y="0"/>
                </a:lnTo>
                <a:lnTo>
                  <a:pt x="442786" y="134"/>
                </a:lnTo>
                <a:close/>
              </a:path>
            </a:pathLst>
          </a:custGeom>
          <a:solidFill>
            <a:schemeClr val="accent1">
              <a:alpha val="66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9" name="Free-form: Shape 18">
            <a:extLst>
              <a:ext uri="{FF2B5EF4-FFF2-40B4-BE49-F238E27FC236}">
                <a16:creationId xmlns:a16="http://schemas.microsoft.com/office/drawing/2014/main" id="{A3A3D436-8180-38F3-59D6-0BA3DD774A4D}"/>
              </a:ext>
            </a:extLst>
          </p:cNvPr>
          <p:cNvSpPr/>
          <p:nvPr userDrawn="1"/>
        </p:nvSpPr>
        <p:spPr>
          <a:xfrm>
            <a:off x="4841084" y="8986204"/>
            <a:ext cx="991267" cy="914471"/>
          </a:xfrm>
          <a:custGeom>
            <a:avLst/>
            <a:gdLst>
              <a:gd name="connsiteX0" fmla="*/ 1321689 w 1321689"/>
              <a:gd name="connsiteY0" fmla="*/ 0 h 633095"/>
              <a:gd name="connsiteX1" fmla="*/ 300863 w 1321689"/>
              <a:gd name="connsiteY1" fmla="*/ 0 h 633095"/>
              <a:gd name="connsiteX2" fmla="*/ 0 w 1321689"/>
              <a:gd name="connsiteY2" fmla="*/ 633095 h 633095"/>
              <a:gd name="connsiteX3" fmla="*/ 1020953 w 1321689"/>
              <a:gd name="connsiteY3" fmla="*/ 633095 h 633095"/>
              <a:gd name="connsiteX4" fmla="*/ 1321562 w 1321689"/>
              <a:gd name="connsiteY4" fmla="*/ 0 h 63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89" h="633095">
                <a:moveTo>
                  <a:pt x="1321689" y="0"/>
                </a:moveTo>
                <a:lnTo>
                  <a:pt x="300863" y="0"/>
                </a:lnTo>
                <a:lnTo>
                  <a:pt x="0" y="633095"/>
                </a:lnTo>
                <a:lnTo>
                  <a:pt x="1020953" y="633095"/>
                </a:lnTo>
                <a:lnTo>
                  <a:pt x="1321562" y="0"/>
                </a:lnTo>
                <a:close/>
              </a:path>
            </a:pathLst>
          </a:custGeom>
          <a:solidFill>
            <a:schemeClr val="tx2"/>
          </a:solidFill>
          <a:ln w="6350" cap="flat">
            <a:noFill/>
            <a:prstDash val="solid"/>
            <a:miter/>
          </a:ln>
        </p:spPr>
        <p:txBody>
          <a:bodyPr rtlCol="0" anchor="ctr"/>
          <a:lstStyle/>
          <a:p>
            <a:pPr lvl="0"/>
            <a:endParaRPr lang="en-AU" sz="1350"/>
          </a:p>
        </p:txBody>
      </p:sp>
      <p:sp>
        <p:nvSpPr>
          <p:cNvPr id="26" name="Free-form: Shape 25">
            <a:extLst>
              <a:ext uri="{FF2B5EF4-FFF2-40B4-BE49-F238E27FC236}">
                <a16:creationId xmlns:a16="http://schemas.microsoft.com/office/drawing/2014/main" id="{41BC3F22-BF2C-9936-4961-258371143F9B}"/>
              </a:ext>
            </a:extLst>
          </p:cNvPr>
          <p:cNvSpPr/>
          <p:nvPr userDrawn="1"/>
        </p:nvSpPr>
        <p:spPr>
          <a:xfrm>
            <a:off x="4511233" y="-5325"/>
            <a:ext cx="888206" cy="914469"/>
          </a:xfrm>
          <a:custGeom>
            <a:avLst/>
            <a:gdLst>
              <a:gd name="connsiteX0" fmla="*/ 299339 w 1184275"/>
              <a:gd name="connsiteY0" fmla="*/ 0 h 633094"/>
              <a:gd name="connsiteX1" fmla="*/ 0 w 1184275"/>
              <a:gd name="connsiteY1" fmla="*/ 633095 h 633094"/>
              <a:gd name="connsiteX2" fmla="*/ 885572 w 1184275"/>
              <a:gd name="connsiteY2" fmla="*/ 633095 h 633094"/>
              <a:gd name="connsiteX3" fmla="*/ 1184275 w 1184275"/>
              <a:gd name="connsiteY3" fmla="*/ 0 h 633094"/>
              <a:gd name="connsiteX4" fmla="*/ 299339 w 1184275"/>
              <a:gd name="connsiteY4" fmla="*/ 0 h 633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75" h="633094">
                <a:moveTo>
                  <a:pt x="299339" y="0"/>
                </a:moveTo>
                <a:lnTo>
                  <a:pt x="0" y="633095"/>
                </a:lnTo>
                <a:lnTo>
                  <a:pt x="885572" y="633095"/>
                </a:lnTo>
                <a:cubicBezTo>
                  <a:pt x="885572" y="633095"/>
                  <a:pt x="1184275" y="0"/>
                  <a:pt x="1184275" y="0"/>
                </a:cubicBezTo>
                <a:lnTo>
                  <a:pt x="299339" y="0"/>
                </a:lnTo>
                <a:close/>
              </a:path>
            </a:pathLst>
          </a:custGeom>
          <a:solidFill>
            <a:srgbClr val="CEDC00"/>
          </a:solidFill>
          <a:ln w="12691" cap="flat">
            <a:noFill/>
            <a:prstDash val="solid"/>
            <a:miter/>
          </a:ln>
        </p:spPr>
        <p:txBody>
          <a:bodyPr rtlCol="0" anchor="ctr"/>
          <a:lstStyle/>
          <a:p>
            <a:endParaRPr lang="en-AU" sz="1350"/>
          </a:p>
        </p:txBody>
      </p:sp>
      <p:sp>
        <p:nvSpPr>
          <p:cNvPr id="27" name="Free-form: Shape 26">
            <a:extLst>
              <a:ext uri="{FF2B5EF4-FFF2-40B4-BE49-F238E27FC236}">
                <a16:creationId xmlns:a16="http://schemas.microsoft.com/office/drawing/2014/main" id="{2315349F-5DCB-7C77-ADF4-93BBD78D466D}"/>
              </a:ext>
            </a:extLst>
          </p:cNvPr>
          <p:cNvSpPr/>
          <p:nvPr userDrawn="1"/>
        </p:nvSpPr>
        <p:spPr>
          <a:xfrm>
            <a:off x="4843276" y="909145"/>
            <a:ext cx="332137" cy="1352718"/>
          </a:xfrm>
          <a:custGeom>
            <a:avLst/>
            <a:gdLst>
              <a:gd name="connsiteX0" fmla="*/ 442849 w 442849"/>
              <a:gd name="connsiteY0" fmla="*/ 0 h 936497"/>
              <a:gd name="connsiteX1" fmla="*/ 0 w 442849"/>
              <a:gd name="connsiteY1" fmla="*/ 936498 h 936497"/>
            </a:gdLst>
            <a:ahLst/>
            <a:cxnLst>
              <a:cxn ang="0">
                <a:pos x="connsiteX0" y="connsiteY0"/>
              </a:cxn>
              <a:cxn ang="0">
                <a:pos x="connsiteX1" y="connsiteY1"/>
              </a:cxn>
            </a:cxnLst>
            <a:rect l="l" t="t" r="r" b="b"/>
            <a:pathLst>
              <a:path w="442849" h="936497">
                <a:moveTo>
                  <a:pt x="442849" y="0"/>
                </a:moveTo>
                <a:lnTo>
                  <a:pt x="0" y="936498"/>
                </a:lnTo>
              </a:path>
            </a:pathLst>
          </a:custGeom>
          <a:solidFill>
            <a:srgbClr val="FFFFFF"/>
          </a:solidFill>
          <a:ln w="12691" cap="flat">
            <a:noFill/>
            <a:prstDash val="solid"/>
            <a:miter/>
          </a:ln>
        </p:spPr>
        <p:txBody>
          <a:bodyPr rtlCol="0" anchor="ctr"/>
          <a:lstStyle/>
          <a:p>
            <a:endParaRPr lang="en-AU" sz="1350"/>
          </a:p>
        </p:txBody>
      </p:sp>
      <p:sp>
        <p:nvSpPr>
          <p:cNvPr id="28" name="Free-form: Shape 27">
            <a:extLst>
              <a:ext uri="{FF2B5EF4-FFF2-40B4-BE49-F238E27FC236}">
                <a16:creationId xmlns:a16="http://schemas.microsoft.com/office/drawing/2014/main" id="{1407844C-B43F-E7F1-25BB-730A42F8C798}"/>
              </a:ext>
            </a:extLst>
          </p:cNvPr>
          <p:cNvSpPr/>
          <p:nvPr userDrawn="1"/>
        </p:nvSpPr>
        <p:spPr>
          <a:xfrm>
            <a:off x="238795" y="-5326"/>
            <a:ext cx="6619208" cy="914654"/>
          </a:xfrm>
          <a:custGeom>
            <a:avLst/>
            <a:gdLst>
              <a:gd name="connsiteX0" fmla="*/ 0 w 8825611"/>
              <a:gd name="connsiteY0" fmla="*/ 0 h 633222"/>
              <a:gd name="connsiteX1" fmla="*/ 8825611 w 8825611"/>
              <a:gd name="connsiteY1" fmla="*/ 0 h 633222"/>
              <a:gd name="connsiteX2" fmla="*/ 8825611 w 8825611"/>
              <a:gd name="connsiteY2" fmla="*/ 633222 h 633222"/>
              <a:gd name="connsiteX3" fmla="*/ 0 w 8825611"/>
              <a:gd name="connsiteY3" fmla="*/ 633222 h 633222"/>
            </a:gdLst>
            <a:ahLst/>
            <a:cxnLst>
              <a:cxn ang="0">
                <a:pos x="connsiteX0" y="connsiteY0"/>
              </a:cxn>
              <a:cxn ang="0">
                <a:pos x="connsiteX1" y="connsiteY1"/>
              </a:cxn>
              <a:cxn ang="0">
                <a:pos x="connsiteX2" y="connsiteY2"/>
              </a:cxn>
              <a:cxn ang="0">
                <a:pos x="connsiteX3" y="connsiteY3"/>
              </a:cxn>
            </a:cxnLst>
            <a:rect l="l" t="t" r="r" b="b"/>
            <a:pathLst>
              <a:path w="8825611" h="633222">
                <a:moveTo>
                  <a:pt x="0" y="0"/>
                </a:moveTo>
                <a:lnTo>
                  <a:pt x="8825611" y="0"/>
                </a:lnTo>
                <a:lnTo>
                  <a:pt x="8825611" y="633222"/>
                </a:lnTo>
                <a:lnTo>
                  <a:pt x="0" y="633222"/>
                </a:lnTo>
                <a:close/>
              </a:path>
            </a:pathLst>
          </a:custGeom>
          <a:noFill/>
          <a:ln w="12691" cap="flat">
            <a:noFill/>
            <a:prstDash val="solid"/>
            <a:miter/>
          </a:ln>
        </p:spPr>
        <p:txBody>
          <a:bodyPr rtlCol="0" anchor="ctr"/>
          <a:lstStyle/>
          <a:p>
            <a:endParaRPr lang="en-AU" sz="1350"/>
          </a:p>
        </p:txBody>
      </p:sp>
      <p:sp>
        <p:nvSpPr>
          <p:cNvPr id="29" name="Text Placeholder 28">
            <a:extLst>
              <a:ext uri="{FF2B5EF4-FFF2-40B4-BE49-F238E27FC236}">
                <a16:creationId xmlns:a16="http://schemas.microsoft.com/office/drawing/2014/main" id="{B44498DC-53F4-4976-1118-A8506276F416}"/>
              </a:ext>
            </a:extLst>
          </p:cNvPr>
          <p:cNvSpPr>
            <a:spLocks noGrp="1"/>
          </p:cNvSpPr>
          <p:nvPr>
            <p:ph type="body" sz="quarter" idx="18"/>
          </p:nvPr>
        </p:nvSpPr>
        <p:spPr>
          <a:xfrm>
            <a:off x="3847055" y="909142"/>
            <a:ext cx="996315" cy="1352719"/>
          </a:xfrm>
          <a:custGeom>
            <a:avLst/>
            <a:gdLst>
              <a:gd name="connsiteX0" fmla="*/ 0 w 1328420"/>
              <a:gd name="connsiteY0" fmla="*/ 0 h 936498"/>
              <a:gd name="connsiteX1" fmla="*/ 885571 w 1328420"/>
              <a:gd name="connsiteY1" fmla="*/ 0 h 936498"/>
              <a:gd name="connsiteX2" fmla="*/ 1328420 w 1328420"/>
              <a:gd name="connsiteY2" fmla="*/ 936498 h 936498"/>
              <a:gd name="connsiteX3" fmla="*/ 442849 w 1328420"/>
              <a:gd name="connsiteY3" fmla="*/ 936498 h 936498"/>
              <a:gd name="connsiteX4" fmla="*/ 0 w 1328420"/>
              <a:gd name="connsiteY4" fmla="*/ 0 h 93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420" h="936498">
                <a:moveTo>
                  <a:pt x="0" y="0"/>
                </a:moveTo>
                <a:lnTo>
                  <a:pt x="885571" y="0"/>
                </a:lnTo>
                <a:lnTo>
                  <a:pt x="1328420" y="936498"/>
                </a:lnTo>
                <a:lnTo>
                  <a:pt x="442849" y="936498"/>
                </a:lnTo>
                <a:cubicBezTo>
                  <a:pt x="442849" y="936498"/>
                  <a:pt x="0" y="0"/>
                  <a:pt x="0" y="0"/>
                </a:cubicBezTo>
                <a:close/>
              </a:path>
            </a:pathLst>
          </a:custGeom>
          <a:solidFill>
            <a:schemeClr val="bg1">
              <a:alpha val="33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30" name="Text Placeholder 29">
            <a:extLst>
              <a:ext uri="{FF2B5EF4-FFF2-40B4-BE49-F238E27FC236}">
                <a16:creationId xmlns:a16="http://schemas.microsoft.com/office/drawing/2014/main" id="{578D3637-7058-A75F-A9AF-CA3F50EE0F9E}"/>
              </a:ext>
            </a:extLst>
          </p:cNvPr>
          <p:cNvSpPr>
            <a:spLocks noGrp="1"/>
          </p:cNvSpPr>
          <p:nvPr>
            <p:ph type="body" sz="quarter" idx="19"/>
          </p:nvPr>
        </p:nvSpPr>
        <p:spPr>
          <a:xfrm>
            <a:off x="5065873" y="7425458"/>
            <a:ext cx="1151001" cy="1564415"/>
          </a:xfrm>
          <a:custGeom>
            <a:avLst/>
            <a:gdLst>
              <a:gd name="connsiteX0" fmla="*/ 513969 w 1534668"/>
              <a:gd name="connsiteY0" fmla="*/ 0 h 1083056"/>
              <a:gd name="connsiteX1" fmla="*/ 1534668 w 1534668"/>
              <a:gd name="connsiteY1" fmla="*/ 0 h 1083056"/>
              <a:gd name="connsiteX2" fmla="*/ 1021969 w 1534668"/>
              <a:gd name="connsiteY2" fmla="*/ 1080516 h 1083056"/>
              <a:gd name="connsiteX3" fmla="*/ 0 w 1534668"/>
              <a:gd name="connsiteY3" fmla="*/ 1083056 h 1083056"/>
            </a:gdLst>
            <a:ahLst/>
            <a:cxnLst>
              <a:cxn ang="0">
                <a:pos x="connsiteX0" y="connsiteY0"/>
              </a:cxn>
              <a:cxn ang="0">
                <a:pos x="connsiteX1" y="connsiteY1"/>
              </a:cxn>
              <a:cxn ang="0">
                <a:pos x="connsiteX2" y="connsiteY2"/>
              </a:cxn>
              <a:cxn ang="0">
                <a:pos x="connsiteX3" y="connsiteY3"/>
              </a:cxn>
            </a:cxnLst>
            <a:rect l="l" t="t" r="r" b="b"/>
            <a:pathLst>
              <a:path w="1534668" h="1083056">
                <a:moveTo>
                  <a:pt x="513969" y="0"/>
                </a:moveTo>
                <a:lnTo>
                  <a:pt x="1534668" y="0"/>
                </a:lnTo>
                <a:lnTo>
                  <a:pt x="1021969" y="1080516"/>
                </a:lnTo>
                <a:lnTo>
                  <a:pt x="0" y="1083056"/>
                </a:lnTo>
                <a:close/>
              </a:path>
            </a:pathLst>
          </a:custGeom>
          <a:solidFill>
            <a:schemeClr val="tx2">
              <a:alpha val="50000"/>
            </a:schemeClr>
          </a:solidFill>
        </p:spPr>
        <p:txBody>
          <a:bodyPr vert="horz" wrap="square" lIns="0" tIns="0" rIns="0" bIns="0" rtlCol="0">
            <a:noAutofit/>
          </a:bodyPr>
          <a:lstStyle>
            <a:lvl1pPr>
              <a:defRPr lang="en-US" sz="300" dirty="0">
                <a:noFill/>
              </a:defRPr>
            </a:lvl1pPr>
            <a:lvl2pPr>
              <a:defRPr lang="en-US" sz="300" dirty="0">
                <a:noFill/>
              </a:defRPr>
            </a:lvl2pPr>
            <a:lvl3pPr>
              <a:defRPr lang="en-US" sz="300" dirty="0">
                <a:noFill/>
              </a:defRPr>
            </a:lvl3pPr>
            <a:lvl4pPr>
              <a:defRPr lang="en-US" sz="300" dirty="0">
                <a:noFill/>
              </a:defRPr>
            </a:lvl4pPr>
            <a:lvl5pPr>
              <a:defRPr lang="en-US" sz="300" dirty="0">
                <a:noFill/>
              </a:defRPr>
            </a:lvl5pPr>
            <a:lvl6pPr>
              <a:defRPr lang="en-US" sz="300" dirty="0">
                <a:noFill/>
              </a:defRPr>
            </a:lvl6pPr>
            <a:lvl7pPr>
              <a:defRPr lang="en-US" sz="300" dirty="0">
                <a:noFill/>
              </a:defRPr>
            </a:lvl7pPr>
            <a:lvl8pPr>
              <a:defRPr lang="en-US" sz="300" dirty="0">
                <a:noFill/>
              </a:defRPr>
            </a:lvl8pPr>
            <a:lvl9pPr>
              <a:defRPr lang="en-AU" sz="300" dirty="0">
                <a:noFill/>
              </a:defRPr>
            </a:lvl9pPr>
          </a:lstStyle>
          <a:p>
            <a:pPr lvl="0">
              <a:spcBef>
                <a:spcPts val="0"/>
              </a:spcBef>
            </a:pPr>
            <a:r>
              <a:rPr lang="en-GB"/>
              <a:t>Click to edit Master text styles</a:t>
            </a:r>
          </a:p>
          <a:p>
            <a:pPr lvl="1">
              <a:spcBef>
                <a:spcPts val="0"/>
              </a:spcBef>
            </a:pPr>
            <a:r>
              <a:rPr lang="en-GB"/>
              <a:t>Second level</a:t>
            </a:r>
          </a:p>
          <a:p>
            <a:pPr lvl="2">
              <a:spcBef>
                <a:spcPts val="0"/>
              </a:spcBef>
            </a:pPr>
            <a:r>
              <a:rPr lang="en-GB"/>
              <a:t>Third level</a:t>
            </a:r>
          </a:p>
          <a:p>
            <a:pPr lvl="3">
              <a:spcBef>
                <a:spcPts val="0"/>
              </a:spcBef>
            </a:pPr>
            <a:r>
              <a:rPr lang="en-GB"/>
              <a:t>Fourth level</a:t>
            </a:r>
          </a:p>
          <a:p>
            <a:pPr lvl="4">
              <a:spcBef>
                <a:spcPts val="0"/>
              </a:spcBef>
            </a:pPr>
            <a:r>
              <a:rPr lang="en-GB"/>
              <a:t>Fifth level</a:t>
            </a:r>
            <a:endParaRPr lang="en-AU"/>
          </a:p>
        </p:txBody>
      </p:sp>
      <p:sp>
        <p:nvSpPr>
          <p:cNvPr id="31" name="Text Placeholder 30">
            <a:extLst>
              <a:ext uri="{FF2B5EF4-FFF2-40B4-BE49-F238E27FC236}">
                <a16:creationId xmlns:a16="http://schemas.microsoft.com/office/drawing/2014/main" id="{2837DE7F-B0A0-98EB-E050-22BBFBCCB4C2}"/>
              </a:ext>
            </a:extLst>
          </p:cNvPr>
          <p:cNvSpPr>
            <a:spLocks noGrp="1"/>
          </p:cNvSpPr>
          <p:nvPr>
            <p:ph type="body" sz="quarter" idx="16"/>
          </p:nvPr>
        </p:nvSpPr>
        <p:spPr>
          <a:xfrm>
            <a:off x="5451351" y="7425460"/>
            <a:ext cx="1146429" cy="1560928"/>
          </a:xfrm>
          <a:custGeom>
            <a:avLst/>
            <a:gdLst>
              <a:gd name="connsiteX0" fmla="*/ 0 w 1528572"/>
              <a:gd name="connsiteY0" fmla="*/ 0 h 1080643"/>
              <a:gd name="connsiteX1" fmla="*/ 1020572 w 1528572"/>
              <a:gd name="connsiteY1" fmla="*/ 0 h 1080643"/>
              <a:gd name="connsiteX2" fmla="*/ 1528572 w 1528572"/>
              <a:gd name="connsiteY2" fmla="*/ 1080643 h 1080643"/>
              <a:gd name="connsiteX3" fmla="*/ 508000 w 1528572"/>
              <a:gd name="connsiteY3" fmla="*/ 1080643 h 1080643"/>
            </a:gdLst>
            <a:ahLst/>
            <a:cxnLst>
              <a:cxn ang="0">
                <a:pos x="connsiteX0" y="connsiteY0"/>
              </a:cxn>
              <a:cxn ang="0">
                <a:pos x="connsiteX1" y="connsiteY1"/>
              </a:cxn>
              <a:cxn ang="0">
                <a:pos x="connsiteX2" y="connsiteY2"/>
              </a:cxn>
              <a:cxn ang="0">
                <a:pos x="connsiteX3" y="connsiteY3"/>
              </a:cxn>
            </a:cxnLst>
            <a:rect l="l" t="t" r="r" b="b"/>
            <a:pathLst>
              <a:path w="1528572" h="1080643">
                <a:moveTo>
                  <a:pt x="0" y="0"/>
                </a:moveTo>
                <a:lnTo>
                  <a:pt x="1020572" y="0"/>
                </a:lnTo>
                <a:cubicBezTo>
                  <a:pt x="1020572" y="0"/>
                  <a:pt x="1528572" y="1080643"/>
                  <a:pt x="1528572" y="1080643"/>
                </a:cubicBezTo>
                <a:lnTo>
                  <a:pt x="508000" y="1080643"/>
                </a:lnTo>
                <a:close/>
              </a:path>
            </a:pathLst>
          </a:custGeom>
          <a:solidFill>
            <a:schemeClr val="bg1">
              <a:alpha val="33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0" name="Text Placeholder 39">
            <a:extLst>
              <a:ext uri="{FF2B5EF4-FFF2-40B4-BE49-F238E27FC236}">
                <a16:creationId xmlns:a16="http://schemas.microsoft.com/office/drawing/2014/main" id="{24349991-AE8C-CA92-BF55-D82BA54DBCB2}"/>
              </a:ext>
            </a:extLst>
          </p:cNvPr>
          <p:cNvSpPr>
            <a:spLocks noGrp="1"/>
          </p:cNvSpPr>
          <p:nvPr>
            <p:ph type="body" sz="quarter" idx="21"/>
          </p:nvPr>
        </p:nvSpPr>
        <p:spPr>
          <a:xfrm>
            <a:off x="1" y="909142"/>
            <a:ext cx="4511233" cy="8076325"/>
          </a:xfrm>
          <a:custGeom>
            <a:avLst/>
            <a:gdLst>
              <a:gd name="connsiteX0" fmla="*/ 0 w 6014977"/>
              <a:gd name="connsiteY0" fmla="*/ 0 h 5591302"/>
              <a:gd name="connsiteX1" fmla="*/ 6014977 w 6014977"/>
              <a:gd name="connsiteY1" fmla="*/ 0 h 5591302"/>
              <a:gd name="connsiteX2" fmla="*/ 3371137 w 6014977"/>
              <a:gd name="connsiteY2" fmla="*/ 5591302 h 5591302"/>
              <a:gd name="connsiteX3" fmla="*/ 0 w 6014977"/>
              <a:gd name="connsiteY3" fmla="*/ 5591302 h 5591302"/>
            </a:gdLst>
            <a:ahLst/>
            <a:cxnLst>
              <a:cxn ang="0">
                <a:pos x="connsiteX0" y="connsiteY0"/>
              </a:cxn>
              <a:cxn ang="0">
                <a:pos x="connsiteX1" y="connsiteY1"/>
              </a:cxn>
              <a:cxn ang="0">
                <a:pos x="connsiteX2" y="connsiteY2"/>
              </a:cxn>
              <a:cxn ang="0">
                <a:pos x="connsiteX3" y="connsiteY3"/>
              </a:cxn>
            </a:cxnLst>
            <a:rect l="l" t="t" r="r" b="b"/>
            <a:pathLst>
              <a:path w="6014977" h="5591302">
                <a:moveTo>
                  <a:pt x="0" y="0"/>
                </a:moveTo>
                <a:lnTo>
                  <a:pt x="6014977" y="0"/>
                </a:lnTo>
                <a:lnTo>
                  <a:pt x="3371137" y="5591302"/>
                </a:lnTo>
                <a:lnTo>
                  <a:pt x="0" y="5591302"/>
                </a:lnTo>
                <a:close/>
              </a:path>
            </a:pathLst>
          </a:custGeom>
          <a:solidFill>
            <a:schemeClr val="tx2">
              <a:alpha val="66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Title 10">
            <a:extLst>
              <a:ext uri="{FF2B5EF4-FFF2-40B4-BE49-F238E27FC236}">
                <a16:creationId xmlns:a16="http://schemas.microsoft.com/office/drawing/2014/main" id="{A6F139C8-B6EF-5B84-13D9-F8ADEBD2FCB5}"/>
              </a:ext>
            </a:extLst>
          </p:cNvPr>
          <p:cNvSpPr>
            <a:spLocks noGrp="1"/>
          </p:cNvSpPr>
          <p:nvPr>
            <p:ph type="title" hasCustomPrompt="1"/>
          </p:nvPr>
        </p:nvSpPr>
        <p:spPr>
          <a:xfrm>
            <a:off x="364331" y="1823797"/>
            <a:ext cx="2835000" cy="1560000"/>
          </a:xfrm>
        </p:spPr>
        <p:txBody>
          <a:bodyPr anchor="b" anchorCtr="0"/>
          <a:lstStyle>
            <a:lvl1pPr>
              <a:defRPr sz="2325">
                <a:solidFill>
                  <a:schemeClr val="bg1"/>
                </a:solidFill>
              </a:defRPr>
            </a:lvl1pPr>
          </a:lstStyle>
          <a:p>
            <a:r>
              <a:rPr lang="en-US"/>
              <a:t>Section Header</a:t>
            </a:r>
            <a:endParaRPr lang="en-GB"/>
          </a:p>
        </p:txBody>
      </p:sp>
      <p:sp>
        <p:nvSpPr>
          <p:cNvPr id="7" name="Subtitle 2">
            <a:extLst>
              <a:ext uri="{FF2B5EF4-FFF2-40B4-BE49-F238E27FC236}">
                <a16:creationId xmlns:a16="http://schemas.microsoft.com/office/drawing/2014/main" id="{A3082BF0-ED0B-5BEB-3CD5-ED3CAB19DA90}"/>
              </a:ext>
            </a:extLst>
          </p:cNvPr>
          <p:cNvSpPr>
            <a:spLocks noGrp="1"/>
          </p:cNvSpPr>
          <p:nvPr>
            <p:ph type="subTitle" idx="1" hasCustomPrompt="1"/>
          </p:nvPr>
        </p:nvSpPr>
        <p:spPr>
          <a:xfrm>
            <a:off x="362237" y="3506178"/>
            <a:ext cx="2835000" cy="2080000"/>
          </a:xfrm>
        </p:spPr>
        <p:txBody>
          <a:bodyPr/>
          <a:lstStyle>
            <a:lvl1pPr marL="0" indent="0" algn="l">
              <a:buNone/>
              <a:defRPr sz="1725" b="0">
                <a:solidFill>
                  <a:schemeClr val="bg1"/>
                </a:solidFill>
              </a:defRPr>
            </a:lvl1pPr>
            <a:lvl2pPr marL="0" indent="0" algn="l">
              <a:buNone/>
              <a:defRPr sz="1725" b="0">
                <a:solidFill>
                  <a:schemeClr val="accent3"/>
                </a:solidFill>
              </a:defRPr>
            </a:lvl2pPr>
            <a:lvl3pPr marL="0" indent="0" algn="l">
              <a:buNone/>
              <a:defRPr sz="1725" b="0">
                <a:solidFill>
                  <a:schemeClr val="bg1"/>
                </a:solidFill>
              </a:defRPr>
            </a:lvl3pPr>
            <a:lvl4pPr marL="0" indent="0" algn="l">
              <a:buNone/>
              <a:defRPr sz="1725" b="0">
                <a:solidFill>
                  <a:schemeClr val="bg1"/>
                </a:solidFill>
              </a:defRPr>
            </a:lvl4pPr>
            <a:lvl5pPr marL="0" indent="0" algn="l">
              <a:buNone/>
              <a:defRPr sz="1725" b="0">
                <a:solidFill>
                  <a:schemeClr val="bg1"/>
                </a:solidFill>
              </a:defRPr>
            </a:lvl5pPr>
            <a:lvl6pPr marL="0" indent="0" algn="l">
              <a:buNone/>
              <a:defRPr sz="1725" b="0">
                <a:solidFill>
                  <a:schemeClr val="bg1"/>
                </a:solidFill>
              </a:defRPr>
            </a:lvl6pPr>
            <a:lvl7pPr marL="0" indent="0" algn="l">
              <a:buNone/>
              <a:defRPr sz="1725" b="0">
                <a:solidFill>
                  <a:schemeClr val="bg1"/>
                </a:solidFill>
              </a:defRPr>
            </a:lvl7pPr>
            <a:lvl8pPr marL="0" indent="0" algn="l">
              <a:buNone/>
              <a:defRPr sz="1725" b="0">
                <a:solidFill>
                  <a:schemeClr val="bg1"/>
                </a:solidFill>
              </a:defRPr>
            </a:lvl8pPr>
            <a:lvl9pPr marL="0" indent="0" algn="l">
              <a:buNone/>
              <a:defRPr sz="1725" b="0">
                <a:solidFill>
                  <a:schemeClr val="bg1"/>
                </a:solidFill>
              </a:defRPr>
            </a:lvl9pPr>
          </a:lstStyle>
          <a:p>
            <a:r>
              <a:rPr lang="en-US"/>
              <a:t>Click to add subheading</a:t>
            </a:r>
            <a:endParaRPr lang="en-GB"/>
          </a:p>
        </p:txBody>
      </p:sp>
      <p:sp>
        <p:nvSpPr>
          <p:cNvPr id="4" name="Slide Number Placeholder 5">
            <a:extLst>
              <a:ext uri="{FF2B5EF4-FFF2-40B4-BE49-F238E27FC236}">
                <a16:creationId xmlns:a16="http://schemas.microsoft.com/office/drawing/2014/main" id="{AAEE8CEF-2A9A-A284-2ECE-73C5016C2E10}"/>
              </a:ext>
            </a:extLst>
          </p:cNvPr>
          <p:cNvSpPr>
            <a:spLocks noGrp="1"/>
          </p:cNvSpPr>
          <p:nvPr>
            <p:ph type="sldNum" sz="quarter" idx="4"/>
          </p:nvPr>
        </p:nvSpPr>
        <p:spPr>
          <a:xfrm>
            <a:off x="6254038" y="9177927"/>
            <a:ext cx="405000" cy="520000"/>
          </a:xfrm>
          <a:prstGeom prst="rect">
            <a:avLst/>
          </a:prstGeom>
        </p:spPr>
        <p:txBody>
          <a:bodyPr vert="horz" lIns="0" tIns="0" rIns="0" bIns="0" rtlCol="0" anchor="ctr"/>
          <a:lstStyle>
            <a:lvl1pPr algn="l">
              <a:defRPr sz="750">
                <a:solidFill>
                  <a:schemeClr val="accent6"/>
                </a:solidFill>
              </a:defRPr>
            </a:lvl1pPr>
          </a:lstStyle>
          <a:p>
            <a:r>
              <a:rPr lang="en-GB"/>
              <a:t>Page </a:t>
            </a:r>
            <a:fld id="{F5AEA0E0-5CC6-4BD0-905C-A0021E419432}" type="slidenum">
              <a:rPr lang="en-GB" smtClean="0"/>
              <a:pPr/>
              <a:t>‹#›</a:t>
            </a:fld>
            <a:endParaRPr lang="en-GB"/>
          </a:p>
        </p:txBody>
      </p:sp>
      <p:cxnSp>
        <p:nvCxnSpPr>
          <p:cNvPr id="5" name="Straight Connector 4">
            <a:extLst>
              <a:ext uri="{FF2B5EF4-FFF2-40B4-BE49-F238E27FC236}">
                <a16:creationId xmlns:a16="http://schemas.microsoft.com/office/drawing/2014/main" id="{0A814517-E33B-AFFF-52E3-DE0C61785E9A}"/>
              </a:ext>
            </a:extLst>
          </p:cNvPr>
          <p:cNvCxnSpPr/>
          <p:nvPr userDrawn="1"/>
        </p:nvCxnSpPr>
        <p:spPr>
          <a:xfrm>
            <a:off x="6171785" y="9337325"/>
            <a:ext cx="0" cy="22471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3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75179C6-69B1-0B86-138C-7F7820A4F219}"/>
              </a:ext>
            </a:extLst>
          </p:cNvPr>
          <p:cNvSpPr/>
          <p:nvPr userDrawn="1"/>
        </p:nvSpPr>
        <p:spPr>
          <a:xfrm>
            <a:off x="1" y="909145"/>
            <a:ext cx="6855907" cy="8076325"/>
          </a:xfrm>
          <a:custGeom>
            <a:avLst/>
            <a:gdLst>
              <a:gd name="connsiteX0" fmla="*/ 0 w 8820023"/>
              <a:gd name="connsiteY0" fmla="*/ 0 h 5591302"/>
              <a:gd name="connsiteX1" fmla="*/ 8820023 w 8820023"/>
              <a:gd name="connsiteY1" fmla="*/ 0 h 5591302"/>
              <a:gd name="connsiteX2" fmla="*/ 8820023 w 8820023"/>
              <a:gd name="connsiteY2" fmla="*/ 5591302 h 5591302"/>
              <a:gd name="connsiteX3" fmla="*/ 0 w 8820023"/>
              <a:gd name="connsiteY3" fmla="*/ 5591302 h 5591302"/>
            </a:gdLst>
            <a:ahLst/>
            <a:cxnLst>
              <a:cxn ang="0">
                <a:pos x="connsiteX0" y="connsiteY0"/>
              </a:cxn>
              <a:cxn ang="0">
                <a:pos x="connsiteX1" y="connsiteY1"/>
              </a:cxn>
              <a:cxn ang="0">
                <a:pos x="connsiteX2" y="connsiteY2"/>
              </a:cxn>
              <a:cxn ang="0">
                <a:pos x="connsiteX3" y="connsiteY3"/>
              </a:cxn>
            </a:cxnLst>
            <a:rect l="l" t="t" r="r" b="b"/>
            <a:pathLst>
              <a:path w="8820023" h="5591302">
                <a:moveTo>
                  <a:pt x="0" y="0"/>
                </a:moveTo>
                <a:lnTo>
                  <a:pt x="8820023" y="0"/>
                </a:lnTo>
                <a:lnTo>
                  <a:pt x="8820023" y="5591302"/>
                </a:lnTo>
                <a:lnTo>
                  <a:pt x="0" y="5591302"/>
                </a:lnTo>
                <a:close/>
              </a:path>
            </a:pathLst>
          </a:custGeom>
          <a:solidFill>
            <a:schemeClr val="tx2"/>
          </a:solidFill>
          <a:ln w="6350" cap="flat">
            <a:noFill/>
            <a:prstDash val="solid"/>
            <a:miter/>
          </a:ln>
        </p:spPr>
        <p:txBody>
          <a:bodyPr rtlCol="0" anchor="ctr"/>
          <a:lstStyle/>
          <a:p>
            <a:pPr lvl="0"/>
            <a:endParaRPr lang="en-AU" sz="1350"/>
          </a:p>
        </p:txBody>
      </p:sp>
      <p:sp>
        <p:nvSpPr>
          <p:cNvPr id="44" name="Free-form: Shape 43">
            <a:extLst>
              <a:ext uri="{FF2B5EF4-FFF2-40B4-BE49-F238E27FC236}">
                <a16:creationId xmlns:a16="http://schemas.microsoft.com/office/drawing/2014/main" id="{DE084157-4075-0FD5-6E63-97A51B858EB1}"/>
              </a:ext>
            </a:extLst>
          </p:cNvPr>
          <p:cNvSpPr/>
          <p:nvPr userDrawn="1"/>
        </p:nvSpPr>
        <p:spPr>
          <a:xfrm>
            <a:off x="2528128" y="909144"/>
            <a:ext cx="4327684" cy="8077242"/>
          </a:xfrm>
          <a:custGeom>
            <a:avLst/>
            <a:gdLst>
              <a:gd name="connsiteX0" fmla="*/ 2644140 w 5770245"/>
              <a:gd name="connsiteY0" fmla="*/ 0 h 5591937"/>
              <a:gd name="connsiteX1" fmla="*/ 5770245 w 5770245"/>
              <a:gd name="connsiteY1" fmla="*/ 0 h 5591937"/>
              <a:gd name="connsiteX2" fmla="*/ 5770245 w 5770245"/>
              <a:gd name="connsiteY2" fmla="*/ 5591937 h 5591937"/>
              <a:gd name="connsiteX3" fmla="*/ 0 w 5770245"/>
              <a:gd name="connsiteY3" fmla="*/ 5591937 h 5591937"/>
            </a:gdLst>
            <a:ahLst/>
            <a:cxnLst>
              <a:cxn ang="0">
                <a:pos x="connsiteX0" y="connsiteY0"/>
              </a:cxn>
              <a:cxn ang="0">
                <a:pos x="connsiteX1" y="connsiteY1"/>
              </a:cxn>
              <a:cxn ang="0">
                <a:pos x="connsiteX2" y="connsiteY2"/>
              </a:cxn>
              <a:cxn ang="0">
                <a:pos x="connsiteX3" y="connsiteY3"/>
              </a:cxn>
            </a:cxnLst>
            <a:rect l="l" t="t" r="r" b="b"/>
            <a:pathLst>
              <a:path w="5770245" h="5591937">
                <a:moveTo>
                  <a:pt x="2644140" y="0"/>
                </a:moveTo>
                <a:lnTo>
                  <a:pt x="5770245" y="0"/>
                </a:lnTo>
                <a:lnTo>
                  <a:pt x="5770245" y="5591937"/>
                </a:lnTo>
                <a:lnTo>
                  <a:pt x="0" y="55919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1350"/>
          </a:p>
        </p:txBody>
      </p:sp>
      <p:sp>
        <p:nvSpPr>
          <p:cNvPr id="22" name="Footer Placeholder 4">
            <a:extLst>
              <a:ext uri="{FF2B5EF4-FFF2-40B4-BE49-F238E27FC236}">
                <a16:creationId xmlns:a16="http://schemas.microsoft.com/office/drawing/2014/main" id="{E478B37A-93E5-3050-AED1-1AE614E5E923}"/>
              </a:ext>
            </a:extLst>
          </p:cNvPr>
          <p:cNvSpPr>
            <a:spLocks noGrp="1"/>
          </p:cNvSpPr>
          <p:nvPr>
            <p:ph type="ftr" sz="quarter" idx="3"/>
          </p:nvPr>
        </p:nvSpPr>
        <p:spPr>
          <a:xfrm>
            <a:off x="364331" y="9177927"/>
            <a:ext cx="3361072" cy="520000"/>
          </a:xfrm>
          <a:prstGeom prst="rect">
            <a:avLst/>
          </a:prstGeom>
        </p:spPr>
        <p:txBody>
          <a:bodyPr vert="horz" lIns="0" tIns="0" rIns="0" bIns="0" rtlCol="0" anchor="ctr"/>
          <a:lstStyle>
            <a:lvl1pPr algn="l">
              <a:defRPr sz="750">
                <a:solidFill>
                  <a:schemeClr val="accent6"/>
                </a:solidFill>
              </a:defRPr>
            </a:lvl1pPr>
          </a:lstStyle>
          <a:p>
            <a:r>
              <a:rPr lang="en-GB"/>
              <a:t>To add a Footer, select 'Insert &gt; Header &amp; Footer'</a:t>
            </a:r>
          </a:p>
        </p:txBody>
      </p:sp>
      <p:sp>
        <p:nvSpPr>
          <p:cNvPr id="35" name="Free-form: Shape 34">
            <a:extLst>
              <a:ext uri="{FF2B5EF4-FFF2-40B4-BE49-F238E27FC236}">
                <a16:creationId xmlns:a16="http://schemas.microsoft.com/office/drawing/2014/main" id="{E716590E-9291-B2F9-3AA6-85CA4C91DBB9}"/>
              </a:ext>
            </a:extLst>
          </p:cNvPr>
          <p:cNvSpPr/>
          <p:nvPr userDrawn="1"/>
        </p:nvSpPr>
        <p:spPr>
          <a:xfrm>
            <a:off x="4841084" y="8986204"/>
            <a:ext cx="991267" cy="914471"/>
          </a:xfrm>
          <a:custGeom>
            <a:avLst/>
            <a:gdLst>
              <a:gd name="connsiteX0" fmla="*/ 1321689 w 1321689"/>
              <a:gd name="connsiteY0" fmla="*/ 0 h 633095"/>
              <a:gd name="connsiteX1" fmla="*/ 300863 w 1321689"/>
              <a:gd name="connsiteY1" fmla="*/ 0 h 633095"/>
              <a:gd name="connsiteX2" fmla="*/ 0 w 1321689"/>
              <a:gd name="connsiteY2" fmla="*/ 633095 h 633095"/>
              <a:gd name="connsiteX3" fmla="*/ 1020953 w 1321689"/>
              <a:gd name="connsiteY3" fmla="*/ 633095 h 633095"/>
              <a:gd name="connsiteX4" fmla="*/ 1321562 w 1321689"/>
              <a:gd name="connsiteY4" fmla="*/ 0 h 63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89" h="633095">
                <a:moveTo>
                  <a:pt x="1321689" y="0"/>
                </a:moveTo>
                <a:lnTo>
                  <a:pt x="300863" y="0"/>
                </a:lnTo>
                <a:lnTo>
                  <a:pt x="0" y="633095"/>
                </a:lnTo>
                <a:lnTo>
                  <a:pt x="1020953" y="633095"/>
                </a:lnTo>
                <a:lnTo>
                  <a:pt x="1321562" y="0"/>
                </a:lnTo>
                <a:close/>
              </a:path>
            </a:pathLst>
          </a:custGeom>
          <a:solidFill>
            <a:schemeClr val="tx2"/>
          </a:solidFill>
          <a:ln w="6350" cap="flat">
            <a:noFill/>
            <a:prstDash val="solid"/>
            <a:miter/>
          </a:ln>
        </p:spPr>
        <p:txBody>
          <a:bodyPr rtlCol="0" anchor="ctr"/>
          <a:lstStyle/>
          <a:p>
            <a:pPr lvl="0"/>
            <a:endParaRPr lang="en-AU" sz="1350"/>
          </a:p>
        </p:txBody>
      </p:sp>
      <p:sp>
        <p:nvSpPr>
          <p:cNvPr id="36" name="Free-form: Shape 35">
            <a:extLst>
              <a:ext uri="{FF2B5EF4-FFF2-40B4-BE49-F238E27FC236}">
                <a16:creationId xmlns:a16="http://schemas.microsoft.com/office/drawing/2014/main" id="{4D003B98-C3EA-C7FE-AD96-45DA60D8E705}"/>
              </a:ext>
            </a:extLst>
          </p:cNvPr>
          <p:cNvSpPr/>
          <p:nvPr userDrawn="1"/>
        </p:nvSpPr>
        <p:spPr>
          <a:xfrm>
            <a:off x="4511233" y="-5325"/>
            <a:ext cx="888206" cy="914469"/>
          </a:xfrm>
          <a:custGeom>
            <a:avLst/>
            <a:gdLst>
              <a:gd name="connsiteX0" fmla="*/ 299339 w 1184275"/>
              <a:gd name="connsiteY0" fmla="*/ 0 h 633094"/>
              <a:gd name="connsiteX1" fmla="*/ 0 w 1184275"/>
              <a:gd name="connsiteY1" fmla="*/ 633095 h 633094"/>
              <a:gd name="connsiteX2" fmla="*/ 885572 w 1184275"/>
              <a:gd name="connsiteY2" fmla="*/ 633095 h 633094"/>
              <a:gd name="connsiteX3" fmla="*/ 1184275 w 1184275"/>
              <a:gd name="connsiteY3" fmla="*/ 0 h 633094"/>
              <a:gd name="connsiteX4" fmla="*/ 299339 w 1184275"/>
              <a:gd name="connsiteY4" fmla="*/ 0 h 633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75" h="633094">
                <a:moveTo>
                  <a:pt x="299339" y="0"/>
                </a:moveTo>
                <a:lnTo>
                  <a:pt x="0" y="633095"/>
                </a:lnTo>
                <a:lnTo>
                  <a:pt x="885572" y="633095"/>
                </a:lnTo>
                <a:cubicBezTo>
                  <a:pt x="885572" y="633095"/>
                  <a:pt x="1184275" y="0"/>
                  <a:pt x="1184275" y="0"/>
                </a:cubicBezTo>
                <a:lnTo>
                  <a:pt x="299339" y="0"/>
                </a:lnTo>
                <a:close/>
              </a:path>
            </a:pathLst>
          </a:custGeom>
          <a:solidFill>
            <a:srgbClr val="CEDC00"/>
          </a:solidFill>
          <a:ln w="12691" cap="flat">
            <a:noFill/>
            <a:prstDash val="solid"/>
            <a:miter/>
          </a:ln>
        </p:spPr>
        <p:txBody>
          <a:bodyPr rtlCol="0" anchor="ctr"/>
          <a:lstStyle/>
          <a:p>
            <a:endParaRPr lang="en-AU" sz="1350"/>
          </a:p>
        </p:txBody>
      </p:sp>
      <p:sp>
        <p:nvSpPr>
          <p:cNvPr id="37" name="Free-form: Shape 36">
            <a:extLst>
              <a:ext uri="{FF2B5EF4-FFF2-40B4-BE49-F238E27FC236}">
                <a16:creationId xmlns:a16="http://schemas.microsoft.com/office/drawing/2014/main" id="{D57C1E03-A62F-F5AC-8A66-6F45EDC22105}"/>
              </a:ext>
            </a:extLst>
          </p:cNvPr>
          <p:cNvSpPr/>
          <p:nvPr userDrawn="1"/>
        </p:nvSpPr>
        <p:spPr>
          <a:xfrm>
            <a:off x="4843276" y="909145"/>
            <a:ext cx="332137" cy="1352718"/>
          </a:xfrm>
          <a:custGeom>
            <a:avLst/>
            <a:gdLst>
              <a:gd name="connsiteX0" fmla="*/ 442849 w 442849"/>
              <a:gd name="connsiteY0" fmla="*/ 0 h 936497"/>
              <a:gd name="connsiteX1" fmla="*/ 0 w 442849"/>
              <a:gd name="connsiteY1" fmla="*/ 936498 h 936497"/>
            </a:gdLst>
            <a:ahLst/>
            <a:cxnLst>
              <a:cxn ang="0">
                <a:pos x="connsiteX0" y="connsiteY0"/>
              </a:cxn>
              <a:cxn ang="0">
                <a:pos x="connsiteX1" y="connsiteY1"/>
              </a:cxn>
            </a:cxnLst>
            <a:rect l="l" t="t" r="r" b="b"/>
            <a:pathLst>
              <a:path w="442849" h="936497">
                <a:moveTo>
                  <a:pt x="442849" y="0"/>
                </a:moveTo>
                <a:lnTo>
                  <a:pt x="0" y="936498"/>
                </a:lnTo>
              </a:path>
            </a:pathLst>
          </a:custGeom>
          <a:solidFill>
            <a:srgbClr val="FFFFFF"/>
          </a:solidFill>
          <a:ln w="12691" cap="flat">
            <a:noFill/>
            <a:prstDash val="solid"/>
            <a:miter/>
          </a:ln>
        </p:spPr>
        <p:txBody>
          <a:bodyPr rtlCol="0" anchor="ctr"/>
          <a:lstStyle/>
          <a:p>
            <a:endParaRPr lang="en-AU" sz="1350"/>
          </a:p>
        </p:txBody>
      </p:sp>
      <p:sp>
        <p:nvSpPr>
          <p:cNvPr id="41" name="Subtitle 2">
            <a:extLst>
              <a:ext uri="{FF2B5EF4-FFF2-40B4-BE49-F238E27FC236}">
                <a16:creationId xmlns:a16="http://schemas.microsoft.com/office/drawing/2014/main" id="{CAB36581-B79B-989F-D79E-A149C37E4972}"/>
              </a:ext>
            </a:extLst>
          </p:cNvPr>
          <p:cNvSpPr>
            <a:spLocks noGrp="1"/>
          </p:cNvSpPr>
          <p:nvPr>
            <p:ph type="subTitle" idx="1" hasCustomPrompt="1"/>
          </p:nvPr>
        </p:nvSpPr>
        <p:spPr>
          <a:xfrm>
            <a:off x="362237" y="3506178"/>
            <a:ext cx="2835000" cy="2080000"/>
          </a:xfrm>
        </p:spPr>
        <p:txBody>
          <a:bodyPr/>
          <a:lstStyle>
            <a:lvl1pPr marL="0" indent="0" algn="l">
              <a:buNone/>
              <a:defRPr sz="1725" b="0">
                <a:solidFill>
                  <a:schemeClr val="bg1"/>
                </a:solidFill>
              </a:defRPr>
            </a:lvl1pPr>
            <a:lvl2pPr marL="0" indent="0" algn="l">
              <a:buNone/>
              <a:defRPr sz="1725" b="0">
                <a:solidFill>
                  <a:schemeClr val="accent3"/>
                </a:solidFill>
              </a:defRPr>
            </a:lvl2pPr>
            <a:lvl3pPr marL="0" indent="0" algn="l">
              <a:buNone/>
              <a:defRPr sz="1725" b="0">
                <a:solidFill>
                  <a:schemeClr val="bg1"/>
                </a:solidFill>
              </a:defRPr>
            </a:lvl3pPr>
            <a:lvl4pPr marL="0" indent="0" algn="l">
              <a:buNone/>
              <a:defRPr sz="1725" b="0">
                <a:solidFill>
                  <a:schemeClr val="bg1"/>
                </a:solidFill>
              </a:defRPr>
            </a:lvl4pPr>
            <a:lvl5pPr marL="0" indent="0" algn="l">
              <a:buNone/>
              <a:defRPr sz="1725" b="0">
                <a:solidFill>
                  <a:schemeClr val="bg1"/>
                </a:solidFill>
              </a:defRPr>
            </a:lvl5pPr>
            <a:lvl6pPr marL="0" indent="0" algn="l">
              <a:buNone/>
              <a:defRPr sz="1725" b="0">
                <a:solidFill>
                  <a:schemeClr val="bg1"/>
                </a:solidFill>
              </a:defRPr>
            </a:lvl6pPr>
            <a:lvl7pPr marL="0" indent="0" algn="l">
              <a:buNone/>
              <a:defRPr sz="1725" b="0">
                <a:solidFill>
                  <a:schemeClr val="bg1"/>
                </a:solidFill>
              </a:defRPr>
            </a:lvl7pPr>
            <a:lvl8pPr marL="0" indent="0" algn="l">
              <a:buNone/>
              <a:defRPr sz="1725" b="0">
                <a:solidFill>
                  <a:schemeClr val="bg1"/>
                </a:solidFill>
              </a:defRPr>
            </a:lvl8pPr>
            <a:lvl9pPr marL="0" indent="0" algn="l">
              <a:buNone/>
              <a:defRPr sz="1725" b="0">
                <a:solidFill>
                  <a:schemeClr val="bg1"/>
                </a:solidFill>
              </a:defRPr>
            </a:lvl9pPr>
          </a:lstStyle>
          <a:p>
            <a:r>
              <a:rPr lang="en-US"/>
              <a:t>Click to add subheading</a:t>
            </a:r>
            <a:endParaRPr lang="en-GB"/>
          </a:p>
        </p:txBody>
      </p:sp>
      <p:sp>
        <p:nvSpPr>
          <p:cNvPr id="42" name="Title 10">
            <a:extLst>
              <a:ext uri="{FF2B5EF4-FFF2-40B4-BE49-F238E27FC236}">
                <a16:creationId xmlns:a16="http://schemas.microsoft.com/office/drawing/2014/main" id="{2A95F71B-5627-FFA8-5C56-3B3CD5D05787}"/>
              </a:ext>
            </a:extLst>
          </p:cNvPr>
          <p:cNvSpPr>
            <a:spLocks noGrp="1"/>
          </p:cNvSpPr>
          <p:nvPr>
            <p:ph type="title" hasCustomPrompt="1"/>
          </p:nvPr>
        </p:nvSpPr>
        <p:spPr>
          <a:xfrm>
            <a:off x="364331" y="1823797"/>
            <a:ext cx="2835000" cy="1560000"/>
          </a:xfrm>
        </p:spPr>
        <p:txBody>
          <a:bodyPr anchor="b" anchorCtr="0"/>
          <a:lstStyle>
            <a:lvl1pPr>
              <a:defRPr sz="2325">
                <a:solidFill>
                  <a:schemeClr val="bg1"/>
                </a:solidFill>
              </a:defRPr>
            </a:lvl1pPr>
          </a:lstStyle>
          <a:p>
            <a:r>
              <a:rPr lang="en-US"/>
              <a:t>Section Header</a:t>
            </a:r>
            <a:endParaRPr lang="en-GB"/>
          </a:p>
        </p:txBody>
      </p:sp>
      <p:sp>
        <p:nvSpPr>
          <p:cNvPr id="57" name="Free-form: Shape 56">
            <a:extLst>
              <a:ext uri="{FF2B5EF4-FFF2-40B4-BE49-F238E27FC236}">
                <a16:creationId xmlns:a16="http://schemas.microsoft.com/office/drawing/2014/main" id="{01DA6775-E0B6-7D84-E7B3-F5EA83C07776}"/>
              </a:ext>
            </a:extLst>
          </p:cNvPr>
          <p:cNvSpPr/>
          <p:nvPr userDrawn="1"/>
        </p:nvSpPr>
        <p:spPr>
          <a:xfrm>
            <a:off x="4179096" y="909143"/>
            <a:ext cx="996410" cy="1352720"/>
          </a:xfrm>
          <a:custGeom>
            <a:avLst/>
            <a:gdLst>
              <a:gd name="connsiteX0" fmla="*/ 885762 w 1328547"/>
              <a:gd name="connsiteY0" fmla="*/ 936365 h 936499"/>
              <a:gd name="connsiteX1" fmla="*/ 885825 w 1328547"/>
              <a:gd name="connsiteY1" fmla="*/ 936499 h 936499"/>
              <a:gd name="connsiteX2" fmla="*/ 885698 w 1328547"/>
              <a:gd name="connsiteY2" fmla="*/ 936499 h 936499"/>
              <a:gd name="connsiteX3" fmla="*/ 442786 w 1328547"/>
              <a:gd name="connsiteY3" fmla="*/ 134 h 936499"/>
              <a:gd name="connsiteX4" fmla="*/ 447696 w 1328547"/>
              <a:gd name="connsiteY4" fmla="*/ 10517 h 936499"/>
              <a:gd name="connsiteX5" fmla="*/ 885571 w 1328547"/>
              <a:gd name="connsiteY5" fmla="*/ 936498 h 936499"/>
              <a:gd name="connsiteX6" fmla="*/ 0 w 1328547"/>
              <a:gd name="connsiteY6" fmla="*/ 936498 h 936499"/>
              <a:gd name="connsiteX7" fmla="*/ 442976 w 1328547"/>
              <a:gd name="connsiteY7" fmla="*/ 1 h 936499"/>
              <a:gd name="connsiteX8" fmla="*/ 1328547 w 1328547"/>
              <a:gd name="connsiteY8" fmla="*/ 1 h 936499"/>
              <a:gd name="connsiteX9" fmla="*/ 885762 w 1328547"/>
              <a:gd name="connsiteY9" fmla="*/ 936365 h 936499"/>
              <a:gd name="connsiteX10" fmla="*/ 880852 w 1328547"/>
              <a:gd name="connsiteY10" fmla="*/ 925982 h 936499"/>
              <a:gd name="connsiteX11" fmla="*/ 442976 w 1328547"/>
              <a:gd name="connsiteY11" fmla="*/ 1 h 936499"/>
              <a:gd name="connsiteX12" fmla="*/ 442722 w 1328547"/>
              <a:gd name="connsiteY12" fmla="*/ 0 h 936499"/>
              <a:gd name="connsiteX13" fmla="*/ 442849 w 1328547"/>
              <a:gd name="connsiteY13" fmla="*/ 0 h 936499"/>
              <a:gd name="connsiteX14" fmla="*/ 442786 w 1328547"/>
              <a:gd name="connsiteY14" fmla="*/ 134 h 93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8547" h="936499">
                <a:moveTo>
                  <a:pt x="885762" y="936365"/>
                </a:moveTo>
                <a:lnTo>
                  <a:pt x="885825" y="936499"/>
                </a:lnTo>
                <a:lnTo>
                  <a:pt x="885698" y="936499"/>
                </a:lnTo>
                <a:close/>
                <a:moveTo>
                  <a:pt x="442786" y="134"/>
                </a:moveTo>
                <a:lnTo>
                  <a:pt x="447696" y="10517"/>
                </a:lnTo>
                <a:cubicBezTo>
                  <a:pt x="496349" y="113404"/>
                  <a:pt x="885571" y="936498"/>
                  <a:pt x="885571" y="936498"/>
                </a:cubicBezTo>
                <a:lnTo>
                  <a:pt x="0" y="936498"/>
                </a:lnTo>
                <a:close/>
                <a:moveTo>
                  <a:pt x="442976" y="1"/>
                </a:moveTo>
                <a:lnTo>
                  <a:pt x="1328547" y="1"/>
                </a:lnTo>
                <a:lnTo>
                  <a:pt x="885762" y="936365"/>
                </a:lnTo>
                <a:lnTo>
                  <a:pt x="880852" y="925982"/>
                </a:lnTo>
                <a:cubicBezTo>
                  <a:pt x="832199" y="823095"/>
                  <a:pt x="442976" y="1"/>
                  <a:pt x="442976" y="1"/>
                </a:cubicBezTo>
                <a:close/>
                <a:moveTo>
                  <a:pt x="442722" y="0"/>
                </a:moveTo>
                <a:lnTo>
                  <a:pt x="442849" y="0"/>
                </a:lnTo>
                <a:lnTo>
                  <a:pt x="442786" y="134"/>
                </a:lnTo>
                <a:close/>
              </a:path>
            </a:pathLst>
          </a:custGeom>
          <a:solidFill>
            <a:schemeClr val="accent1">
              <a:alpha val="66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300" b="1">
              <a:noFill/>
            </a:endParaRPr>
          </a:p>
        </p:txBody>
      </p:sp>
      <p:sp>
        <p:nvSpPr>
          <p:cNvPr id="58" name="Free-form: Shape 57">
            <a:extLst>
              <a:ext uri="{FF2B5EF4-FFF2-40B4-BE49-F238E27FC236}">
                <a16:creationId xmlns:a16="http://schemas.microsoft.com/office/drawing/2014/main" id="{358FAFA3-856C-CF17-8001-FFF4AC2A7BB5}"/>
              </a:ext>
            </a:extLst>
          </p:cNvPr>
          <p:cNvSpPr/>
          <p:nvPr userDrawn="1"/>
        </p:nvSpPr>
        <p:spPr>
          <a:xfrm>
            <a:off x="3847054" y="909142"/>
            <a:ext cx="996315" cy="1352719"/>
          </a:xfrm>
          <a:custGeom>
            <a:avLst/>
            <a:gdLst>
              <a:gd name="connsiteX0" fmla="*/ 0 w 1328420"/>
              <a:gd name="connsiteY0" fmla="*/ 0 h 936498"/>
              <a:gd name="connsiteX1" fmla="*/ 885571 w 1328420"/>
              <a:gd name="connsiteY1" fmla="*/ 0 h 936498"/>
              <a:gd name="connsiteX2" fmla="*/ 1328420 w 1328420"/>
              <a:gd name="connsiteY2" fmla="*/ 936498 h 936498"/>
              <a:gd name="connsiteX3" fmla="*/ 442849 w 1328420"/>
              <a:gd name="connsiteY3" fmla="*/ 936498 h 936498"/>
              <a:gd name="connsiteX4" fmla="*/ 0 w 1328420"/>
              <a:gd name="connsiteY4" fmla="*/ 0 h 93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420" h="936498">
                <a:moveTo>
                  <a:pt x="0" y="0"/>
                </a:moveTo>
                <a:lnTo>
                  <a:pt x="885571" y="0"/>
                </a:lnTo>
                <a:lnTo>
                  <a:pt x="1328420" y="936498"/>
                </a:lnTo>
                <a:lnTo>
                  <a:pt x="442849" y="936498"/>
                </a:lnTo>
                <a:cubicBezTo>
                  <a:pt x="442849" y="936498"/>
                  <a:pt x="0" y="0"/>
                  <a:pt x="0" y="0"/>
                </a:cubicBezTo>
                <a:close/>
              </a:path>
            </a:pathLst>
          </a:custGeom>
          <a:solidFill>
            <a:schemeClr val="bg1">
              <a:alpha val="33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300" b="1">
              <a:noFill/>
            </a:endParaRPr>
          </a:p>
        </p:txBody>
      </p:sp>
      <p:sp>
        <p:nvSpPr>
          <p:cNvPr id="61" name="Free-form: Shape 60">
            <a:extLst>
              <a:ext uri="{FF2B5EF4-FFF2-40B4-BE49-F238E27FC236}">
                <a16:creationId xmlns:a16="http://schemas.microsoft.com/office/drawing/2014/main" id="{DF617F1A-5E2A-826F-24C7-FBF92E02D629}"/>
              </a:ext>
            </a:extLst>
          </p:cNvPr>
          <p:cNvSpPr/>
          <p:nvPr userDrawn="1"/>
        </p:nvSpPr>
        <p:spPr>
          <a:xfrm>
            <a:off x="5065873" y="7425458"/>
            <a:ext cx="1151001" cy="1564415"/>
          </a:xfrm>
          <a:custGeom>
            <a:avLst/>
            <a:gdLst>
              <a:gd name="connsiteX0" fmla="*/ 513969 w 1534668"/>
              <a:gd name="connsiteY0" fmla="*/ 0 h 1083056"/>
              <a:gd name="connsiteX1" fmla="*/ 1534668 w 1534668"/>
              <a:gd name="connsiteY1" fmla="*/ 0 h 1083056"/>
              <a:gd name="connsiteX2" fmla="*/ 1021969 w 1534668"/>
              <a:gd name="connsiteY2" fmla="*/ 1080516 h 1083056"/>
              <a:gd name="connsiteX3" fmla="*/ 0 w 1534668"/>
              <a:gd name="connsiteY3" fmla="*/ 1083056 h 1083056"/>
            </a:gdLst>
            <a:ahLst/>
            <a:cxnLst>
              <a:cxn ang="0">
                <a:pos x="connsiteX0" y="connsiteY0"/>
              </a:cxn>
              <a:cxn ang="0">
                <a:pos x="connsiteX1" y="connsiteY1"/>
              </a:cxn>
              <a:cxn ang="0">
                <a:pos x="connsiteX2" y="connsiteY2"/>
              </a:cxn>
              <a:cxn ang="0">
                <a:pos x="connsiteX3" y="connsiteY3"/>
              </a:cxn>
            </a:cxnLst>
            <a:rect l="l" t="t" r="r" b="b"/>
            <a:pathLst>
              <a:path w="1534668" h="1083056">
                <a:moveTo>
                  <a:pt x="513969" y="0"/>
                </a:moveTo>
                <a:lnTo>
                  <a:pt x="1534668" y="0"/>
                </a:lnTo>
                <a:lnTo>
                  <a:pt x="1021969" y="1080516"/>
                </a:lnTo>
                <a:lnTo>
                  <a:pt x="0" y="1083056"/>
                </a:lnTo>
                <a:close/>
              </a:path>
            </a:pathLst>
          </a:custGeom>
          <a:solidFill>
            <a:schemeClr val="tx2">
              <a:alpha val="50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300" b="1">
              <a:noFill/>
            </a:endParaRPr>
          </a:p>
        </p:txBody>
      </p:sp>
      <p:sp>
        <p:nvSpPr>
          <p:cNvPr id="62" name="Free-form: Shape 61">
            <a:extLst>
              <a:ext uri="{FF2B5EF4-FFF2-40B4-BE49-F238E27FC236}">
                <a16:creationId xmlns:a16="http://schemas.microsoft.com/office/drawing/2014/main" id="{FF92AA7A-2C80-1E59-C936-ABFC69615300}"/>
              </a:ext>
            </a:extLst>
          </p:cNvPr>
          <p:cNvSpPr/>
          <p:nvPr userDrawn="1"/>
        </p:nvSpPr>
        <p:spPr>
          <a:xfrm>
            <a:off x="5451351" y="7425460"/>
            <a:ext cx="1146429" cy="1560928"/>
          </a:xfrm>
          <a:custGeom>
            <a:avLst/>
            <a:gdLst>
              <a:gd name="connsiteX0" fmla="*/ 0 w 1528572"/>
              <a:gd name="connsiteY0" fmla="*/ 0 h 1080643"/>
              <a:gd name="connsiteX1" fmla="*/ 1020572 w 1528572"/>
              <a:gd name="connsiteY1" fmla="*/ 0 h 1080643"/>
              <a:gd name="connsiteX2" fmla="*/ 1528572 w 1528572"/>
              <a:gd name="connsiteY2" fmla="*/ 1080643 h 1080643"/>
              <a:gd name="connsiteX3" fmla="*/ 508000 w 1528572"/>
              <a:gd name="connsiteY3" fmla="*/ 1080643 h 1080643"/>
            </a:gdLst>
            <a:ahLst/>
            <a:cxnLst>
              <a:cxn ang="0">
                <a:pos x="connsiteX0" y="connsiteY0"/>
              </a:cxn>
              <a:cxn ang="0">
                <a:pos x="connsiteX1" y="connsiteY1"/>
              </a:cxn>
              <a:cxn ang="0">
                <a:pos x="connsiteX2" y="connsiteY2"/>
              </a:cxn>
              <a:cxn ang="0">
                <a:pos x="connsiteX3" y="connsiteY3"/>
              </a:cxn>
            </a:cxnLst>
            <a:rect l="l" t="t" r="r" b="b"/>
            <a:pathLst>
              <a:path w="1528572" h="1080643">
                <a:moveTo>
                  <a:pt x="0" y="0"/>
                </a:moveTo>
                <a:lnTo>
                  <a:pt x="1020572" y="0"/>
                </a:lnTo>
                <a:cubicBezTo>
                  <a:pt x="1020572" y="0"/>
                  <a:pt x="1528572" y="1080643"/>
                  <a:pt x="1528572" y="1080643"/>
                </a:cubicBezTo>
                <a:lnTo>
                  <a:pt x="508000" y="1080643"/>
                </a:lnTo>
                <a:close/>
              </a:path>
            </a:pathLst>
          </a:custGeom>
          <a:solidFill>
            <a:schemeClr val="bg1">
              <a:alpha val="33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300" b="1">
              <a:noFill/>
            </a:endParaRPr>
          </a:p>
        </p:txBody>
      </p:sp>
      <p:sp>
        <p:nvSpPr>
          <p:cNvPr id="4" name="Slide Number Placeholder 5">
            <a:extLst>
              <a:ext uri="{FF2B5EF4-FFF2-40B4-BE49-F238E27FC236}">
                <a16:creationId xmlns:a16="http://schemas.microsoft.com/office/drawing/2014/main" id="{DD344425-4162-E229-2E19-2924591FFEC4}"/>
              </a:ext>
            </a:extLst>
          </p:cNvPr>
          <p:cNvSpPr>
            <a:spLocks noGrp="1"/>
          </p:cNvSpPr>
          <p:nvPr>
            <p:ph type="sldNum" sz="quarter" idx="4"/>
          </p:nvPr>
        </p:nvSpPr>
        <p:spPr>
          <a:xfrm>
            <a:off x="6254038" y="9177927"/>
            <a:ext cx="405000" cy="520000"/>
          </a:xfrm>
          <a:prstGeom prst="rect">
            <a:avLst/>
          </a:prstGeom>
        </p:spPr>
        <p:txBody>
          <a:bodyPr vert="horz" lIns="0" tIns="0" rIns="0" bIns="0" rtlCol="0" anchor="ctr"/>
          <a:lstStyle>
            <a:lvl1pPr algn="l">
              <a:defRPr sz="750">
                <a:solidFill>
                  <a:schemeClr val="accent6"/>
                </a:solidFill>
              </a:defRPr>
            </a:lvl1pPr>
          </a:lstStyle>
          <a:p>
            <a:r>
              <a:rPr lang="en-GB"/>
              <a:t>Page </a:t>
            </a:r>
            <a:fld id="{F5AEA0E0-5CC6-4BD0-905C-A0021E419432}" type="slidenum">
              <a:rPr lang="en-GB" smtClean="0"/>
              <a:pPr/>
              <a:t>‹#›</a:t>
            </a:fld>
            <a:endParaRPr lang="en-GB"/>
          </a:p>
        </p:txBody>
      </p:sp>
      <p:cxnSp>
        <p:nvCxnSpPr>
          <p:cNvPr id="5" name="Straight Connector 4">
            <a:extLst>
              <a:ext uri="{FF2B5EF4-FFF2-40B4-BE49-F238E27FC236}">
                <a16:creationId xmlns:a16="http://schemas.microsoft.com/office/drawing/2014/main" id="{77E5F0D0-1852-1373-EF05-D7B4A6041F22}"/>
              </a:ext>
            </a:extLst>
          </p:cNvPr>
          <p:cNvCxnSpPr/>
          <p:nvPr userDrawn="1"/>
        </p:nvCxnSpPr>
        <p:spPr>
          <a:xfrm>
            <a:off x="6171785" y="9337325"/>
            <a:ext cx="0" cy="22471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85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75179C6-69B1-0B86-138C-7F7820A4F219}"/>
              </a:ext>
            </a:extLst>
          </p:cNvPr>
          <p:cNvSpPr/>
          <p:nvPr userDrawn="1"/>
        </p:nvSpPr>
        <p:spPr>
          <a:xfrm>
            <a:off x="1" y="909145"/>
            <a:ext cx="6855907" cy="8076325"/>
          </a:xfrm>
          <a:custGeom>
            <a:avLst/>
            <a:gdLst>
              <a:gd name="connsiteX0" fmla="*/ 0 w 8820023"/>
              <a:gd name="connsiteY0" fmla="*/ 0 h 5591302"/>
              <a:gd name="connsiteX1" fmla="*/ 8820023 w 8820023"/>
              <a:gd name="connsiteY1" fmla="*/ 0 h 5591302"/>
              <a:gd name="connsiteX2" fmla="*/ 8820023 w 8820023"/>
              <a:gd name="connsiteY2" fmla="*/ 5591302 h 5591302"/>
              <a:gd name="connsiteX3" fmla="*/ 0 w 8820023"/>
              <a:gd name="connsiteY3" fmla="*/ 5591302 h 5591302"/>
            </a:gdLst>
            <a:ahLst/>
            <a:cxnLst>
              <a:cxn ang="0">
                <a:pos x="connsiteX0" y="connsiteY0"/>
              </a:cxn>
              <a:cxn ang="0">
                <a:pos x="connsiteX1" y="connsiteY1"/>
              </a:cxn>
              <a:cxn ang="0">
                <a:pos x="connsiteX2" y="connsiteY2"/>
              </a:cxn>
              <a:cxn ang="0">
                <a:pos x="connsiteX3" y="connsiteY3"/>
              </a:cxn>
            </a:cxnLst>
            <a:rect l="l" t="t" r="r" b="b"/>
            <a:pathLst>
              <a:path w="8820023" h="5591302">
                <a:moveTo>
                  <a:pt x="0" y="0"/>
                </a:moveTo>
                <a:lnTo>
                  <a:pt x="8820023" y="0"/>
                </a:lnTo>
                <a:lnTo>
                  <a:pt x="8820023" y="5591302"/>
                </a:lnTo>
                <a:lnTo>
                  <a:pt x="0" y="5591302"/>
                </a:lnTo>
                <a:close/>
              </a:path>
            </a:pathLst>
          </a:custGeom>
          <a:solidFill>
            <a:schemeClr val="accent6"/>
          </a:solidFill>
          <a:ln w="6350" cap="flat">
            <a:noFill/>
            <a:prstDash val="solid"/>
            <a:miter/>
          </a:ln>
        </p:spPr>
        <p:txBody>
          <a:bodyPr rtlCol="0" anchor="ctr"/>
          <a:lstStyle/>
          <a:p>
            <a:pPr lvl="0"/>
            <a:endParaRPr lang="en-AU" sz="1350"/>
          </a:p>
        </p:txBody>
      </p:sp>
      <p:sp>
        <p:nvSpPr>
          <p:cNvPr id="44" name="Free-form: Shape 43">
            <a:extLst>
              <a:ext uri="{FF2B5EF4-FFF2-40B4-BE49-F238E27FC236}">
                <a16:creationId xmlns:a16="http://schemas.microsoft.com/office/drawing/2014/main" id="{DE084157-4075-0FD5-6E63-97A51B858EB1}"/>
              </a:ext>
            </a:extLst>
          </p:cNvPr>
          <p:cNvSpPr/>
          <p:nvPr userDrawn="1"/>
        </p:nvSpPr>
        <p:spPr>
          <a:xfrm>
            <a:off x="2528128" y="909144"/>
            <a:ext cx="4327684" cy="8077242"/>
          </a:xfrm>
          <a:custGeom>
            <a:avLst/>
            <a:gdLst>
              <a:gd name="connsiteX0" fmla="*/ 2644140 w 5770245"/>
              <a:gd name="connsiteY0" fmla="*/ 0 h 5591937"/>
              <a:gd name="connsiteX1" fmla="*/ 5770245 w 5770245"/>
              <a:gd name="connsiteY1" fmla="*/ 0 h 5591937"/>
              <a:gd name="connsiteX2" fmla="*/ 5770245 w 5770245"/>
              <a:gd name="connsiteY2" fmla="*/ 5591937 h 5591937"/>
              <a:gd name="connsiteX3" fmla="*/ 0 w 5770245"/>
              <a:gd name="connsiteY3" fmla="*/ 5591937 h 5591937"/>
            </a:gdLst>
            <a:ahLst/>
            <a:cxnLst>
              <a:cxn ang="0">
                <a:pos x="connsiteX0" y="connsiteY0"/>
              </a:cxn>
              <a:cxn ang="0">
                <a:pos x="connsiteX1" y="connsiteY1"/>
              </a:cxn>
              <a:cxn ang="0">
                <a:pos x="connsiteX2" y="connsiteY2"/>
              </a:cxn>
              <a:cxn ang="0">
                <a:pos x="connsiteX3" y="connsiteY3"/>
              </a:cxn>
            </a:cxnLst>
            <a:rect l="l" t="t" r="r" b="b"/>
            <a:pathLst>
              <a:path w="5770245" h="5591937">
                <a:moveTo>
                  <a:pt x="2644140" y="0"/>
                </a:moveTo>
                <a:lnTo>
                  <a:pt x="5770245" y="0"/>
                </a:lnTo>
                <a:lnTo>
                  <a:pt x="5770245" y="5591937"/>
                </a:lnTo>
                <a:lnTo>
                  <a:pt x="0" y="55919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1350"/>
          </a:p>
        </p:txBody>
      </p:sp>
      <p:sp>
        <p:nvSpPr>
          <p:cNvPr id="22" name="Footer Placeholder 4">
            <a:extLst>
              <a:ext uri="{FF2B5EF4-FFF2-40B4-BE49-F238E27FC236}">
                <a16:creationId xmlns:a16="http://schemas.microsoft.com/office/drawing/2014/main" id="{E478B37A-93E5-3050-AED1-1AE614E5E923}"/>
              </a:ext>
            </a:extLst>
          </p:cNvPr>
          <p:cNvSpPr>
            <a:spLocks noGrp="1"/>
          </p:cNvSpPr>
          <p:nvPr>
            <p:ph type="ftr" sz="quarter" idx="3"/>
          </p:nvPr>
        </p:nvSpPr>
        <p:spPr>
          <a:xfrm>
            <a:off x="364331" y="9177927"/>
            <a:ext cx="3361072" cy="520000"/>
          </a:xfrm>
          <a:prstGeom prst="rect">
            <a:avLst/>
          </a:prstGeom>
        </p:spPr>
        <p:txBody>
          <a:bodyPr vert="horz" lIns="0" tIns="0" rIns="0" bIns="0" rtlCol="0" anchor="ctr"/>
          <a:lstStyle>
            <a:lvl1pPr algn="l">
              <a:defRPr sz="750">
                <a:solidFill>
                  <a:schemeClr val="accent6"/>
                </a:solidFill>
              </a:defRPr>
            </a:lvl1pPr>
          </a:lstStyle>
          <a:p>
            <a:r>
              <a:rPr lang="en-GB"/>
              <a:t>To add a Footer, select 'Insert &gt; Header &amp; Footer'</a:t>
            </a:r>
          </a:p>
        </p:txBody>
      </p:sp>
      <p:sp>
        <p:nvSpPr>
          <p:cNvPr id="35" name="Free-form: Shape 34">
            <a:extLst>
              <a:ext uri="{FF2B5EF4-FFF2-40B4-BE49-F238E27FC236}">
                <a16:creationId xmlns:a16="http://schemas.microsoft.com/office/drawing/2014/main" id="{E716590E-9291-B2F9-3AA6-85CA4C91DBB9}"/>
              </a:ext>
            </a:extLst>
          </p:cNvPr>
          <p:cNvSpPr/>
          <p:nvPr userDrawn="1"/>
        </p:nvSpPr>
        <p:spPr>
          <a:xfrm>
            <a:off x="4841084" y="8986204"/>
            <a:ext cx="991267" cy="914471"/>
          </a:xfrm>
          <a:custGeom>
            <a:avLst/>
            <a:gdLst>
              <a:gd name="connsiteX0" fmla="*/ 1321689 w 1321689"/>
              <a:gd name="connsiteY0" fmla="*/ 0 h 633095"/>
              <a:gd name="connsiteX1" fmla="*/ 300863 w 1321689"/>
              <a:gd name="connsiteY1" fmla="*/ 0 h 633095"/>
              <a:gd name="connsiteX2" fmla="*/ 0 w 1321689"/>
              <a:gd name="connsiteY2" fmla="*/ 633095 h 633095"/>
              <a:gd name="connsiteX3" fmla="*/ 1020953 w 1321689"/>
              <a:gd name="connsiteY3" fmla="*/ 633095 h 633095"/>
              <a:gd name="connsiteX4" fmla="*/ 1321562 w 1321689"/>
              <a:gd name="connsiteY4" fmla="*/ 0 h 63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89" h="633095">
                <a:moveTo>
                  <a:pt x="1321689" y="0"/>
                </a:moveTo>
                <a:lnTo>
                  <a:pt x="300863" y="0"/>
                </a:lnTo>
                <a:lnTo>
                  <a:pt x="0" y="633095"/>
                </a:lnTo>
                <a:lnTo>
                  <a:pt x="1020953" y="633095"/>
                </a:lnTo>
                <a:lnTo>
                  <a:pt x="1321562" y="0"/>
                </a:lnTo>
                <a:close/>
              </a:path>
            </a:pathLst>
          </a:custGeom>
          <a:solidFill>
            <a:schemeClr val="accent6"/>
          </a:solidFill>
          <a:ln w="6350" cap="flat">
            <a:noFill/>
            <a:prstDash val="solid"/>
            <a:miter/>
          </a:ln>
        </p:spPr>
        <p:txBody>
          <a:bodyPr rtlCol="0" anchor="ctr"/>
          <a:lstStyle/>
          <a:p>
            <a:pPr lvl="0"/>
            <a:endParaRPr lang="en-AU" sz="1350"/>
          </a:p>
        </p:txBody>
      </p:sp>
      <p:sp>
        <p:nvSpPr>
          <p:cNvPr id="36" name="Free-form: Shape 35">
            <a:extLst>
              <a:ext uri="{FF2B5EF4-FFF2-40B4-BE49-F238E27FC236}">
                <a16:creationId xmlns:a16="http://schemas.microsoft.com/office/drawing/2014/main" id="{4D003B98-C3EA-C7FE-AD96-45DA60D8E705}"/>
              </a:ext>
            </a:extLst>
          </p:cNvPr>
          <p:cNvSpPr/>
          <p:nvPr userDrawn="1"/>
        </p:nvSpPr>
        <p:spPr>
          <a:xfrm>
            <a:off x="4511233" y="-5325"/>
            <a:ext cx="888206" cy="914469"/>
          </a:xfrm>
          <a:custGeom>
            <a:avLst/>
            <a:gdLst>
              <a:gd name="connsiteX0" fmla="*/ 299339 w 1184275"/>
              <a:gd name="connsiteY0" fmla="*/ 0 h 633094"/>
              <a:gd name="connsiteX1" fmla="*/ 0 w 1184275"/>
              <a:gd name="connsiteY1" fmla="*/ 633095 h 633094"/>
              <a:gd name="connsiteX2" fmla="*/ 885572 w 1184275"/>
              <a:gd name="connsiteY2" fmla="*/ 633095 h 633094"/>
              <a:gd name="connsiteX3" fmla="*/ 1184275 w 1184275"/>
              <a:gd name="connsiteY3" fmla="*/ 0 h 633094"/>
              <a:gd name="connsiteX4" fmla="*/ 299339 w 1184275"/>
              <a:gd name="connsiteY4" fmla="*/ 0 h 633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275" h="633094">
                <a:moveTo>
                  <a:pt x="299339" y="0"/>
                </a:moveTo>
                <a:lnTo>
                  <a:pt x="0" y="633095"/>
                </a:lnTo>
                <a:lnTo>
                  <a:pt x="885572" y="633095"/>
                </a:lnTo>
                <a:cubicBezTo>
                  <a:pt x="885572" y="633095"/>
                  <a:pt x="1184275" y="0"/>
                  <a:pt x="1184275" y="0"/>
                </a:cubicBezTo>
                <a:lnTo>
                  <a:pt x="299339" y="0"/>
                </a:lnTo>
                <a:close/>
              </a:path>
            </a:pathLst>
          </a:custGeom>
          <a:solidFill>
            <a:srgbClr val="CEDC00"/>
          </a:solidFill>
          <a:ln w="12691" cap="flat">
            <a:noFill/>
            <a:prstDash val="solid"/>
            <a:miter/>
          </a:ln>
        </p:spPr>
        <p:txBody>
          <a:bodyPr rtlCol="0" anchor="ctr"/>
          <a:lstStyle/>
          <a:p>
            <a:endParaRPr lang="en-AU" sz="1350"/>
          </a:p>
        </p:txBody>
      </p:sp>
      <p:sp>
        <p:nvSpPr>
          <p:cNvPr id="37" name="Free-form: Shape 36">
            <a:extLst>
              <a:ext uri="{FF2B5EF4-FFF2-40B4-BE49-F238E27FC236}">
                <a16:creationId xmlns:a16="http://schemas.microsoft.com/office/drawing/2014/main" id="{D57C1E03-A62F-F5AC-8A66-6F45EDC22105}"/>
              </a:ext>
            </a:extLst>
          </p:cNvPr>
          <p:cNvSpPr/>
          <p:nvPr userDrawn="1"/>
        </p:nvSpPr>
        <p:spPr>
          <a:xfrm>
            <a:off x="4843276" y="909145"/>
            <a:ext cx="332137" cy="1352718"/>
          </a:xfrm>
          <a:custGeom>
            <a:avLst/>
            <a:gdLst>
              <a:gd name="connsiteX0" fmla="*/ 442849 w 442849"/>
              <a:gd name="connsiteY0" fmla="*/ 0 h 936497"/>
              <a:gd name="connsiteX1" fmla="*/ 0 w 442849"/>
              <a:gd name="connsiteY1" fmla="*/ 936498 h 936497"/>
            </a:gdLst>
            <a:ahLst/>
            <a:cxnLst>
              <a:cxn ang="0">
                <a:pos x="connsiteX0" y="connsiteY0"/>
              </a:cxn>
              <a:cxn ang="0">
                <a:pos x="connsiteX1" y="connsiteY1"/>
              </a:cxn>
            </a:cxnLst>
            <a:rect l="l" t="t" r="r" b="b"/>
            <a:pathLst>
              <a:path w="442849" h="936497">
                <a:moveTo>
                  <a:pt x="442849" y="0"/>
                </a:moveTo>
                <a:lnTo>
                  <a:pt x="0" y="936498"/>
                </a:lnTo>
              </a:path>
            </a:pathLst>
          </a:custGeom>
          <a:solidFill>
            <a:srgbClr val="FFFFFF"/>
          </a:solidFill>
          <a:ln w="12691" cap="flat">
            <a:noFill/>
            <a:prstDash val="solid"/>
            <a:miter/>
          </a:ln>
        </p:spPr>
        <p:txBody>
          <a:bodyPr rtlCol="0" anchor="ctr"/>
          <a:lstStyle/>
          <a:p>
            <a:endParaRPr lang="en-AU" sz="1350"/>
          </a:p>
        </p:txBody>
      </p:sp>
      <p:sp>
        <p:nvSpPr>
          <p:cNvPr id="41" name="Subtitle 2">
            <a:extLst>
              <a:ext uri="{FF2B5EF4-FFF2-40B4-BE49-F238E27FC236}">
                <a16:creationId xmlns:a16="http://schemas.microsoft.com/office/drawing/2014/main" id="{CAB36581-B79B-989F-D79E-A149C37E4972}"/>
              </a:ext>
            </a:extLst>
          </p:cNvPr>
          <p:cNvSpPr>
            <a:spLocks noGrp="1"/>
          </p:cNvSpPr>
          <p:nvPr>
            <p:ph type="subTitle" idx="1" hasCustomPrompt="1"/>
          </p:nvPr>
        </p:nvSpPr>
        <p:spPr>
          <a:xfrm>
            <a:off x="362237" y="3506178"/>
            <a:ext cx="2835000" cy="2080000"/>
          </a:xfrm>
        </p:spPr>
        <p:txBody>
          <a:bodyPr/>
          <a:lstStyle>
            <a:lvl1pPr marL="0" indent="0" algn="l">
              <a:buNone/>
              <a:defRPr sz="1725" b="0">
                <a:solidFill>
                  <a:schemeClr val="bg1"/>
                </a:solidFill>
              </a:defRPr>
            </a:lvl1pPr>
            <a:lvl2pPr marL="0" indent="0" algn="l">
              <a:buNone/>
              <a:defRPr sz="1725" b="0">
                <a:solidFill>
                  <a:schemeClr val="accent3"/>
                </a:solidFill>
              </a:defRPr>
            </a:lvl2pPr>
            <a:lvl3pPr marL="0" indent="0" algn="l">
              <a:buNone/>
              <a:defRPr sz="1725" b="0">
                <a:solidFill>
                  <a:schemeClr val="bg1"/>
                </a:solidFill>
              </a:defRPr>
            </a:lvl3pPr>
            <a:lvl4pPr marL="0" indent="0" algn="l">
              <a:buNone/>
              <a:defRPr sz="1725" b="0">
                <a:solidFill>
                  <a:schemeClr val="bg1"/>
                </a:solidFill>
              </a:defRPr>
            </a:lvl4pPr>
            <a:lvl5pPr marL="0" indent="0" algn="l">
              <a:buNone/>
              <a:defRPr sz="1725" b="0">
                <a:solidFill>
                  <a:schemeClr val="bg1"/>
                </a:solidFill>
              </a:defRPr>
            </a:lvl5pPr>
            <a:lvl6pPr marL="0" indent="0" algn="l">
              <a:buNone/>
              <a:defRPr sz="1725" b="0">
                <a:solidFill>
                  <a:schemeClr val="bg1"/>
                </a:solidFill>
              </a:defRPr>
            </a:lvl6pPr>
            <a:lvl7pPr marL="0" indent="0" algn="l">
              <a:buNone/>
              <a:defRPr sz="1725" b="0">
                <a:solidFill>
                  <a:schemeClr val="bg1"/>
                </a:solidFill>
              </a:defRPr>
            </a:lvl7pPr>
            <a:lvl8pPr marL="0" indent="0" algn="l">
              <a:buNone/>
              <a:defRPr sz="1725" b="0">
                <a:solidFill>
                  <a:schemeClr val="bg1"/>
                </a:solidFill>
              </a:defRPr>
            </a:lvl8pPr>
            <a:lvl9pPr marL="0" indent="0" algn="l">
              <a:buNone/>
              <a:defRPr sz="1725" b="0">
                <a:solidFill>
                  <a:schemeClr val="bg1"/>
                </a:solidFill>
              </a:defRPr>
            </a:lvl9pPr>
          </a:lstStyle>
          <a:p>
            <a:r>
              <a:rPr lang="en-US"/>
              <a:t>Click to add subheading</a:t>
            </a:r>
            <a:endParaRPr lang="en-GB"/>
          </a:p>
        </p:txBody>
      </p:sp>
      <p:sp>
        <p:nvSpPr>
          <p:cNvPr id="42" name="Title 10">
            <a:extLst>
              <a:ext uri="{FF2B5EF4-FFF2-40B4-BE49-F238E27FC236}">
                <a16:creationId xmlns:a16="http://schemas.microsoft.com/office/drawing/2014/main" id="{2A95F71B-5627-FFA8-5C56-3B3CD5D05787}"/>
              </a:ext>
            </a:extLst>
          </p:cNvPr>
          <p:cNvSpPr>
            <a:spLocks noGrp="1"/>
          </p:cNvSpPr>
          <p:nvPr>
            <p:ph type="title" hasCustomPrompt="1"/>
          </p:nvPr>
        </p:nvSpPr>
        <p:spPr>
          <a:xfrm>
            <a:off x="364331" y="1823797"/>
            <a:ext cx="2835000" cy="1560000"/>
          </a:xfrm>
        </p:spPr>
        <p:txBody>
          <a:bodyPr anchor="b" anchorCtr="0"/>
          <a:lstStyle>
            <a:lvl1pPr>
              <a:defRPr sz="2325">
                <a:solidFill>
                  <a:schemeClr val="bg1"/>
                </a:solidFill>
              </a:defRPr>
            </a:lvl1pPr>
          </a:lstStyle>
          <a:p>
            <a:r>
              <a:rPr lang="en-US"/>
              <a:t>Section Header</a:t>
            </a:r>
            <a:endParaRPr lang="en-GB"/>
          </a:p>
        </p:txBody>
      </p:sp>
      <p:sp>
        <p:nvSpPr>
          <p:cNvPr id="57" name="Free-form: Shape 56">
            <a:extLst>
              <a:ext uri="{FF2B5EF4-FFF2-40B4-BE49-F238E27FC236}">
                <a16:creationId xmlns:a16="http://schemas.microsoft.com/office/drawing/2014/main" id="{01DA6775-E0B6-7D84-E7B3-F5EA83C07776}"/>
              </a:ext>
            </a:extLst>
          </p:cNvPr>
          <p:cNvSpPr/>
          <p:nvPr userDrawn="1"/>
        </p:nvSpPr>
        <p:spPr>
          <a:xfrm>
            <a:off x="4179096" y="909143"/>
            <a:ext cx="996410" cy="1352720"/>
          </a:xfrm>
          <a:custGeom>
            <a:avLst/>
            <a:gdLst>
              <a:gd name="connsiteX0" fmla="*/ 885762 w 1328547"/>
              <a:gd name="connsiteY0" fmla="*/ 936365 h 936499"/>
              <a:gd name="connsiteX1" fmla="*/ 885825 w 1328547"/>
              <a:gd name="connsiteY1" fmla="*/ 936499 h 936499"/>
              <a:gd name="connsiteX2" fmla="*/ 885698 w 1328547"/>
              <a:gd name="connsiteY2" fmla="*/ 936499 h 936499"/>
              <a:gd name="connsiteX3" fmla="*/ 442786 w 1328547"/>
              <a:gd name="connsiteY3" fmla="*/ 134 h 936499"/>
              <a:gd name="connsiteX4" fmla="*/ 447696 w 1328547"/>
              <a:gd name="connsiteY4" fmla="*/ 10517 h 936499"/>
              <a:gd name="connsiteX5" fmla="*/ 885571 w 1328547"/>
              <a:gd name="connsiteY5" fmla="*/ 936498 h 936499"/>
              <a:gd name="connsiteX6" fmla="*/ 0 w 1328547"/>
              <a:gd name="connsiteY6" fmla="*/ 936498 h 936499"/>
              <a:gd name="connsiteX7" fmla="*/ 442976 w 1328547"/>
              <a:gd name="connsiteY7" fmla="*/ 1 h 936499"/>
              <a:gd name="connsiteX8" fmla="*/ 1328547 w 1328547"/>
              <a:gd name="connsiteY8" fmla="*/ 1 h 936499"/>
              <a:gd name="connsiteX9" fmla="*/ 885762 w 1328547"/>
              <a:gd name="connsiteY9" fmla="*/ 936365 h 936499"/>
              <a:gd name="connsiteX10" fmla="*/ 880852 w 1328547"/>
              <a:gd name="connsiteY10" fmla="*/ 925982 h 936499"/>
              <a:gd name="connsiteX11" fmla="*/ 442976 w 1328547"/>
              <a:gd name="connsiteY11" fmla="*/ 1 h 936499"/>
              <a:gd name="connsiteX12" fmla="*/ 442722 w 1328547"/>
              <a:gd name="connsiteY12" fmla="*/ 0 h 936499"/>
              <a:gd name="connsiteX13" fmla="*/ 442849 w 1328547"/>
              <a:gd name="connsiteY13" fmla="*/ 0 h 936499"/>
              <a:gd name="connsiteX14" fmla="*/ 442786 w 1328547"/>
              <a:gd name="connsiteY14" fmla="*/ 134 h 93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8547" h="936499">
                <a:moveTo>
                  <a:pt x="885762" y="936365"/>
                </a:moveTo>
                <a:lnTo>
                  <a:pt x="885825" y="936499"/>
                </a:lnTo>
                <a:lnTo>
                  <a:pt x="885698" y="936499"/>
                </a:lnTo>
                <a:close/>
                <a:moveTo>
                  <a:pt x="442786" y="134"/>
                </a:moveTo>
                <a:lnTo>
                  <a:pt x="447696" y="10517"/>
                </a:lnTo>
                <a:cubicBezTo>
                  <a:pt x="496349" y="113404"/>
                  <a:pt x="885571" y="936498"/>
                  <a:pt x="885571" y="936498"/>
                </a:cubicBezTo>
                <a:lnTo>
                  <a:pt x="0" y="936498"/>
                </a:lnTo>
                <a:close/>
                <a:moveTo>
                  <a:pt x="442976" y="1"/>
                </a:moveTo>
                <a:lnTo>
                  <a:pt x="1328547" y="1"/>
                </a:lnTo>
                <a:lnTo>
                  <a:pt x="885762" y="936365"/>
                </a:lnTo>
                <a:lnTo>
                  <a:pt x="880852" y="925982"/>
                </a:lnTo>
                <a:cubicBezTo>
                  <a:pt x="832199" y="823095"/>
                  <a:pt x="442976" y="1"/>
                  <a:pt x="442976" y="1"/>
                </a:cubicBezTo>
                <a:close/>
                <a:moveTo>
                  <a:pt x="442722" y="0"/>
                </a:moveTo>
                <a:lnTo>
                  <a:pt x="442849" y="0"/>
                </a:lnTo>
                <a:lnTo>
                  <a:pt x="442786" y="134"/>
                </a:lnTo>
                <a:close/>
              </a:path>
            </a:pathLst>
          </a:custGeom>
          <a:solidFill>
            <a:schemeClr val="accent1">
              <a:alpha val="66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300" b="1">
              <a:noFill/>
            </a:endParaRPr>
          </a:p>
        </p:txBody>
      </p:sp>
      <p:sp>
        <p:nvSpPr>
          <p:cNvPr id="58" name="Free-form: Shape 57">
            <a:extLst>
              <a:ext uri="{FF2B5EF4-FFF2-40B4-BE49-F238E27FC236}">
                <a16:creationId xmlns:a16="http://schemas.microsoft.com/office/drawing/2014/main" id="{358FAFA3-856C-CF17-8001-FFF4AC2A7BB5}"/>
              </a:ext>
            </a:extLst>
          </p:cNvPr>
          <p:cNvSpPr/>
          <p:nvPr userDrawn="1"/>
        </p:nvSpPr>
        <p:spPr>
          <a:xfrm>
            <a:off x="3847054" y="909142"/>
            <a:ext cx="996315" cy="1352719"/>
          </a:xfrm>
          <a:custGeom>
            <a:avLst/>
            <a:gdLst>
              <a:gd name="connsiteX0" fmla="*/ 0 w 1328420"/>
              <a:gd name="connsiteY0" fmla="*/ 0 h 936498"/>
              <a:gd name="connsiteX1" fmla="*/ 885571 w 1328420"/>
              <a:gd name="connsiteY1" fmla="*/ 0 h 936498"/>
              <a:gd name="connsiteX2" fmla="*/ 1328420 w 1328420"/>
              <a:gd name="connsiteY2" fmla="*/ 936498 h 936498"/>
              <a:gd name="connsiteX3" fmla="*/ 442849 w 1328420"/>
              <a:gd name="connsiteY3" fmla="*/ 936498 h 936498"/>
              <a:gd name="connsiteX4" fmla="*/ 0 w 1328420"/>
              <a:gd name="connsiteY4" fmla="*/ 0 h 93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420" h="936498">
                <a:moveTo>
                  <a:pt x="0" y="0"/>
                </a:moveTo>
                <a:lnTo>
                  <a:pt x="885571" y="0"/>
                </a:lnTo>
                <a:lnTo>
                  <a:pt x="1328420" y="936498"/>
                </a:lnTo>
                <a:lnTo>
                  <a:pt x="442849" y="936498"/>
                </a:lnTo>
                <a:cubicBezTo>
                  <a:pt x="442849" y="936498"/>
                  <a:pt x="0" y="0"/>
                  <a:pt x="0" y="0"/>
                </a:cubicBezTo>
                <a:close/>
              </a:path>
            </a:pathLst>
          </a:custGeom>
          <a:solidFill>
            <a:schemeClr val="bg1">
              <a:alpha val="33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300" b="1">
              <a:noFill/>
            </a:endParaRPr>
          </a:p>
        </p:txBody>
      </p:sp>
      <p:sp>
        <p:nvSpPr>
          <p:cNvPr id="61" name="Free-form: Shape 60">
            <a:extLst>
              <a:ext uri="{FF2B5EF4-FFF2-40B4-BE49-F238E27FC236}">
                <a16:creationId xmlns:a16="http://schemas.microsoft.com/office/drawing/2014/main" id="{DF617F1A-5E2A-826F-24C7-FBF92E02D629}"/>
              </a:ext>
            </a:extLst>
          </p:cNvPr>
          <p:cNvSpPr/>
          <p:nvPr userDrawn="1"/>
        </p:nvSpPr>
        <p:spPr>
          <a:xfrm>
            <a:off x="5065873" y="7425458"/>
            <a:ext cx="1151001" cy="1564415"/>
          </a:xfrm>
          <a:custGeom>
            <a:avLst/>
            <a:gdLst>
              <a:gd name="connsiteX0" fmla="*/ 513969 w 1534668"/>
              <a:gd name="connsiteY0" fmla="*/ 0 h 1083056"/>
              <a:gd name="connsiteX1" fmla="*/ 1534668 w 1534668"/>
              <a:gd name="connsiteY1" fmla="*/ 0 h 1083056"/>
              <a:gd name="connsiteX2" fmla="*/ 1021969 w 1534668"/>
              <a:gd name="connsiteY2" fmla="*/ 1080516 h 1083056"/>
              <a:gd name="connsiteX3" fmla="*/ 0 w 1534668"/>
              <a:gd name="connsiteY3" fmla="*/ 1083056 h 1083056"/>
            </a:gdLst>
            <a:ahLst/>
            <a:cxnLst>
              <a:cxn ang="0">
                <a:pos x="connsiteX0" y="connsiteY0"/>
              </a:cxn>
              <a:cxn ang="0">
                <a:pos x="connsiteX1" y="connsiteY1"/>
              </a:cxn>
              <a:cxn ang="0">
                <a:pos x="connsiteX2" y="connsiteY2"/>
              </a:cxn>
              <a:cxn ang="0">
                <a:pos x="connsiteX3" y="connsiteY3"/>
              </a:cxn>
            </a:cxnLst>
            <a:rect l="l" t="t" r="r" b="b"/>
            <a:pathLst>
              <a:path w="1534668" h="1083056">
                <a:moveTo>
                  <a:pt x="513969" y="0"/>
                </a:moveTo>
                <a:lnTo>
                  <a:pt x="1534668" y="0"/>
                </a:lnTo>
                <a:lnTo>
                  <a:pt x="1021969" y="1080516"/>
                </a:lnTo>
                <a:lnTo>
                  <a:pt x="0" y="1083056"/>
                </a:lnTo>
                <a:close/>
              </a:path>
            </a:pathLst>
          </a:custGeom>
          <a:solidFill>
            <a:schemeClr val="accent6">
              <a:alpha val="50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300" b="1">
              <a:noFill/>
            </a:endParaRPr>
          </a:p>
        </p:txBody>
      </p:sp>
      <p:sp>
        <p:nvSpPr>
          <p:cNvPr id="62" name="Free-form: Shape 61">
            <a:extLst>
              <a:ext uri="{FF2B5EF4-FFF2-40B4-BE49-F238E27FC236}">
                <a16:creationId xmlns:a16="http://schemas.microsoft.com/office/drawing/2014/main" id="{FF92AA7A-2C80-1E59-C936-ABFC69615300}"/>
              </a:ext>
            </a:extLst>
          </p:cNvPr>
          <p:cNvSpPr/>
          <p:nvPr userDrawn="1"/>
        </p:nvSpPr>
        <p:spPr>
          <a:xfrm>
            <a:off x="5451351" y="7425460"/>
            <a:ext cx="1146429" cy="1560928"/>
          </a:xfrm>
          <a:custGeom>
            <a:avLst/>
            <a:gdLst>
              <a:gd name="connsiteX0" fmla="*/ 0 w 1528572"/>
              <a:gd name="connsiteY0" fmla="*/ 0 h 1080643"/>
              <a:gd name="connsiteX1" fmla="*/ 1020572 w 1528572"/>
              <a:gd name="connsiteY1" fmla="*/ 0 h 1080643"/>
              <a:gd name="connsiteX2" fmla="*/ 1528572 w 1528572"/>
              <a:gd name="connsiteY2" fmla="*/ 1080643 h 1080643"/>
              <a:gd name="connsiteX3" fmla="*/ 508000 w 1528572"/>
              <a:gd name="connsiteY3" fmla="*/ 1080643 h 1080643"/>
            </a:gdLst>
            <a:ahLst/>
            <a:cxnLst>
              <a:cxn ang="0">
                <a:pos x="connsiteX0" y="connsiteY0"/>
              </a:cxn>
              <a:cxn ang="0">
                <a:pos x="connsiteX1" y="connsiteY1"/>
              </a:cxn>
              <a:cxn ang="0">
                <a:pos x="connsiteX2" y="connsiteY2"/>
              </a:cxn>
              <a:cxn ang="0">
                <a:pos x="connsiteX3" y="connsiteY3"/>
              </a:cxn>
            </a:cxnLst>
            <a:rect l="l" t="t" r="r" b="b"/>
            <a:pathLst>
              <a:path w="1528572" h="1080643">
                <a:moveTo>
                  <a:pt x="0" y="0"/>
                </a:moveTo>
                <a:lnTo>
                  <a:pt x="1020572" y="0"/>
                </a:lnTo>
                <a:cubicBezTo>
                  <a:pt x="1020572" y="0"/>
                  <a:pt x="1528572" y="1080643"/>
                  <a:pt x="1528572" y="1080643"/>
                </a:cubicBezTo>
                <a:lnTo>
                  <a:pt x="508000" y="1080643"/>
                </a:lnTo>
                <a:close/>
              </a:path>
            </a:pathLst>
          </a:custGeom>
          <a:solidFill>
            <a:schemeClr val="bg1">
              <a:alpha val="33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300" b="1">
              <a:noFill/>
            </a:endParaRPr>
          </a:p>
        </p:txBody>
      </p:sp>
      <p:sp>
        <p:nvSpPr>
          <p:cNvPr id="4" name="Slide Number Placeholder 5">
            <a:extLst>
              <a:ext uri="{FF2B5EF4-FFF2-40B4-BE49-F238E27FC236}">
                <a16:creationId xmlns:a16="http://schemas.microsoft.com/office/drawing/2014/main" id="{5B3127AF-A3C2-5832-887E-D39B11574766}"/>
              </a:ext>
            </a:extLst>
          </p:cNvPr>
          <p:cNvSpPr>
            <a:spLocks noGrp="1"/>
          </p:cNvSpPr>
          <p:nvPr>
            <p:ph type="sldNum" sz="quarter" idx="4"/>
          </p:nvPr>
        </p:nvSpPr>
        <p:spPr>
          <a:xfrm>
            <a:off x="6254038" y="9177927"/>
            <a:ext cx="405000" cy="520000"/>
          </a:xfrm>
          <a:prstGeom prst="rect">
            <a:avLst/>
          </a:prstGeom>
        </p:spPr>
        <p:txBody>
          <a:bodyPr vert="horz" lIns="0" tIns="0" rIns="0" bIns="0" rtlCol="0" anchor="ctr"/>
          <a:lstStyle>
            <a:lvl1pPr algn="l">
              <a:defRPr sz="750">
                <a:solidFill>
                  <a:schemeClr val="accent6"/>
                </a:solidFill>
              </a:defRPr>
            </a:lvl1pPr>
          </a:lstStyle>
          <a:p>
            <a:r>
              <a:rPr lang="en-GB"/>
              <a:t>Page </a:t>
            </a:r>
            <a:fld id="{F5AEA0E0-5CC6-4BD0-905C-A0021E419432}" type="slidenum">
              <a:rPr lang="en-GB" smtClean="0"/>
              <a:pPr/>
              <a:t>‹#›</a:t>
            </a:fld>
            <a:endParaRPr lang="en-GB"/>
          </a:p>
        </p:txBody>
      </p:sp>
      <p:cxnSp>
        <p:nvCxnSpPr>
          <p:cNvPr id="5" name="Straight Connector 4">
            <a:extLst>
              <a:ext uri="{FF2B5EF4-FFF2-40B4-BE49-F238E27FC236}">
                <a16:creationId xmlns:a16="http://schemas.microsoft.com/office/drawing/2014/main" id="{FCFDF05C-52EC-6D95-72CD-C8B91309F21D}"/>
              </a:ext>
            </a:extLst>
          </p:cNvPr>
          <p:cNvCxnSpPr/>
          <p:nvPr userDrawn="1"/>
        </p:nvCxnSpPr>
        <p:spPr>
          <a:xfrm>
            <a:off x="6171785" y="9337325"/>
            <a:ext cx="0" cy="22471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079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GB"/>
              <a:t>Click to edit Master title style</a:t>
            </a:r>
            <a:endParaRPr lang="en-AU"/>
          </a:p>
        </p:txBody>
      </p:sp>
      <p:sp>
        <p:nvSpPr>
          <p:cNvPr id="6" name="Date Placeholder 5">
            <a:extLst>
              <a:ext uri="{FF2B5EF4-FFF2-40B4-BE49-F238E27FC236}">
                <a16:creationId xmlns:a16="http://schemas.microsoft.com/office/drawing/2014/main" id="{EF2443BB-7A97-7B56-A32E-631D8CD62CBD}"/>
              </a:ext>
            </a:extLst>
          </p:cNvPr>
          <p:cNvSpPr>
            <a:spLocks noGrp="1"/>
          </p:cNvSpPr>
          <p:nvPr>
            <p:ph type="dt" sz="half" idx="10"/>
          </p:nvPr>
        </p:nvSpPr>
        <p:spPr/>
        <p:txBody>
          <a:bodyPr/>
          <a:lstStyle/>
          <a:p>
            <a:fld id="{973D4877-A18C-4E62-9946-F942ED83388C}" type="datetime1">
              <a:rPr lang="en-GB" smtClean="0"/>
              <a:t>21/08/2023</a:t>
            </a:fld>
            <a:endParaRPr lang="en-GB"/>
          </a:p>
        </p:txBody>
      </p:sp>
      <p:sp>
        <p:nvSpPr>
          <p:cNvPr id="7" name="Footer Placeholder 6">
            <a:extLst>
              <a:ext uri="{FF2B5EF4-FFF2-40B4-BE49-F238E27FC236}">
                <a16:creationId xmlns:a16="http://schemas.microsoft.com/office/drawing/2014/main" id="{F726E1DD-AD4E-67B7-C4F6-D1DB9008DB2D}"/>
              </a:ext>
            </a:extLst>
          </p:cNvPr>
          <p:cNvSpPr>
            <a:spLocks noGrp="1"/>
          </p:cNvSpPr>
          <p:nvPr>
            <p:ph type="ftr" sz="quarter" idx="11"/>
          </p:nvPr>
        </p:nvSpPr>
        <p:spPr/>
        <p:txBody>
          <a:bodyPr/>
          <a:lstStyle/>
          <a:p>
            <a:r>
              <a:rPr lang="en-GB"/>
              <a:t>To add a Footer, select 'Insert &gt; Header &amp; Footer'</a:t>
            </a:r>
          </a:p>
        </p:txBody>
      </p:sp>
      <p:sp>
        <p:nvSpPr>
          <p:cNvPr id="8" name="Slide Number Placeholder 7">
            <a:extLst>
              <a:ext uri="{FF2B5EF4-FFF2-40B4-BE49-F238E27FC236}">
                <a16:creationId xmlns:a16="http://schemas.microsoft.com/office/drawing/2014/main" id="{D5844A66-C3CA-7B88-CD33-C6D0CC2B8D31}"/>
              </a:ext>
            </a:extLst>
          </p:cNvPr>
          <p:cNvSpPr>
            <a:spLocks noGrp="1"/>
          </p:cNvSpPr>
          <p:nvPr>
            <p:ph type="sldNum" sz="quarter" idx="12"/>
          </p:nvPr>
        </p:nvSpPr>
        <p:spPr/>
        <p:txBody>
          <a:bodyPr/>
          <a:lstStyle/>
          <a:p>
            <a:r>
              <a:rPr lang="en-GB"/>
              <a:t>Page </a:t>
            </a:r>
            <a:fld id="{F5AEA0E0-5CC6-4BD0-905C-A0021E419432}" type="slidenum">
              <a:rPr lang="en-GB" smtClean="0"/>
              <a:pPr/>
              <a:t>‹#›</a:t>
            </a:fld>
            <a:endParaRPr lang="en-GB"/>
          </a:p>
        </p:txBody>
      </p:sp>
    </p:spTree>
    <p:extLst>
      <p:ext uri="{BB962C8B-B14F-4D97-AF65-F5344CB8AC3E}">
        <p14:creationId xmlns:p14="http://schemas.microsoft.com/office/powerpoint/2010/main" val="164805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29A80C0-65A9-BC7C-D22E-85EE44CC74A3}"/>
              </a:ext>
            </a:extLst>
          </p:cNvPr>
          <p:cNvSpPr>
            <a:spLocks noGrp="1"/>
          </p:cNvSpPr>
          <p:nvPr>
            <p:ph type="dt" sz="half" idx="10"/>
          </p:nvPr>
        </p:nvSpPr>
        <p:spPr/>
        <p:txBody>
          <a:bodyPr/>
          <a:lstStyle/>
          <a:p>
            <a:fld id="{973D4877-A18C-4E62-9946-F942ED83388C}" type="datetime1">
              <a:rPr lang="en-GB" smtClean="0"/>
              <a:t>21/08/2023</a:t>
            </a:fld>
            <a:endParaRPr lang="en-GB"/>
          </a:p>
        </p:txBody>
      </p:sp>
      <p:sp>
        <p:nvSpPr>
          <p:cNvPr id="6" name="Footer Placeholder 5">
            <a:extLst>
              <a:ext uri="{FF2B5EF4-FFF2-40B4-BE49-F238E27FC236}">
                <a16:creationId xmlns:a16="http://schemas.microsoft.com/office/drawing/2014/main" id="{6E9D7BD5-0C96-0A6E-631D-DD3B95D284DD}"/>
              </a:ext>
            </a:extLst>
          </p:cNvPr>
          <p:cNvSpPr>
            <a:spLocks noGrp="1"/>
          </p:cNvSpPr>
          <p:nvPr>
            <p:ph type="ftr" sz="quarter" idx="11"/>
          </p:nvPr>
        </p:nvSpPr>
        <p:spPr/>
        <p:txBody>
          <a:bodyPr/>
          <a:lstStyle/>
          <a:p>
            <a:r>
              <a:rPr lang="en-GB"/>
              <a:t>To add a Footer, select 'Insert &gt; Header &amp; Footer'</a:t>
            </a:r>
          </a:p>
        </p:txBody>
      </p:sp>
      <p:sp>
        <p:nvSpPr>
          <p:cNvPr id="7" name="Slide Number Placeholder 6">
            <a:extLst>
              <a:ext uri="{FF2B5EF4-FFF2-40B4-BE49-F238E27FC236}">
                <a16:creationId xmlns:a16="http://schemas.microsoft.com/office/drawing/2014/main" id="{02379D0F-B6EB-9705-927B-79B513BACF9E}"/>
              </a:ext>
            </a:extLst>
          </p:cNvPr>
          <p:cNvSpPr>
            <a:spLocks noGrp="1"/>
          </p:cNvSpPr>
          <p:nvPr>
            <p:ph type="sldNum" sz="quarter" idx="12"/>
          </p:nvPr>
        </p:nvSpPr>
        <p:spPr/>
        <p:txBody>
          <a:bodyPr/>
          <a:lstStyle/>
          <a:p>
            <a:r>
              <a:rPr lang="en-GB"/>
              <a:t>Page </a:t>
            </a:r>
            <a:fld id="{F5AEA0E0-5CC6-4BD0-905C-A0021E419432}" type="slidenum">
              <a:rPr lang="en-GB" smtClean="0"/>
              <a:pPr/>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dark">
    <p:spTree>
      <p:nvGrpSpPr>
        <p:cNvPr id="1" name=""/>
        <p:cNvGrpSpPr/>
        <p:nvPr/>
      </p:nvGrpSpPr>
      <p:grpSpPr>
        <a:xfrm>
          <a:off x="0" y="0"/>
          <a:ext cx="0" cy="0"/>
          <a:chOff x="0" y="0"/>
          <a:chExt cx="0" cy="0"/>
        </a:xfrm>
      </p:grpSpPr>
      <p:sp>
        <p:nvSpPr>
          <p:cNvPr id="24" name="Subtitle 2">
            <a:extLst>
              <a:ext uri="{FF2B5EF4-FFF2-40B4-BE49-F238E27FC236}">
                <a16:creationId xmlns:a16="http://schemas.microsoft.com/office/drawing/2014/main" id="{6B334685-C921-7BF8-BD42-E66D7F73CDEC}"/>
              </a:ext>
            </a:extLst>
          </p:cNvPr>
          <p:cNvSpPr>
            <a:spLocks noGrp="1"/>
          </p:cNvSpPr>
          <p:nvPr>
            <p:ph type="subTitle" idx="1" hasCustomPrompt="1"/>
          </p:nvPr>
        </p:nvSpPr>
        <p:spPr>
          <a:xfrm>
            <a:off x="364331" y="805477"/>
            <a:ext cx="3442500" cy="2080000"/>
          </a:xfrm>
        </p:spPr>
        <p:txBody>
          <a:bodyPr/>
          <a:lstStyle>
            <a:lvl1pPr marL="0" indent="0" algn="l">
              <a:buNone/>
              <a:defRPr sz="2325" b="0">
                <a:solidFill>
                  <a:schemeClr val="accent6"/>
                </a:solidFill>
              </a:defRPr>
            </a:lvl1pPr>
            <a:lvl2pPr marL="0" indent="0" algn="l">
              <a:buNone/>
              <a:defRPr sz="1725" b="0">
                <a:solidFill>
                  <a:schemeClr val="accent6"/>
                </a:solidFill>
              </a:defRPr>
            </a:lvl2pPr>
            <a:lvl3pPr marL="0" indent="0" algn="l">
              <a:buNone/>
              <a:defRPr sz="1725" b="0">
                <a:solidFill>
                  <a:schemeClr val="accent6"/>
                </a:solidFill>
              </a:defRPr>
            </a:lvl3pPr>
            <a:lvl4pPr marL="0" indent="0" algn="l">
              <a:buNone/>
              <a:defRPr sz="1725" b="0">
                <a:solidFill>
                  <a:schemeClr val="accent6"/>
                </a:solidFill>
              </a:defRPr>
            </a:lvl4pPr>
            <a:lvl5pPr marL="0" indent="0" algn="l">
              <a:buNone/>
              <a:defRPr sz="1725" b="0">
                <a:solidFill>
                  <a:schemeClr val="accent6"/>
                </a:solidFill>
              </a:defRPr>
            </a:lvl5pPr>
            <a:lvl6pPr marL="0" indent="0" algn="l">
              <a:buNone/>
              <a:defRPr sz="1725" b="0">
                <a:solidFill>
                  <a:schemeClr val="accent6"/>
                </a:solidFill>
              </a:defRPr>
            </a:lvl6pPr>
            <a:lvl7pPr marL="0" indent="0" algn="l">
              <a:buNone/>
              <a:defRPr sz="1725" b="0">
                <a:solidFill>
                  <a:schemeClr val="accent6"/>
                </a:solidFill>
              </a:defRPr>
            </a:lvl7pPr>
            <a:lvl8pPr marL="0" indent="0" algn="l">
              <a:buNone/>
              <a:defRPr sz="1725" b="0">
                <a:solidFill>
                  <a:schemeClr val="accent6"/>
                </a:solidFill>
              </a:defRPr>
            </a:lvl8pPr>
            <a:lvl9pPr marL="0" indent="0" algn="l">
              <a:buNone/>
              <a:defRPr sz="1725" b="0">
                <a:solidFill>
                  <a:schemeClr val="accent6"/>
                </a:solidFill>
              </a:defRPr>
            </a:lvl9pPr>
          </a:lstStyle>
          <a:p>
            <a:r>
              <a:rPr lang="en-AU"/>
              <a:t>Title heading-first level</a:t>
            </a:r>
            <a:endParaRPr lang="en-GB"/>
          </a:p>
          <a:p>
            <a:pPr lvl="1"/>
            <a:r>
              <a:rPr lang="en-US"/>
              <a:t>Subheading-second level</a:t>
            </a:r>
            <a:endParaRPr lang="en-GB"/>
          </a:p>
        </p:txBody>
      </p:sp>
      <p:sp>
        <p:nvSpPr>
          <p:cNvPr id="6" name="Free-form: Shape 5">
            <a:extLst>
              <a:ext uri="{FF2B5EF4-FFF2-40B4-BE49-F238E27FC236}">
                <a16:creationId xmlns:a16="http://schemas.microsoft.com/office/drawing/2014/main" id="{61B08C00-0226-56F5-FDD7-5FA0EF3DB3D2}"/>
              </a:ext>
            </a:extLst>
          </p:cNvPr>
          <p:cNvSpPr/>
          <p:nvPr/>
        </p:nvSpPr>
        <p:spPr>
          <a:xfrm>
            <a:off x="2" y="3226603"/>
            <a:ext cx="6862863" cy="5766800"/>
          </a:xfrm>
          <a:custGeom>
            <a:avLst/>
            <a:gdLst>
              <a:gd name="connsiteX0" fmla="*/ 0 w 8820023"/>
              <a:gd name="connsiteY0" fmla="*/ 0 h 3990721"/>
              <a:gd name="connsiteX1" fmla="*/ 8820023 w 8820023"/>
              <a:gd name="connsiteY1" fmla="*/ 0 h 3990721"/>
              <a:gd name="connsiteX2" fmla="*/ 8820023 w 8820023"/>
              <a:gd name="connsiteY2" fmla="*/ 3990721 h 3990721"/>
              <a:gd name="connsiteX3" fmla="*/ 0 w 8820023"/>
              <a:gd name="connsiteY3" fmla="*/ 3990721 h 3990721"/>
            </a:gdLst>
            <a:ahLst/>
            <a:cxnLst>
              <a:cxn ang="0">
                <a:pos x="connsiteX0" y="connsiteY0"/>
              </a:cxn>
              <a:cxn ang="0">
                <a:pos x="connsiteX1" y="connsiteY1"/>
              </a:cxn>
              <a:cxn ang="0">
                <a:pos x="connsiteX2" y="connsiteY2"/>
              </a:cxn>
              <a:cxn ang="0">
                <a:pos x="connsiteX3" y="connsiteY3"/>
              </a:cxn>
            </a:cxnLst>
            <a:rect l="l" t="t" r="r" b="b"/>
            <a:pathLst>
              <a:path w="8820023" h="3990721">
                <a:moveTo>
                  <a:pt x="0" y="0"/>
                </a:moveTo>
                <a:lnTo>
                  <a:pt x="8820023" y="0"/>
                </a:lnTo>
                <a:lnTo>
                  <a:pt x="8820023" y="3990721"/>
                </a:lnTo>
                <a:lnTo>
                  <a:pt x="0" y="3990721"/>
                </a:lnTo>
                <a:close/>
              </a:path>
            </a:pathLst>
          </a:custGeom>
          <a:solidFill>
            <a:srgbClr val="53565A"/>
          </a:solidFill>
          <a:ln w="12695" cap="flat">
            <a:noFill/>
            <a:prstDash val="solid"/>
            <a:miter/>
          </a:ln>
        </p:spPr>
        <p:txBody>
          <a:bodyPr rtlCol="0" anchor="ctr"/>
          <a:lstStyle/>
          <a:p>
            <a:endParaRPr lang="en-AU" sz="1350">
              <a:solidFill>
                <a:schemeClr val="accent6"/>
              </a:solidFill>
            </a:endParaRPr>
          </a:p>
        </p:txBody>
      </p:sp>
      <p:sp>
        <p:nvSpPr>
          <p:cNvPr id="8" name="Free-form: Shape 7">
            <a:extLst>
              <a:ext uri="{FF2B5EF4-FFF2-40B4-BE49-F238E27FC236}">
                <a16:creationId xmlns:a16="http://schemas.microsoft.com/office/drawing/2014/main" id="{1F1CE9E1-B56A-8EC2-7642-3210B9EB7C8C}"/>
              </a:ext>
            </a:extLst>
          </p:cNvPr>
          <p:cNvSpPr/>
          <p:nvPr/>
        </p:nvSpPr>
        <p:spPr>
          <a:xfrm>
            <a:off x="3475296" y="1"/>
            <a:ext cx="1949482" cy="4795422"/>
          </a:xfrm>
          <a:custGeom>
            <a:avLst/>
            <a:gdLst>
              <a:gd name="connsiteX0" fmla="*/ 2599309 w 2599309"/>
              <a:gd name="connsiteY0" fmla="*/ 0 h 3319907"/>
              <a:gd name="connsiteX1" fmla="*/ 1567307 w 2599309"/>
              <a:gd name="connsiteY1" fmla="*/ 0 h 3319907"/>
              <a:gd name="connsiteX2" fmla="*/ 1161923 w 2599309"/>
              <a:gd name="connsiteY2" fmla="*/ 859155 h 3319907"/>
              <a:gd name="connsiteX3" fmla="*/ 1161161 w 2599309"/>
              <a:gd name="connsiteY3" fmla="*/ 859155 h 3319907"/>
              <a:gd name="connsiteX4" fmla="*/ 0 w 2599309"/>
              <a:gd name="connsiteY4" fmla="*/ 3319907 h 3319907"/>
              <a:gd name="connsiteX5" fmla="*/ 1023366 w 2599309"/>
              <a:gd name="connsiteY5" fmla="*/ 3319907 h 3319907"/>
              <a:gd name="connsiteX6" fmla="*/ 2194560 w 2599309"/>
              <a:gd name="connsiteY6" fmla="*/ 859155 h 3319907"/>
              <a:gd name="connsiteX7" fmla="*/ 2190369 w 2599309"/>
              <a:gd name="connsiteY7" fmla="*/ 859155 h 3319907"/>
              <a:gd name="connsiteX8" fmla="*/ 2599309 w 2599309"/>
              <a:gd name="connsiteY8" fmla="*/ 0 h 33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309" h="3319907">
                <a:moveTo>
                  <a:pt x="2599309" y="0"/>
                </a:moveTo>
                <a:lnTo>
                  <a:pt x="1567307" y="0"/>
                </a:lnTo>
                <a:lnTo>
                  <a:pt x="1161923" y="859155"/>
                </a:lnTo>
                <a:lnTo>
                  <a:pt x="1161161" y="859155"/>
                </a:lnTo>
                <a:lnTo>
                  <a:pt x="0" y="3319907"/>
                </a:lnTo>
                <a:lnTo>
                  <a:pt x="1023366" y="3319907"/>
                </a:lnTo>
                <a:lnTo>
                  <a:pt x="2194560" y="859155"/>
                </a:lnTo>
                <a:lnTo>
                  <a:pt x="2190369" y="859155"/>
                </a:lnTo>
                <a:lnTo>
                  <a:pt x="2599309" y="0"/>
                </a:lnTo>
                <a:close/>
              </a:path>
            </a:pathLst>
          </a:custGeom>
          <a:solidFill>
            <a:srgbClr val="CEDC00"/>
          </a:solidFill>
          <a:ln w="12695" cap="flat">
            <a:noFill/>
            <a:prstDash val="solid"/>
            <a:miter/>
          </a:ln>
        </p:spPr>
        <p:txBody>
          <a:bodyPr rtlCol="0" anchor="ctr"/>
          <a:lstStyle/>
          <a:p>
            <a:endParaRPr lang="en-AU" sz="1350">
              <a:solidFill>
                <a:schemeClr val="accent6"/>
              </a:solidFill>
            </a:endParaRPr>
          </a:p>
        </p:txBody>
      </p:sp>
      <p:sp>
        <p:nvSpPr>
          <p:cNvPr id="9" name="Free-form: Shape 8">
            <a:extLst>
              <a:ext uri="{FF2B5EF4-FFF2-40B4-BE49-F238E27FC236}">
                <a16:creationId xmlns:a16="http://schemas.microsoft.com/office/drawing/2014/main" id="{DCC001F1-4860-1CC5-8CBC-225BC0A9D236}"/>
              </a:ext>
            </a:extLst>
          </p:cNvPr>
          <p:cNvSpPr/>
          <p:nvPr/>
        </p:nvSpPr>
        <p:spPr>
          <a:xfrm>
            <a:off x="3859630" y="3226604"/>
            <a:ext cx="770858" cy="1568817"/>
          </a:xfrm>
          <a:custGeom>
            <a:avLst/>
            <a:gdLst>
              <a:gd name="connsiteX0" fmla="*/ 510921 w 1027810"/>
              <a:gd name="connsiteY0" fmla="*/ 1086104 h 1086104"/>
              <a:gd name="connsiteX1" fmla="*/ 1027811 w 1027810"/>
              <a:gd name="connsiteY1" fmla="*/ 0 h 1086104"/>
              <a:gd name="connsiteX2" fmla="*/ 0 w 1027810"/>
              <a:gd name="connsiteY2" fmla="*/ 0 h 1086104"/>
              <a:gd name="connsiteX3" fmla="*/ 510921 w 1027810"/>
              <a:gd name="connsiteY3" fmla="*/ 1086104 h 1086104"/>
            </a:gdLst>
            <a:ahLst/>
            <a:cxnLst>
              <a:cxn ang="0">
                <a:pos x="connsiteX0" y="connsiteY0"/>
              </a:cxn>
              <a:cxn ang="0">
                <a:pos x="connsiteX1" y="connsiteY1"/>
              </a:cxn>
              <a:cxn ang="0">
                <a:pos x="connsiteX2" y="connsiteY2"/>
              </a:cxn>
              <a:cxn ang="0">
                <a:pos x="connsiteX3" y="connsiteY3"/>
              </a:cxn>
            </a:cxnLst>
            <a:rect l="l" t="t" r="r" b="b"/>
            <a:pathLst>
              <a:path w="1027810" h="1086104">
                <a:moveTo>
                  <a:pt x="510921" y="1086104"/>
                </a:moveTo>
                <a:lnTo>
                  <a:pt x="1027811" y="0"/>
                </a:lnTo>
                <a:lnTo>
                  <a:pt x="0" y="0"/>
                </a:lnTo>
                <a:cubicBezTo>
                  <a:pt x="0" y="0"/>
                  <a:pt x="510921" y="1086104"/>
                  <a:pt x="510921" y="1086104"/>
                </a:cubicBezTo>
                <a:close/>
              </a:path>
            </a:pathLst>
          </a:custGeom>
          <a:solidFill>
            <a:srgbClr val="FFFFFF">
              <a:alpha val="30000"/>
            </a:srgbClr>
          </a:solidFill>
          <a:ln w="6350" cap="flat">
            <a:noFill/>
            <a:prstDash val="solid"/>
            <a:miter/>
          </a:ln>
        </p:spPr>
        <p:txBody>
          <a:bodyPr rtlCol="0" anchor="ctr"/>
          <a:lstStyle/>
          <a:p>
            <a:pPr lvl="0"/>
            <a:endParaRPr lang="en-AU" sz="1350">
              <a:solidFill>
                <a:schemeClr val="accent6"/>
              </a:solidFill>
            </a:endParaRPr>
          </a:p>
        </p:txBody>
      </p:sp>
      <p:sp>
        <p:nvSpPr>
          <p:cNvPr id="10" name="Free-form: Shape 9">
            <a:extLst>
              <a:ext uri="{FF2B5EF4-FFF2-40B4-BE49-F238E27FC236}">
                <a16:creationId xmlns:a16="http://schemas.microsoft.com/office/drawing/2014/main" id="{A5B08A13-0E33-5FD8-469F-81F11D14C908}"/>
              </a:ext>
            </a:extLst>
          </p:cNvPr>
          <p:cNvSpPr/>
          <p:nvPr/>
        </p:nvSpPr>
        <p:spPr>
          <a:xfrm>
            <a:off x="3092107" y="3226604"/>
            <a:ext cx="1150715" cy="1568817"/>
          </a:xfrm>
          <a:custGeom>
            <a:avLst/>
            <a:gdLst>
              <a:gd name="connsiteX0" fmla="*/ 1534287 w 1534287"/>
              <a:gd name="connsiteY0" fmla="*/ 1086104 h 1086104"/>
              <a:gd name="connsiteX1" fmla="*/ 1023366 w 1534287"/>
              <a:gd name="connsiteY1" fmla="*/ 0 h 1086104"/>
              <a:gd name="connsiteX2" fmla="*/ 0 w 1534287"/>
              <a:gd name="connsiteY2" fmla="*/ 0 h 1086104"/>
              <a:gd name="connsiteX3" fmla="*/ 510921 w 1534287"/>
              <a:gd name="connsiteY3" fmla="*/ 1086104 h 1086104"/>
              <a:gd name="connsiteX4" fmla="*/ 1534287 w 1534287"/>
              <a:gd name="connsiteY4" fmla="*/ 1086104 h 1086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287" h="1086104">
                <a:moveTo>
                  <a:pt x="1534287" y="1086104"/>
                </a:moveTo>
                <a:lnTo>
                  <a:pt x="1023366" y="0"/>
                </a:lnTo>
                <a:lnTo>
                  <a:pt x="0" y="0"/>
                </a:lnTo>
                <a:cubicBezTo>
                  <a:pt x="0" y="0"/>
                  <a:pt x="510921" y="1086104"/>
                  <a:pt x="510921" y="1086104"/>
                </a:cubicBezTo>
                <a:lnTo>
                  <a:pt x="1534287" y="1086104"/>
                </a:lnTo>
                <a:close/>
              </a:path>
            </a:pathLst>
          </a:custGeom>
          <a:solidFill>
            <a:srgbClr val="FFFFFF">
              <a:alpha val="50000"/>
            </a:srgbClr>
          </a:solidFill>
          <a:ln w="6350" cap="flat">
            <a:noFill/>
            <a:prstDash val="solid"/>
            <a:miter/>
          </a:ln>
        </p:spPr>
        <p:txBody>
          <a:bodyPr rtlCol="0" anchor="ctr"/>
          <a:lstStyle/>
          <a:p>
            <a:pPr lvl="0"/>
            <a:endParaRPr lang="en-AU" sz="1350">
              <a:solidFill>
                <a:schemeClr val="accent6"/>
              </a:solidFill>
            </a:endParaRPr>
          </a:p>
        </p:txBody>
      </p:sp>
      <p:sp>
        <p:nvSpPr>
          <p:cNvPr id="16" name="Free-form: Shape 15">
            <a:extLst>
              <a:ext uri="{FF2B5EF4-FFF2-40B4-BE49-F238E27FC236}">
                <a16:creationId xmlns:a16="http://schemas.microsoft.com/office/drawing/2014/main" id="{E9193096-0970-2A9D-D1E9-19E1B557CC8D}"/>
              </a:ext>
            </a:extLst>
          </p:cNvPr>
          <p:cNvSpPr/>
          <p:nvPr/>
        </p:nvSpPr>
        <p:spPr>
          <a:xfrm>
            <a:off x="4158907" y="6994920"/>
            <a:ext cx="1610011" cy="2560701"/>
          </a:xfrm>
          <a:custGeom>
            <a:avLst/>
            <a:gdLst>
              <a:gd name="connsiteX0" fmla="*/ 841629 w 2146681"/>
              <a:gd name="connsiteY0" fmla="*/ 0 h 1772793"/>
              <a:gd name="connsiteX1" fmla="*/ 185674 w 2146681"/>
              <a:gd name="connsiteY1" fmla="*/ 1381887 h 1772793"/>
              <a:gd name="connsiteX2" fmla="*/ 185674 w 2146681"/>
              <a:gd name="connsiteY2" fmla="*/ 1381887 h 1772793"/>
              <a:gd name="connsiteX3" fmla="*/ 0 w 2146681"/>
              <a:gd name="connsiteY3" fmla="*/ 1772793 h 1772793"/>
              <a:gd name="connsiteX4" fmla="*/ 1305814 w 2146681"/>
              <a:gd name="connsiteY4" fmla="*/ 1772793 h 1772793"/>
              <a:gd name="connsiteX5" fmla="*/ 1491107 w 2146681"/>
              <a:gd name="connsiteY5" fmla="*/ 1381887 h 1772793"/>
              <a:gd name="connsiteX6" fmla="*/ 2146681 w 2146681"/>
              <a:gd name="connsiteY6" fmla="*/ 0 h 1772793"/>
              <a:gd name="connsiteX7" fmla="*/ 841629 w 2146681"/>
              <a:gd name="connsiteY7" fmla="*/ 0 h 17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6681" h="1772793">
                <a:moveTo>
                  <a:pt x="841629" y="0"/>
                </a:moveTo>
                <a:lnTo>
                  <a:pt x="185674" y="1381887"/>
                </a:lnTo>
                <a:lnTo>
                  <a:pt x="185674" y="1381887"/>
                </a:lnTo>
                <a:lnTo>
                  <a:pt x="0" y="1772793"/>
                </a:lnTo>
                <a:lnTo>
                  <a:pt x="1305814" y="1772793"/>
                </a:lnTo>
                <a:lnTo>
                  <a:pt x="1491107" y="1381887"/>
                </a:lnTo>
                <a:lnTo>
                  <a:pt x="2146681" y="0"/>
                </a:lnTo>
                <a:lnTo>
                  <a:pt x="841629" y="0"/>
                </a:lnTo>
                <a:close/>
              </a:path>
            </a:pathLst>
          </a:custGeom>
          <a:solidFill>
            <a:srgbClr val="00B2A9"/>
          </a:solidFill>
          <a:ln w="12695" cap="flat">
            <a:noFill/>
            <a:prstDash val="solid"/>
            <a:miter/>
          </a:ln>
        </p:spPr>
        <p:txBody>
          <a:bodyPr rtlCol="0" anchor="ctr"/>
          <a:lstStyle/>
          <a:p>
            <a:endParaRPr lang="en-AU" sz="1350">
              <a:solidFill>
                <a:schemeClr val="accent6"/>
              </a:solidFill>
            </a:endParaRPr>
          </a:p>
        </p:txBody>
      </p:sp>
      <p:sp>
        <p:nvSpPr>
          <p:cNvPr id="17" name="Free-form: Shape 16">
            <a:extLst>
              <a:ext uri="{FF2B5EF4-FFF2-40B4-BE49-F238E27FC236}">
                <a16:creationId xmlns:a16="http://schemas.microsoft.com/office/drawing/2014/main" id="{F401E06B-775A-30BB-3913-21352C520CFE}"/>
              </a:ext>
            </a:extLst>
          </p:cNvPr>
          <p:cNvSpPr/>
          <p:nvPr/>
        </p:nvSpPr>
        <p:spPr>
          <a:xfrm>
            <a:off x="4298163" y="6994919"/>
            <a:ext cx="979075" cy="1996058"/>
          </a:xfrm>
          <a:custGeom>
            <a:avLst/>
            <a:gdLst>
              <a:gd name="connsiteX0" fmla="*/ 655955 w 1305433"/>
              <a:gd name="connsiteY0" fmla="*/ 0 h 1381886"/>
              <a:gd name="connsiteX1" fmla="*/ 0 w 1305433"/>
              <a:gd name="connsiteY1" fmla="*/ 1381887 h 1381886"/>
              <a:gd name="connsiteX2" fmla="*/ 1305433 w 1305433"/>
              <a:gd name="connsiteY2" fmla="*/ 1381887 h 1381886"/>
              <a:gd name="connsiteX3" fmla="*/ 655955 w 1305433"/>
              <a:gd name="connsiteY3" fmla="*/ 0 h 1381886"/>
            </a:gdLst>
            <a:ahLst/>
            <a:cxnLst>
              <a:cxn ang="0">
                <a:pos x="connsiteX0" y="connsiteY0"/>
              </a:cxn>
              <a:cxn ang="0">
                <a:pos x="connsiteX1" y="connsiteY1"/>
              </a:cxn>
              <a:cxn ang="0">
                <a:pos x="connsiteX2" y="connsiteY2"/>
              </a:cxn>
              <a:cxn ang="0">
                <a:pos x="connsiteX3" y="connsiteY3"/>
              </a:cxn>
            </a:cxnLst>
            <a:rect l="l" t="t" r="r" b="b"/>
            <a:pathLst>
              <a:path w="1305433" h="1381886">
                <a:moveTo>
                  <a:pt x="655955" y="0"/>
                </a:moveTo>
                <a:lnTo>
                  <a:pt x="0" y="1381887"/>
                </a:lnTo>
                <a:lnTo>
                  <a:pt x="1305433" y="1381887"/>
                </a:lnTo>
                <a:lnTo>
                  <a:pt x="655955" y="0"/>
                </a:lnTo>
                <a:close/>
              </a:path>
            </a:pathLst>
          </a:custGeom>
          <a:solidFill>
            <a:srgbClr val="FFFFFF">
              <a:alpha val="30000"/>
            </a:srgbClr>
          </a:solidFill>
          <a:ln w="6350" cap="flat">
            <a:noFill/>
            <a:prstDash val="solid"/>
            <a:miter/>
          </a:ln>
        </p:spPr>
        <p:txBody>
          <a:bodyPr rtlCol="0" anchor="ctr"/>
          <a:lstStyle/>
          <a:p>
            <a:pPr lvl="0"/>
            <a:endParaRPr lang="en-AU" sz="1350">
              <a:solidFill>
                <a:schemeClr val="accent6"/>
              </a:solidFill>
            </a:endParaRPr>
          </a:p>
        </p:txBody>
      </p:sp>
      <p:sp>
        <p:nvSpPr>
          <p:cNvPr id="18" name="Free-form: Shape 17">
            <a:extLst>
              <a:ext uri="{FF2B5EF4-FFF2-40B4-BE49-F238E27FC236}">
                <a16:creationId xmlns:a16="http://schemas.microsoft.com/office/drawing/2014/main" id="{4A622ED0-B24F-3B6E-F173-57D708F0907F}"/>
              </a:ext>
            </a:extLst>
          </p:cNvPr>
          <p:cNvSpPr/>
          <p:nvPr/>
        </p:nvSpPr>
        <p:spPr>
          <a:xfrm>
            <a:off x="4790128" y="6994919"/>
            <a:ext cx="1465898" cy="1996058"/>
          </a:xfrm>
          <a:custGeom>
            <a:avLst/>
            <a:gdLst>
              <a:gd name="connsiteX0" fmla="*/ 0 w 1954530"/>
              <a:gd name="connsiteY0" fmla="*/ 0 h 1381886"/>
              <a:gd name="connsiteX1" fmla="*/ 649478 w 1954530"/>
              <a:gd name="connsiteY1" fmla="*/ 1381887 h 1381886"/>
              <a:gd name="connsiteX2" fmla="*/ 1954530 w 1954530"/>
              <a:gd name="connsiteY2" fmla="*/ 1381887 h 1381886"/>
              <a:gd name="connsiteX3" fmla="*/ 1305052 w 1954530"/>
              <a:gd name="connsiteY3" fmla="*/ 0 h 1381886"/>
              <a:gd name="connsiteX4" fmla="*/ 0 w 1954530"/>
              <a:gd name="connsiteY4" fmla="*/ 0 h 1381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530" h="1381886">
                <a:moveTo>
                  <a:pt x="0" y="0"/>
                </a:moveTo>
                <a:lnTo>
                  <a:pt x="649478" y="1381887"/>
                </a:lnTo>
                <a:lnTo>
                  <a:pt x="1954530" y="1381887"/>
                </a:lnTo>
                <a:cubicBezTo>
                  <a:pt x="1954530" y="1381887"/>
                  <a:pt x="1305052" y="0"/>
                  <a:pt x="1305052" y="0"/>
                </a:cubicBezTo>
                <a:lnTo>
                  <a:pt x="0" y="0"/>
                </a:lnTo>
                <a:close/>
              </a:path>
            </a:pathLst>
          </a:custGeom>
          <a:solidFill>
            <a:srgbClr val="FFFFFF">
              <a:alpha val="50000"/>
            </a:srgbClr>
          </a:solidFill>
          <a:ln w="6350" cap="flat">
            <a:noFill/>
            <a:prstDash val="solid"/>
            <a:miter/>
          </a:ln>
        </p:spPr>
        <p:txBody>
          <a:bodyPr rtlCol="0" anchor="ctr"/>
          <a:lstStyle/>
          <a:p>
            <a:pPr lvl="0"/>
            <a:endParaRPr lang="en-AU" sz="1350">
              <a:solidFill>
                <a:schemeClr val="accent6"/>
              </a:solidFill>
            </a:endParaRPr>
          </a:p>
        </p:txBody>
      </p:sp>
      <p:sp>
        <p:nvSpPr>
          <p:cNvPr id="19" name="Free-form: Shape 18">
            <a:extLst>
              <a:ext uri="{FF2B5EF4-FFF2-40B4-BE49-F238E27FC236}">
                <a16:creationId xmlns:a16="http://schemas.microsoft.com/office/drawing/2014/main" id="{08AA25C4-22B1-CB03-84BA-7BD988A74B2E}"/>
              </a:ext>
            </a:extLst>
          </p:cNvPr>
          <p:cNvSpPr/>
          <p:nvPr/>
        </p:nvSpPr>
        <p:spPr>
          <a:xfrm>
            <a:off x="4073182" y="8990978"/>
            <a:ext cx="1204055" cy="915021"/>
          </a:xfrm>
          <a:custGeom>
            <a:avLst/>
            <a:gdLst>
              <a:gd name="connsiteX0" fmla="*/ 1605407 w 1605407"/>
              <a:gd name="connsiteY0" fmla="*/ 0 h 633476"/>
              <a:gd name="connsiteX1" fmla="*/ 299974 w 1605407"/>
              <a:gd name="connsiteY1" fmla="*/ 0 h 633476"/>
              <a:gd name="connsiteX2" fmla="*/ 114300 w 1605407"/>
              <a:gd name="connsiteY2" fmla="*/ 390906 h 633476"/>
              <a:gd name="connsiteX3" fmla="*/ 115189 w 1605407"/>
              <a:gd name="connsiteY3" fmla="*/ 390906 h 633476"/>
              <a:gd name="connsiteX4" fmla="*/ 0 w 1605407"/>
              <a:gd name="connsiteY4" fmla="*/ 633476 h 633476"/>
              <a:gd name="connsiteX5" fmla="*/ 1305814 w 1605407"/>
              <a:gd name="connsiteY5" fmla="*/ 633476 h 633476"/>
              <a:gd name="connsiteX6" fmla="*/ 1490472 w 1605407"/>
              <a:gd name="connsiteY6" fmla="*/ 243713 h 633476"/>
              <a:gd name="connsiteX7" fmla="*/ 1489837 w 1605407"/>
              <a:gd name="connsiteY7" fmla="*/ 243713 h 633476"/>
              <a:gd name="connsiteX8" fmla="*/ 1605407 w 1605407"/>
              <a:gd name="connsiteY8" fmla="*/ 0 h 63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407" h="633476">
                <a:moveTo>
                  <a:pt x="1605407" y="0"/>
                </a:moveTo>
                <a:lnTo>
                  <a:pt x="299974" y="0"/>
                </a:lnTo>
                <a:lnTo>
                  <a:pt x="114300" y="390906"/>
                </a:lnTo>
                <a:lnTo>
                  <a:pt x="115189" y="390906"/>
                </a:lnTo>
                <a:lnTo>
                  <a:pt x="0" y="633476"/>
                </a:lnTo>
                <a:lnTo>
                  <a:pt x="1305814" y="633476"/>
                </a:lnTo>
                <a:lnTo>
                  <a:pt x="1490472" y="243713"/>
                </a:lnTo>
                <a:lnTo>
                  <a:pt x="1489837" y="243713"/>
                </a:lnTo>
                <a:lnTo>
                  <a:pt x="1605407" y="0"/>
                </a:lnTo>
                <a:close/>
              </a:path>
            </a:pathLst>
          </a:custGeom>
          <a:solidFill>
            <a:srgbClr val="00B2A9"/>
          </a:solidFill>
          <a:ln w="12695" cap="flat">
            <a:noFill/>
            <a:prstDash val="solid"/>
            <a:miter/>
          </a:ln>
        </p:spPr>
        <p:txBody>
          <a:bodyPr rtlCol="0" anchor="ctr"/>
          <a:lstStyle/>
          <a:p>
            <a:endParaRPr lang="en-AU" sz="1350">
              <a:solidFill>
                <a:schemeClr val="accent6"/>
              </a:solidFill>
            </a:endParaRPr>
          </a:p>
        </p:txBody>
      </p:sp>
      <p:pic>
        <p:nvPicPr>
          <p:cNvPr id="20" name="Graphic 19">
            <a:extLst>
              <a:ext uri="{FF2B5EF4-FFF2-40B4-BE49-F238E27FC236}">
                <a16:creationId xmlns:a16="http://schemas.microsoft.com/office/drawing/2014/main" id="{71028729-A80B-CFBD-7F6F-30AE340985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28378" y="1306898"/>
            <a:ext cx="1258161" cy="744219"/>
          </a:xfrm>
          <a:prstGeom prst="rect">
            <a:avLst/>
          </a:prstGeom>
        </p:spPr>
      </p:pic>
      <p:sp>
        <p:nvSpPr>
          <p:cNvPr id="23" name="Footer Placeholder 22">
            <a:extLst>
              <a:ext uri="{FF2B5EF4-FFF2-40B4-BE49-F238E27FC236}">
                <a16:creationId xmlns:a16="http://schemas.microsoft.com/office/drawing/2014/main" id="{033E79D6-E595-ECEE-10ED-A5E97240EFF9}"/>
              </a:ext>
            </a:extLst>
          </p:cNvPr>
          <p:cNvSpPr>
            <a:spLocks noGrp="1"/>
          </p:cNvSpPr>
          <p:nvPr>
            <p:ph type="ftr" sz="quarter" idx="11"/>
          </p:nvPr>
        </p:nvSpPr>
        <p:spPr/>
        <p:txBody>
          <a:bodyPr/>
          <a:lstStyle>
            <a:lvl1pPr>
              <a:defRPr>
                <a:solidFill>
                  <a:schemeClr val="accent6"/>
                </a:solidFill>
              </a:defRPr>
            </a:lvl1pPr>
          </a:lstStyle>
          <a:p>
            <a:r>
              <a:rPr lang="en-GB"/>
              <a:t>To add a Footer, select 'Insert &gt; Header &amp; Footer'</a:t>
            </a:r>
          </a:p>
        </p:txBody>
      </p:sp>
      <p:sp>
        <p:nvSpPr>
          <p:cNvPr id="25" name="Slide Number Placeholder 24">
            <a:extLst>
              <a:ext uri="{FF2B5EF4-FFF2-40B4-BE49-F238E27FC236}">
                <a16:creationId xmlns:a16="http://schemas.microsoft.com/office/drawing/2014/main" id="{EB24A637-B2FA-CB5F-8581-6598E9C59D96}"/>
              </a:ext>
            </a:extLst>
          </p:cNvPr>
          <p:cNvSpPr>
            <a:spLocks noGrp="1"/>
          </p:cNvSpPr>
          <p:nvPr>
            <p:ph type="sldNum" sz="quarter" idx="12"/>
          </p:nvPr>
        </p:nvSpPr>
        <p:spPr/>
        <p:txBody>
          <a:bodyPr/>
          <a:lstStyle>
            <a:lvl1pPr>
              <a:defRPr>
                <a:solidFill>
                  <a:schemeClr val="accent6"/>
                </a:solidFill>
              </a:defRPr>
            </a:lvl1pPr>
          </a:lstStyle>
          <a:p>
            <a:r>
              <a:rPr lang="en-GB"/>
              <a:t>Page </a:t>
            </a:r>
            <a:fld id="{F5AEA0E0-5CC6-4BD0-905C-A0021E419432}" type="slidenum">
              <a:rPr lang="en-GB" smtClean="0"/>
              <a:pPr/>
              <a:t>‹#›</a:t>
            </a:fld>
            <a:endParaRPr lang="en-GB"/>
          </a:p>
        </p:txBody>
      </p:sp>
      <p:cxnSp>
        <p:nvCxnSpPr>
          <p:cNvPr id="27" name="Straight Connector 26">
            <a:extLst>
              <a:ext uri="{FF2B5EF4-FFF2-40B4-BE49-F238E27FC236}">
                <a16:creationId xmlns:a16="http://schemas.microsoft.com/office/drawing/2014/main" id="{6F0F89C6-5D9B-55DA-9539-83F396DFFBA1}"/>
              </a:ext>
            </a:extLst>
          </p:cNvPr>
          <p:cNvCxnSpPr/>
          <p:nvPr userDrawn="1"/>
        </p:nvCxnSpPr>
        <p:spPr>
          <a:xfrm>
            <a:off x="6171785" y="9337325"/>
            <a:ext cx="0" cy="22471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41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imag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13DD76C-B0DF-5844-46E8-ACA7008494DC}"/>
              </a:ext>
            </a:extLst>
          </p:cNvPr>
          <p:cNvSpPr/>
          <p:nvPr userDrawn="1"/>
        </p:nvSpPr>
        <p:spPr>
          <a:xfrm>
            <a:off x="3475296" y="1"/>
            <a:ext cx="1949482" cy="4795422"/>
          </a:xfrm>
          <a:custGeom>
            <a:avLst/>
            <a:gdLst>
              <a:gd name="connsiteX0" fmla="*/ 2599309 w 2599309"/>
              <a:gd name="connsiteY0" fmla="*/ 0 h 3319907"/>
              <a:gd name="connsiteX1" fmla="*/ 1567307 w 2599309"/>
              <a:gd name="connsiteY1" fmla="*/ 0 h 3319907"/>
              <a:gd name="connsiteX2" fmla="*/ 1161923 w 2599309"/>
              <a:gd name="connsiteY2" fmla="*/ 859155 h 3319907"/>
              <a:gd name="connsiteX3" fmla="*/ 1161161 w 2599309"/>
              <a:gd name="connsiteY3" fmla="*/ 859155 h 3319907"/>
              <a:gd name="connsiteX4" fmla="*/ 0 w 2599309"/>
              <a:gd name="connsiteY4" fmla="*/ 3319907 h 3319907"/>
              <a:gd name="connsiteX5" fmla="*/ 1023366 w 2599309"/>
              <a:gd name="connsiteY5" fmla="*/ 3319907 h 3319907"/>
              <a:gd name="connsiteX6" fmla="*/ 2194560 w 2599309"/>
              <a:gd name="connsiteY6" fmla="*/ 859155 h 3319907"/>
              <a:gd name="connsiteX7" fmla="*/ 2190369 w 2599309"/>
              <a:gd name="connsiteY7" fmla="*/ 859155 h 3319907"/>
              <a:gd name="connsiteX8" fmla="*/ 2599309 w 2599309"/>
              <a:gd name="connsiteY8" fmla="*/ 0 h 33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309" h="3319907">
                <a:moveTo>
                  <a:pt x="2599309" y="0"/>
                </a:moveTo>
                <a:lnTo>
                  <a:pt x="1567307" y="0"/>
                </a:lnTo>
                <a:lnTo>
                  <a:pt x="1161923" y="859155"/>
                </a:lnTo>
                <a:lnTo>
                  <a:pt x="1161161" y="859155"/>
                </a:lnTo>
                <a:lnTo>
                  <a:pt x="0" y="3319907"/>
                </a:lnTo>
                <a:lnTo>
                  <a:pt x="1023366" y="3319907"/>
                </a:lnTo>
                <a:lnTo>
                  <a:pt x="2194560" y="859155"/>
                </a:lnTo>
                <a:lnTo>
                  <a:pt x="2190369" y="859155"/>
                </a:lnTo>
                <a:lnTo>
                  <a:pt x="2599309" y="0"/>
                </a:lnTo>
                <a:close/>
              </a:path>
            </a:pathLst>
          </a:custGeom>
          <a:solidFill>
            <a:srgbClr val="CEDC00"/>
          </a:solidFill>
          <a:ln w="12695" cap="flat">
            <a:noFill/>
            <a:prstDash val="solid"/>
            <a:miter/>
          </a:ln>
        </p:spPr>
        <p:txBody>
          <a:bodyPr rtlCol="0" anchor="ctr"/>
          <a:lstStyle/>
          <a:p>
            <a:endParaRPr lang="en-AU" sz="1350"/>
          </a:p>
        </p:txBody>
      </p:sp>
      <p:sp>
        <p:nvSpPr>
          <p:cNvPr id="38" name="Free-form: Shape 37">
            <a:extLst>
              <a:ext uri="{FF2B5EF4-FFF2-40B4-BE49-F238E27FC236}">
                <a16:creationId xmlns:a16="http://schemas.microsoft.com/office/drawing/2014/main" id="{2DCABD5A-B67F-F174-BA18-01F969DC1B68}"/>
              </a:ext>
            </a:extLst>
          </p:cNvPr>
          <p:cNvSpPr/>
          <p:nvPr/>
        </p:nvSpPr>
        <p:spPr>
          <a:xfrm>
            <a:off x="3087989" y="3226605"/>
            <a:ext cx="3770010" cy="5766801"/>
          </a:xfrm>
          <a:custGeom>
            <a:avLst/>
            <a:gdLst>
              <a:gd name="connsiteX0" fmla="*/ 0 w 5026680"/>
              <a:gd name="connsiteY0" fmla="*/ 0 h 3992401"/>
              <a:gd name="connsiteX1" fmla="*/ 5026680 w 5026680"/>
              <a:gd name="connsiteY1" fmla="*/ 0 h 3992401"/>
              <a:gd name="connsiteX2" fmla="*/ 5026680 w 5026680"/>
              <a:gd name="connsiteY2" fmla="*/ 3992401 h 3992401"/>
              <a:gd name="connsiteX3" fmla="*/ 2920561 w 5026680"/>
              <a:gd name="connsiteY3" fmla="*/ 3992401 h 3992401"/>
              <a:gd name="connsiteX4" fmla="*/ 1025695 w 5026680"/>
              <a:gd name="connsiteY4" fmla="*/ 10950 h 3992401"/>
              <a:gd name="connsiteX5" fmla="*/ 4897 w 5026680"/>
              <a:gd name="connsiteY5" fmla="*/ 10820 h 3992401"/>
              <a:gd name="connsiteX6" fmla="*/ 0 w 5026680"/>
              <a:gd name="connsiteY6" fmla="*/ 0 h 399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680" h="3992401">
                <a:moveTo>
                  <a:pt x="0" y="0"/>
                </a:moveTo>
                <a:lnTo>
                  <a:pt x="5026680" y="0"/>
                </a:lnTo>
                <a:lnTo>
                  <a:pt x="5026680" y="3992401"/>
                </a:lnTo>
                <a:lnTo>
                  <a:pt x="2920561" y="3992401"/>
                </a:lnTo>
                <a:lnTo>
                  <a:pt x="1025695" y="10950"/>
                </a:lnTo>
                <a:lnTo>
                  <a:pt x="4897" y="10820"/>
                </a:lnTo>
                <a:lnTo>
                  <a:pt x="0" y="0"/>
                </a:lnTo>
                <a:close/>
              </a:path>
            </a:pathLst>
          </a:custGeom>
          <a:solidFill>
            <a:schemeClr val="bg2"/>
          </a:solidFill>
          <a:ln w="4757" cap="flat">
            <a:noFill/>
            <a:prstDash val="solid"/>
            <a:miter/>
          </a:ln>
        </p:spPr>
        <p:txBody>
          <a:bodyPr rtlCol="0" anchor="ctr"/>
          <a:lstStyle/>
          <a:p>
            <a:endParaRPr lang="en-AU" sz="1350"/>
          </a:p>
        </p:txBody>
      </p:sp>
      <p:sp>
        <p:nvSpPr>
          <p:cNvPr id="40" name="Picture Placeholder 39">
            <a:extLst>
              <a:ext uri="{FF2B5EF4-FFF2-40B4-BE49-F238E27FC236}">
                <a16:creationId xmlns:a16="http://schemas.microsoft.com/office/drawing/2014/main" id="{5B925039-3386-9DB3-1F58-4C26FF278362}"/>
              </a:ext>
            </a:extLst>
          </p:cNvPr>
          <p:cNvSpPr>
            <a:spLocks noGrp="1" noChangeAspect="1"/>
          </p:cNvSpPr>
          <p:nvPr>
            <p:ph type="pic" sz="quarter" idx="14" hasCustomPrompt="1"/>
          </p:nvPr>
        </p:nvSpPr>
        <p:spPr>
          <a:xfrm>
            <a:off x="2" y="3226603"/>
            <a:ext cx="5281997" cy="5766453"/>
          </a:xfrm>
          <a:custGeom>
            <a:avLst/>
            <a:gdLst>
              <a:gd name="connsiteX0" fmla="*/ 0 w 7042663"/>
              <a:gd name="connsiteY0" fmla="*/ 0 h 3992160"/>
              <a:gd name="connsiteX1" fmla="*/ 5143014 w 7042663"/>
              <a:gd name="connsiteY1" fmla="*/ 658 h 3992160"/>
              <a:gd name="connsiteX2" fmla="*/ 7042663 w 7042663"/>
              <a:gd name="connsiteY2" fmla="*/ 3992160 h 3992160"/>
              <a:gd name="connsiteX3" fmla="*/ 0 w 7042663"/>
              <a:gd name="connsiteY3" fmla="*/ 3992160 h 3992160"/>
            </a:gdLst>
            <a:ahLst/>
            <a:cxnLst>
              <a:cxn ang="0">
                <a:pos x="connsiteX0" y="connsiteY0"/>
              </a:cxn>
              <a:cxn ang="0">
                <a:pos x="connsiteX1" y="connsiteY1"/>
              </a:cxn>
              <a:cxn ang="0">
                <a:pos x="connsiteX2" y="connsiteY2"/>
              </a:cxn>
              <a:cxn ang="0">
                <a:pos x="connsiteX3" y="connsiteY3"/>
              </a:cxn>
            </a:cxnLst>
            <a:rect l="l" t="t" r="r" b="b"/>
            <a:pathLst>
              <a:path w="7042663" h="3992160">
                <a:moveTo>
                  <a:pt x="0" y="0"/>
                </a:moveTo>
                <a:lnTo>
                  <a:pt x="5143014" y="658"/>
                </a:lnTo>
                <a:lnTo>
                  <a:pt x="7042663" y="3992160"/>
                </a:lnTo>
                <a:lnTo>
                  <a:pt x="0" y="3992160"/>
                </a:lnTo>
                <a:close/>
              </a:path>
            </a:pathLst>
          </a:custGeom>
          <a:solidFill>
            <a:schemeClr val="bg1">
              <a:lumMod val="75000"/>
            </a:schemeClr>
          </a:solidFill>
        </p:spPr>
        <p:txBody>
          <a:bodyPr wrap="square" lIns="504000" tIns="288000" rIns="3600000" bIns="360000" anchor="t" anchorCtr="0">
            <a:noAutofit/>
          </a:bodyPr>
          <a:lstStyle>
            <a:lvl1pPr algn="l">
              <a:defRPr sz="1050" b="0">
                <a:solidFill>
                  <a:schemeClr val="bg1"/>
                </a:solidFill>
                <a:latin typeface="+mj-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a:t>To insert an image, select ‘Insert Picture’, or click on icon. Select ‘Picture Format &gt; Crop’ to edit size and position of picture.</a:t>
            </a:r>
          </a:p>
        </p:txBody>
      </p:sp>
      <p:sp>
        <p:nvSpPr>
          <p:cNvPr id="24" name="Subtitle 2">
            <a:extLst>
              <a:ext uri="{FF2B5EF4-FFF2-40B4-BE49-F238E27FC236}">
                <a16:creationId xmlns:a16="http://schemas.microsoft.com/office/drawing/2014/main" id="{6B334685-C921-7BF8-BD42-E66D7F73CDEC}"/>
              </a:ext>
            </a:extLst>
          </p:cNvPr>
          <p:cNvSpPr>
            <a:spLocks noGrp="1"/>
          </p:cNvSpPr>
          <p:nvPr>
            <p:ph type="subTitle" idx="1" hasCustomPrompt="1"/>
          </p:nvPr>
        </p:nvSpPr>
        <p:spPr>
          <a:xfrm>
            <a:off x="364331" y="805477"/>
            <a:ext cx="3442500" cy="2080000"/>
          </a:xfrm>
        </p:spPr>
        <p:txBody>
          <a:bodyPr/>
          <a:lstStyle>
            <a:lvl1pPr marL="0" indent="0" algn="l">
              <a:buNone/>
              <a:defRPr sz="2325" b="0">
                <a:solidFill>
                  <a:schemeClr val="accent6"/>
                </a:solidFill>
              </a:defRPr>
            </a:lvl1pPr>
            <a:lvl2pPr marL="0" indent="0" algn="l">
              <a:buNone/>
              <a:defRPr sz="1725" b="0">
                <a:solidFill>
                  <a:schemeClr val="accent6"/>
                </a:solidFill>
              </a:defRPr>
            </a:lvl2pPr>
            <a:lvl3pPr marL="0" indent="0" algn="l">
              <a:buNone/>
              <a:defRPr sz="1725" b="0">
                <a:solidFill>
                  <a:schemeClr val="accent6"/>
                </a:solidFill>
              </a:defRPr>
            </a:lvl3pPr>
            <a:lvl4pPr marL="0" indent="0" algn="l">
              <a:buNone/>
              <a:defRPr sz="1725" b="0">
                <a:solidFill>
                  <a:schemeClr val="accent6"/>
                </a:solidFill>
              </a:defRPr>
            </a:lvl4pPr>
            <a:lvl5pPr marL="0" indent="0" algn="l">
              <a:buNone/>
              <a:defRPr sz="1725" b="0">
                <a:solidFill>
                  <a:schemeClr val="accent6"/>
                </a:solidFill>
              </a:defRPr>
            </a:lvl5pPr>
            <a:lvl6pPr marL="0" indent="0" algn="l">
              <a:buNone/>
              <a:defRPr sz="1725" b="0">
                <a:solidFill>
                  <a:schemeClr val="accent6"/>
                </a:solidFill>
              </a:defRPr>
            </a:lvl6pPr>
            <a:lvl7pPr marL="0" indent="0" algn="l">
              <a:buNone/>
              <a:defRPr sz="1725" b="0">
                <a:solidFill>
                  <a:schemeClr val="accent6"/>
                </a:solidFill>
              </a:defRPr>
            </a:lvl7pPr>
            <a:lvl8pPr marL="0" indent="0" algn="l">
              <a:buNone/>
              <a:defRPr sz="1725" b="0">
                <a:solidFill>
                  <a:schemeClr val="accent6"/>
                </a:solidFill>
              </a:defRPr>
            </a:lvl8pPr>
            <a:lvl9pPr marL="0" indent="0" algn="l">
              <a:buNone/>
              <a:defRPr sz="1725" b="0">
                <a:solidFill>
                  <a:schemeClr val="accent6"/>
                </a:solidFill>
              </a:defRPr>
            </a:lvl9pPr>
          </a:lstStyle>
          <a:p>
            <a:r>
              <a:rPr lang="en-AU"/>
              <a:t>Title heading-first level</a:t>
            </a:r>
            <a:endParaRPr lang="en-GB"/>
          </a:p>
          <a:p>
            <a:pPr lvl="1"/>
            <a:r>
              <a:rPr lang="en-US"/>
              <a:t>Subheading-second level</a:t>
            </a:r>
            <a:endParaRPr lang="en-GB"/>
          </a:p>
        </p:txBody>
      </p:sp>
      <p:cxnSp>
        <p:nvCxnSpPr>
          <p:cNvPr id="2" name="Straight Connector 1">
            <a:extLst>
              <a:ext uri="{FF2B5EF4-FFF2-40B4-BE49-F238E27FC236}">
                <a16:creationId xmlns:a16="http://schemas.microsoft.com/office/drawing/2014/main" id="{28BBBDA6-519A-05D0-4F6B-24B47AD172E0}"/>
              </a:ext>
            </a:extLst>
          </p:cNvPr>
          <p:cNvCxnSpPr/>
          <p:nvPr userDrawn="1"/>
        </p:nvCxnSpPr>
        <p:spPr>
          <a:xfrm>
            <a:off x="6171785" y="9337325"/>
            <a:ext cx="0" cy="22471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8CF85D78-FC0B-F4EA-1EF4-C857106FD948}"/>
              </a:ext>
            </a:extLst>
          </p:cNvPr>
          <p:cNvSpPr/>
          <p:nvPr userDrawn="1"/>
        </p:nvSpPr>
        <p:spPr>
          <a:xfrm>
            <a:off x="4073182" y="8990978"/>
            <a:ext cx="1204055" cy="915021"/>
          </a:xfrm>
          <a:custGeom>
            <a:avLst/>
            <a:gdLst>
              <a:gd name="connsiteX0" fmla="*/ 1605407 w 1605407"/>
              <a:gd name="connsiteY0" fmla="*/ 0 h 633476"/>
              <a:gd name="connsiteX1" fmla="*/ 299974 w 1605407"/>
              <a:gd name="connsiteY1" fmla="*/ 0 h 633476"/>
              <a:gd name="connsiteX2" fmla="*/ 114300 w 1605407"/>
              <a:gd name="connsiteY2" fmla="*/ 390906 h 633476"/>
              <a:gd name="connsiteX3" fmla="*/ 115189 w 1605407"/>
              <a:gd name="connsiteY3" fmla="*/ 390906 h 633476"/>
              <a:gd name="connsiteX4" fmla="*/ 0 w 1605407"/>
              <a:gd name="connsiteY4" fmla="*/ 633476 h 633476"/>
              <a:gd name="connsiteX5" fmla="*/ 1305814 w 1605407"/>
              <a:gd name="connsiteY5" fmla="*/ 633476 h 633476"/>
              <a:gd name="connsiteX6" fmla="*/ 1490472 w 1605407"/>
              <a:gd name="connsiteY6" fmla="*/ 243713 h 633476"/>
              <a:gd name="connsiteX7" fmla="*/ 1489837 w 1605407"/>
              <a:gd name="connsiteY7" fmla="*/ 243713 h 633476"/>
              <a:gd name="connsiteX8" fmla="*/ 1605407 w 1605407"/>
              <a:gd name="connsiteY8" fmla="*/ 0 h 63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407" h="633476">
                <a:moveTo>
                  <a:pt x="1605407" y="0"/>
                </a:moveTo>
                <a:lnTo>
                  <a:pt x="299974" y="0"/>
                </a:lnTo>
                <a:lnTo>
                  <a:pt x="114300" y="390906"/>
                </a:lnTo>
                <a:lnTo>
                  <a:pt x="115189" y="390906"/>
                </a:lnTo>
                <a:lnTo>
                  <a:pt x="0" y="633476"/>
                </a:lnTo>
                <a:lnTo>
                  <a:pt x="1305814" y="633476"/>
                </a:lnTo>
                <a:lnTo>
                  <a:pt x="1490472" y="243713"/>
                </a:lnTo>
                <a:lnTo>
                  <a:pt x="1489837" y="243713"/>
                </a:lnTo>
                <a:lnTo>
                  <a:pt x="1605407" y="0"/>
                </a:lnTo>
                <a:close/>
              </a:path>
            </a:pathLst>
          </a:custGeom>
          <a:solidFill>
            <a:srgbClr val="00B2A9"/>
          </a:solidFill>
          <a:ln w="12695" cap="flat">
            <a:noFill/>
            <a:prstDash val="solid"/>
            <a:miter/>
          </a:ln>
        </p:spPr>
        <p:txBody>
          <a:bodyPr rtlCol="0" anchor="ctr"/>
          <a:lstStyle/>
          <a:p>
            <a:endParaRPr lang="en-AU" sz="1350"/>
          </a:p>
        </p:txBody>
      </p:sp>
      <p:pic>
        <p:nvPicPr>
          <p:cNvPr id="16" name="Graphic 15">
            <a:extLst>
              <a:ext uri="{FF2B5EF4-FFF2-40B4-BE49-F238E27FC236}">
                <a16:creationId xmlns:a16="http://schemas.microsoft.com/office/drawing/2014/main" id="{EF67C86E-C469-E935-8F6B-B956C4B55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28378" y="1306898"/>
            <a:ext cx="1258161" cy="744219"/>
          </a:xfrm>
          <a:prstGeom prst="rect">
            <a:avLst/>
          </a:prstGeom>
        </p:spPr>
      </p:pic>
      <p:sp>
        <p:nvSpPr>
          <p:cNvPr id="17" name="Text Placeholder 16">
            <a:extLst>
              <a:ext uri="{FF2B5EF4-FFF2-40B4-BE49-F238E27FC236}">
                <a16:creationId xmlns:a16="http://schemas.microsoft.com/office/drawing/2014/main" id="{FD4EB4A5-D3CA-B552-1419-ADCF6DC9E32A}"/>
              </a:ext>
            </a:extLst>
          </p:cNvPr>
          <p:cNvSpPr>
            <a:spLocks noGrp="1" noChangeAspect="1"/>
          </p:cNvSpPr>
          <p:nvPr>
            <p:ph type="body" sz="quarter" idx="25"/>
          </p:nvPr>
        </p:nvSpPr>
        <p:spPr>
          <a:xfrm>
            <a:off x="4298163" y="6994920"/>
            <a:ext cx="979075" cy="1996059"/>
          </a:xfrm>
          <a:custGeom>
            <a:avLst/>
            <a:gdLst>
              <a:gd name="connsiteX0" fmla="*/ 655955 w 1305433"/>
              <a:gd name="connsiteY0" fmla="*/ 0 h 1381887"/>
              <a:gd name="connsiteX1" fmla="*/ 1305433 w 1305433"/>
              <a:gd name="connsiteY1" fmla="*/ 1381887 h 1381887"/>
              <a:gd name="connsiteX2" fmla="*/ 0 w 1305433"/>
              <a:gd name="connsiteY2" fmla="*/ 1381887 h 1381887"/>
            </a:gdLst>
            <a:ahLst/>
            <a:cxnLst>
              <a:cxn ang="0">
                <a:pos x="connsiteX0" y="connsiteY0"/>
              </a:cxn>
              <a:cxn ang="0">
                <a:pos x="connsiteX1" y="connsiteY1"/>
              </a:cxn>
              <a:cxn ang="0">
                <a:pos x="connsiteX2" y="connsiteY2"/>
              </a:cxn>
            </a:cxnLst>
            <a:rect l="l" t="t" r="r" b="b"/>
            <a:pathLst>
              <a:path w="1305433" h="1381887">
                <a:moveTo>
                  <a:pt x="655955" y="0"/>
                </a:moveTo>
                <a:lnTo>
                  <a:pt x="1305433" y="1381887"/>
                </a:lnTo>
                <a:lnTo>
                  <a:pt x="0" y="1381887"/>
                </a:lnTo>
                <a:close/>
              </a:path>
            </a:pathLst>
          </a:custGeom>
          <a:solidFill>
            <a:schemeClr val="tx2">
              <a:alpha val="66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8" name="Text Placeholder 2">
            <a:extLst>
              <a:ext uri="{FF2B5EF4-FFF2-40B4-BE49-F238E27FC236}">
                <a16:creationId xmlns:a16="http://schemas.microsoft.com/office/drawing/2014/main" id="{B6351E1D-0587-2E7B-55B8-06B2E8737F98}"/>
              </a:ext>
            </a:extLst>
          </p:cNvPr>
          <p:cNvSpPr>
            <a:spLocks noGrp="1" noChangeAspect="1"/>
          </p:cNvSpPr>
          <p:nvPr>
            <p:ph type="body" sz="quarter" idx="22"/>
          </p:nvPr>
        </p:nvSpPr>
        <p:spPr>
          <a:xfrm>
            <a:off x="4790128" y="6994919"/>
            <a:ext cx="979164" cy="1996800"/>
          </a:xfrm>
          <a:custGeom>
            <a:avLst/>
            <a:gdLst>
              <a:gd name="connsiteX0" fmla="*/ 0 w 2119820"/>
              <a:gd name="connsiteY0" fmla="*/ 0 h 2244597"/>
              <a:gd name="connsiteX1" fmla="*/ 2119757 w 2119820"/>
              <a:gd name="connsiteY1" fmla="*/ 0 h 2244597"/>
              <a:gd name="connsiteX2" fmla="*/ 2119820 w 2119820"/>
              <a:gd name="connsiteY2" fmla="*/ 135 h 2244597"/>
              <a:gd name="connsiteX3" fmla="*/ 1054953 w 2119820"/>
              <a:gd name="connsiteY3" fmla="*/ 2244597 h 2244597"/>
              <a:gd name="connsiteX4" fmla="*/ 1054925 w 2119820"/>
              <a:gd name="connsiteY4" fmla="*/ 2244597 h 224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820" h="2244597">
                <a:moveTo>
                  <a:pt x="0" y="0"/>
                </a:moveTo>
                <a:lnTo>
                  <a:pt x="2119757" y="0"/>
                </a:lnTo>
                <a:lnTo>
                  <a:pt x="2119820" y="135"/>
                </a:lnTo>
                <a:lnTo>
                  <a:pt x="1054953" y="2244597"/>
                </a:lnTo>
                <a:lnTo>
                  <a:pt x="1054925" y="2244597"/>
                </a:lnTo>
                <a:close/>
              </a:path>
            </a:pathLst>
          </a:custGeom>
          <a:solidFill>
            <a:schemeClr val="tx2">
              <a:alpha val="50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20" name="Text Placeholder 19">
            <a:extLst>
              <a:ext uri="{FF2B5EF4-FFF2-40B4-BE49-F238E27FC236}">
                <a16:creationId xmlns:a16="http://schemas.microsoft.com/office/drawing/2014/main" id="{02C71BA1-4727-3A94-C697-2772234AF9F2}"/>
              </a:ext>
            </a:extLst>
          </p:cNvPr>
          <p:cNvSpPr>
            <a:spLocks noGrp="1"/>
          </p:cNvSpPr>
          <p:nvPr>
            <p:ph type="body" sz="quarter" idx="27"/>
          </p:nvPr>
        </p:nvSpPr>
        <p:spPr>
          <a:xfrm>
            <a:off x="3092107" y="3226604"/>
            <a:ext cx="1150715" cy="1568817"/>
          </a:xfrm>
          <a:custGeom>
            <a:avLst/>
            <a:gdLst>
              <a:gd name="connsiteX0" fmla="*/ 0 w 1534287"/>
              <a:gd name="connsiteY0" fmla="*/ 0 h 1086104"/>
              <a:gd name="connsiteX1" fmla="*/ 1023366 w 1534287"/>
              <a:gd name="connsiteY1" fmla="*/ 0 h 1086104"/>
              <a:gd name="connsiteX2" fmla="*/ 1534287 w 1534287"/>
              <a:gd name="connsiteY2" fmla="*/ 1086104 h 1086104"/>
              <a:gd name="connsiteX3" fmla="*/ 510921 w 1534287"/>
              <a:gd name="connsiteY3" fmla="*/ 1086104 h 1086104"/>
              <a:gd name="connsiteX4" fmla="*/ 0 w 1534287"/>
              <a:gd name="connsiteY4" fmla="*/ 0 h 1086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287" h="1086104">
                <a:moveTo>
                  <a:pt x="0" y="0"/>
                </a:moveTo>
                <a:lnTo>
                  <a:pt x="1023366" y="0"/>
                </a:lnTo>
                <a:lnTo>
                  <a:pt x="1534287" y="1086104"/>
                </a:lnTo>
                <a:lnTo>
                  <a:pt x="510921" y="1086104"/>
                </a:lnTo>
                <a:cubicBezTo>
                  <a:pt x="510921" y="1086104"/>
                  <a:pt x="0" y="0"/>
                  <a:pt x="0" y="0"/>
                </a:cubicBezTo>
                <a:close/>
              </a:path>
            </a:pathLst>
          </a:custGeom>
          <a:solidFill>
            <a:schemeClr val="bg1">
              <a:alpha val="50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21" name="Text Placeholder 24">
            <a:extLst>
              <a:ext uri="{FF2B5EF4-FFF2-40B4-BE49-F238E27FC236}">
                <a16:creationId xmlns:a16="http://schemas.microsoft.com/office/drawing/2014/main" id="{D8F58367-9BE9-C43F-398C-868E3E4B9FF4}"/>
              </a:ext>
            </a:extLst>
          </p:cNvPr>
          <p:cNvSpPr>
            <a:spLocks noGrp="1" noChangeAspect="1"/>
          </p:cNvSpPr>
          <p:nvPr>
            <p:ph type="body" sz="quarter" idx="20"/>
          </p:nvPr>
        </p:nvSpPr>
        <p:spPr>
          <a:xfrm>
            <a:off x="3475296" y="3226603"/>
            <a:ext cx="771640" cy="1570400"/>
          </a:xfrm>
          <a:custGeom>
            <a:avLst/>
            <a:gdLst>
              <a:gd name="connsiteX0" fmla="*/ 835659 w 1661668"/>
              <a:gd name="connsiteY0" fmla="*/ 0 h 1755902"/>
              <a:gd name="connsiteX1" fmla="*/ 1661668 w 1661668"/>
              <a:gd name="connsiteY1" fmla="*/ 1755902 h 1755902"/>
              <a:gd name="connsiteX2" fmla="*/ 0 w 1661668"/>
              <a:gd name="connsiteY2" fmla="*/ 1755902 h 1755902"/>
            </a:gdLst>
            <a:ahLst/>
            <a:cxnLst>
              <a:cxn ang="0">
                <a:pos x="connsiteX0" y="connsiteY0"/>
              </a:cxn>
              <a:cxn ang="0">
                <a:pos x="connsiteX1" y="connsiteY1"/>
              </a:cxn>
              <a:cxn ang="0">
                <a:pos x="connsiteX2" y="connsiteY2"/>
              </a:cxn>
            </a:cxnLst>
            <a:rect l="l" t="t" r="r" b="b"/>
            <a:pathLst>
              <a:path w="1661668" h="1755902">
                <a:moveTo>
                  <a:pt x="835659" y="0"/>
                </a:moveTo>
                <a:cubicBezTo>
                  <a:pt x="835659" y="0"/>
                  <a:pt x="1661668" y="1755902"/>
                  <a:pt x="1661668" y="1755902"/>
                </a:cubicBezTo>
                <a:lnTo>
                  <a:pt x="0" y="1755902"/>
                </a:lnTo>
                <a:close/>
              </a:path>
            </a:pathLst>
          </a:custGeom>
          <a:solidFill>
            <a:schemeClr val="accent1">
              <a:alpha val="33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22" name="Text Placeholder 21">
            <a:extLst>
              <a:ext uri="{FF2B5EF4-FFF2-40B4-BE49-F238E27FC236}">
                <a16:creationId xmlns:a16="http://schemas.microsoft.com/office/drawing/2014/main" id="{48FE88D8-DD84-A127-C179-33FF11FEAF63}"/>
              </a:ext>
            </a:extLst>
          </p:cNvPr>
          <p:cNvSpPr>
            <a:spLocks noGrp="1"/>
          </p:cNvSpPr>
          <p:nvPr>
            <p:ph type="body" sz="quarter" idx="28"/>
          </p:nvPr>
        </p:nvSpPr>
        <p:spPr>
          <a:xfrm>
            <a:off x="4790127" y="6994920"/>
            <a:ext cx="1465898" cy="1996059"/>
          </a:xfrm>
          <a:custGeom>
            <a:avLst/>
            <a:gdLst>
              <a:gd name="connsiteX0" fmla="*/ 0 w 1954530"/>
              <a:gd name="connsiteY0" fmla="*/ 0 h 1381887"/>
              <a:gd name="connsiteX1" fmla="*/ 1305052 w 1954530"/>
              <a:gd name="connsiteY1" fmla="*/ 0 h 1381887"/>
              <a:gd name="connsiteX2" fmla="*/ 1954530 w 1954530"/>
              <a:gd name="connsiteY2" fmla="*/ 1381887 h 1381887"/>
              <a:gd name="connsiteX3" fmla="*/ 649478 w 1954530"/>
              <a:gd name="connsiteY3" fmla="*/ 1381887 h 1381887"/>
            </a:gdLst>
            <a:ahLst/>
            <a:cxnLst>
              <a:cxn ang="0">
                <a:pos x="connsiteX0" y="connsiteY0"/>
              </a:cxn>
              <a:cxn ang="0">
                <a:pos x="connsiteX1" y="connsiteY1"/>
              </a:cxn>
              <a:cxn ang="0">
                <a:pos x="connsiteX2" y="connsiteY2"/>
              </a:cxn>
              <a:cxn ang="0">
                <a:pos x="connsiteX3" y="connsiteY3"/>
              </a:cxn>
            </a:cxnLst>
            <a:rect l="l" t="t" r="r" b="b"/>
            <a:pathLst>
              <a:path w="1954530" h="1381887">
                <a:moveTo>
                  <a:pt x="0" y="0"/>
                </a:moveTo>
                <a:lnTo>
                  <a:pt x="1305052" y="0"/>
                </a:lnTo>
                <a:cubicBezTo>
                  <a:pt x="1305052" y="0"/>
                  <a:pt x="1954530" y="1381887"/>
                  <a:pt x="1954530" y="1381887"/>
                </a:cubicBezTo>
                <a:lnTo>
                  <a:pt x="649478" y="1381887"/>
                </a:lnTo>
                <a:close/>
              </a:path>
            </a:pathLst>
          </a:custGeom>
          <a:solidFill>
            <a:schemeClr val="bg1">
              <a:alpha val="50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2" name="Free-form: Shape 41">
            <a:extLst>
              <a:ext uri="{FF2B5EF4-FFF2-40B4-BE49-F238E27FC236}">
                <a16:creationId xmlns:a16="http://schemas.microsoft.com/office/drawing/2014/main" id="{3FD0863A-B744-BA87-F617-4BBA1966EEB8}"/>
              </a:ext>
            </a:extLst>
          </p:cNvPr>
          <p:cNvSpPr/>
          <p:nvPr userDrawn="1"/>
        </p:nvSpPr>
        <p:spPr>
          <a:xfrm>
            <a:off x="3858849" y="3226603"/>
            <a:ext cx="771640" cy="1570400"/>
          </a:xfrm>
          <a:custGeom>
            <a:avLst/>
            <a:gdLst>
              <a:gd name="connsiteX0" fmla="*/ 0 w 1028853"/>
              <a:gd name="connsiteY0" fmla="*/ 0 h 1087200"/>
              <a:gd name="connsiteX1" fmla="*/ 1028853 w 1028853"/>
              <a:gd name="connsiteY1" fmla="*/ 0 h 1087200"/>
              <a:gd name="connsiteX2" fmla="*/ 511439 w 1028853"/>
              <a:gd name="connsiteY2" fmla="*/ 1087200 h 1087200"/>
              <a:gd name="connsiteX3" fmla="*/ 0 w 1028853"/>
              <a:gd name="connsiteY3" fmla="*/ 0 h 1087200"/>
            </a:gdLst>
            <a:ahLst/>
            <a:cxnLst>
              <a:cxn ang="0">
                <a:pos x="connsiteX0" y="connsiteY0"/>
              </a:cxn>
              <a:cxn ang="0">
                <a:pos x="connsiteX1" y="connsiteY1"/>
              </a:cxn>
              <a:cxn ang="0">
                <a:pos x="connsiteX2" y="connsiteY2"/>
              </a:cxn>
              <a:cxn ang="0">
                <a:pos x="connsiteX3" y="connsiteY3"/>
              </a:cxn>
            </a:cxnLst>
            <a:rect l="l" t="t" r="r" b="b"/>
            <a:pathLst>
              <a:path w="1028853" h="1087200">
                <a:moveTo>
                  <a:pt x="0" y="0"/>
                </a:moveTo>
                <a:lnTo>
                  <a:pt x="1028853" y="0"/>
                </a:lnTo>
                <a:lnTo>
                  <a:pt x="511439" y="1087200"/>
                </a:lnTo>
                <a:cubicBezTo>
                  <a:pt x="511439" y="1087200"/>
                  <a:pt x="0" y="0"/>
                  <a:pt x="0" y="0"/>
                </a:cubicBezTo>
                <a:close/>
              </a:path>
            </a:pathLst>
          </a:custGeom>
          <a:solidFill>
            <a:srgbClr val="CEDC00">
              <a:alpha val="66000"/>
            </a:srgbClr>
          </a:solidFill>
          <a:ln w="12695" cap="flat">
            <a:noFill/>
            <a:prstDash val="solid"/>
            <a:miter/>
          </a:ln>
        </p:spPr>
        <p:txBody>
          <a:bodyPr rtlCol="0" anchor="ctr"/>
          <a:lstStyle/>
          <a:p>
            <a:endParaRPr lang="en-AU" sz="1350"/>
          </a:p>
        </p:txBody>
      </p:sp>
      <p:sp>
        <p:nvSpPr>
          <p:cNvPr id="48" name="Footer Placeholder 47">
            <a:extLst>
              <a:ext uri="{FF2B5EF4-FFF2-40B4-BE49-F238E27FC236}">
                <a16:creationId xmlns:a16="http://schemas.microsoft.com/office/drawing/2014/main" id="{3B780439-4CEB-319E-36A6-2245E0E90D82}"/>
              </a:ext>
            </a:extLst>
          </p:cNvPr>
          <p:cNvSpPr>
            <a:spLocks noGrp="1"/>
          </p:cNvSpPr>
          <p:nvPr>
            <p:ph type="ftr" sz="quarter" idx="30"/>
          </p:nvPr>
        </p:nvSpPr>
        <p:spPr/>
        <p:txBody>
          <a:bodyPr/>
          <a:lstStyle/>
          <a:p>
            <a:r>
              <a:rPr lang="en-GB"/>
              <a:t>To add a Footer, select 'Insert &gt; Header &amp; Footer'</a:t>
            </a:r>
          </a:p>
        </p:txBody>
      </p:sp>
      <p:sp>
        <p:nvSpPr>
          <p:cNvPr id="49" name="Slide Number Placeholder 48">
            <a:extLst>
              <a:ext uri="{FF2B5EF4-FFF2-40B4-BE49-F238E27FC236}">
                <a16:creationId xmlns:a16="http://schemas.microsoft.com/office/drawing/2014/main" id="{E12E50E5-2AB4-40F8-DB59-DD28CB45376C}"/>
              </a:ext>
            </a:extLst>
          </p:cNvPr>
          <p:cNvSpPr>
            <a:spLocks noGrp="1"/>
          </p:cNvSpPr>
          <p:nvPr>
            <p:ph type="sldNum" sz="quarter" idx="31"/>
          </p:nvPr>
        </p:nvSpPr>
        <p:spPr/>
        <p:txBody>
          <a:bodyPr/>
          <a:lstStyle/>
          <a:p>
            <a:r>
              <a:rPr lang="en-GB"/>
              <a:t>Page </a:t>
            </a:r>
            <a:fld id="{F5AEA0E0-5CC6-4BD0-905C-A0021E419432}" type="slidenum">
              <a:rPr lang="en-GB" smtClean="0"/>
              <a:pPr/>
              <a:t>‹#›</a:t>
            </a:fld>
            <a:endParaRPr lang="en-GB"/>
          </a:p>
        </p:txBody>
      </p:sp>
    </p:spTree>
    <p:extLst>
      <p:ext uri="{BB962C8B-B14F-4D97-AF65-F5344CB8AC3E}">
        <p14:creationId xmlns:p14="http://schemas.microsoft.com/office/powerpoint/2010/main" val="114325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full width image">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60CC324-D8B6-FA03-A350-EA9CC846ABF1}"/>
              </a:ext>
            </a:extLst>
          </p:cNvPr>
          <p:cNvSpPr/>
          <p:nvPr userDrawn="1"/>
        </p:nvSpPr>
        <p:spPr>
          <a:xfrm>
            <a:off x="3475296" y="1"/>
            <a:ext cx="1949482" cy="4795422"/>
          </a:xfrm>
          <a:custGeom>
            <a:avLst/>
            <a:gdLst>
              <a:gd name="connsiteX0" fmla="*/ 2599309 w 2599309"/>
              <a:gd name="connsiteY0" fmla="*/ 0 h 3319907"/>
              <a:gd name="connsiteX1" fmla="*/ 1567307 w 2599309"/>
              <a:gd name="connsiteY1" fmla="*/ 0 h 3319907"/>
              <a:gd name="connsiteX2" fmla="*/ 1161923 w 2599309"/>
              <a:gd name="connsiteY2" fmla="*/ 859155 h 3319907"/>
              <a:gd name="connsiteX3" fmla="*/ 1161161 w 2599309"/>
              <a:gd name="connsiteY3" fmla="*/ 859155 h 3319907"/>
              <a:gd name="connsiteX4" fmla="*/ 0 w 2599309"/>
              <a:gd name="connsiteY4" fmla="*/ 3319907 h 3319907"/>
              <a:gd name="connsiteX5" fmla="*/ 1023366 w 2599309"/>
              <a:gd name="connsiteY5" fmla="*/ 3319907 h 3319907"/>
              <a:gd name="connsiteX6" fmla="*/ 2194560 w 2599309"/>
              <a:gd name="connsiteY6" fmla="*/ 859155 h 3319907"/>
              <a:gd name="connsiteX7" fmla="*/ 2190369 w 2599309"/>
              <a:gd name="connsiteY7" fmla="*/ 859155 h 3319907"/>
              <a:gd name="connsiteX8" fmla="*/ 2599309 w 2599309"/>
              <a:gd name="connsiteY8" fmla="*/ 0 h 33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309" h="3319907">
                <a:moveTo>
                  <a:pt x="2599309" y="0"/>
                </a:moveTo>
                <a:lnTo>
                  <a:pt x="1567307" y="0"/>
                </a:lnTo>
                <a:lnTo>
                  <a:pt x="1161923" y="859155"/>
                </a:lnTo>
                <a:lnTo>
                  <a:pt x="1161161" y="859155"/>
                </a:lnTo>
                <a:lnTo>
                  <a:pt x="0" y="3319907"/>
                </a:lnTo>
                <a:lnTo>
                  <a:pt x="1023366" y="3319907"/>
                </a:lnTo>
                <a:lnTo>
                  <a:pt x="2194560" y="859155"/>
                </a:lnTo>
                <a:lnTo>
                  <a:pt x="2190369" y="859155"/>
                </a:lnTo>
                <a:lnTo>
                  <a:pt x="2599309" y="0"/>
                </a:lnTo>
                <a:close/>
              </a:path>
            </a:pathLst>
          </a:custGeom>
          <a:solidFill>
            <a:srgbClr val="CEDC00"/>
          </a:solidFill>
          <a:ln w="12695" cap="flat">
            <a:noFill/>
            <a:prstDash val="solid"/>
            <a:miter/>
          </a:ln>
        </p:spPr>
        <p:txBody>
          <a:bodyPr rtlCol="0" anchor="ctr"/>
          <a:lstStyle/>
          <a:p>
            <a:endParaRPr lang="en-AU" sz="1350"/>
          </a:p>
        </p:txBody>
      </p:sp>
      <p:sp>
        <p:nvSpPr>
          <p:cNvPr id="61" name="Picture Placeholder 60">
            <a:extLst>
              <a:ext uri="{FF2B5EF4-FFF2-40B4-BE49-F238E27FC236}">
                <a16:creationId xmlns:a16="http://schemas.microsoft.com/office/drawing/2014/main" id="{BB41F336-5118-C5C9-E8E5-6A5CCDE66F58}"/>
              </a:ext>
            </a:extLst>
          </p:cNvPr>
          <p:cNvSpPr>
            <a:spLocks noGrp="1" noChangeAspect="1"/>
          </p:cNvSpPr>
          <p:nvPr>
            <p:ph type="pic" sz="quarter" idx="14" hasCustomPrompt="1"/>
          </p:nvPr>
        </p:nvSpPr>
        <p:spPr>
          <a:xfrm>
            <a:off x="-1" y="3226096"/>
            <a:ext cx="6863506" cy="5766800"/>
          </a:xfrm>
          <a:prstGeom prst="rect">
            <a:avLst/>
          </a:prstGeom>
          <a:solidFill>
            <a:schemeClr val="bg1">
              <a:lumMod val="75000"/>
            </a:schemeClr>
          </a:solidFill>
        </p:spPr>
        <p:txBody>
          <a:bodyPr wrap="square" lIns="504000" tIns="288000" rIns="5760000" bIns="360000" anchor="t" anchorCtr="0">
            <a:noAutofit/>
          </a:bodyPr>
          <a:lstStyle>
            <a:lvl1pPr algn="l">
              <a:defRPr sz="1050" b="0">
                <a:solidFill>
                  <a:schemeClr val="bg1"/>
                </a:solidFill>
                <a:latin typeface="+mj-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a:t>To insert an image, select ‘Insert Picture’, or click on icon. Select ‘Picture Format &gt; Crop’ to edit size and position of picture.</a:t>
            </a:r>
          </a:p>
        </p:txBody>
      </p:sp>
      <p:sp>
        <p:nvSpPr>
          <p:cNvPr id="24" name="Subtitle 2">
            <a:extLst>
              <a:ext uri="{FF2B5EF4-FFF2-40B4-BE49-F238E27FC236}">
                <a16:creationId xmlns:a16="http://schemas.microsoft.com/office/drawing/2014/main" id="{6B334685-C921-7BF8-BD42-E66D7F73CDEC}"/>
              </a:ext>
            </a:extLst>
          </p:cNvPr>
          <p:cNvSpPr>
            <a:spLocks noGrp="1"/>
          </p:cNvSpPr>
          <p:nvPr>
            <p:ph type="subTitle" idx="1" hasCustomPrompt="1"/>
          </p:nvPr>
        </p:nvSpPr>
        <p:spPr>
          <a:xfrm>
            <a:off x="364331" y="805477"/>
            <a:ext cx="3442500" cy="2080000"/>
          </a:xfrm>
        </p:spPr>
        <p:txBody>
          <a:bodyPr/>
          <a:lstStyle>
            <a:lvl1pPr marL="0" indent="0" algn="l">
              <a:buNone/>
              <a:defRPr sz="2325" b="0">
                <a:solidFill>
                  <a:schemeClr val="accent6"/>
                </a:solidFill>
              </a:defRPr>
            </a:lvl1pPr>
            <a:lvl2pPr marL="0" indent="0" algn="l">
              <a:buNone/>
              <a:defRPr sz="1725" b="0">
                <a:solidFill>
                  <a:schemeClr val="accent6"/>
                </a:solidFill>
              </a:defRPr>
            </a:lvl2pPr>
            <a:lvl3pPr marL="0" indent="0" algn="l">
              <a:buNone/>
              <a:defRPr sz="1725" b="0">
                <a:solidFill>
                  <a:schemeClr val="accent6"/>
                </a:solidFill>
              </a:defRPr>
            </a:lvl3pPr>
            <a:lvl4pPr marL="0" indent="0" algn="l">
              <a:buNone/>
              <a:defRPr sz="1725" b="0">
                <a:solidFill>
                  <a:schemeClr val="accent6"/>
                </a:solidFill>
              </a:defRPr>
            </a:lvl4pPr>
            <a:lvl5pPr marL="0" indent="0" algn="l">
              <a:buNone/>
              <a:defRPr sz="1725" b="0">
                <a:solidFill>
                  <a:schemeClr val="accent6"/>
                </a:solidFill>
              </a:defRPr>
            </a:lvl5pPr>
            <a:lvl6pPr marL="0" indent="0" algn="l">
              <a:buNone/>
              <a:defRPr sz="1725" b="0">
                <a:solidFill>
                  <a:schemeClr val="accent6"/>
                </a:solidFill>
              </a:defRPr>
            </a:lvl6pPr>
            <a:lvl7pPr marL="0" indent="0" algn="l">
              <a:buNone/>
              <a:defRPr sz="1725" b="0">
                <a:solidFill>
                  <a:schemeClr val="accent6"/>
                </a:solidFill>
              </a:defRPr>
            </a:lvl7pPr>
            <a:lvl8pPr marL="0" indent="0" algn="l">
              <a:buNone/>
              <a:defRPr sz="1725" b="0">
                <a:solidFill>
                  <a:schemeClr val="accent6"/>
                </a:solidFill>
              </a:defRPr>
            </a:lvl8pPr>
            <a:lvl9pPr marL="0" indent="0" algn="l">
              <a:buNone/>
              <a:defRPr sz="1725" b="0">
                <a:solidFill>
                  <a:schemeClr val="accent6"/>
                </a:solidFill>
              </a:defRPr>
            </a:lvl9pPr>
          </a:lstStyle>
          <a:p>
            <a:r>
              <a:rPr lang="en-AU"/>
              <a:t>Title heading-first level</a:t>
            </a:r>
            <a:endParaRPr lang="en-GB"/>
          </a:p>
          <a:p>
            <a:pPr lvl="1"/>
            <a:r>
              <a:rPr lang="en-US"/>
              <a:t>Subheading-second level</a:t>
            </a:r>
            <a:endParaRPr lang="en-GB"/>
          </a:p>
        </p:txBody>
      </p:sp>
      <p:sp>
        <p:nvSpPr>
          <p:cNvPr id="8" name="Footer Placeholder 7">
            <a:extLst>
              <a:ext uri="{FF2B5EF4-FFF2-40B4-BE49-F238E27FC236}">
                <a16:creationId xmlns:a16="http://schemas.microsoft.com/office/drawing/2014/main" id="{61E872F9-2264-1A70-83DD-6A9D9E266E05}"/>
              </a:ext>
            </a:extLst>
          </p:cNvPr>
          <p:cNvSpPr>
            <a:spLocks noGrp="1"/>
          </p:cNvSpPr>
          <p:nvPr>
            <p:ph type="ftr" sz="quarter" idx="16"/>
          </p:nvPr>
        </p:nvSpPr>
        <p:spPr/>
        <p:txBody>
          <a:bodyPr/>
          <a:lstStyle>
            <a:lvl1pPr>
              <a:defRPr>
                <a:solidFill>
                  <a:schemeClr val="accent6"/>
                </a:solidFill>
              </a:defRPr>
            </a:lvl1pPr>
          </a:lstStyle>
          <a:p>
            <a:r>
              <a:rPr lang="en-GB"/>
              <a:t>To add a Footer, select 'Insert &gt; Header &amp; Footer'</a:t>
            </a:r>
          </a:p>
        </p:txBody>
      </p:sp>
      <p:sp>
        <p:nvSpPr>
          <p:cNvPr id="10" name="Slide Number Placeholder 9">
            <a:extLst>
              <a:ext uri="{FF2B5EF4-FFF2-40B4-BE49-F238E27FC236}">
                <a16:creationId xmlns:a16="http://schemas.microsoft.com/office/drawing/2014/main" id="{A9AE11B7-4DF9-5F56-C639-44F49C6B670E}"/>
              </a:ext>
            </a:extLst>
          </p:cNvPr>
          <p:cNvSpPr>
            <a:spLocks noGrp="1"/>
          </p:cNvSpPr>
          <p:nvPr>
            <p:ph type="sldNum" sz="quarter" idx="17"/>
          </p:nvPr>
        </p:nvSpPr>
        <p:spPr/>
        <p:txBody>
          <a:bodyPr/>
          <a:lstStyle>
            <a:lvl1pPr>
              <a:defRPr>
                <a:solidFill>
                  <a:schemeClr val="accent6"/>
                </a:solidFill>
              </a:defRPr>
            </a:lvl1pPr>
          </a:lstStyle>
          <a:p>
            <a:r>
              <a:rPr lang="en-GB"/>
              <a:t>Page </a:t>
            </a:r>
            <a:fld id="{F5AEA0E0-5CC6-4BD0-905C-A0021E419432}" type="slidenum">
              <a:rPr lang="en-GB" smtClean="0"/>
              <a:pPr/>
              <a:t>‹#›</a:t>
            </a:fld>
            <a:endParaRPr lang="en-GB"/>
          </a:p>
        </p:txBody>
      </p:sp>
      <p:sp>
        <p:nvSpPr>
          <p:cNvPr id="18" name="Free-form: Shape 17">
            <a:extLst>
              <a:ext uri="{FF2B5EF4-FFF2-40B4-BE49-F238E27FC236}">
                <a16:creationId xmlns:a16="http://schemas.microsoft.com/office/drawing/2014/main" id="{E7A27014-865C-F1D4-CAF7-08476B875D17}"/>
              </a:ext>
            </a:extLst>
          </p:cNvPr>
          <p:cNvSpPr/>
          <p:nvPr userDrawn="1"/>
        </p:nvSpPr>
        <p:spPr>
          <a:xfrm>
            <a:off x="4073182" y="8990978"/>
            <a:ext cx="1204055" cy="915021"/>
          </a:xfrm>
          <a:custGeom>
            <a:avLst/>
            <a:gdLst>
              <a:gd name="connsiteX0" fmla="*/ 1605407 w 1605407"/>
              <a:gd name="connsiteY0" fmla="*/ 0 h 633476"/>
              <a:gd name="connsiteX1" fmla="*/ 299974 w 1605407"/>
              <a:gd name="connsiteY1" fmla="*/ 0 h 633476"/>
              <a:gd name="connsiteX2" fmla="*/ 114300 w 1605407"/>
              <a:gd name="connsiteY2" fmla="*/ 390906 h 633476"/>
              <a:gd name="connsiteX3" fmla="*/ 115189 w 1605407"/>
              <a:gd name="connsiteY3" fmla="*/ 390906 h 633476"/>
              <a:gd name="connsiteX4" fmla="*/ 0 w 1605407"/>
              <a:gd name="connsiteY4" fmla="*/ 633476 h 633476"/>
              <a:gd name="connsiteX5" fmla="*/ 1305814 w 1605407"/>
              <a:gd name="connsiteY5" fmla="*/ 633476 h 633476"/>
              <a:gd name="connsiteX6" fmla="*/ 1490472 w 1605407"/>
              <a:gd name="connsiteY6" fmla="*/ 243713 h 633476"/>
              <a:gd name="connsiteX7" fmla="*/ 1489837 w 1605407"/>
              <a:gd name="connsiteY7" fmla="*/ 243713 h 633476"/>
              <a:gd name="connsiteX8" fmla="*/ 1605407 w 1605407"/>
              <a:gd name="connsiteY8" fmla="*/ 0 h 63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407" h="633476">
                <a:moveTo>
                  <a:pt x="1605407" y="0"/>
                </a:moveTo>
                <a:lnTo>
                  <a:pt x="299974" y="0"/>
                </a:lnTo>
                <a:lnTo>
                  <a:pt x="114300" y="390906"/>
                </a:lnTo>
                <a:lnTo>
                  <a:pt x="115189" y="390906"/>
                </a:lnTo>
                <a:lnTo>
                  <a:pt x="0" y="633476"/>
                </a:lnTo>
                <a:lnTo>
                  <a:pt x="1305814" y="633476"/>
                </a:lnTo>
                <a:lnTo>
                  <a:pt x="1490472" y="243713"/>
                </a:lnTo>
                <a:lnTo>
                  <a:pt x="1489837" y="243713"/>
                </a:lnTo>
                <a:lnTo>
                  <a:pt x="1605407" y="0"/>
                </a:lnTo>
                <a:close/>
              </a:path>
            </a:pathLst>
          </a:custGeom>
          <a:solidFill>
            <a:srgbClr val="00B2A9"/>
          </a:solidFill>
          <a:ln w="12695" cap="flat">
            <a:noFill/>
            <a:prstDash val="solid"/>
            <a:miter/>
          </a:ln>
        </p:spPr>
        <p:txBody>
          <a:bodyPr rtlCol="0" anchor="ctr"/>
          <a:lstStyle/>
          <a:p>
            <a:endParaRPr lang="en-AU" sz="1350"/>
          </a:p>
        </p:txBody>
      </p:sp>
      <p:cxnSp>
        <p:nvCxnSpPr>
          <p:cNvPr id="19" name="Straight Connector 18">
            <a:extLst>
              <a:ext uri="{FF2B5EF4-FFF2-40B4-BE49-F238E27FC236}">
                <a16:creationId xmlns:a16="http://schemas.microsoft.com/office/drawing/2014/main" id="{FA7A3D40-02AD-DBB9-335F-21278C945676}"/>
              </a:ext>
            </a:extLst>
          </p:cNvPr>
          <p:cNvCxnSpPr/>
          <p:nvPr userDrawn="1"/>
        </p:nvCxnSpPr>
        <p:spPr>
          <a:xfrm>
            <a:off x="6171785" y="9337325"/>
            <a:ext cx="0" cy="22471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3D3D7C47-BE68-07DE-DF7D-956176BFA7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28378" y="1306898"/>
            <a:ext cx="1258161" cy="744219"/>
          </a:xfrm>
          <a:prstGeom prst="rect">
            <a:avLst/>
          </a:prstGeom>
        </p:spPr>
      </p:pic>
      <p:sp>
        <p:nvSpPr>
          <p:cNvPr id="37" name="Text Placeholder 36">
            <a:extLst>
              <a:ext uri="{FF2B5EF4-FFF2-40B4-BE49-F238E27FC236}">
                <a16:creationId xmlns:a16="http://schemas.microsoft.com/office/drawing/2014/main" id="{CFB86533-F1A5-7166-E415-5B35F9186D90}"/>
              </a:ext>
            </a:extLst>
          </p:cNvPr>
          <p:cNvSpPr>
            <a:spLocks noGrp="1" noChangeAspect="1"/>
          </p:cNvSpPr>
          <p:nvPr>
            <p:ph type="body" sz="quarter" idx="18"/>
          </p:nvPr>
        </p:nvSpPr>
        <p:spPr>
          <a:xfrm>
            <a:off x="4298163" y="6994920"/>
            <a:ext cx="979075" cy="1996059"/>
          </a:xfrm>
          <a:custGeom>
            <a:avLst/>
            <a:gdLst>
              <a:gd name="connsiteX0" fmla="*/ 655955 w 1305433"/>
              <a:gd name="connsiteY0" fmla="*/ 0 h 1381887"/>
              <a:gd name="connsiteX1" fmla="*/ 1305433 w 1305433"/>
              <a:gd name="connsiteY1" fmla="*/ 1381887 h 1381887"/>
              <a:gd name="connsiteX2" fmla="*/ 0 w 1305433"/>
              <a:gd name="connsiteY2" fmla="*/ 1381887 h 1381887"/>
            </a:gdLst>
            <a:ahLst/>
            <a:cxnLst>
              <a:cxn ang="0">
                <a:pos x="connsiteX0" y="connsiteY0"/>
              </a:cxn>
              <a:cxn ang="0">
                <a:pos x="connsiteX1" y="connsiteY1"/>
              </a:cxn>
              <a:cxn ang="0">
                <a:pos x="connsiteX2" y="connsiteY2"/>
              </a:cxn>
            </a:cxnLst>
            <a:rect l="l" t="t" r="r" b="b"/>
            <a:pathLst>
              <a:path w="1305433" h="1381887">
                <a:moveTo>
                  <a:pt x="655955" y="0"/>
                </a:moveTo>
                <a:lnTo>
                  <a:pt x="1305433" y="1381887"/>
                </a:lnTo>
                <a:lnTo>
                  <a:pt x="0" y="1381887"/>
                </a:lnTo>
                <a:close/>
              </a:path>
            </a:pathLst>
          </a:custGeom>
          <a:solidFill>
            <a:schemeClr val="tx2">
              <a:alpha val="66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30" name="Text Placeholder 2">
            <a:extLst>
              <a:ext uri="{FF2B5EF4-FFF2-40B4-BE49-F238E27FC236}">
                <a16:creationId xmlns:a16="http://schemas.microsoft.com/office/drawing/2014/main" id="{78EBBF75-4777-D465-98BA-F612C441DE8E}"/>
              </a:ext>
            </a:extLst>
          </p:cNvPr>
          <p:cNvSpPr>
            <a:spLocks noGrp="1" noChangeAspect="1"/>
          </p:cNvSpPr>
          <p:nvPr>
            <p:ph type="body" sz="quarter" idx="22"/>
          </p:nvPr>
        </p:nvSpPr>
        <p:spPr>
          <a:xfrm>
            <a:off x="4790128" y="6994919"/>
            <a:ext cx="979164" cy="1996800"/>
          </a:xfrm>
          <a:custGeom>
            <a:avLst/>
            <a:gdLst>
              <a:gd name="connsiteX0" fmla="*/ 0 w 2119820"/>
              <a:gd name="connsiteY0" fmla="*/ 0 h 2244597"/>
              <a:gd name="connsiteX1" fmla="*/ 2119757 w 2119820"/>
              <a:gd name="connsiteY1" fmla="*/ 0 h 2244597"/>
              <a:gd name="connsiteX2" fmla="*/ 2119820 w 2119820"/>
              <a:gd name="connsiteY2" fmla="*/ 135 h 2244597"/>
              <a:gd name="connsiteX3" fmla="*/ 1054953 w 2119820"/>
              <a:gd name="connsiteY3" fmla="*/ 2244597 h 2244597"/>
              <a:gd name="connsiteX4" fmla="*/ 1054925 w 2119820"/>
              <a:gd name="connsiteY4" fmla="*/ 2244597 h 224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820" h="2244597">
                <a:moveTo>
                  <a:pt x="0" y="0"/>
                </a:moveTo>
                <a:lnTo>
                  <a:pt x="2119757" y="0"/>
                </a:lnTo>
                <a:lnTo>
                  <a:pt x="2119820" y="135"/>
                </a:lnTo>
                <a:lnTo>
                  <a:pt x="1054953" y="2244597"/>
                </a:lnTo>
                <a:lnTo>
                  <a:pt x="1054925" y="2244597"/>
                </a:lnTo>
                <a:close/>
              </a:path>
            </a:pathLst>
          </a:custGeom>
          <a:solidFill>
            <a:schemeClr val="tx2">
              <a:alpha val="50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31" name="Text Placeholder 5">
            <a:extLst>
              <a:ext uri="{FF2B5EF4-FFF2-40B4-BE49-F238E27FC236}">
                <a16:creationId xmlns:a16="http://schemas.microsoft.com/office/drawing/2014/main" id="{5797021D-985E-0973-26CF-15DF51748122}"/>
              </a:ext>
            </a:extLst>
          </p:cNvPr>
          <p:cNvSpPr>
            <a:spLocks noGrp="1" noChangeAspect="1"/>
          </p:cNvSpPr>
          <p:nvPr>
            <p:ph type="body" sz="quarter" idx="23"/>
          </p:nvPr>
        </p:nvSpPr>
        <p:spPr>
          <a:xfrm>
            <a:off x="3858849" y="3226096"/>
            <a:ext cx="771640" cy="1570400"/>
          </a:xfrm>
          <a:custGeom>
            <a:avLst/>
            <a:gdLst>
              <a:gd name="connsiteX0" fmla="*/ 0 w 1661668"/>
              <a:gd name="connsiteY0" fmla="*/ 0 h 1755902"/>
              <a:gd name="connsiteX1" fmla="*/ 1661668 w 1661668"/>
              <a:gd name="connsiteY1" fmla="*/ 0 h 1755902"/>
              <a:gd name="connsiteX2" fmla="*/ 826009 w 1661668"/>
              <a:gd name="connsiteY2" fmla="*/ 1755902 h 1755902"/>
              <a:gd name="connsiteX3" fmla="*/ 0 w 1661668"/>
              <a:gd name="connsiteY3" fmla="*/ 0 h 1755902"/>
            </a:gdLst>
            <a:ahLst/>
            <a:cxnLst>
              <a:cxn ang="0">
                <a:pos x="connsiteX0" y="connsiteY0"/>
              </a:cxn>
              <a:cxn ang="0">
                <a:pos x="connsiteX1" y="connsiteY1"/>
              </a:cxn>
              <a:cxn ang="0">
                <a:pos x="connsiteX2" y="connsiteY2"/>
              </a:cxn>
              <a:cxn ang="0">
                <a:pos x="connsiteX3" y="connsiteY3"/>
              </a:cxn>
            </a:cxnLst>
            <a:rect l="l" t="t" r="r" b="b"/>
            <a:pathLst>
              <a:path w="1661668" h="1755902">
                <a:moveTo>
                  <a:pt x="0" y="0"/>
                </a:moveTo>
                <a:lnTo>
                  <a:pt x="1661668" y="0"/>
                </a:lnTo>
                <a:lnTo>
                  <a:pt x="826009" y="1755902"/>
                </a:lnTo>
                <a:cubicBezTo>
                  <a:pt x="826009" y="1755902"/>
                  <a:pt x="0" y="0"/>
                  <a:pt x="0" y="0"/>
                </a:cubicBezTo>
                <a:close/>
              </a:path>
            </a:pathLst>
          </a:custGeom>
          <a:solidFill>
            <a:schemeClr val="accent1">
              <a:alpha val="33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32" name="Text Placeholder 31">
            <a:extLst>
              <a:ext uri="{FF2B5EF4-FFF2-40B4-BE49-F238E27FC236}">
                <a16:creationId xmlns:a16="http://schemas.microsoft.com/office/drawing/2014/main" id="{EB2E7923-7ED8-1CD8-94BA-243F169D2D85}"/>
              </a:ext>
            </a:extLst>
          </p:cNvPr>
          <p:cNvSpPr>
            <a:spLocks noGrp="1"/>
          </p:cNvSpPr>
          <p:nvPr>
            <p:ph type="body" sz="quarter" idx="19"/>
          </p:nvPr>
        </p:nvSpPr>
        <p:spPr>
          <a:xfrm>
            <a:off x="3092107" y="3226097"/>
            <a:ext cx="1150715" cy="1568817"/>
          </a:xfrm>
          <a:custGeom>
            <a:avLst/>
            <a:gdLst>
              <a:gd name="connsiteX0" fmla="*/ 0 w 1534287"/>
              <a:gd name="connsiteY0" fmla="*/ 0 h 1086104"/>
              <a:gd name="connsiteX1" fmla="*/ 1023366 w 1534287"/>
              <a:gd name="connsiteY1" fmla="*/ 0 h 1086104"/>
              <a:gd name="connsiteX2" fmla="*/ 1534287 w 1534287"/>
              <a:gd name="connsiteY2" fmla="*/ 1086104 h 1086104"/>
              <a:gd name="connsiteX3" fmla="*/ 510921 w 1534287"/>
              <a:gd name="connsiteY3" fmla="*/ 1086104 h 1086104"/>
              <a:gd name="connsiteX4" fmla="*/ 0 w 1534287"/>
              <a:gd name="connsiteY4" fmla="*/ 0 h 1086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287" h="1086104">
                <a:moveTo>
                  <a:pt x="0" y="0"/>
                </a:moveTo>
                <a:lnTo>
                  <a:pt x="1023366" y="0"/>
                </a:lnTo>
                <a:lnTo>
                  <a:pt x="1534287" y="1086104"/>
                </a:lnTo>
                <a:lnTo>
                  <a:pt x="510921" y="1086104"/>
                </a:lnTo>
                <a:cubicBezTo>
                  <a:pt x="510921" y="1086104"/>
                  <a:pt x="0" y="0"/>
                  <a:pt x="0" y="0"/>
                </a:cubicBezTo>
                <a:close/>
              </a:path>
            </a:pathLst>
          </a:custGeom>
          <a:solidFill>
            <a:schemeClr val="bg1">
              <a:alpha val="50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35" name="Text Placeholder 24">
            <a:extLst>
              <a:ext uri="{FF2B5EF4-FFF2-40B4-BE49-F238E27FC236}">
                <a16:creationId xmlns:a16="http://schemas.microsoft.com/office/drawing/2014/main" id="{022B79C5-62BF-CA09-6885-DE822CF41B7A}"/>
              </a:ext>
            </a:extLst>
          </p:cNvPr>
          <p:cNvSpPr>
            <a:spLocks noGrp="1" noChangeAspect="1"/>
          </p:cNvSpPr>
          <p:nvPr>
            <p:ph type="body" sz="quarter" idx="20"/>
          </p:nvPr>
        </p:nvSpPr>
        <p:spPr>
          <a:xfrm>
            <a:off x="3475296" y="3226096"/>
            <a:ext cx="771640" cy="1570400"/>
          </a:xfrm>
          <a:custGeom>
            <a:avLst/>
            <a:gdLst>
              <a:gd name="connsiteX0" fmla="*/ 835659 w 1661668"/>
              <a:gd name="connsiteY0" fmla="*/ 0 h 1755902"/>
              <a:gd name="connsiteX1" fmla="*/ 1661668 w 1661668"/>
              <a:gd name="connsiteY1" fmla="*/ 1755902 h 1755902"/>
              <a:gd name="connsiteX2" fmla="*/ 0 w 1661668"/>
              <a:gd name="connsiteY2" fmla="*/ 1755902 h 1755902"/>
            </a:gdLst>
            <a:ahLst/>
            <a:cxnLst>
              <a:cxn ang="0">
                <a:pos x="connsiteX0" y="connsiteY0"/>
              </a:cxn>
              <a:cxn ang="0">
                <a:pos x="connsiteX1" y="connsiteY1"/>
              </a:cxn>
              <a:cxn ang="0">
                <a:pos x="connsiteX2" y="connsiteY2"/>
              </a:cxn>
            </a:cxnLst>
            <a:rect l="l" t="t" r="r" b="b"/>
            <a:pathLst>
              <a:path w="1661668" h="1755902">
                <a:moveTo>
                  <a:pt x="835659" y="0"/>
                </a:moveTo>
                <a:cubicBezTo>
                  <a:pt x="835659" y="0"/>
                  <a:pt x="1661668" y="1755902"/>
                  <a:pt x="1661668" y="1755902"/>
                </a:cubicBezTo>
                <a:lnTo>
                  <a:pt x="0" y="1755902"/>
                </a:lnTo>
                <a:close/>
              </a:path>
            </a:pathLst>
          </a:custGeom>
          <a:solidFill>
            <a:schemeClr val="accent1">
              <a:alpha val="33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39" name="Text Placeholder 38">
            <a:extLst>
              <a:ext uri="{FF2B5EF4-FFF2-40B4-BE49-F238E27FC236}">
                <a16:creationId xmlns:a16="http://schemas.microsoft.com/office/drawing/2014/main" id="{6599D0EC-660D-FC34-6C21-DA20DC3AEAB7}"/>
              </a:ext>
            </a:extLst>
          </p:cNvPr>
          <p:cNvSpPr>
            <a:spLocks noGrp="1"/>
          </p:cNvSpPr>
          <p:nvPr>
            <p:ph type="body" sz="quarter" idx="24"/>
          </p:nvPr>
        </p:nvSpPr>
        <p:spPr>
          <a:xfrm>
            <a:off x="4790127" y="6994920"/>
            <a:ext cx="1465898" cy="1996059"/>
          </a:xfrm>
          <a:custGeom>
            <a:avLst/>
            <a:gdLst>
              <a:gd name="connsiteX0" fmla="*/ 0 w 1954530"/>
              <a:gd name="connsiteY0" fmla="*/ 0 h 1381887"/>
              <a:gd name="connsiteX1" fmla="*/ 1305052 w 1954530"/>
              <a:gd name="connsiteY1" fmla="*/ 0 h 1381887"/>
              <a:gd name="connsiteX2" fmla="*/ 1954530 w 1954530"/>
              <a:gd name="connsiteY2" fmla="*/ 1381887 h 1381887"/>
              <a:gd name="connsiteX3" fmla="*/ 649478 w 1954530"/>
              <a:gd name="connsiteY3" fmla="*/ 1381887 h 1381887"/>
            </a:gdLst>
            <a:ahLst/>
            <a:cxnLst>
              <a:cxn ang="0">
                <a:pos x="connsiteX0" y="connsiteY0"/>
              </a:cxn>
              <a:cxn ang="0">
                <a:pos x="connsiteX1" y="connsiteY1"/>
              </a:cxn>
              <a:cxn ang="0">
                <a:pos x="connsiteX2" y="connsiteY2"/>
              </a:cxn>
              <a:cxn ang="0">
                <a:pos x="connsiteX3" y="connsiteY3"/>
              </a:cxn>
            </a:cxnLst>
            <a:rect l="l" t="t" r="r" b="b"/>
            <a:pathLst>
              <a:path w="1954530" h="1381887">
                <a:moveTo>
                  <a:pt x="0" y="0"/>
                </a:moveTo>
                <a:lnTo>
                  <a:pt x="1305052" y="0"/>
                </a:lnTo>
                <a:cubicBezTo>
                  <a:pt x="1305052" y="0"/>
                  <a:pt x="1954530" y="1381887"/>
                  <a:pt x="1954530" y="1381887"/>
                </a:cubicBezTo>
                <a:lnTo>
                  <a:pt x="649478" y="1381887"/>
                </a:lnTo>
                <a:close/>
              </a:path>
            </a:pathLst>
          </a:custGeom>
          <a:solidFill>
            <a:schemeClr val="bg1">
              <a:alpha val="50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24365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7" name="Content Placeholder 8">
            <a:extLst>
              <a:ext uri="{FF2B5EF4-FFF2-40B4-BE49-F238E27FC236}">
                <a16:creationId xmlns:a16="http://schemas.microsoft.com/office/drawing/2014/main" id="{90448248-0EB9-324F-5283-E3BF1DCAAEC8}"/>
              </a:ext>
            </a:extLst>
          </p:cNvPr>
          <p:cNvSpPr>
            <a:spLocks noGrp="1"/>
          </p:cNvSpPr>
          <p:nvPr>
            <p:ph sz="quarter" idx="14" hasCustomPrompt="1"/>
          </p:nvPr>
        </p:nvSpPr>
        <p:spPr>
          <a:xfrm>
            <a:off x="364331" y="2637014"/>
            <a:ext cx="5265000" cy="5720000"/>
          </a:xfrm>
        </p:spPr>
        <p:txBody>
          <a:bodyPr/>
          <a:lstStyle>
            <a:lvl1pPr>
              <a:defRPr/>
            </a:lvl1pPr>
          </a:lstStyle>
          <a:p>
            <a:pPr lvl="0"/>
            <a:r>
              <a:rPr lang="en-GB"/>
              <a:t>Click to add text, or click on one of the central icons to add a table, chart, SmartArt, image or media. Press the ‘Increase/Decrease’ button under the Home tab to move through the text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105EC4C-205A-AE42-AC77-45023A8CB0A6}"/>
              </a:ext>
            </a:extLst>
          </p:cNvPr>
          <p:cNvSpPr>
            <a:spLocks noGrp="1"/>
          </p:cNvSpPr>
          <p:nvPr>
            <p:ph type="dt" sz="half" idx="15"/>
          </p:nvPr>
        </p:nvSpPr>
        <p:spPr/>
        <p:txBody>
          <a:bodyPr/>
          <a:lstStyle/>
          <a:p>
            <a:fld id="{6DB7E033-7760-4F53-AB39-23E75C1E8B96}" type="datetime1">
              <a:rPr lang="en-GB" smtClean="0"/>
              <a:t>21/08/2023</a:t>
            </a:fld>
            <a:endParaRPr lang="en-GB"/>
          </a:p>
        </p:txBody>
      </p:sp>
      <p:sp>
        <p:nvSpPr>
          <p:cNvPr id="11" name="Footer Placeholder 10">
            <a:extLst>
              <a:ext uri="{FF2B5EF4-FFF2-40B4-BE49-F238E27FC236}">
                <a16:creationId xmlns:a16="http://schemas.microsoft.com/office/drawing/2014/main" id="{B0B0CA08-E061-255E-37AD-C77C63384A76}"/>
              </a:ext>
            </a:extLst>
          </p:cNvPr>
          <p:cNvSpPr>
            <a:spLocks noGrp="1"/>
          </p:cNvSpPr>
          <p:nvPr>
            <p:ph type="ftr" sz="quarter" idx="16"/>
          </p:nvPr>
        </p:nvSpPr>
        <p:spPr/>
        <p:txBody>
          <a:bodyPr/>
          <a:lstStyle/>
          <a:p>
            <a:r>
              <a:rPr lang="en-GB"/>
              <a:t>To add a Footer, select 'Insert &gt; Header &amp; Footer'</a:t>
            </a:r>
          </a:p>
        </p:txBody>
      </p:sp>
      <p:sp>
        <p:nvSpPr>
          <p:cNvPr id="12" name="Slide Number Placeholder 11">
            <a:extLst>
              <a:ext uri="{FF2B5EF4-FFF2-40B4-BE49-F238E27FC236}">
                <a16:creationId xmlns:a16="http://schemas.microsoft.com/office/drawing/2014/main" id="{C310BF31-A4C3-377B-AEC6-33F3A1A293F1}"/>
              </a:ext>
            </a:extLst>
          </p:cNvPr>
          <p:cNvSpPr>
            <a:spLocks noGrp="1"/>
          </p:cNvSpPr>
          <p:nvPr>
            <p:ph type="sldNum" sz="quarter" idx="17"/>
          </p:nvPr>
        </p:nvSpPr>
        <p:spPr/>
        <p:txBody>
          <a:bodyPr/>
          <a:lstStyle/>
          <a:p>
            <a:r>
              <a:rPr lang="en-GB"/>
              <a:t>Page </a:t>
            </a:r>
            <a:fld id="{F5AEA0E0-5CC6-4BD0-905C-A0021E419432}" type="slidenum">
              <a:rPr lang="en-GB" smtClean="0"/>
              <a:pPr/>
              <a:t>‹#›</a:t>
            </a:fld>
            <a:endParaRPr lang="en-GB"/>
          </a:p>
        </p:txBody>
      </p:sp>
    </p:spTree>
    <p:extLst>
      <p:ext uri="{BB962C8B-B14F-4D97-AF65-F5344CB8AC3E}">
        <p14:creationId xmlns:p14="http://schemas.microsoft.com/office/powerpoint/2010/main" val="18908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Content Placeholder 2"/>
          <p:cNvSpPr>
            <a:spLocks noGrp="1"/>
          </p:cNvSpPr>
          <p:nvPr>
            <p:ph sz="half" idx="1" hasCustomPrompt="1"/>
          </p:nvPr>
        </p:nvSpPr>
        <p:spPr>
          <a:xfrm>
            <a:off x="364331" y="2637014"/>
            <a:ext cx="2430000" cy="572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199331" y="2637014"/>
            <a:ext cx="2430000" cy="57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Date Placeholder 8">
            <a:extLst>
              <a:ext uri="{FF2B5EF4-FFF2-40B4-BE49-F238E27FC236}">
                <a16:creationId xmlns:a16="http://schemas.microsoft.com/office/drawing/2014/main" id="{47A1DEDE-6AEA-86E9-4E33-2C1EA515B29B}"/>
              </a:ext>
            </a:extLst>
          </p:cNvPr>
          <p:cNvSpPr>
            <a:spLocks noGrp="1"/>
          </p:cNvSpPr>
          <p:nvPr>
            <p:ph type="dt" sz="half" idx="10"/>
          </p:nvPr>
        </p:nvSpPr>
        <p:spPr/>
        <p:txBody>
          <a:bodyPr/>
          <a:lstStyle/>
          <a:p>
            <a:fld id="{93472334-F3BF-4941-B066-A9089F7890EF}" type="datetime1">
              <a:rPr lang="en-GB" smtClean="0"/>
              <a:t>21/08/2023</a:t>
            </a:fld>
            <a:endParaRPr lang="en-GB"/>
          </a:p>
        </p:txBody>
      </p:sp>
      <p:sp>
        <p:nvSpPr>
          <p:cNvPr id="10" name="Footer Placeholder 9">
            <a:extLst>
              <a:ext uri="{FF2B5EF4-FFF2-40B4-BE49-F238E27FC236}">
                <a16:creationId xmlns:a16="http://schemas.microsoft.com/office/drawing/2014/main" id="{A2BBABFD-F4F5-2DE9-E006-D11D24911AFB}"/>
              </a:ext>
            </a:extLst>
          </p:cNvPr>
          <p:cNvSpPr>
            <a:spLocks noGrp="1"/>
          </p:cNvSpPr>
          <p:nvPr>
            <p:ph type="ftr" sz="quarter" idx="11"/>
          </p:nvPr>
        </p:nvSpPr>
        <p:spPr/>
        <p:txBody>
          <a:bodyPr/>
          <a:lstStyle/>
          <a:p>
            <a:r>
              <a:rPr lang="en-GB"/>
              <a:t>To add a Footer, select 'Insert &gt; Header &amp; Footer'</a:t>
            </a:r>
          </a:p>
        </p:txBody>
      </p:sp>
      <p:sp>
        <p:nvSpPr>
          <p:cNvPr id="11" name="Slide Number Placeholder 10">
            <a:extLst>
              <a:ext uri="{FF2B5EF4-FFF2-40B4-BE49-F238E27FC236}">
                <a16:creationId xmlns:a16="http://schemas.microsoft.com/office/drawing/2014/main" id="{E07799FD-E5BC-A43F-4E9E-C3BC17F3CF7E}"/>
              </a:ext>
            </a:extLst>
          </p:cNvPr>
          <p:cNvSpPr>
            <a:spLocks noGrp="1"/>
          </p:cNvSpPr>
          <p:nvPr>
            <p:ph type="sldNum" sz="quarter" idx="12"/>
          </p:nvPr>
        </p:nvSpPr>
        <p:spPr/>
        <p:txBody>
          <a:bodyPr/>
          <a:lstStyle/>
          <a:p>
            <a:r>
              <a:rPr lang="en-GB"/>
              <a:t>Page </a:t>
            </a:r>
            <a:fld id="{F5AEA0E0-5CC6-4BD0-905C-A0021E419432}" type="slidenum">
              <a:rPr lang="en-GB" smtClean="0"/>
              <a:pPr/>
              <a:t>‹#›</a:t>
            </a:fld>
            <a:endParaRPr lang="en-GB"/>
          </a:p>
        </p:txBody>
      </p:sp>
    </p:spTree>
    <p:extLst>
      <p:ext uri="{BB962C8B-B14F-4D97-AF65-F5344CB8AC3E}">
        <p14:creationId xmlns:p14="http://schemas.microsoft.com/office/powerpoint/2010/main" val="331880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7" name="Content Placeholder 8">
            <a:extLst>
              <a:ext uri="{FF2B5EF4-FFF2-40B4-BE49-F238E27FC236}">
                <a16:creationId xmlns:a16="http://schemas.microsoft.com/office/drawing/2014/main" id="{90448248-0EB9-324F-5283-E3BF1DCAAEC8}"/>
              </a:ext>
            </a:extLst>
          </p:cNvPr>
          <p:cNvSpPr>
            <a:spLocks noGrp="1"/>
          </p:cNvSpPr>
          <p:nvPr>
            <p:ph sz="quarter" idx="14" hasCustomPrompt="1"/>
          </p:nvPr>
        </p:nvSpPr>
        <p:spPr>
          <a:xfrm>
            <a:off x="364331" y="3417012"/>
            <a:ext cx="5265000" cy="4940000"/>
          </a:xfrm>
        </p:spPr>
        <p:txBody>
          <a:bodyPr/>
          <a:lstStyle>
            <a:lvl1pPr>
              <a:defRPr/>
            </a:lvl1pPr>
          </a:lstStyle>
          <a:p>
            <a:pPr lvl="0"/>
            <a:r>
              <a:rPr lang="en-GB"/>
              <a:t>Select one of the central icons to add a table, chart, SmartArt, image or media</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105EC4C-205A-AE42-AC77-45023A8CB0A6}"/>
              </a:ext>
            </a:extLst>
          </p:cNvPr>
          <p:cNvSpPr>
            <a:spLocks noGrp="1"/>
          </p:cNvSpPr>
          <p:nvPr>
            <p:ph type="dt" sz="half" idx="15"/>
          </p:nvPr>
        </p:nvSpPr>
        <p:spPr/>
        <p:txBody>
          <a:bodyPr/>
          <a:lstStyle/>
          <a:p>
            <a:fld id="{B95440ED-8C89-4301-B204-2D326E26EA6F}" type="datetime1">
              <a:rPr lang="en-GB" smtClean="0"/>
              <a:t>21/08/2023</a:t>
            </a:fld>
            <a:endParaRPr lang="en-GB"/>
          </a:p>
        </p:txBody>
      </p:sp>
      <p:sp>
        <p:nvSpPr>
          <p:cNvPr id="11" name="Footer Placeholder 10">
            <a:extLst>
              <a:ext uri="{FF2B5EF4-FFF2-40B4-BE49-F238E27FC236}">
                <a16:creationId xmlns:a16="http://schemas.microsoft.com/office/drawing/2014/main" id="{B0B0CA08-E061-255E-37AD-C77C63384A76}"/>
              </a:ext>
            </a:extLst>
          </p:cNvPr>
          <p:cNvSpPr>
            <a:spLocks noGrp="1"/>
          </p:cNvSpPr>
          <p:nvPr>
            <p:ph type="ftr" sz="quarter" idx="16"/>
          </p:nvPr>
        </p:nvSpPr>
        <p:spPr/>
        <p:txBody>
          <a:bodyPr/>
          <a:lstStyle/>
          <a:p>
            <a:r>
              <a:rPr lang="en-GB"/>
              <a:t>To add a Footer, select 'Insert &gt; Header &amp; Footer'</a:t>
            </a:r>
          </a:p>
        </p:txBody>
      </p:sp>
      <p:sp>
        <p:nvSpPr>
          <p:cNvPr id="12" name="Slide Number Placeholder 11">
            <a:extLst>
              <a:ext uri="{FF2B5EF4-FFF2-40B4-BE49-F238E27FC236}">
                <a16:creationId xmlns:a16="http://schemas.microsoft.com/office/drawing/2014/main" id="{C310BF31-A4C3-377B-AEC6-33F3A1A293F1}"/>
              </a:ext>
            </a:extLst>
          </p:cNvPr>
          <p:cNvSpPr>
            <a:spLocks noGrp="1"/>
          </p:cNvSpPr>
          <p:nvPr>
            <p:ph type="sldNum" sz="quarter" idx="17"/>
          </p:nvPr>
        </p:nvSpPr>
        <p:spPr/>
        <p:txBody>
          <a:bodyPr/>
          <a:lstStyle/>
          <a:p>
            <a:r>
              <a:rPr lang="en-GB"/>
              <a:t>Page </a:t>
            </a:r>
            <a:fld id="{F5AEA0E0-5CC6-4BD0-905C-A0021E419432}" type="slidenum">
              <a:rPr lang="en-GB" smtClean="0"/>
              <a:pPr/>
              <a:t>‹#›</a:t>
            </a:fld>
            <a:endParaRPr lang="en-GB"/>
          </a:p>
        </p:txBody>
      </p:sp>
      <p:sp>
        <p:nvSpPr>
          <p:cNvPr id="4" name="Text Placeholder 3">
            <a:extLst>
              <a:ext uri="{FF2B5EF4-FFF2-40B4-BE49-F238E27FC236}">
                <a16:creationId xmlns:a16="http://schemas.microsoft.com/office/drawing/2014/main" id="{2D2EE1AF-A60C-0DAE-29BA-0F1D2FBF76CB}"/>
              </a:ext>
            </a:extLst>
          </p:cNvPr>
          <p:cNvSpPr>
            <a:spLocks noGrp="1"/>
          </p:cNvSpPr>
          <p:nvPr>
            <p:ph type="body" sz="quarter" idx="18" hasCustomPrompt="1"/>
          </p:nvPr>
        </p:nvSpPr>
        <p:spPr>
          <a:xfrm>
            <a:off x="364331" y="2365748"/>
            <a:ext cx="5265000" cy="780000"/>
          </a:xfrm>
        </p:spPr>
        <p:txBody>
          <a:bodyPr/>
          <a:lstStyle>
            <a:lvl1pPr>
              <a:defRPr/>
            </a:lvl1pPr>
          </a:lstStyle>
          <a:p>
            <a:pPr lvl="0"/>
            <a:r>
              <a:rPr lang="en-GB"/>
              <a:t>Click to add text</a:t>
            </a:r>
            <a:endParaRPr lang="en-AU"/>
          </a:p>
        </p:txBody>
      </p:sp>
    </p:spTree>
    <p:extLst>
      <p:ext uri="{BB962C8B-B14F-4D97-AF65-F5344CB8AC3E}">
        <p14:creationId xmlns:p14="http://schemas.microsoft.com/office/powerpoint/2010/main" val="346540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DFAE338-542F-062A-113E-84D5DEAC9297}"/>
              </a:ext>
            </a:extLst>
          </p:cNvPr>
          <p:cNvSpPr>
            <a:spLocks noGrp="1" noChangeAspect="1"/>
          </p:cNvSpPr>
          <p:nvPr>
            <p:ph type="pic" sz="quarter" idx="14" hasCustomPrompt="1"/>
          </p:nvPr>
        </p:nvSpPr>
        <p:spPr>
          <a:xfrm>
            <a:off x="3633787" y="2071599"/>
            <a:ext cx="3220122" cy="6921040"/>
          </a:xfrm>
          <a:custGeom>
            <a:avLst/>
            <a:gdLst>
              <a:gd name="connsiteX0" fmla="*/ 2272483 w 4293496"/>
              <a:gd name="connsiteY0" fmla="*/ 0 h 4791489"/>
              <a:gd name="connsiteX1" fmla="*/ 4293496 w 4293496"/>
              <a:gd name="connsiteY1" fmla="*/ 0 h 4791489"/>
              <a:gd name="connsiteX2" fmla="*/ 4293496 w 4293496"/>
              <a:gd name="connsiteY2" fmla="*/ 4791489 h 4791489"/>
              <a:gd name="connsiteX3" fmla="*/ 0 w 4293496"/>
              <a:gd name="connsiteY3" fmla="*/ 4791489 h 4791489"/>
            </a:gdLst>
            <a:ahLst/>
            <a:cxnLst>
              <a:cxn ang="0">
                <a:pos x="connsiteX0" y="connsiteY0"/>
              </a:cxn>
              <a:cxn ang="0">
                <a:pos x="connsiteX1" y="connsiteY1"/>
              </a:cxn>
              <a:cxn ang="0">
                <a:pos x="connsiteX2" y="connsiteY2"/>
              </a:cxn>
              <a:cxn ang="0">
                <a:pos x="connsiteX3" y="connsiteY3"/>
              </a:cxn>
            </a:cxnLst>
            <a:rect l="l" t="t" r="r" b="b"/>
            <a:pathLst>
              <a:path w="4293496" h="4791489">
                <a:moveTo>
                  <a:pt x="2272483" y="0"/>
                </a:moveTo>
                <a:lnTo>
                  <a:pt x="4293496" y="0"/>
                </a:lnTo>
                <a:lnTo>
                  <a:pt x="4293496" y="4791489"/>
                </a:lnTo>
                <a:lnTo>
                  <a:pt x="0" y="4791489"/>
                </a:lnTo>
                <a:close/>
              </a:path>
            </a:pathLst>
          </a:custGeom>
          <a:solidFill>
            <a:schemeClr val="bg1">
              <a:lumMod val="75000"/>
            </a:schemeClr>
          </a:solidFill>
        </p:spPr>
        <p:txBody>
          <a:bodyPr wrap="square" lIns="2520000" tIns="288000" rIns="360000" bIns="360000" anchor="t" anchorCtr="0">
            <a:noAutofit/>
          </a:bodyPr>
          <a:lstStyle>
            <a:lvl1pPr algn="r">
              <a:defRPr sz="1050" b="0">
                <a:solidFill>
                  <a:schemeClr val="bg1"/>
                </a:solidFill>
                <a:latin typeface="+mj-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a:t>To insert an image, select ‘Insert Picture’, or click on icon. Select ‘Picture Format &gt; Crop’ to edit size and position of picture.</a:t>
            </a:r>
          </a:p>
        </p:txBody>
      </p:sp>
      <p:sp>
        <p:nvSpPr>
          <p:cNvPr id="10" name="Text Placeholder 8">
            <a:extLst>
              <a:ext uri="{FF2B5EF4-FFF2-40B4-BE49-F238E27FC236}">
                <a16:creationId xmlns:a16="http://schemas.microsoft.com/office/drawing/2014/main" id="{3399DAD4-A874-4EAB-AB3C-820568E6E783}"/>
              </a:ext>
            </a:extLst>
          </p:cNvPr>
          <p:cNvSpPr>
            <a:spLocks noGrp="1"/>
          </p:cNvSpPr>
          <p:nvPr>
            <p:ph type="body" sz="quarter" idx="13"/>
          </p:nvPr>
        </p:nvSpPr>
        <p:spPr>
          <a:xfrm>
            <a:off x="364330" y="2637014"/>
            <a:ext cx="4455000" cy="57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3" name="Title 2">
            <a:extLst>
              <a:ext uri="{FF2B5EF4-FFF2-40B4-BE49-F238E27FC236}">
                <a16:creationId xmlns:a16="http://schemas.microsoft.com/office/drawing/2014/main" id="{564EBA4A-B347-103C-AA7B-74A81B6E6CA7}"/>
              </a:ext>
            </a:extLst>
          </p:cNvPr>
          <p:cNvSpPr>
            <a:spLocks noGrp="1"/>
          </p:cNvSpPr>
          <p:nvPr>
            <p:ph type="title"/>
          </p:nvPr>
        </p:nvSpPr>
        <p:spPr>
          <a:xfrm>
            <a:off x="364330" y="555342"/>
            <a:ext cx="4455000" cy="1040000"/>
          </a:xfrm>
        </p:spPr>
        <p:txBody>
          <a:bodyPr/>
          <a:lstStyle/>
          <a:p>
            <a:r>
              <a:rPr lang="en-GB"/>
              <a:t>Click to edit Master title style</a:t>
            </a:r>
            <a:endParaRPr lang="en-AU"/>
          </a:p>
        </p:txBody>
      </p:sp>
      <p:sp>
        <p:nvSpPr>
          <p:cNvPr id="11" name="Text Placeholder 10">
            <a:extLst>
              <a:ext uri="{FF2B5EF4-FFF2-40B4-BE49-F238E27FC236}">
                <a16:creationId xmlns:a16="http://schemas.microsoft.com/office/drawing/2014/main" id="{3B49C342-B9AA-BE4C-DBA6-A414FD6F6656}"/>
              </a:ext>
            </a:extLst>
          </p:cNvPr>
          <p:cNvSpPr>
            <a:spLocks noGrp="1"/>
          </p:cNvSpPr>
          <p:nvPr>
            <p:ph type="body" sz="quarter" idx="16"/>
          </p:nvPr>
        </p:nvSpPr>
        <p:spPr>
          <a:xfrm>
            <a:off x="6029025" y="5638174"/>
            <a:ext cx="824885" cy="3354463"/>
          </a:xfrm>
          <a:custGeom>
            <a:avLst/>
            <a:gdLst>
              <a:gd name="connsiteX0" fmla="*/ 1099846 w 1099846"/>
              <a:gd name="connsiteY0" fmla="*/ 0 h 2322320"/>
              <a:gd name="connsiteX1" fmla="*/ 1099846 w 1099846"/>
              <a:gd name="connsiteY1" fmla="*/ 2322320 h 2322320"/>
              <a:gd name="connsiteX2" fmla="*/ 0 w 1099846"/>
              <a:gd name="connsiteY2" fmla="*/ 2322320 h 2322320"/>
            </a:gdLst>
            <a:ahLst/>
            <a:cxnLst>
              <a:cxn ang="0">
                <a:pos x="connsiteX0" y="connsiteY0"/>
              </a:cxn>
              <a:cxn ang="0">
                <a:pos x="connsiteX1" y="connsiteY1"/>
              </a:cxn>
              <a:cxn ang="0">
                <a:pos x="connsiteX2" y="connsiteY2"/>
              </a:cxn>
            </a:cxnLst>
            <a:rect l="l" t="t" r="r" b="b"/>
            <a:pathLst>
              <a:path w="1099846" h="2322320">
                <a:moveTo>
                  <a:pt x="1099846" y="0"/>
                </a:moveTo>
                <a:lnTo>
                  <a:pt x="1099846" y="2322320"/>
                </a:lnTo>
                <a:lnTo>
                  <a:pt x="0" y="2322320"/>
                </a:lnTo>
                <a:close/>
              </a:path>
            </a:pathLst>
          </a:custGeom>
          <a:solidFill>
            <a:schemeClr val="tx2">
              <a:alpha val="65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39" name="Date Placeholder 38">
            <a:extLst>
              <a:ext uri="{FF2B5EF4-FFF2-40B4-BE49-F238E27FC236}">
                <a16:creationId xmlns:a16="http://schemas.microsoft.com/office/drawing/2014/main" id="{F698BA25-4BD0-67D4-7C71-C0E01B8EC811}"/>
              </a:ext>
            </a:extLst>
          </p:cNvPr>
          <p:cNvSpPr>
            <a:spLocks noGrp="1"/>
          </p:cNvSpPr>
          <p:nvPr>
            <p:ph type="dt" sz="half" idx="17"/>
          </p:nvPr>
        </p:nvSpPr>
        <p:spPr/>
        <p:txBody>
          <a:bodyPr/>
          <a:lstStyle/>
          <a:p>
            <a:fld id="{920A0E56-D0C5-4B3E-813B-A90A31A1DAA6}" type="datetime1">
              <a:rPr lang="en-GB" smtClean="0"/>
              <a:t>21/08/2023</a:t>
            </a:fld>
            <a:endParaRPr lang="en-GB"/>
          </a:p>
        </p:txBody>
      </p:sp>
      <p:sp>
        <p:nvSpPr>
          <p:cNvPr id="40" name="Footer Placeholder 39">
            <a:extLst>
              <a:ext uri="{FF2B5EF4-FFF2-40B4-BE49-F238E27FC236}">
                <a16:creationId xmlns:a16="http://schemas.microsoft.com/office/drawing/2014/main" id="{9C50C287-886F-8EE0-566B-F65B7FD7A54F}"/>
              </a:ext>
            </a:extLst>
          </p:cNvPr>
          <p:cNvSpPr>
            <a:spLocks noGrp="1"/>
          </p:cNvSpPr>
          <p:nvPr>
            <p:ph type="ftr" sz="quarter" idx="18"/>
          </p:nvPr>
        </p:nvSpPr>
        <p:spPr/>
        <p:txBody>
          <a:bodyPr/>
          <a:lstStyle/>
          <a:p>
            <a:r>
              <a:rPr lang="en-GB"/>
              <a:t>To add a Footer, select 'Insert &gt; Header &amp; Footer'</a:t>
            </a:r>
          </a:p>
        </p:txBody>
      </p:sp>
      <p:sp>
        <p:nvSpPr>
          <p:cNvPr id="41" name="Slide Number Placeholder 40">
            <a:extLst>
              <a:ext uri="{FF2B5EF4-FFF2-40B4-BE49-F238E27FC236}">
                <a16:creationId xmlns:a16="http://schemas.microsoft.com/office/drawing/2014/main" id="{ECB20DFD-4DFE-0F76-52E2-4F336B547E1E}"/>
              </a:ext>
            </a:extLst>
          </p:cNvPr>
          <p:cNvSpPr>
            <a:spLocks noGrp="1"/>
          </p:cNvSpPr>
          <p:nvPr>
            <p:ph type="sldNum" sz="quarter" idx="19"/>
          </p:nvPr>
        </p:nvSpPr>
        <p:spPr/>
        <p:txBody>
          <a:bodyPr/>
          <a:lstStyle/>
          <a:p>
            <a:r>
              <a:rPr lang="en-GB"/>
              <a:t>Page </a:t>
            </a:r>
            <a:fld id="{F5AEA0E0-5CC6-4BD0-905C-A0021E419432}" type="slidenum">
              <a:rPr lang="en-GB" smtClean="0"/>
              <a:pPr/>
              <a:t>‹#›</a:t>
            </a:fld>
            <a:endParaRPr lang="en-GB"/>
          </a:p>
        </p:txBody>
      </p:sp>
    </p:spTree>
    <p:extLst>
      <p:ext uri="{BB962C8B-B14F-4D97-AF65-F5344CB8AC3E}">
        <p14:creationId xmlns:p14="http://schemas.microsoft.com/office/powerpoint/2010/main" val="29618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laarge image">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84F04595-8F0F-9159-49EE-2EF24C129E8A}"/>
              </a:ext>
            </a:extLst>
          </p:cNvPr>
          <p:cNvSpPr>
            <a:spLocks noGrp="1" noChangeAspect="1"/>
          </p:cNvSpPr>
          <p:nvPr>
            <p:ph type="pic" sz="quarter" idx="14" hasCustomPrompt="1"/>
          </p:nvPr>
        </p:nvSpPr>
        <p:spPr>
          <a:xfrm>
            <a:off x="0" y="2071599"/>
            <a:ext cx="6858000" cy="6907430"/>
          </a:xfrm>
          <a:prstGeom prst="rect">
            <a:avLst/>
          </a:prstGeom>
          <a:solidFill>
            <a:schemeClr val="bg1">
              <a:lumMod val="75000"/>
            </a:schemeClr>
          </a:solidFill>
        </p:spPr>
        <p:txBody>
          <a:bodyPr wrap="square" lIns="648000" tIns="288000" rIns="4320000" bIns="360000" anchor="t" anchorCtr="0">
            <a:noAutofit/>
          </a:bodyPr>
          <a:lstStyle>
            <a:lvl1pPr algn="l">
              <a:defRPr sz="1050" b="0">
                <a:solidFill>
                  <a:schemeClr val="bg1"/>
                </a:solidFill>
                <a:latin typeface="+mj-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a:t>To insert an image, select ‘Insert Picture’, or click on icon. Select ‘Picture Format &gt; Crop’ to edit size and position of picture.</a:t>
            </a:r>
          </a:p>
        </p:txBody>
      </p:sp>
      <p:sp>
        <p:nvSpPr>
          <p:cNvPr id="3" name="Title 2">
            <a:extLst>
              <a:ext uri="{FF2B5EF4-FFF2-40B4-BE49-F238E27FC236}">
                <a16:creationId xmlns:a16="http://schemas.microsoft.com/office/drawing/2014/main" id="{564EBA4A-B347-103C-AA7B-74A81B6E6CA7}"/>
              </a:ext>
            </a:extLst>
          </p:cNvPr>
          <p:cNvSpPr>
            <a:spLocks noGrp="1"/>
          </p:cNvSpPr>
          <p:nvPr>
            <p:ph type="title"/>
          </p:nvPr>
        </p:nvSpPr>
        <p:spPr>
          <a:xfrm>
            <a:off x="364331" y="555342"/>
            <a:ext cx="2835000" cy="1040000"/>
          </a:xfrm>
        </p:spPr>
        <p:txBody>
          <a:bodyPr/>
          <a:lstStyle/>
          <a:p>
            <a:r>
              <a:rPr lang="en-GB"/>
              <a:t>Click to edit Master title style</a:t>
            </a:r>
            <a:endParaRPr lang="en-AU"/>
          </a:p>
        </p:txBody>
      </p:sp>
      <p:sp>
        <p:nvSpPr>
          <p:cNvPr id="2" name="Date Placeholder 1">
            <a:extLst>
              <a:ext uri="{FF2B5EF4-FFF2-40B4-BE49-F238E27FC236}">
                <a16:creationId xmlns:a16="http://schemas.microsoft.com/office/drawing/2014/main" id="{029D1A89-6D04-E6B7-642A-FC4A5D65F2FE}"/>
              </a:ext>
            </a:extLst>
          </p:cNvPr>
          <p:cNvSpPr>
            <a:spLocks noGrp="1"/>
          </p:cNvSpPr>
          <p:nvPr>
            <p:ph type="dt" sz="half" idx="17"/>
          </p:nvPr>
        </p:nvSpPr>
        <p:spPr/>
        <p:txBody>
          <a:bodyPr/>
          <a:lstStyle>
            <a:lvl1pPr>
              <a:defRPr>
                <a:solidFill>
                  <a:schemeClr val="accent6"/>
                </a:solidFill>
              </a:defRPr>
            </a:lvl1pPr>
          </a:lstStyle>
          <a:p>
            <a:fld id="{3C048CFF-D5A4-4BED-AD1A-14E8D2CBA798}" type="datetime1">
              <a:rPr lang="en-GB" smtClean="0"/>
              <a:pPr/>
              <a:t>21/08/2023</a:t>
            </a:fld>
            <a:endParaRPr lang="en-GB"/>
          </a:p>
        </p:txBody>
      </p:sp>
      <p:sp>
        <p:nvSpPr>
          <p:cNvPr id="4" name="Footer Placeholder 3">
            <a:extLst>
              <a:ext uri="{FF2B5EF4-FFF2-40B4-BE49-F238E27FC236}">
                <a16:creationId xmlns:a16="http://schemas.microsoft.com/office/drawing/2014/main" id="{EF0ACF10-A8A1-158D-77C0-F1470495E064}"/>
              </a:ext>
            </a:extLst>
          </p:cNvPr>
          <p:cNvSpPr>
            <a:spLocks noGrp="1"/>
          </p:cNvSpPr>
          <p:nvPr>
            <p:ph type="ftr" sz="quarter" idx="18"/>
          </p:nvPr>
        </p:nvSpPr>
        <p:spPr/>
        <p:txBody>
          <a:bodyPr/>
          <a:lstStyle>
            <a:lvl1pPr>
              <a:defRPr>
                <a:solidFill>
                  <a:schemeClr val="accent6"/>
                </a:solidFill>
              </a:defRPr>
            </a:lvl1pPr>
          </a:lstStyle>
          <a:p>
            <a:r>
              <a:rPr lang="en-GB"/>
              <a:t>To add a Footer, select 'Insert &gt; Header &amp; Footer'</a:t>
            </a:r>
          </a:p>
        </p:txBody>
      </p:sp>
      <p:sp>
        <p:nvSpPr>
          <p:cNvPr id="8" name="Slide Number Placeholder 7">
            <a:extLst>
              <a:ext uri="{FF2B5EF4-FFF2-40B4-BE49-F238E27FC236}">
                <a16:creationId xmlns:a16="http://schemas.microsoft.com/office/drawing/2014/main" id="{17DED0C4-FEDA-7F07-651E-81D65BEE7C93}"/>
              </a:ext>
            </a:extLst>
          </p:cNvPr>
          <p:cNvSpPr>
            <a:spLocks noGrp="1"/>
          </p:cNvSpPr>
          <p:nvPr>
            <p:ph type="sldNum" sz="quarter" idx="19"/>
          </p:nvPr>
        </p:nvSpPr>
        <p:spPr/>
        <p:txBody>
          <a:bodyPr/>
          <a:lstStyle>
            <a:lvl1pPr>
              <a:defRPr>
                <a:solidFill>
                  <a:schemeClr val="accent6"/>
                </a:solidFill>
              </a:defRPr>
            </a:lvl1pPr>
          </a:lstStyle>
          <a:p>
            <a:r>
              <a:rPr lang="en-GB"/>
              <a:t>Page </a:t>
            </a:r>
            <a:fld id="{F5AEA0E0-5CC6-4BD0-905C-A0021E419432}" type="slidenum">
              <a:rPr lang="en-GB" smtClean="0"/>
              <a:pPr/>
              <a:t>‹#›</a:t>
            </a:fld>
            <a:endParaRPr lang="en-GB"/>
          </a:p>
        </p:txBody>
      </p:sp>
      <p:sp>
        <p:nvSpPr>
          <p:cNvPr id="7" name="Text Placeholder 6">
            <a:extLst>
              <a:ext uri="{FF2B5EF4-FFF2-40B4-BE49-F238E27FC236}">
                <a16:creationId xmlns:a16="http://schemas.microsoft.com/office/drawing/2014/main" id="{F2C391D5-CDF7-2EA7-BE15-53AD611FD5D2}"/>
              </a:ext>
            </a:extLst>
          </p:cNvPr>
          <p:cNvSpPr>
            <a:spLocks noGrp="1"/>
          </p:cNvSpPr>
          <p:nvPr>
            <p:ph type="body" sz="quarter" idx="16"/>
          </p:nvPr>
        </p:nvSpPr>
        <p:spPr>
          <a:xfrm>
            <a:off x="3633787" y="2071599"/>
            <a:ext cx="3220122" cy="6921040"/>
          </a:xfrm>
          <a:custGeom>
            <a:avLst/>
            <a:gdLst>
              <a:gd name="connsiteX0" fmla="*/ 2272483 w 4293496"/>
              <a:gd name="connsiteY0" fmla="*/ 0 h 4791489"/>
              <a:gd name="connsiteX1" fmla="*/ 4293496 w 4293496"/>
              <a:gd name="connsiteY1" fmla="*/ 0 h 4791489"/>
              <a:gd name="connsiteX2" fmla="*/ 4293496 w 4293496"/>
              <a:gd name="connsiteY2" fmla="*/ 4791489 h 4791489"/>
              <a:gd name="connsiteX3" fmla="*/ 0 w 4293496"/>
              <a:gd name="connsiteY3" fmla="*/ 4791489 h 4791489"/>
            </a:gdLst>
            <a:ahLst/>
            <a:cxnLst>
              <a:cxn ang="0">
                <a:pos x="connsiteX0" y="connsiteY0"/>
              </a:cxn>
              <a:cxn ang="0">
                <a:pos x="connsiteX1" y="connsiteY1"/>
              </a:cxn>
              <a:cxn ang="0">
                <a:pos x="connsiteX2" y="connsiteY2"/>
              </a:cxn>
              <a:cxn ang="0">
                <a:pos x="connsiteX3" y="connsiteY3"/>
              </a:cxn>
            </a:cxnLst>
            <a:rect l="l" t="t" r="r" b="b"/>
            <a:pathLst>
              <a:path w="4293496" h="4791489">
                <a:moveTo>
                  <a:pt x="2272483" y="0"/>
                </a:moveTo>
                <a:lnTo>
                  <a:pt x="4293496" y="0"/>
                </a:lnTo>
                <a:lnTo>
                  <a:pt x="4293496" y="4791489"/>
                </a:lnTo>
                <a:lnTo>
                  <a:pt x="0" y="4791489"/>
                </a:lnTo>
                <a:close/>
              </a:path>
            </a:pathLst>
          </a:custGeom>
          <a:solidFill>
            <a:schemeClr val="tx2">
              <a:alpha val="65000"/>
            </a:schemeClr>
          </a:solidFill>
        </p:spPr>
        <p:txBody>
          <a:bodyPr wrap="square">
            <a:noAutofit/>
          </a:bodyPr>
          <a:lstStyle>
            <a:lvl1pPr>
              <a:spcBef>
                <a:spcPts val="0"/>
              </a:spcBef>
              <a:defRPr sz="300">
                <a:noFill/>
              </a:defRPr>
            </a:lvl1pPr>
            <a:lvl2pPr marL="0" indent="0">
              <a:spcBef>
                <a:spcPts val="0"/>
              </a:spcBef>
              <a:buNone/>
              <a:defRPr sz="300">
                <a:noFill/>
              </a:defRPr>
            </a:lvl2pPr>
            <a:lvl3pPr marL="0" indent="0">
              <a:spcBef>
                <a:spcPts val="0"/>
              </a:spcBef>
              <a:buNone/>
              <a:defRPr sz="300">
                <a:noFill/>
              </a:defRPr>
            </a:lvl3pPr>
            <a:lvl4pPr>
              <a:spcBef>
                <a:spcPts val="0"/>
              </a:spcBef>
              <a:defRPr sz="300" b="0">
                <a:noFill/>
              </a:defRPr>
            </a:lvl4pPr>
            <a:lvl5pPr>
              <a:spcBef>
                <a:spcPts val="0"/>
              </a:spcBef>
              <a:defRPr sz="300">
                <a:noFill/>
              </a:defRPr>
            </a:lvl5pPr>
            <a:lvl6pPr>
              <a:spcBef>
                <a:spcPts val="0"/>
              </a:spcBef>
              <a:defRPr sz="300">
                <a:noFill/>
              </a:defRPr>
            </a:lvl6pPr>
            <a:lvl7pPr>
              <a:spcBef>
                <a:spcPts val="0"/>
              </a:spcBef>
              <a:defRPr sz="300">
                <a:noFill/>
              </a:defRPr>
            </a:lvl7pPr>
            <a:lvl8pPr>
              <a:spcBef>
                <a:spcPts val="0"/>
              </a:spcBef>
              <a:defRPr sz="300">
                <a:noFill/>
              </a:defRPr>
            </a:lvl8pPr>
            <a:lvl9pPr>
              <a:spcBef>
                <a:spcPts val="0"/>
              </a:spcBef>
              <a:defRPr sz="300">
                <a:no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110110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CD57AC-6EFD-6EE2-0809-299CC0C1D448}"/>
              </a:ext>
            </a:extLst>
          </p:cNvPr>
          <p:cNvGraphicFramePr>
            <a:graphicFrameLocks noChangeAspect="1"/>
          </p:cNvGraphicFramePr>
          <p:nvPr userDrawn="1">
            <p:custDataLst>
              <p:tags r:id="rId18"/>
            </p:custDataLst>
            <p:extLst>
              <p:ext uri="{D42A27DB-BD31-4B8C-83A1-F6EECF244321}">
                <p14:modId xmlns:p14="http://schemas.microsoft.com/office/powerpoint/2010/main" val="1032560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28" imgH="328" progId="TCLayout.ActiveDocument.1">
                  <p:embed/>
                </p:oleObj>
              </mc:Choice>
              <mc:Fallback>
                <p:oleObj name="think-cell Slide" r:id="rId19" imgW="328" imgH="328" progId="TCLayout.ActiveDocument.1">
                  <p:embed/>
                  <p:pic>
                    <p:nvPicPr>
                      <p:cNvPr id="9" name="Object 8" hidden="1">
                        <a:extLst>
                          <a:ext uri="{FF2B5EF4-FFF2-40B4-BE49-F238E27FC236}">
                            <a16:creationId xmlns:a16="http://schemas.microsoft.com/office/drawing/2014/main" id="{50CD57AC-6EFD-6EE2-0809-299CC0C1D448}"/>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38" name="Free-form: Shape 37">
            <a:extLst>
              <a:ext uri="{FF2B5EF4-FFF2-40B4-BE49-F238E27FC236}">
                <a16:creationId xmlns:a16="http://schemas.microsoft.com/office/drawing/2014/main" id="{DEE5F1F6-308B-BAE5-E04C-67ACD64873A7}"/>
              </a:ext>
            </a:extLst>
          </p:cNvPr>
          <p:cNvSpPr/>
          <p:nvPr userDrawn="1"/>
        </p:nvSpPr>
        <p:spPr>
          <a:xfrm>
            <a:off x="0" y="0"/>
            <a:ext cx="6858000" cy="2080000"/>
          </a:xfrm>
          <a:custGeom>
            <a:avLst/>
            <a:gdLst>
              <a:gd name="connsiteX0" fmla="*/ 0 w 12192000"/>
              <a:gd name="connsiteY0" fmla="*/ 0 h 1270000"/>
              <a:gd name="connsiteX1" fmla="*/ 12192000 w 12192000"/>
              <a:gd name="connsiteY1" fmla="*/ 0 h 1270000"/>
              <a:gd name="connsiteX2" fmla="*/ 12192000 w 12192000"/>
              <a:gd name="connsiteY2" fmla="*/ 1270000 h 1270000"/>
              <a:gd name="connsiteX3" fmla="*/ 0 w 1219200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12192000" h="1270000">
                <a:moveTo>
                  <a:pt x="0" y="0"/>
                </a:moveTo>
                <a:lnTo>
                  <a:pt x="12192000" y="0"/>
                </a:lnTo>
                <a:lnTo>
                  <a:pt x="12192000" y="1270000"/>
                </a:lnTo>
                <a:lnTo>
                  <a:pt x="0" y="1270000"/>
                </a:lnTo>
                <a:close/>
              </a:path>
            </a:pathLst>
          </a:custGeom>
          <a:solidFill>
            <a:srgbClr val="E0EDF8"/>
          </a:solidFill>
          <a:ln w="6350" cap="flat">
            <a:noFill/>
            <a:prstDash val="solid"/>
            <a:miter/>
          </a:ln>
        </p:spPr>
        <p:txBody>
          <a:bodyPr rtlCol="0" anchor="ctr"/>
          <a:lstStyle/>
          <a:p>
            <a:endParaRPr lang="en-AU" sz="1350"/>
          </a:p>
        </p:txBody>
      </p:sp>
      <p:grpSp>
        <p:nvGrpSpPr>
          <p:cNvPr id="11" name="Group 10">
            <a:extLst>
              <a:ext uri="{FF2B5EF4-FFF2-40B4-BE49-F238E27FC236}">
                <a16:creationId xmlns:a16="http://schemas.microsoft.com/office/drawing/2014/main" id="{C0F69CC5-725A-DC9C-EE57-E4195036E597}"/>
              </a:ext>
            </a:extLst>
          </p:cNvPr>
          <p:cNvGrpSpPr/>
          <p:nvPr userDrawn="1"/>
        </p:nvGrpSpPr>
        <p:grpSpPr>
          <a:xfrm>
            <a:off x="5337574" y="0"/>
            <a:ext cx="1520426" cy="2080000"/>
            <a:chOff x="7792497" y="1"/>
            <a:chExt cx="1351502" cy="1269998"/>
          </a:xfrm>
        </p:grpSpPr>
        <p:sp>
          <p:nvSpPr>
            <p:cNvPr id="39" name="Free-form: Shape 38">
              <a:extLst>
                <a:ext uri="{FF2B5EF4-FFF2-40B4-BE49-F238E27FC236}">
                  <a16:creationId xmlns:a16="http://schemas.microsoft.com/office/drawing/2014/main" id="{ACD74EFB-1EB2-C902-2EB7-7A5AC47A3130}"/>
                </a:ext>
              </a:extLst>
            </p:cNvPr>
            <p:cNvSpPr/>
            <p:nvPr userDrawn="1"/>
          </p:nvSpPr>
          <p:spPr>
            <a:xfrm>
              <a:off x="7792497" y="600837"/>
              <a:ext cx="712232" cy="669162"/>
            </a:xfrm>
            <a:custGeom>
              <a:avLst/>
              <a:gdLst>
                <a:gd name="connsiteX0" fmla="*/ 316547 w 949642"/>
                <a:gd name="connsiteY0" fmla="*/ 0 h 669162"/>
                <a:gd name="connsiteX1" fmla="*/ 0 w 949642"/>
                <a:gd name="connsiteY1" fmla="*/ 669163 h 669162"/>
                <a:gd name="connsiteX2" fmla="*/ 633095 w 949642"/>
                <a:gd name="connsiteY2" fmla="*/ 669163 h 669162"/>
                <a:gd name="connsiteX3" fmla="*/ 949643 w 949642"/>
                <a:gd name="connsiteY3" fmla="*/ 0 h 669162"/>
                <a:gd name="connsiteX4" fmla="*/ 316547 w 949642"/>
                <a:gd name="connsiteY4" fmla="*/ 0 h 669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642" h="669162">
                  <a:moveTo>
                    <a:pt x="316547" y="0"/>
                  </a:moveTo>
                  <a:lnTo>
                    <a:pt x="0" y="669163"/>
                  </a:lnTo>
                  <a:lnTo>
                    <a:pt x="633095" y="669163"/>
                  </a:lnTo>
                  <a:cubicBezTo>
                    <a:pt x="633095" y="669163"/>
                    <a:pt x="949643" y="0"/>
                    <a:pt x="949643" y="0"/>
                  </a:cubicBezTo>
                  <a:lnTo>
                    <a:pt x="316547" y="0"/>
                  </a:lnTo>
                  <a:close/>
                </a:path>
              </a:pathLst>
            </a:custGeom>
            <a:solidFill>
              <a:srgbClr val="00B1A8"/>
            </a:solidFill>
            <a:ln w="6350" cap="flat">
              <a:noFill/>
              <a:prstDash val="solid"/>
              <a:miter/>
            </a:ln>
          </p:spPr>
          <p:txBody>
            <a:bodyPr rtlCol="0" anchor="ctr"/>
            <a:lstStyle/>
            <a:p>
              <a:endParaRPr lang="en-AU" sz="1350"/>
            </a:p>
          </p:txBody>
        </p:sp>
        <p:sp>
          <p:nvSpPr>
            <p:cNvPr id="40" name="Free-form: Shape 39">
              <a:extLst>
                <a:ext uri="{FF2B5EF4-FFF2-40B4-BE49-F238E27FC236}">
                  <a16:creationId xmlns:a16="http://schemas.microsoft.com/office/drawing/2014/main" id="{E7241B76-7122-AE56-0EFB-6DFFD069ADBB}"/>
                </a:ext>
              </a:extLst>
            </p:cNvPr>
            <p:cNvSpPr/>
            <p:nvPr userDrawn="1"/>
          </p:nvSpPr>
          <p:spPr>
            <a:xfrm>
              <a:off x="8504777" y="1"/>
              <a:ext cx="639222" cy="600837"/>
            </a:xfrm>
            <a:custGeom>
              <a:avLst/>
              <a:gdLst>
                <a:gd name="connsiteX0" fmla="*/ 568198 w 852296"/>
                <a:gd name="connsiteY0" fmla="*/ 600837 h 600837"/>
                <a:gd name="connsiteX1" fmla="*/ 852297 w 852296"/>
                <a:gd name="connsiteY1" fmla="*/ 0 h 600837"/>
                <a:gd name="connsiteX2" fmla="*/ 284099 w 852296"/>
                <a:gd name="connsiteY2" fmla="*/ 0 h 600837"/>
                <a:gd name="connsiteX3" fmla="*/ 0 w 852296"/>
                <a:gd name="connsiteY3" fmla="*/ 600837 h 600837"/>
                <a:gd name="connsiteX4" fmla="*/ 568198 w 852296"/>
                <a:gd name="connsiteY4" fmla="*/ 600837 h 60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6" h="600837">
                  <a:moveTo>
                    <a:pt x="568198" y="600837"/>
                  </a:moveTo>
                  <a:lnTo>
                    <a:pt x="852297" y="0"/>
                  </a:lnTo>
                  <a:lnTo>
                    <a:pt x="284099" y="0"/>
                  </a:lnTo>
                  <a:cubicBezTo>
                    <a:pt x="284099" y="0"/>
                    <a:pt x="0" y="600837"/>
                    <a:pt x="0" y="600837"/>
                  </a:cubicBezTo>
                  <a:lnTo>
                    <a:pt x="568198" y="600837"/>
                  </a:lnTo>
                  <a:close/>
                </a:path>
              </a:pathLst>
            </a:custGeom>
            <a:solidFill>
              <a:srgbClr val="CDDB00"/>
            </a:solidFill>
            <a:ln w="6350" cap="flat">
              <a:noFill/>
              <a:prstDash val="solid"/>
              <a:miter/>
            </a:ln>
          </p:spPr>
          <p:txBody>
            <a:bodyPr rtlCol="0" anchor="ctr"/>
            <a:lstStyle/>
            <a:p>
              <a:endParaRPr lang="en-AU" sz="1350"/>
            </a:p>
          </p:txBody>
        </p:sp>
        <p:sp>
          <p:nvSpPr>
            <p:cNvPr id="41" name="Free-form: Shape 40">
              <a:extLst>
                <a:ext uri="{FF2B5EF4-FFF2-40B4-BE49-F238E27FC236}">
                  <a16:creationId xmlns:a16="http://schemas.microsoft.com/office/drawing/2014/main" id="{1AB8811A-2AF9-3D1A-7290-BC7B6EA26CFE}"/>
                </a:ext>
              </a:extLst>
            </p:cNvPr>
            <p:cNvSpPr/>
            <p:nvPr userDrawn="1"/>
          </p:nvSpPr>
          <p:spPr>
            <a:xfrm>
              <a:off x="8291703" y="1"/>
              <a:ext cx="639222" cy="600837"/>
            </a:xfrm>
            <a:custGeom>
              <a:avLst/>
              <a:gdLst>
                <a:gd name="connsiteX0" fmla="*/ 852297 w 852296"/>
                <a:gd name="connsiteY0" fmla="*/ 600837 h 600837"/>
                <a:gd name="connsiteX1" fmla="*/ 568198 w 852296"/>
                <a:gd name="connsiteY1" fmla="*/ 0 h 600837"/>
                <a:gd name="connsiteX2" fmla="*/ 0 w 852296"/>
                <a:gd name="connsiteY2" fmla="*/ 0 h 600837"/>
                <a:gd name="connsiteX3" fmla="*/ 284099 w 852296"/>
                <a:gd name="connsiteY3" fmla="*/ 600837 h 600837"/>
                <a:gd name="connsiteX4" fmla="*/ 852297 w 852296"/>
                <a:gd name="connsiteY4" fmla="*/ 600837 h 60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6" h="600837">
                  <a:moveTo>
                    <a:pt x="852297" y="600837"/>
                  </a:moveTo>
                  <a:lnTo>
                    <a:pt x="568198" y="0"/>
                  </a:lnTo>
                  <a:lnTo>
                    <a:pt x="0" y="0"/>
                  </a:lnTo>
                  <a:cubicBezTo>
                    <a:pt x="0" y="0"/>
                    <a:pt x="284099" y="600837"/>
                    <a:pt x="284099" y="600837"/>
                  </a:cubicBezTo>
                  <a:lnTo>
                    <a:pt x="852297" y="600837"/>
                  </a:lnTo>
                  <a:close/>
                </a:path>
              </a:pathLst>
            </a:custGeom>
            <a:solidFill>
              <a:srgbClr val="FFFFFF">
                <a:alpha val="50000"/>
              </a:srgbClr>
            </a:solidFill>
            <a:ln w="6350" cap="flat">
              <a:noFill/>
              <a:prstDash val="solid"/>
              <a:miter/>
            </a:ln>
          </p:spPr>
          <p:txBody>
            <a:bodyPr rtlCol="0" anchor="ctr"/>
            <a:lstStyle/>
            <a:p>
              <a:endParaRPr lang="en-AU" sz="1350"/>
            </a:p>
          </p:txBody>
        </p:sp>
        <p:sp>
          <p:nvSpPr>
            <p:cNvPr id="42" name="Free-form: Shape 41">
              <a:extLst>
                <a:ext uri="{FF2B5EF4-FFF2-40B4-BE49-F238E27FC236}">
                  <a16:creationId xmlns:a16="http://schemas.microsoft.com/office/drawing/2014/main" id="{F88C237B-3642-81D4-58BC-F75C75257471}"/>
                </a:ext>
              </a:extLst>
            </p:cNvPr>
            <p:cNvSpPr/>
            <p:nvPr userDrawn="1"/>
          </p:nvSpPr>
          <p:spPr>
            <a:xfrm>
              <a:off x="8029908" y="600837"/>
              <a:ext cx="712232" cy="669162"/>
            </a:xfrm>
            <a:custGeom>
              <a:avLst/>
              <a:gdLst>
                <a:gd name="connsiteX0" fmla="*/ 0 w 949642"/>
                <a:gd name="connsiteY0" fmla="*/ 0 h 669162"/>
                <a:gd name="connsiteX1" fmla="*/ 316548 w 949642"/>
                <a:gd name="connsiteY1" fmla="*/ 669163 h 669162"/>
                <a:gd name="connsiteX2" fmla="*/ 949643 w 949642"/>
                <a:gd name="connsiteY2" fmla="*/ 669163 h 669162"/>
                <a:gd name="connsiteX3" fmla="*/ 633095 w 949642"/>
                <a:gd name="connsiteY3" fmla="*/ 0 h 669162"/>
                <a:gd name="connsiteX4" fmla="*/ 0 w 949642"/>
                <a:gd name="connsiteY4" fmla="*/ 0 h 669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642" h="669162">
                  <a:moveTo>
                    <a:pt x="0" y="0"/>
                  </a:moveTo>
                  <a:lnTo>
                    <a:pt x="316548" y="669163"/>
                  </a:lnTo>
                  <a:lnTo>
                    <a:pt x="949643" y="669163"/>
                  </a:lnTo>
                  <a:cubicBezTo>
                    <a:pt x="949643" y="669163"/>
                    <a:pt x="633095" y="0"/>
                    <a:pt x="633095" y="0"/>
                  </a:cubicBezTo>
                  <a:lnTo>
                    <a:pt x="0" y="0"/>
                  </a:lnTo>
                  <a:close/>
                </a:path>
              </a:pathLst>
            </a:custGeom>
            <a:solidFill>
              <a:srgbClr val="FFFFFF">
                <a:alpha val="50000"/>
              </a:srgbClr>
            </a:solidFill>
            <a:ln w="6350" cap="flat">
              <a:noFill/>
              <a:prstDash val="solid"/>
              <a:miter/>
            </a:ln>
          </p:spPr>
          <p:txBody>
            <a:bodyPr rtlCol="0" anchor="ctr"/>
            <a:lstStyle/>
            <a:p>
              <a:endParaRPr lang="en-AU" sz="1350"/>
            </a:p>
          </p:txBody>
        </p:sp>
      </p:grpSp>
      <p:sp>
        <p:nvSpPr>
          <p:cNvPr id="4" name="Date Placeholder 3"/>
          <p:cNvSpPr>
            <a:spLocks noGrp="1"/>
          </p:cNvSpPr>
          <p:nvPr>
            <p:ph type="dt" sz="half" idx="2"/>
          </p:nvPr>
        </p:nvSpPr>
        <p:spPr>
          <a:xfrm>
            <a:off x="4175668" y="9177927"/>
            <a:ext cx="1453664" cy="520000"/>
          </a:xfrm>
          <a:prstGeom prst="rect">
            <a:avLst/>
          </a:prstGeom>
        </p:spPr>
        <p:txBody>
          <a:bodyPr vert="horz" lIns="0" tIns="0" rIns="0" bIns="0" rtlCol="0" anchor="ctr"/>
          <a:lstStyle>
            <a:lvl1pPr algn="r">
              <a:defRPr sz="750">
                <a:solidFill>
                  <a:schemeClr val="accent6"/>
                </a:solidFill>
              </a:defRPr>
            </a:lvl1pPr>
          </a:lstStyle>
          <a:p>
            <a:fld id="{973D4877-A18C-4E62-9946-F942ED83388C}" type="datetime1">
              <a:rPr lang="en-GB" smtClean="0"/>
              <a:pPr/>
              <a:t>21/08/2023</a:t>
            </a:fld>
            <a:endParaRPr lang="en-GB"/>
          </a:p>
        </p:txBody>
      </p:sp>
      <p:sp>
        <p:nvSpPr>
          <p:cNvPr id="2" name="Title Placeholder 1"/>
          <p:cNvSpPr>
            <a:spLocks noGrp="1"/>
          </p:cNvSpPr>
          <p:nvPr>
            <p:ph type="title"/>
          </p:nvPr>
        </p:nvSpPr>
        <p:spPr>
          <a:xfrm>
            <a:off x="364331" y="555342"/>
            <a:ext cx="4860000" cy="1040000"/>
          </a:xfrm>
          <a:prstGeom prst="rect">
            <a:avLst/>
          </a:prstGeom>
        </p:spPr>
        <p:txBody>
          <a:bodyPr vert="horz" lIns="0" tIns="0" rIns="0" bIns="0" rtlCol="0" anchor="ctr">
            <a:noAutofit/>
          </a:bodyPr>
          <a:lstStyle/>
          <a:p>
            <a:r>
              <a:rPr lang="en-US"/>
              <a:t>Click to edit </a:t>
            </a:r>
            <a:br>
              <a:rPr lang="en-US"/>
            </a:br>
            <a:r>
              <a:rPr lang="en-US"/>
              <a:t>Master title style</a:t>
            </a:r>
            <a:endParaRPr lang="en-GB"/>
          </a:p>
        </p:txBody>
      </p:sp>
      <p:sp>
        <p:nvSpPr>
          <p:cNvPr id="3" name="Text Placeholder 2"/>
          <p:cNvSpPr>
            <a:spLocks noGrp="1"/>
          </p:cNvSpPr>
          <p:nvPr>
            <p:ph type="body" idx="1"/>
          </p:nvPr>
        </p:nvSpPr>
        <p:spPr>
          <a:xfrm>
            <a:off x="364330" y="2637014"/>
            <a:ext cx="6048000" cy="5720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p:cNvSpPr>
            <a:spLocks noGrp="1"/>
          </p:cNvSpPr>
          <p:nvPr>
            <p:ph type="ftr" sz="quarter" idx="3"/>
          </p:nvPr>
        </p:nvSpPr>
        <p:spPr>
          <a:xfrm>
            <a:off x="364330" y="9177927"/>
            <a:ext cx="3361072" cy="520000"/>
          </a:xfrm>
          <a:prstGeom prst="rect">
            <a:avLst/>
          </a:prstGeom>
        </p:spPr>
        <p:txBody>
          <a:bodyPr vert="horz" lIns="0" tIns="0" rIns="0" bIns="0" rtlCol="0" anchor="ctr"/>
          <a:lstStyle>
            <a:lvl1pPr algn="l">
              <a:defRPr sz="750">
                <a:solidFill>
                  <a:schemeClr val="accent6"/>
                </a:solidFill>
              </a:defRPr>
            </a:lvl1pPr>
          </a:lstStyle>
          <a:p>
            <a:r>
              <a:rPr lang="en-GB"/>
              <a:t>To add a Footer, select 'Insert &gt; Header &amp; Footer'</a:t>
            </a:r>
          </a:p>
        </p:txBody>
      </p:sp>
      <p:sp>
        <p:nvSpPr>
          <p:cNvPr id="6" name="Slide Number Placeholder 5"/>
          <p:cNvSpPr>
            <a:spLocks noGrp="1"/>
          </p:cNvSpPr>
          <p:nvPr>
            <p:ph type="sldNum" sz="quarter" idx="4"/>
          </p:nvPr>
        </p:nvSpPr>
        <p:spPr>
          <a:xfrm>
            <a:off x="6254038" y="9177927"/>
            <a:ext cx="405000" cy="520000"/>
          </a:xfrm>
          <a:prstGeom prst="rect">
            <a:avLst/>
          </a:prstGeom>
        </p:spPr>
        <p:txBody>
          <a:bodyPr vert="horz" lIns="0" tIns="0" rIns="0" bIns="0" rtlCol="0" anchor="ctr"/>
          <a:lstStyle>
            <a:lvl1pPr algn="l">
              <a:defRPr sz="750">
                <a:solidFill>
                  <a:schemeClr val="accent6"/>
                </a:solidFill>
              </a:defRPr>
            </a:lvl1pPr>
          </a:lstStyle>
          <a:p>
            <a:r>
              <a:rPr lang="en-GB"/>
              <a:t>Page </a:t>
            </a:r>
            <a:fld id="{F5AEA0E0-5CC6-4BD0-905C-A0021E419432}" type="slidenum">
              <a:rPr lang="en-GB" smtClean="0"/>
              <a:pPr/>
              <a:t>‹#›</a:t>
            </a:fld>
            <a:endParaRPr lang="en-GB"/>
          </a:p>
        </p:txBody>
      </p:sp>
      <p:cxnSp>
        <p:nvCxnSpPr>
          <p:cNvPr id="24" name="Straight Connector 23">
            <a:extLst>
              <a:ext uri="{FF2B5EF4-FFF2-40B4-BE49-F238E27FC236}">
                <a16:creationId xmlns:a16="http://schemas.microsoft.com/office/drawing/2014/main" id="{E2331FF9-7A58-D9D4-9E93-1D3FD3FC9D3D}"/>
              </a:ext>
            </a:extLst>
          </p:cNvPr>
          <p:cNvCxnSpPr/>
          <p:nvPr userDrawn="1"/>
        </p:nvCxnSpPr>
        <p:spPr>
          <a:xfrm>
            <a:off x="6171785" y="9337325"/>
            <a:ext cx="0" cy="22471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MSIPCMContentMarking" descr="{&quot;HashCode&quot;:1862493762,&quot;Placement&quot;:&quot;Footer&quot;,&quot;Top&quot;:756.65155,&quot;Left&quot;:236.046463,&quot;SlideWidth&quot;:540,&quot;SlideHeight&quot;:780}">
            <a:extLst>
              <a:ext uri="{FF2B5EF4-FFF2-40B4-BE49-F238E27FC236}">
                <a16:creationId xmlns:a16="http://schemas.microsoft.com/office/drawing/2014/main" id="{7F9FF276-CA84-1A20-AADE-54B55CDD25C9}"/>
              </a:ext>
            </a:extLst>
          </p:cNvPr>
          <p:cNvSpPr txBox="1"/>
          <p:nvPr userDrawn="1"/>
        </p:nvSpPr>
        <p:spPr>
          <a:xfrm>
            <a:off x="2997790" y="9609475"/>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77" r:id="rId2"/>
    <p:sldLayoutId id="2147483678" r:id="rId3"/>
    <p:sldLayoutId id="2147483692" r:id="rId4"/>
    <p:sldLayoutId id="2147483650" r:id="rId5"/>
    <p:sldLayoutId id="2147483652" r:id="rId6"/>
    <p:sldLayoutId id="2147483691" r:id="rId7"/>
    <p:sldLayoutId id="2147483664" r:id="rId8"/>
    <p:sldLayoutId id="2147483681" r:id="rId9"/>
    <p:sldLayoutId id="2147483662" r:id="rId10"/>
    <p:sldLayoutId id="2147483680" r:id="rId11"/>
    <p:sldLayoutId id="2147483689" r:id="rId12"/>
    <p:sldLayoutId id="2147483693" r:id="rId13"/>
    <p:sldLayoutId id="2147483690" r:id="rId14"/>
    <p:sldLayoutId id="2147483675" r:id="rId15"/>
    <p:sldLayoutId id="2147483655" r:id="rId16"/>
  </p:sldLayoutIdLst>
  <p:hf hdr="0" dt="0"/>
  <p:txStyles>
    <p:title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18.jpe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oleObject" Target="../embeddings/oleObject2.bin"/><Relationship Id="rId7" Type="http://schemas.openxmlformats.org/officeDocument/2006/relationships/slide" Target="slide44.xml"/><Relationship Id="rId2" Type="http://schemas.openxmlformats.org/officeDocument/2006/relationships/slideLayout" Target="../slideLayouts/slideLayout15.xml"/><Relationship Id="rId1" Type="http://schemas.openxmlformats.org/officeDocument/2006/relationships/tags" Target="../tags/tag3.xml"/><Relationship Id="rId6" Type="http://schemas.openxmlformats.org/officeDocument/2006/relationships/slide" Target="slide11.xml"/><Relationship Id="rId5" Type="http://schemas.openxmlformats.org/officeDocument/2006/relationships/slide" Target="slide4.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apshare.vic.gov.au/vicplan/"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7.jpeg"/><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66.jpeg"/><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4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6.xml"/><Relationship Id="rId4" Type="http://schemas.openxmlformats.org/officeDocument/2006/relationships/image" Target="../media/image91.jpeg"/></Relationships>
</file>

<file path=ppt/slides/_rels/slide6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svg"/><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95.jpeg"/><Relationship Id="rId4" Type="http://schemas.openxmlformats.org/officeDocument/2006/relationships/image" Target="../media/image1.emf"/></Relationships>
</file>

<file path=ppt/slides/_rels/slide73.xml.rels><?xml version="1.0" encoding="UTF-8" standalone="yes"?>
<Relationships xmlns="http://schemas.openxmlformats.org/package/2006/relationships"><Relationship Id="rId3" Type="http://schemas.openxmlformats.org/officeDocument/2006/relationships/hyperlink" Target="https://www.planning.vic.gov.au/policy-and-strategy/bushfire/building-in-the-bmo" TargetMode="External"/><Relationship Id="rId2" Type="http://schemas.openxmlformats.org/officeDocument/2006/relationships/hyperlink" Target="https://www.cfa.vic.gov.au/plan-prepare/building-planning-regulations/planning-controls/planning-and-bushfire-management-overlay" TargetMode="External"/><Relationship Id="rId1" Type="http://schemas.openxmlformats.org/officeDocument/2006/relationships/slideLayout" Target="../slideLayouts/slideLayout15.xml"/><Relationship Id="rId4" Type="http://schemas.openxmlformats.org/officeDocument/2006/relationships/hyperlink" Target="https://www.landata.vic.gov.au/"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firstpeoplesrelations.vic.gov.au/cultural-heritage-management-plans" TargetMode="External"/><Relationship Id="rId2" Type="http://schemas.openxmlformats.org/officeDocument/2006/relationships/hyperlink" Target="https://transport.vic.gov.au/about/statutory-planning/crossovers" TargetMode="External"/><Relationship Id="rId1" Type="http://schemas.openxmlformats.org/officeDocument/2006/relationships/slideLayout" Target="../slideLayouts/slideLayout15.xml"/><Relationship Id="rId4" Type="http://schemas.openxmlformats.org/officeDocument/2006/relationships/hyperlink" Target="https://www.landata.vic.gov.au/"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hyperlink" Target="https://www.planning.vic.gov.au/schemes-and-amendments/about-planning-schemes" TargetMode="Externa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hyperlink" Target="https://www.landata.vic.gov.au/" TargetMode="Externa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98.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82.xml.rels><?xml version="1.0" encoding="UTF-8" standalone="yes"?>
<Relationships xmlns="http://schemas.openxmlformats.org/package/2006/relationships"><Relationship Id="rId3" Type="http://schemas.openxmlformats.org/officeDocument/2006/relationships/hyperlink" Target="https://www.frankston.vic.gov.au/Planning-and-Building/Planning/Frankston-City-Council-Planning-Scheme" TargetMode="External"/><Relationship Id="rId2" Type="http://schemas.openxmlformats.org/officeDocument/2006/relationships/hyperlink" Target="https://www.planning.vic.gov.au/schemes-and-amendments/get-information-about-your-planning-scheme/vicplan%22%20/t%20%22_blank%22%20/o%20%22VicPlan%20website" TargetMode="External"/><Relationship Id="rId1" Type="http://schemas.openxmlformats.org/officeDocument/2006/relationships/slideLayout" Target="../slideLayouts/slideLayout15.xml"/><Relationship Id="rId4" Type="http://schemas.openxmlformats.org/officeDocument/2006/relationships/hyperlink" Target="https://www.landata.vic.gov.au/%22%20/o%20%22Landata%20website%22%20/t%20%22_blank"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hyperlink" Target="https://www.landata.vic.gov.au/%22%20/t%20%22_blank%22%20/o%20%22Landata%20website" TargetMode="Externa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hyperlink" Target="https://www.frankston.vic.gov.au/Planning-and-Building/Planning/Submit-plans-to-be-endorsed-amend-or-extend-a-planning-permit" TargetMode="External"/><Relationship Id="rId2" Type="http://schemas.openxmlformats.org/officeDocument/2006/relationships/hyperlink" Target="https://www.vcat.vic.gov.au/" TargetMode="Externa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hyperlink" Target="https://www.vcat.vic.gov.au/" TargetMode="Externa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hyperlink" Target="https://www.frankston.vic.gov.au/Planning-and-Building/Planning/Planning-FAQs" TargetMode="External"/><Relationship Id="rId2" Type="http://schemas.openxmlformats.org/officeDocument/2006/relationships/hyperlink" Target="https://www.frankston.vic.gov.au/Planning-and-Building/Planning/Amend-or-extend-a-planning-permit/Amend-a-planning-permit" TargetMode="External"/><Relationship Id="rId1" Type="http://schemas.openxmlformats.org/officeDocument/2006/relationships/slideLayout" Target="../slideLayouts/slideLayout15.xml"/><Relationship Id="rId4" Type="http://schemas.openxmlformats.org/officeDocument/2006/relationships/hyperlink" Target="https://www.frankston.vic.gov.au/Planning-and-Building/Planning/Forms-checklists-and-fact-sheets"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5.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9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5.xml"/><Relationship Id="rId5" Type="http://schemas.openxmlformats.org/officeDocument/2006/relationships/image" Target="../media/image110.png"/><Relationship Id="rId4" Type="http://schemas.openxmlformats.org/officeDocument/2006/relationships/image" Target="../media/image10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AF4E16D3-A390-4ACB-A2E4-C18B4B36983A}"/>
              </a:ext>
              <a:ext uri="{C183D7F6-B498-43B3-948B-1728B52AA6E4}">
                <adec:decorative xmlns:adec="http://schemas.microsoft.com/office/drawing/2017/decorative" val="1"/>
              </a:ext>
            </a:extLst>
          </p:cNvPr>
          <p:cNvPicPr>
            <a:picLocks noGrp="1" noChangeAspect="1"/>
          </p:cNvPicPr>
          <p:nvPr>
            <p:ph type="pic" sz="quarter" idx="14"/>
          </p:nvPr>
        </p:nvPicPr>
        <p:blipFill>
          <a:blip r:embed="rId2" cstate="screen">
            <a:alphaModFix amt="50000"/>
            <a:extLst>
              <a:ext uri="{28A0092B-C50C-407E-A947-70E740481C1C}">
                <a14:useLocalDpi xmlns:a14="http://schemas.microsoft.com/office/drawing/2010/main"/>
              </a:ext>
            </a:extLst>
          </a:blip>
          <a:srcRect/>
          <a:stretch>
            <a:fillRect/>
          </a:stretch>
        </p:blipFill>
        <p:spPr/>
      </p:pic>
      <p:sp>
        <p:nvSpPr>
          <p:cNvPr id="3" name="Subtitle 2">
            <a:extLst>
              <a:ext uri="{FF2B5EF4-FFF2-40B4-BE49-F238E27FC236}">
                <a16:creationId xmlns:a16="http://schemas.microsoft.com/office/drawing/2014/main" id="{46D97196-D738-4219-824D-947E36C4AE9A}"/>
              </a:ext>
            </a:extLst>
          </p:cNvPr>
          <p:cNvSpPr>
            <a:spLocks noGrp="1"/>
          </p:cNvSpPr>
          <p:nvPr>
            <p:ph type="title" idx="4294967295"/>
          </p:nvPr>
        </p:nvSpPr>
        <p:spPr>
          <a:xfrm>
            <a:off x="363538" y="804863"/>
            <a:ext cx="3443287" cy="20812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00000"/>
              </a:lnSpc>
              <a:spcBef>
                <a:spcPts val="450"/>
              </a:spcBef>
              <a:spcAft>
                <a:spcPts val="0"/>
              </a:spcAft>
              <a:buClrTx/>
              <a:buSzTx/>
              <a:buFont typeface="Arial" panose="020B0604020202020204" pitchFamily="34" charset="0"/>
              <a:buNone/>
              <a:tabLst/>
              <a:defRPr/>
            </a:pPr>
            <a:r>
              <a:rPr kumimoji="0" lang="en-AU" sz="2400" b="0" i="0" u="none" strike="noStrike" kern="1200" cap="none" spc="0" normalizeH="0" baseline="0" noProof="0" dirty="0">
                <a:ln>
                  <a:noFill/>
                </a:ln>
                <a:solidFill>
                  <a:schemeClr val="accent6"/>
                </a:solidFill>
                <a:effectLst/>
                <a:uLnTx/>
                <a:uFillTx/>
                <a:latin typeface="+mn-lt"/>
                <a:ea typeface="+mn-ea"/>
                <a:cs typeface="+mn-cs"/>
              </a:rPr>
              <a:t>Planning Support Guide for Landowners and Businesses </a:t>
            </a:r>
          </a:p>
        </p:txBody>
      </p:sp>
      <p:sp>
        <p:nvSpPr>
          <p:cNvPr id="4" name="Text Placeholder 3">
            <a:extLst>
              <a:ext uri="{FF2B5EF4-FFF2-40B4-BE49-F238E27FC236}">
                <a16:creationId xmlns:a16="http://schemas.microsoft.com/office/drawing/2014/main" id="{DC680FE2-DC78-47E5-8675-20A941EC66D1}"/>
              </a:ext>
              <a:ext uri="{C183D7F6-B498-43B3-948B-1728B52AA6E4}">
                <adec:decorative xmlns:adec="http://schemas.microsoft.com/office/drawing/2017/decorative" val="1"/>
              </a:ext>
            </a:extLst>
          </p:cNvPr>
          <p:cNvSpPr>
            <a:spLocks noGrp="1"/>
          </p:cNvSpPr>
          <p:nvPr>
            <p:ph type="body" sz="quarter" idx="25"/>
          </p:nvPr>
        </p:nvSpPr>
        <p:spPr/>
        <p:txBody>
          <a:bodyPr/>
          <a:lstStyle/>
          <a:p>
            <a:endParaRPr lang="en-AU" dirty="0"/>
          </a:p>
        </p:txBody>
      </p:sp>
      <p:sp>
        <p:nvSpPr>
          <p:cNvPr id="5" name="Text Placeholder 4">
            <a:extLst>
              <a:ext uri="{FF2B5EF4-FFF2-40B4-BE49-F238E27FC236}">
                <a16:creationId xmlns:a16="http://schemas.microsoft.com/office/drawing/2014/main" id="{F3552CA8-7B26-4DAD-A2CA-B469B179B052}"/>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AU"/>
          </a:p>
        </p:txBody>
      </p:sp>
      <p:sp>
        <p:nvSpPr>
          <p:cNvPr id="6" name="Text Placeholder 5">
            <a:extLst>
              <a:ext uri="{FF2B5EF4-FFF2-40B4-BE49-F238E27FC236}">
                <a16:creationId xmlns:a16="http://schemas.microsoft.com/office/drawing/2014/main" id="{E3671DB0-A049-4CC8-9CBF-F042DE5822A0}"/>
              </a:ext>
              <a:ext uri="{C183D7F6-B498-43B3-948B-1728B52AA6E4}">
                <adec:decorative xmlns:adec="http://schemas.microsoft.com/office/drawing/2017/decorative" val="1"/>
              </a:ext>
            </a:extLst>
          </p:cNvPr>
          <p:cNvSpPr>
            <a:spLocks noGrp="1"/>
          </p:cNvSpPr>
          <p:nvPr>
            <p:ph type="body" sz="quarter" idx="27"/>
          </p:nvPr>
        </p:nvSpPr>
        <p:spPr/>
        <p:txBody>
          <a:bodyPr/>
          <a:lstStyle/>
          <a:p>
            <a:endParaRPr lang="en-AU" dirty="0"/>
          </a:p>
        </p:txBody>
      </p:sp>
      <p:sp>
        <p:nvSpPr>
          <p:cNvPr id="7" name="Text Placeholder 6">
            <a:extLst>
              <a:ext uri="{FF2B5EF4-FFF2-40B4-BE49-F238E27FC236}">
                <a16:creationId xmlns:a16="http://schemas.microsoft.com/office/drawing/2014/main" id="{5DA7ABD3-FA8A-476C-AF88-5C6216D1C1D6}"/>
              </a:ext>
              <a:ext uri="{C183D7F6-B498-43B3-948B-1728B52AA6E4}">
                <adec:decorative xmlns:adec="http://schemas.microsoft.com/office/drawing/2017/decorative" val="1"/>
              </a:ext>
            </a:extLst>
          </p:cNvPr>
          <p:cNvSpPr>
            <a:spLocks noGrp="1"/>
          </p:cNvSpPr>
          <p:nvPr>
            <p:ph type="body" sz="quarter" idx="20"/>
          </p:nvPr>
        </p:nvSpPr>
        <p:spPr/>
        <p:txBody>
          <a:bodyPr/>
          <a:lstStyle/>
          <a:p>
            <a:endParaRPr lang="en-AU" dirty="0"/>
          </a:p>
        </p:txBody>
      </p:sp>
      <p:sp>
        <p:nvSpPr>
          <p:cNvPr id="8" name="Text Placeholder 7">
            <a:extLst>
              <a:ext uri="{FF2B5EF4-FFF2-40B4-BE49-F238E27FC236}">
                <a16:creationId xmlns:a16="http://schemas.microsoft.com/office/drawing/2014/main" id="{88370294-E171-4E65-BE57-E704A2E01F54}"/>
              </a:ext>
              <a:ext uri="{C183D7F6-B498-43B3-948B-1728B52AA6E4}">
                <adec:decorative xmlns:adec="http://schemas.microsoft.com/office/drawing/2017/decorative" val="1"/>
              </a:ext>
            </a:extLst>
          </p:cNvPr>
          <p:cNvSpPr>
            <a:spLocks noGrp="1"/>
          </p:cNvSpPr>
          <p:nvPr>
            <p:ph type="body" sz="quarter" idx="28"/>
          </p:nvPr>
        </p:nvSpPr>
        <p:spPr/>
        <p:txBody>
          <a:bodyPr/>
          <a:lstStyle/>
          <a:p>
            <a:endParaRPr lang="en-AU" dirty="0"/>
          </a:p>
        </p:txBody>
      </p:sp>
      <p:sp>
        <p:nvSpPr>
          <p:cNvPr id="10" name="Slide Number Placeholder 9">
            <a:extLst>
              <a:ext uri="{FF2B5EF4-FFF2-40B4-BE49-F238E27FC236}">
                <a16:creationId xmlns:a16="http://schemas.microsoft.com/office/drawing/2014/main" id="{948192A1-42DB-4565-A721-610E8531CCB5}"/>
              </a:ext>
              <a:ext uri="{C183D7F6-B498-43B3-948B-1728B52AA6E4}">
                <adec:decorative xmlns:adec="http://schemas.microsoft.com/office/drawing/2017/decorative" val="1"/>
              </a:ext>
            </a:extLst>
          </p:cNvPr>
          <p:cNvSpPr>
            <a:spLocks noGrp="1"/>
          </p:cNvSpPr>
          <p:nvPr>
            <p:ph type="sldNum" sz="quarter" idx="31"/>
          </p:nvPr>
        </p:nvSpPr>
        <p:spPr/>
        <p:txBody>
          <a:bodyPr/>
          <a:lstStyle/>
          <a:p>
            <a:r>
              <a:rPr lang="en-GB"/>
              <a:t>Page </a:t>
            </a:r>
            <a:fld id="{F5AEA0E0-5CC6-4BD0-905C-A0021E419432}" type="slidenum">
              <a:rPr lang="en-GB" smtClean="0"/>
              <a:pPr/>
              <a:t>1</a:t>
            </a:fld>
            <a:endParaRPr lang="en-GB"/>
          </a:p>
        </p:txBody>
      </p:sp>
      <p:sp>
        <p:nvSpPr>
          <p:cNvPr id="11" name="Rectangle 10">
            <a:extLst>
              <a:ext uri="{FF2B5EF4-FFF2-40B4-BE49-F238E27FC236}">
                <a16:creationId xmlns:a16="http://schemas.microsoft.com/office/drawing/2014/main" id="{CA663647-20FE-437C-9670-E7D67CAA396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277238" y="1526894"/>
            <a:ext cx="1381801" cy="810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Victoria State Government Department of Transport and Planning">
            <a:extLst>
              <a:ext uri="{FF2B5EF4-FFF2-40B4-BE49-F238E27FC236}">
                <a16:creationId xmlns:a16="http://schemas.microsoft.com/office/drawing/2014/main" id="{0874D438-223D-4ED6-9BBD-A1A32E52D66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277236" y="1208609"/>
            <a:ext cx="1381802" cy="514159"/>
          </a:xfrm>
          <a:prstGeom prst="rect">
            <a:avLst/>
          </a:prstGeom>
        </p:spPr>
      </p:pic>
    </p:spTree>
    <p:extLst>
      <p:ext uri="{BB962C8B-B14F-4D97-AF65-F5344CB8AC3E}">
        <p14:creationId xmlns:p14="http://schemas.microsoft.com/office/powerpoint/2010/main" val="3872537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39049-5D06-42D8-9C4D-5D1AF85B98CA}"/>
              </a:ext>
            </a:extLst>
          </p:cNvPr>
          <p:cNvSpPr>
            <a:spLocks noGrp="1"/>
          </p:cNvSpPr>
          <p:nvPr>
            <p:ph type="title"/>
          </p:nvPr>
        </p:nvSpPr>
        <p:spPr/>
        <p:txBody>
          <a:bodyPr/>
          <a:lstStyle/>
          <a:p>
            <a:r>
              <a:rPr lang="en-AU" sz="2400"/>
              <a:t>What information do I need to include in my application?</a:t>
            </a:r>
          </a:p>
        </p:txBody>
      </p:sp>
      <p:sp>
        <p:nvSpPr>
          <p:cNvPr id="3" name="Content Placeholder 2">
            <a:extLst>
              <a:ext uri="{FF2B5EF4-FFF2-40B4-BE49-F238E27FC236}">
                <a16:creationId xmlns:a16="http://schemas.microsoft.com/office/drawing/2014/main" id="{6DCF66A1-E72E-428C-8420-E3076B4C77F7}"/>
              </a:ext>
            </a:extLst>
          </p:cNvPr>
          <p:cNvSpPr>
            <a:spLocks noGrp="1"/>
          </p:cNvSpPr>
          <p:nvPr>
            <p:ph sz="quarter" idx="14"/>
          </p:nvPr>
        </p:nvSpPr>
        <p:spPr>
          <a:xfrm>
            <a:off x="333107" y="2481556"/>
            <a:ext cx="3095893" cy="6768976"/>
          </a:xfrm>
        </p:spPr>
        <p:txBody>
          <a:bodyPr vert="horz" lIns="0" tIns="0" rIns="0" bIns="0" numCol="1" spcCol="360000" rtlCol="0" anchor="t">
            <a:noAutofit/>
          </a:bodyPr>
          <a:lstStyle/>
          <a:p>
            <a:pPr>
              <a:lnSpc>
                <a:spcPct val="114000"/>
              </a:lnSpc>
            </a:pPr>
            <a:r>
              <a:rPr lang="en-AU" sz="1200" dirty="0">
                <a:solidFill>
                  <a:srgbClr val="53565A"/>
                </a:solidFill>
              </a:rPr>
              <a:t>Plans and documents</a:t>
            </a:r>
            <a:endParaRPr lang="en-US" sz="1200" dirty="0">
              <a:solidFill>
                <a:srgbClr val="53565A"/>
              </a:solidFill>
            </a:endParaRPr>
          </a:p>
          <a:p>
            <a:pPr>
              <a:lnSpc>
                <a:spcPct val="114000"/>
              </a:lnSpc>
              <a:spcBef>
                <a:spcPts val="600"/>
              </a:spcBef>
              <a:spcAft>
                <a:spcPts val="600"/>
              </a:spcAft>
            </a:pPr>
            <a:r>
              <a:rPr lang="en-US" sz="1000" b="0" dirty="0">
                <a:solidFill>
                  <a:srgbClr val="53565A"/>
                </a:solidFill>
                <a:ea typeface="Open Sans Light"/>
                <a:cs typeface="Open Sans Light"/>
              </a:rPr>
              <a:t>Different types of planning applications have unique requirements. This might include site plans, plans and elevations, town planning reports, and other technical reports. </a:t>
            </a:r>
            <a:endParaRPr lang="en-US" sz="1000" b="0" dirty="0">
              <a:solidFill>
                <a:srgbClr val="53565A"/>
              </a:solidFill>
              <a:ea typeface="Open Sans Light" panose="020B0306030504020204" pitchFamily="34" charset="0"/>
              <a:cs typeface="Open Sans Light" panose="020B0306030504020204" pitchFamily="34" charset="0"/>
            </a:endParaRPr>
          </a:p>
          <a:p>
            <a:pPr>
              <a:lnSpc>
                <a:spcPct val="114000"/>
              </a:lnSpc>
              <a:spcBef>
                <a:spcPts val="600"/>
              </a:spcBef>
              <a:spcAft>
                <a:spcPts val="600"/>
              </a:spcAft>
            </a:pPr>
            <a:r>
              <a:rPr lang="en-US" sz="1000" b="0" dirty="0">
                <a:solidFill>
                  <a:srgbClr val="53565A"/>
                </a:solidFill>
                <a:ea typeface="Open Sans Light"/>
                <a:cs typeface="Open Sans Light"/>
              </a:rPr>
              <a:t>This guide will help you identify the information you need to lodge based on the planning controls. It can also be helpful to speak with a consultant planner to make sure you have all the relevant information.</a:t>
            </a:r>
          </a:p>
          <a:p>
            <a:pPr>
              <a:lnSpc>
                <a:spcPct val="114000"/>
              </a:lnSpc>
              <a:spcBef>
                <a:spcPts val="600"/>
              </a:spcBef>
              <a:spcAft>
                <a:spcPts val="600"/>
              </a:spcAft>
            </a:pPr>
            <a:r>
              <a:rPr lang="en-US" sz="1000" b="0" dirty="0">
                <a:solidFill>
                  <a:srgbClr val="53565A"/>
                </a:solidFill>
                <a:ea typeface="Open Sans Light"/>
                <a:cs typeface="Open Sans Light"/>
              </a:rPr>
              <a:t>If all the required information is not lodged, this will result in delays, as council will need to request it formally.</a:t>
            </a:r>
          </a:p>
          <a:p>
            <a:pPr>
              <a:lnSpc>
                <a:spcPct val="114000"/>
              </a:lnSpc>
            </a:pPr>
            <a:r>
              <a:rPr lang="en-AU" sz="1200" dirty="0"/>
              <a:t>Application form</a:t>
            </a:r>
            <a:endParaRPr lang="en-AU" sz="1200" dirty="0">
              <a:cs typeface="Arial"/>
            </a:endParaRPr>
          </a:p>
          <a:p>
            <a:pPr>
              <a:lnSpc>
                <a:spcPct val="114000"/>
              </a:lnSpc>
              <a:spcBef>
                <a:spcPts val="600"/>
              </a:spcBef>
              <a:spcAft>
                <a:spcPts val="600"/>
              </a:spcAft>
            </a:pPr>
            <a:r>
              <a:rPr lang="en-AU" sz="1000" b="0" dirty="0"/>
              <a:t>Your application must include a completed planning permit application form. The form is available on </a:t>
            </a:r>
            <a:r>
              <a:rPr lang="en-AU" sz="1000" b="0" dirty="0">
                <a:highlight>
                  <a:srgbClr val="FFFF00"/>
                </a:highlight>
              </a:rPr>
              <a:t>council’s website [insert if relevant: or completed by using council’s submission portal]</a:t>
            </a:r>
            <a:r>
              <a:rPr lang="en-AU" sz="1000" b="0" dirty="0"/>
              <a:t>. </a:t>
            </a:r>
            <a:endParaRPr lang="en-AU" sz="1000" b="0" dirty="0">
              <a:cs typeface="Arial"/>
            </a:endParaRPr>
          </a:p>
          <a:p>
            <a:pPr>
              <a:lnSpc>
                <a:spcPct val="114000"/>
              </a:lnSpc>
              <a:spcBef>
                <a:spcPts val="600"/>
              </a:spcBef>
              <a:spcAft>
                <a:spcPts val="600"/>
              </a:spcAft>
            </a:pPr>
            <a:r>
              <a:rPr lang="en-AU" sz="1000" b="0" dirty="0"/>
              <a:t>You must provide details on the site address, the existing and proposed uses, and the estimated cost to develop (if relevant), and the landowner’s contact details. You must also state that the landowner has given their consent if the landowner is not the permit applicant. </a:t>
            </a:r>
          </a:p>
          <a:p>
            <a:pPr marL="0" marR="0" lvl="0" indent="0" algn="l" defTabSz="685800" rtl="0" eaLnBrk="1" fontAlgn="auto" latinLnBrk="0" hangingPunct="1">
              <a:lnSpc>
                <a:spcPct val="114000"/>
              </a:lnSpc>
              <a:spcBef>
                <a:spcPts val="450"/>
              </a:spcBef>
              <a:spcAft>
                <a:spcPts val="0"/>
              </a:spcAft>
              <a:buClrTx/>
              <a:buSzTx/>
              <a:buFont typeface="Arial" panose="020B0604020202020204" pitchFamily="34" charset="0"/>
              <a:buNone/>
              <a:tabLst/>
              <a:defRPr/>
            </a:pPr>
            <a:r>
              <a:rPr kumimoji="0" lang="en-AU" sz="1200" b="1" i="0" u="none" strike="noStrike" kern="1200" cap="none" spc="0" normalizeH="0" baseline="0" noProof="0" dirty="0">
                <a:ln>
                  <a:noFill/>
                </a:ln>
                <a:solidFill>
                  <a:srgbClr val="53565A"/>
                </a:solidFill>
                <a:effectLst/>
                <a:uLnTx/>
                <a:uFillTx/>
                <a:latin typeface="Arial" panose="020B0604020202020204"/>
                <a:ea typeface="+mn-ea"/>
                <a:cs typeface="+mn-cs"/>
              </a:rPr>
              <a:t>Certificate of title</a:t>
            </a:r>
            <a:endParaRPr kumimoji="0" lang="en-AU" sz="1200" b="1" i="0" u="none" strike="noStrike" kern="1200" cap="none" spc="0" normalizeH="0" baseline="0" noProof="0" dirty="0">
              <a:ln>
                <a:noFill/>
              </a:ln>
              <a:solidFill>
                <a:srgbClr val="53565A"/>
              </a:solidFill>
              <a:effectLst/>
              <a:uLnTx/>
              <a:uFillTx/>
              <a:latin typeface="Arial" panose="020B0604020202020204"/>
              <a:ea typeface="+mn-ea"/>
              <a:cs typeface="Arial"/>
            </a:endParaRPr>
          </a:p>
          <a:p>
            <a:pPr marL="0" marR="0" lvl="0" indent="0" algn="l" defTabSz="685800" rtl="0" eaLnBrk="1" fontAlgn="auto" latinLnBrk="0" hangingPunct="1">
              <a:lnSpc>
                <a:spcPct val="114000"/>
              </a:lnSpc>
              <a:spcBef>
                <a:spcPts val="600"/>
              </a:spcBef>
              <a:spcAft>
                <a:spcPts val="6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a:ea typeface="+mn-ea"/>
                <a:cs typeface="+mn-cs"/>
              </a:rPr>
              <a:t>You must include a certificate of the title, which is used to identify your site and any restrictions that may impact development. </a:t>
            </a:r>
            <a:r>
              <a:rPr kumimoji="0" lang="en-US" sz="1000" b="0" i="0" u="none" strike="noStrike" kern="1200" cap="none" spc="0" normalizeH="0" baseline="0" noProof="0" dirty="0">
                <a:ln>
                  <a:noFill/>
                </a:ln>
                <a:solidFill>
                  <a:srgbClr val="53565A"/>
                </a:solidFill>
                <a:effectLst/>
                <a:highlight>
                  <a:srgbClr val="FFFF00"/>
                </a:highlight>
                <a:uLnTx/>
                <a:uFillTx/>
                <a:latin typeface="Arial" panose="020B0604020202020204"/>
                <a:ea typeface="+mn-ea"/>
                <a:cs typeface="+mn-cs"/>
              </a:rPr>
              <a:t>The title must be less than three months old.</a:t>
            </a:r>
            <a:endParaRPr lang="en-AU" sz="1000" b="0" dirty="0">
              <a:cs typeface="Arial"/>
            </a:endParaRPr>
          </a:p>
          <a:p>
            <a:pPr>
              <a:lnSpc>
                <a:spcPct val="114000"/>
              </a:lnSpc>
            </a:pPr>
            <a:endParaRPr lang="en-AU" sz="1400" b="0" dirty="0">
              <a:solidFill>
                <a:schemeClr val="tx1"/>
              </a:solidFill>
              <a:ea typeface="Open Sans Light" panose="020B0306030504020204" pitchFamily="34" charset="0"/>
              <a:cs typeface="Open Sans Light" panose="020B0306030504020204" pitchFamily="34" charset="0"/>
            </a:endParaRPr>
          </a:p>
        </p:txBody>
      </p:sp>
      <p:sp>
        <p:nvSpPr>
          <p:cNvPr id="5" name="Slide Number Placeholder 4">
            <a:extLst>
              <a:ext uri="{FF2B5EF4-FFF2-40B4-BE49-F238E27FC236}">
                <a16:creationId xmlns:a16="http://schemas.microsoft.com/office/drawing/2014/main" id="{BE997425-ED0D-4367-A196-145DE393924F}"/>
              </a:ext>
              <a:ext uri="{C183D7F6-B498-43B3-948B-1728B52AA6E4}">
                <adec:decorative xmlns:adec="http://schemas.microsoft.com/office/drawing/2017/decorative" val="1"/>
              </a:ext>
            </a:extLst>
          </p:cNvPr>
          <p:cNvSpPr>
            <a:spLocks noGrp="1"/>
          </p:cNvSpPr>
          <p:nvPr>
            <p:ph type="sldNum" sz="quarter" idx="17"/>
          </p:nvPr>
        </p:nvSpPr>
        <p:spPr/>
        <p:txBody>
          <a:bodyPr/>
          <a:lstStyle/>
          <a:p>
            <a:r>
              <a:rPr lang="en-GB"/>
              <a:t>Page </a:t>
            </a:r>
            <a:fld id="{F5AEA0E0-5CC6-4BD0-905C-A0021E419432}" type="slidenum">
              <a:rPr lang="en-GB" smtClean="0"/>
              <a:pPr/>
              <a:t>10</a:t>
            </a:fld>
            <a:endParaRPr lang="en-GB"/>
          </a:p>
        </p:txBody>
      </p:sp>
      <p:sp>
        <p:nvSpPr>
          <p:cNvPr id="6" name="TextBox 5">
            <a:extLst>
              <a:ext uri="{FF2B5EF4-FFF2-40B4-BE49-F238E27FC236}">
                <a16:creationId xmlns:a16="http://schemas.microsoft.com/office/drawing/2014/main" id="{56178446-5451-525C-5181-E1F9B2DC865E}"/>
              </a:ext>
            </a:extLst>
          </p:cNvPr>
          <p:cNvSpPr txBox="1"/>
          <p:nvPr/>
        </p:nvSpPr>
        <p:spPr>
          <a:xfrm>
            <a:off x="3487616" y="2481556"/>
            <a:ext cx="3095894" cy="5384103"/>
          </a:xfrm>
          <a:prstGeom prst="rect">
            <a:avLst/>
          </a:prstGeom>
          <a:noFill/>
        </p:spPr>
        <p:txBody>
          <a:bodyPr wrap="square">
            <a:spAutoFit/>
          </a:bodyPr>
          <a:lstStyle/>
          <a:p>
            <a:pPr marL="0" marR="0" lvl="0" indent="0" algn="l" defTabSz="685800" rtl="0" eaLnBrk="1" fontAlgn="auto" latinLnBrk="0" hangingPunct="1">
              <a:lnSpc>
                <a:spcPct val="114000"/>
              </a:lnSpc>
              <a:spcBef>
                <a:spcPts val="450"/>
              </a:spcBef>
              <a:spcAft>
                <a:spcPts val="0"/>
              </a:spcAft>
              <a:buClrTx/>
              <a:buSzTx/>
              <a:buFont typeface="Arial" panose="020B0604020202020204" pitchFamily="34" charset="0"/>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Your title must include: </a:t>
            </a:r>
            <a:endParaRPr kumimoji="0" lang="en-AU" sz="1000" b="0" i="0" u="none" strike="noStrike" kern="1200" cap="none" spc="0" normalizeH="0" baseline="0" noProof="0" dirty="0">
              <a:ln>
                <a:noFill/>
              </a:ln>
              <a:solidFill>
                <a:srgbClr val="53565A"/>
              </a:solidFill>
              <a:effectLst/>
              <a:uLnTx/>
              <a:uFillTx/>
              <a:latin typeface="Arial" panose="020B0604020202020204"/>
              <a:ea typeface="+mn-ea"/>
              <a:cs typeface="Arial"/>
            </a:endParaRPr>
          </a:p>
          <a:p>
            <a:pPr marL="171450" marR="0" lvl="0" indent="-171450" algn="l" defTabSz="685800" rtl="0" eaLnBrk="1" fontAlgn="auto" latinLnBrk="0" hangingPunct="1">
              <a:lnSpc>
                <a:spcPct val="114000"/>
              </a:lnSpc>
              <a:spcBef>
                <a:spcPts val="200"/>
              </a:spcBef>
              <a:spcAft>
                <a:spcPts val="2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Register Search Statement</a:t>
            </a:r>
            <a:endParaRPr kumimoji="0" lang="en-AU" sz="1000" b="0" i="0" u="none" strike="noStrike" kern="1200" cap="none" spc="0" normalizeH="0" baseline="0" noProof="0" dirty="0">
              <a:ln>
                <a:noFill/>
              </a:ln>
              <a:solidFill>
                <a:srgbClr val="53565A"/>
              </a:solidFill>
              <a:effectLst/>
              <a:uLnTx/>
              <a:uFillTx/>
              <a:latin typeface="Arial" panose="020B0604020202020204"/>
              <a:ea typeface="+mn-ea"/>
              <a:cs typeface="Arial"/>
            </a:endParaRPr>
          </a:p>
          <a:p>
            <a:pPr marL="171450" marR="0" lvl="1" indent="-171450" algn="l" defTabSz="685800" rtl="0" eaLnBrk="1" fontAlgn="auto" latinLnBrk="0" hangingPunct="1">
              <a:lnSpc>
                <a:spcPct val="114000"/>
              </a:lnSpc>
              <a:spcBef>
                <a:spcPts val="200"/>
              </a:spcBef>
              <a:spcAft>
                <a:spcPts val="2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Certificate of title</a:t>
            </a:r>
            <a:endParaRPr kumimoji="0" lang="en-AU" sz="1000" b="0" i="0" u="none" strike="noStrike" kern="1200" cap="none" spc="0" normalizeH="0" baseline="0" noProof="0" dirty="0">
              <a:ln>
                <a:noFill/>
              </a:ln>
              <a:solidFill>
                <a:srgbClr val="53565A"/>
              </a:solidFill>
              <a:effectLst/>
              <a:uLnTx/>
              <a:uFillTx/>
              <a:latin typeface="Arial" panose="020B0604020202020204"/>
              <a:ea typeface="+mn-ea"/>
              <a:cs typeface="Arial"/>
            </a:endParaRPr>
          </a:p>
          <a:p>
            <a:pPr marL="171450" marR="0" lvl="1" indent="-171450" algn="l" defTabSz="685800" rtl="0" eaLnBrk="1" fontAlgn="auto" latinLnBrk="0" hangingPunct="1">
              <a:lnSpc>
                <a:spcPct val="114000"/>
              </a:lnSpc>
              <a:spcBef>
                <a:spcPts val="200"/>
              </a:spcBef>
              <a:spcAft>
                <a:spcPts val="2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Any instruments identified as s173 agreements, covenants, encumbrances or easements. </a:t>
            </a:r>
          </a:p>
          <a:p>
            <a:pPr marL="171450" marR="0" lvl="1" indent="-171450" algn="l" defTabSz="685800" rtl="0" eaLnBrk="1" fontAlgn="auto" latinLnBrk="0" hangingPunct="1">
              <a:lnSpc>
                <a:spcPct val="114000"/>
              </a:lnSpc>
              <a:spcBef>
                <a:spcPts val="200"/>
              </a:spcBef>
              <a:spcAft>
                <a:spcPts val="200"/>
              </a:spcAft>
              <a:buClrTx/>
              <a:buSzTx/>
              <a:buFont typeface="Arial" panose="020B0604020202020204" pitchFamily="34" charset="0"/>
              <a:buChar char="•"/>
              <a:tabLst/>
              <a:defRPr/>
            </a:pPr>
            <a:r>
              <a:rPr kumimoji="0" lang="en-AU" sz="1000" b="1" i="0" u="none" strike="noStrike" kern="1200" cap="none" spc="0" normalizeH="0" baseline="0" noProof="0" dirty="0">
                <a:ln>
                  <a:noFill/>
                </a:ln>
                <a:solidFill>
                  <a:srgbClr val="53565A"/>
                </a:solidFill>
                <a:effectLst/>
                <a:uLnTx/>
                <a:uFillTx/>
                <a:latin typeface="Arial" panose="020B0604020202020204"/>
                <a:ea typeface="+mn-ea"/>
                <a:cs typeface="+mn-cs"/>
              </a:rPr>
              <a:t>Mortgage instruments are not needed.  </a:t>
            </a:r>
          </a:p>
          <a:p>
            <a:pPr marL="0" marR="0" lvl="0" indent="0" algn="l" defTabSz="685800" rtl="0" eaLnBrk="1" fontAlgn="auto" latinLnBrk="0" hangingPunct="1">
              <a:lnSpc>
                <a:spcPct val="114000"/>
              </a:lnSpc>
              <a:spcBef>
                <a:spcPts val="600"/>
              </a:spcBef>
              <a:spcAft>
                <a:spcPts val="600"/>
              </a:spcAft>
              <a:buClrTx/>
              <a:buSzTx/>
              <a:buFont typeface="Arial" panose="020B0604020202020204" pitchFamily="34" charset="0"/>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A step-by-step guide to obtaining a certificate of title can be found here </a:t>
            </a:r>
            <a:r>
              <a:rPr kumimoji="0" lang="en-AU" sz="1000" b="0" i="0" u="none" strike="noStrike" kern="1200" cap="none" spc="0" normalizeH="0" baseline="0" noProof="0" dirty="0">
                <a:ln>
                  <a:noFill/>
                </a:ln>
                <a:solidFill>
                  <a:srgbClr val="53565A"/>
                </a:solidFill>
                <a:effectLst/>
                <a:highlight>
                  <a:srgbClr val="FFFF00"/>
                </a:highlight>
                <a:uLnTx/>
                <a:uFillTx/>
                <a:latin typeface="Arial" panose="020B0604020202020204"/>
                <a:ea typeface="+mn-ea"/>
                <a:cs typeface="+mn-cs"/>
              </a:rPr>
              <a:t>[insert link to Landata Video].</a:t>
            </a:r>
            <a:endParaRPr kumimoji="0" lang="en-US" sz="1000" b="0" i="0" u="none" strike="noStrike" kern="1200" cap="none" spc="0" normalizeH="0" baseline="0" noProof="0" dirty="0">
              <a:ln>
                <a:noFill/>
              </a:ln>
              <a:solidFill>
                <a:prstClr val="black"/>
              </a:solidFill>
              <a:effectLst/>
              <a:uLnTx/>
              <a:uFillTx/>
              <a:latin typeface="Arial" panose="020B0604020202020204"/>
              <a:ea typeface="Open Sans Light" panose="020B0306030504020204" pitchFamily="34" charset="0"/>
              <a:cs typeface="Open Sans Light" panose="020B0306030504020204" pitchFamily="34" charset="0"/>
            </a:endParaRPr>
          </a:p>
          <a:p>
            <a:pPr marL="0" marR="0" lvl="0" indent="0" algn="l" defTabSz="685800" rtl="0" eaLnBrk="1" fontAlgn="auto" latinLnBrk="0" hangingPunct="1">
              <a:lnSpc>
                <a:spcPct val="114000"/>
              </a:lnSpc>
              <a:spcBef>
                <a:spcPts val="450"/>
              </a:spcBef>
              <a:spcAft>
                <a:spcPts val="0"/>
              </a:spcAft>
              <a:buClrTx/>
              <a:buSzTx/>
              <a:buFont typeface="Arial" panose="020B0604020202020204" pitchFamily="34" charset="0"/>
              <a:buNone/>
              <a:tabLst/>
              <a:defRPr/>
            </a:pPr>
            <a:r>
              <a:rPr kumimoji="0" lang="en-AU" sz="1200" b="1" i="0" u="none" strike="noStrike" kern="1200" cap="none" spc="0" normalizeH="0" baseline="0" noProof="0" dirty="0">
                <a:ln>
                  <a:noFill/>
                </a:ln>
                <a:solidFill>
                  <a:srgbClr val="53565A"/>
                </a:solidFill>
                <a:effectLst/>
                <a:uLnTx/>
                <a:uFillTx/>
                <a:latin typeface="Arial" panose="020B0604020202020204"/>
                <a:ea typeface="+mn-ea"/>
                <a:cs typeface="+mn-cs"/>
              </a:rPr>
              <a:t>Fees</a:t>
            </a:r>
            <a:endParaRPr kumimoji="0" lang="en-AU" sz="1200" b="1" i="0" u="none" strike="noStrike" kern="1200" cap="none" spc="0" normalizeH="0" baseline="0" noProof="0" dirty="0">
              <a:ln>
                <a:noFill/>
              </a:ln>
              <a:solidFill>
                <a:srgbClr val="53565A"/>
              </a:solidFill>
              <a:effectLst/>
              <a:uLnTx/>
              <a:uFillTx/>
              <a:latin typeface="Arial" panose="020B0604020202020204"/>
              <a:ea typeface="+mn-ea"/>
              <a:cs typeface="Arial"/>
            </a:endParaRPr>
          </a:p>
          <a:p>
            <a:pPr marL="0" marR="0" lvl="0" indent="0" algn="l" defTabSz="685800" rtl="0" eaLnBrk="1" fontAlgn="auto" latinLnBrk="0" hangingPunct="1">
              <a:lnSpc>
                <a:spcPct val="114000"/>
              </a:lnSpc>
              <a:spcBef>
                <a:spcPts val="600"/>
              </a:spcBef>
              <a:spcAft>
                <a:spcPts val="6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a:ea typeface="Open Sans Light"/>
                <a:cs typeface="Open Sans Light"/>
              </a:rPr>
              <a:t>You must pay an application fee to council when lodging the application. Speak with council about the cost and how it can be paid. </a:t>
            </a:r>
            <a:endParaRPr kumimoji="0" lang="en-US" sz="1000" b="0" i="0" u="none" strike="noStrike" kern="1200" cap="none" spc="0" normalizeH="0" baseline="0" noProof="0" dirty="0">
              <a:ln>
                <a:noFill/>
              </a:ln>
              <a:solidFill>
                <a:srgbClr val="53565A"/>
              </a:solidFill>
              <a:effectLst/>
              <a:uLnTx/>
              <a:uFillTx/>
              <a:latin typeface="Arial" panose="020B0604020202020204"/>
              <a:ea typeface="Open Sans Light" panose="020B0306030504020204" pitchFamily="34" charset="0"/>
              <a:cs typeface="Open Sans Light" panose="020B0306030504020204" pitchFamily="34" charset="0"/>
            </a:endParaRPr>
          </a:p>
          <a:p>
            <a:pPr marL="0" marR="0" lvl="0" indent="0" algn="l" defTabSz="685800" rtl="0" eaLnBrk="1" fontAlgn="auto" latinLnBrk="0" hangingPunct="1">
              <a:lnSpc>
                <a:spcPct val="114000"/>
              </a:lnSpc>
              <a:spcBef>
                <a:spcPts val="45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53565A"/>
                </a:solidFill>
                <a:effectLst/>
                <a:uLnTx/>
                <a:uFillTx/>
                <a:latin typeface="Arial" panose="020B0604020202020204"/>
                <a:ea typeface="+mn-ea"/>
                <a:cs typeface="+mn-cs"/>
              </a:rPr>
              <a:t>Metropolitan Planning Levy</a:t>
            </a:r>
          </a:p>
          <a:p>
            <a:pPr marL="0" marR="0" lvl="0" indent="0" algn="l" defTabSz="685800" rtl="0" eaLnBrk="1" fontAlgn="auto" latinLnBrk="0" hangingPunct="1">
              <a:lnSpc>
                <a:spcPct val="114000"/>
              </a:lnSpc>
              <a:spcBef>
                <a:spcPts val="600"/>
              </a:spcBef>
              <a:spcAft>
                <a:spcPts val="600"/>
              </a:spcAft>
              <a:buClrTx/>
              <a:buSzTx/>
              <a:buFont typeface="Arial" panose="020B0604020202020204" pitchFamily="34" charset="0"/>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You may need to pay the Metropolitan Planning Levy (MPL) to the State Revenue Office if you propose to develop land in metropolitan Melbourne where the estimated cost of the development is more than the levy threshold. </a:t>
            </a:r>
            <a:endParaRPr kumimoji="0" lang="en-AU" sz="1000" b="0" i="0" u="none" strike="noStrike" kern="1200" cap="none" spc="0" normalizeH="0" baseline="0" noProof="0" dirty="0">
              <a:ln>
                <a:noFill/>
              </a:ln>
              <a:solidFill>
                <a:srgbClr val="53565A"/>
              </a:solidFill>
              <a:effectLst/>
              <a:uLnTx/>
              <a:uFillTx/>
              <a:latin typeface="Arial" panose="020B0604020202020204"/>
              <a:ea typeface="+mn-ea"/>
              <a:cs typeface="Arial"/>
            </a:endParaRPr>
          </a:p>
          <a:p>
            <a:pPr marL="0" marR="0" lvl="0" indent="0" algn="l" defTabSz="685800" rtl="0" eaLnBrk="1" fontAlgn="auto" latinLnBrk="0" hangingPunct="1">
              <a:lnSpc>
                <a:spcPct val="114000"/>
              </a:lnSpc>
              <a:spcBef>
                <a:spcPts val="600"/>
              </a:spcBef>
              <a:spcAft>
                <a:spcPts val="600"/>
              </a:spcAft>
              <a:buClrTx/>
              <a:buSzTx/>
              <a:buFont typeface="Arial" panose="020B0604020202020204" pitchFamily="34" charset="0"/>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The levy threshold was $1 million in 2015-16 and is adjusted by the Consumer Price Index on 1 July each year. Visit the State Revenue Office website </a:t>
            </a:r>
            <a:r>
              <a:rPr kumimoji="0" lang="en-AU" sz="1000" b="0" i="0" u="none" strike="noStrike" kern="1200" cap="none" spc="0" normalizeH="0" baseline="0" noProof="0" dirty="0">
                <a:ln>
                  <a:noFill/>
                </a:ln>
                <a:solidFill>
                  <a:srgbClr val="53565A"/>
                </a:solidFill>
                <a:effectLst/>
                <a:highlight>
                  <a:srgbClr val="FFFF00"/>
                </a:highlight>
                <a:uLnTx/>
                <a:uFillTx/>
                <a:latin typeface="Arial" panose="020B0604020202020204"/>
                <a:ea typeface="+mn-ea"/>
                <a:cs typeface="+mn-cs"/>
              </a:rPr>
              <a:t>[insert link]</a:t>
            </a: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 for the current levy threshold.</a:t>
            </a:r>
            <a:endParaRPr kumimoji="0" lang="en-AU" sz="1000" b="0" i="0" u="none" strike="noStrike" kern="1200" cap="none" spc="0" normalizeH="0" baseline="0" noProof="0" dirty="0">
              <a:ln>
                <a:noFill/>
              </a:ln>
              <a:solidFill>
                <a:srgbClr val="53565A"/>
              </a:solidFill>
              <a:effectLst/>
              <a:uLnTx/>
              <a:uFillTx/>
              <a:latin typeface="Arial" panose="020B0604020202020204"/>
              <a:ea typeface="+mn-ea"/>
              <a:cs typeface="Arial"/>
            </a:endParaRPr>
          </a:p>
          <a:p>
            <a:pPr marL="0" marR="0" lvl="0" indent="0" algn="l" defTabSz="685800" rtl="0" eaLnBrk="1" fontAlgn="auto" latinLnBrk="0" hangingPunct="1">
              <a:lnSpc>
                <a:spcPct val="114000"/>
              </a:lnSpc>
              <a:spcBef>
                <a:spcPts val="600"/>
              </a:spcBef>
              <a:spcAft>
                <a:spcPts val="600"/>
              </a:spcAft>
              <a:buClrTx/>
              <a:buSzTx/>
              <a:buFont typeface="Arial" panose="020B0604020202020204" pitchFamily="34" charset="0"/>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An MPL certificate is valid for 90 days after its issue date and must be included in your application. </a:t>
            </a:r>
            <a:endParaRPr kumimoji="0" lang="en-US" sz="1000" b="0" i="0" u="none" strike="noStrike" kern="1200" cap="none" spc="0" normalizeH="0" baseline="0" noProof="0" dirty="0">
              <a:ln>
                <a:noFill/>
              </a:ln>
              <a:solidFill>
                <a:srgbClr val="5356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0721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72D2D164-7E80-B49D-2CB7-0ADFCC673CC1}"/>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246925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8" imgH="328" progId="TCLayout.ActiveDocument.1">
                  <p:embed/>
                </p:oleObj>
              </mc:Choice>
              <mc:Fallback>
                <p:oleObj name="think-cell Slide" r:id="rId3" imgW="328" imgH="328" progId="TCLayout.ActiveDocument.1">
                  <p:embed/>
                  <p:pic>
                    <p:nvPicPr>
                      <p:cNvPr id="3" name="Object 2">
                        <a:extLst>
                          <a:ext uri="{FF2B5EF4-FFF2-40B4-BE49-F238E27FC236}">
                            <a16:creationId xmlns:a16="http://schemas.microsoft.com/office/drawing/2014/main" id="{72D2D164-7E80-B49D-2CB7-0ADFCC673CC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Picture Placeholder 13">
            <a:extLst>
              <a:ext uri="{FF2B5EF4-FFF2-40B4-BE49-F238E27FC236}">
                <a16:creationId xmlns:a16="http://schemas.microsoft.com/office/drawing/2014/main" id="{5C9F9DF4-4C7E-4D59-9446-8218BAC5F596}"/>
              </a:ext>
              <a:ext uri="{C183D7F6-B498-43B3-948B-1728B52AA6E4}">
                <adec:decorative xmlns:adec="http://schemas.microsoft.com/office/drawing/2017/decorative" val="1"/>
              </a:ext>
            </a:extLst>
          </p:cNvPr>
          <p:cNvPicPr>
            <a:picLocks noGrp="1" noChangeAspect="1"/>
          </p:cNvPicPr>
          <p:nvPr>
            <p:ph type="pic" sz="quarter" idx="20"/>
          </p:nvPr>
        </p:nvPicPr>
        <p:blipFill rotWithShape="1">
          <a:blip r:embed="rId5" cstate="screen">
            <a:alphaModFix amt="50000"/>
            <a:extLst>
              <a:ext uri="{28A0092B-C50C-407E-A947-70E740481C1C}">
                <a14:useLocalDpi xmlns:a14="http://schemas.microsoft.com/office/drawing/2010/main"/>
              </a:ext>
            </a:extLst>
          </a:blip>
          <a:srcRect t="-130"/>
          <a:stretch/>
        </p:blipFill>
        <p:spPr>
          <a:xfrm>
            <a:off x="2531533" y="1220210"/>
            <a:ext cx="4324280" cy="7455916"/>
          </a:xfrm>
        </p:spPr>
      </p:pic>
      <p:sp>
        <p:nvSpPr>
          <p:cNvPr id="4" name="Text Placeholder 3">
            <a:extLst>
              <a:ext uri="{FF2B5EF4-FFF2-40B4-BE49-F238E27FC236}">
                <a16:creationId xmlns:a16="http://schemas.microsoft.com/office/drawing/2014/main" id="{D93BDC73-2025-4799-B818-52C1F4516235}"/>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AU"/>
          </a:p>
        </p:txBody>
      </p:sp>
      <p:sp>
        <p:nvSpPr>
          <p:cNvPr id="5" name="Text Placeholder 4">
            <a:extLst>
              <a:ext uri="{FF2B5EF4-FFF2-40B4-BE49-F238E27FC236}">
                <a16:creationId xmlns:a16="http://schemas.microsoft.com/office/drawing/2014/main" id="{FFDD74F3-5C4E-4335-9003-12D342388B8A}"/>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AU"/>
          </a:p>
        </p:txBody>
      </p:sp>
      <p:sp>
        <p:nvSpPr>
          <p:cNvPr id="6" name="Text Placeholder 5">
            <a:extLst>
              <a:ext uri="{FF2B5EF4-FFF2-40B4-BE49-F238E27FC236}">
                <a16:creationId xmlns:a16="http://schemas.microsoft.com/office/drawing/2014/main" id="{C3B23EB5-1003-4B60-9A3B-57D3A126DD4B}"/>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a:p>
        </p:txBody>
      </p:sp>
      <p:sp>
        <p:nvSpPr>
          <p:cNvPr id="7" name="Text Placeholder 6">
            <a:extLst>
              <a:ext uri="{FF2B5EF4-FFF2-40B4-BE49-F238E27FC236}">
                <a16:creationId xmlns:a16="http://schemas.microsoft.com/office/drawing/2014/main" id="{D1341AAF-E723-4848-A983-EC7EABC934F0}"/>
              </a:ext>
              <a:ext uri="{C183D7F6-B498-43B3-948B-1728B52AA6E4}">
                <adec:decorative xmlns:adec="http://schemas.microsoft.com/office/drawing/2017/decorative" val="1"/>
              </a:ext>
            </a:extLst>
          </p:cNvPr>
          <p:cNvSpPr>
            <a:spLocks noGrp="1"/>
          </p:cNvSpPr>
          <p:nvPr>
            <p:ph type="body" sz="quarter" idx="19"/>
          </p:nvPr>
        </p:nvSpPr>
        <p:spPr/>
        <p:txBody>
          <a:bodyPr/>
          <a:lstStyle/>
          <a:p>
            <a:endParaRPr lang="en-AU"/>
          </a:p>
        </p:txBody>
      </p:sp>
      <p:sp>
        <p:nvSpPr>
          <p:cNvPr id="8" name="Text Placeholder 7">
            <a:extLst>
              <a:ext uri="{FF2B5EF4-FFF2-40B4-BE49-F238E27FC236}">
                <a16:creationId xmlns:a16="http://schemas.microsoft.com/office/drawing/2014/main" id="{3760AA0B-7E3F-4293-AC8B-CE2777DE1E0D}"/>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AU"/>
          </a:p>
        </p:txBody>
      </p:sp>
      <p:sp>
        <p:nvSpPr>
          <p:cNvPr id="9" name="Text Placeholder 8">
            <a:extLst>
              <a:ext uri="{FF2B5EF4-FFF2-40B4-BE49-F238E27FC236}">
                <a16:creationId xmlns:a16="http://schemas.microsoft.com/office/drawing/2014/main" id="{F3B0102F-EBB3-43FD-9C19-23B97EC74E56}"/>
              </a:ext>
              <a:ext uri="{C183D7F6-B498-43B3-948B-1728B52AA6E4}">
                <adec:decorative xmlns:adec="http://schemas.microsoft.com/office/drawing/2017/decorative" val="1"/>
              </a:ext>
            </a:extLst>
          </p:cNvPr>
          <p:cNvSpPr>
            <a:spLocks noGrp="1"/>
          </p:cNvSpPr>
          <p:nvPr>
            <p:ph type="body" sz="quarter" idx="21"/>
          </p:nvPr>
        </p:nvSpPr>
        <p:spPr>
          <a:solidFill>
            <a:schemeClr val="accent3">
              <a:alpha val="66000"/>
            </a:schemeClr>
          </a:solidFill>
        </p:spPr>
        <p:txBody>
          <a:bodyPr/>
          <a:lstStyle/>
          <a:p>
            <a:endParaRPr lang="en-AU" dirty="0"/>
          </a:p>
        </p:txBody>
      </p:sp>
      <p:sp>
        <p:nvSpPr>
          <p:cNvPr id="10" name="Title 9">
            <a:extLst>
              <a:ext uri="{FF2B5EF4-FFF2-40B4-BE49-F238E27FC236}">
                <a16:creationId xmlns:a16="http://schemas.microsoft.com/office/drawing/2014/main" id="{2ABC248C-62BA-451C-8C30-D022AF9A67DE}"/>
              </a:ext>
            </a:extLst>
          </p:cNvPr>
          <p:cNvSpPr>
            <a:spLocks noGrp="1"/>
          </p:cNvSpPr>
          <p:nvPr>
            <p:ph type="title"/>
          </p:nvPr>
        </p:nvSpPr>
        <p:spPr/>
        <p:txBody>
          <a:bodyPr vert="horz"/>
          <a:lstStyle/>
          <a:p>
            <a:r>
              <a:rPr lang="en-AU" b="1">
                <a:solidFill>
                  <a:schemeClr val="accent6"/>
                </a:solidFill>
              </a:rPr>
              <a:t>Chapter 2</a:t>
            </a:r>
            <a:br>
              <a:rPr lang="en-AU" b="1">
                <a:solidFill>
                  <a:schemeClr val="accent6"/>
                </a:solidFill>
              </a:rPr>
            </a:br>
            <a:r>
              <a:rPr lang="en-AU">
                <a:solidFill>
                  <a:schemeClr val="accent6"/>
                </a:solidFill>
              </a:rPr>
              <a:t>Zones</a:t>
            </a:r>
          </a:p>
        </p:txBody>
      </p:sp>
      <p:sp>
        <p:nvSpPr>
          <p:cNvPr id="11" name="Subtitle 10">
            <a:extLst>
              <a:ext uri="{FF2B5EF4-FFF2-40B4-BE49-F238E27FC236}">
                <a16:creationId xmlns:a16="http://schemas.microsoft.com/office/drawing/2014/main" id="{E0986C4E-50E7-4F5A-8422-9C847943571E}"/>
              </a:ext>
            </a:extLst>
          </p:cNvPr>
          <p:cNvSpPr>
            <a:spLocks noGrp="1"/>
          </p:cNvSpPr>
          <p:nvPr>
            <p:ph type="subTitle" idx="1"/>
          </p:nvPr>
        </p:nvSpPr>
        <p:spPr>
          <a:xfrm>
            <a:off x="362238" y="3617472"/>
            <a:ext cx="2169201" cy="1920000"/>
          </a:xfrm>
        </p:spPr>
        <p:txBody>
          <a:bodyPr/>
          <a:lstStyle/>
          <a:p>
            <a:r>
              <a:rPr lang="en-AU" dirty="0">
                <a:solidFill>
                  <a:schemeClr val="accent6"/>
                </a:solidFill>
              </a:rPr>
              <a:t>Purposes, permit applications and processes</a:t>
            </a:r>
          </a:p>
        </p:txBody>
      </p:sp>
      <p:sp>
        <p:nvSpPr>
          <p:cNvPr id="12" name="Slide Number Placeholder 11">
            <a:extLst>
              <a:ext uri="{FF2B5EF4-FFF2-40B4-BE49-F238E27FC236}">
                <a16:creationId xmlns:a16="http://schemas.microsoft.com/office/drawing/2014/main" id="{E5C29613-7978-4499-81F0-36AE52578D78}"/>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GB"/>
              <a:t>Page </a:t>
            </a:r>
            <a:fld id="{F5AEA0E0-5CC6-4BD0-905C-A0021E419432}" type="slidenum">
              <a:rPr lang="en-GB" smtClean="0"/>
              <a:pPr/>
              <a:t>11</a:t>
            </a:fld>
            <a:endParaRPr lang="en-GB"/>
          </a:p>
        </p:txBody>
      </p:sp>
    </p:spTree>
    <p:extLst>
      <p:ext uri="{BB962C8B-B14F-4D97-AF65-F5344CB8AC3E}">
        <p14:creationId xmlns:p14="http://schemas.microsoft.com/office/powerpoint/2010/main" val="62341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87C58C56-3D1D-4E00-97E7-8167563C69A1}"/>
              </a:ext>
              <a:ext uri="{C183D7F6-B498-43B3-948B-1728B52AA6E4}">
                <adec:decorative xmlns:adec="http://schemas.microsoft.com/office/drawing/2017/decorative" val="1"/>
              </a:ext>
            </a:extLst>
          </p:cNvPr>
          <p:cNvPicPr>
            <a:picLocks noGrp="1" noChangeAspect="1"/>
          </p:cNvPicPr>
          <p:nvPr>
            <p:ph type="pic" sz="quarter" idx="20"/>
          </p:nvPr>
        </p:nvPicPr>
        <p:blipFill>
          <a:blip r:embed="rId2" cstate="screen">
            <a:alphaModFix amt="50000"/>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98E97DC0-CD4D-49AE-ABE9-13359CFF52DA}"/>
              </a:ext>
              <a:ext uri="{C183D7F6-B498-43B3-948B-1728B52AA6E4}">
                <adec:decorative xmlns:adec="http://schemas.microsoft.com/office/drawing/2017/decorative" val="1"/>
              </a:ext>
            </a:extLst>
          </p:cNvPr>
          <p:cNvSpPr>
            <a:spLocks noGrp="1"/>
          </p:cNvSpPr>
          <p:nvPr>
            <p:ph type="body" sz="quarter" idx="21"/>
          </p:nvPr>
        </p:nvSpPr>
        <p:spPr/>
        <p:txBody>
          <a:bodyPr/>
          <a:lstStyle/>
          <a:p>
            <a:endParaRPr lang="en-AU"/>
          </a:p>
        </p:txBody>
      </p:sp>
      <p:sp>
        <p:nvSpPr>
          <p:cNvPr id="4" name="Text Placeholder 3">
            <a:extLst>
              <a:ext uri="{FF2B5EF4-FFF2-40B4-BE49-F238E27FC236}">
                <a16:creationId xmlns:a16="http://schemas.microsoft.com/office/drawing/2014/main" id="{E2348DA3-8D84-4101-8F87-E43B5A15D332}"/>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AU"/>
          </a:p>
        </p:txBody>
      </p:sp>
      <p:sp>
        <p:nvSpPr>
          <p:cNvPr id="5" name="Text Placeholder 4">
            <a:extLst>
              <a:ext uri="{FF2B5EF4-FFF2-40B4-BE49-F238E27FC236}">
                <a16:creationId xmlns:a16="http://schemas.microsoft.com/office/drawing/2014/main" id="{B1DCB57E-07F1-49AD-807D-E4A7FEE2C649}"/>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AU"/>
          </a:p>
        </p:txBody>
      </p:sp>
      <p:sp>
        <p:nvSpPr>
          <p:cNvPr id="6" name="Text Placeholder 5">
            <a:extLst>
              <a:ext uri="{FF2B5EF4-FFF2-40B4-BE49-F238E27FC236}">
                <a16:creationId xmlns:a16="http://schemas.microsoft.com/office/drawing/2014/main" id="{609E3B5B-B4B0-45B2-868C-013CB97AA439}"/>
              </a:ext>
              <a:ext uri="{C183D7F6-B498-43B3-948B-1728B52AA6E4}">
                <adec:decorative xmlns:adec="http://schemas.microsoft.com/office/drawing/2017/decorative" val="1"/>
              </a:ext>
            </a:extLst>
          </p:cNvPr>
          <p:cNvSpPr>
            <a:spLocks noGrp="1"/>
          </p:cNvSpPr>
          <p:nvPr>
            <p:ph type="body" sz="quarter" idx="24"/>
          </p:nvPr>
        </p:nvSpPr>
        <p:spPr/>
        <p:txBody>
          <a:bodyPr/>
          <a:lstStyle/>
          <a:p>
            <a:endParaRPr lang="en-AU"/>
          </a:p>
        </p:txBody>
      </p:sp>
      <p:sp>
        <p:nvSpPr>
          <p:cNvPr id="7" name="Text Placeholder 6">
            <a:extLst>
              <a:ext uri="{FF2B5EF4-FFF2-40B4-BE49-F238E27FC236}">
                <a16:creationId xmlns:a16="http://schemas.microsoft.com/office/drawing/2014/main" id="{315AA503-160C-4977-A392-F28531305476}"/>
              </a:ext>
              <a:ext uri="{C183D7F6-B498-43B3-948B-1728B52AA6E4}">
                <adec:decorative xmlns:adec="http://schemas.microsoft.com/office/drawing/2017/decorative" val="1"/>
              </a:ext>
            </a:extLst>
          </p:cNvPr>
          <p:cNvSpPr>
            <a:spLocks noGrp="1"/>
          </p:cNvSpPr>
          <p:nvPr>
            <p:ph type="body" sz="quarter" idx="25"/>
          </p:nvPr>
        </p:nvSpPr>
        <p:spPr/>
        <p:txBody>
          <a:bodyPr/>
          <a:lstStyle/>
          <a:p>
            <a:endParaRPr lang="en-AU"/>
          </a:p>
        </p:txBody>
      </p:sp>
      <p:sp>
        <p:nvSpPr>
          <p:cNvPr id="10" name="Title 9">
            <a:extLst>
              <a:ext uri="{FF2B5EF4-FFF2-40B4-BE49-F238E27FC236}">
                <a16:creationId xmlns:a16="http://schemas.microsoft.com/office/drawing/2014/main" id="{29D3D87C-C18C-43B1-929D-FA43A6DD0613}"/>
              </a:ext>
            </a:extLst>
          </p:cNvPr>
          <p:cNvSpPr>
            <a:spLocks noGrp="1"/>
          </p:cNvSpPr>
          <p:nvPr>
            <p:ph type="title"/>
          </p:nvPr>
        </p:nvSpPr>
        <p:spPr/>
        <p:txBody>
          <a:bodyPr/>
          <a:lstStyle/>
          <a:p>
            <a:r>
              <a:rPr lang="en-AU" dirty="0"/>
              <a:t>Residential Zones</a:t>
            </a:r>
          </a:p>
        </p:txBody>
      </p:sp>
      <p:sp>
        <p:nvSpPr>
          <p:cNvPr id="9" name="Subtitle 8">
            <a:extLst>
              <a:ext uri="{FF2B5EF4-FFF2-40B4-BE49-F238E27FC236}">
                <a16:creationId xmlns:a16="http://schemas.microsoft.com/office/drawing/2014/main" id="{B3B6FFAC-A2C9-49A9-BEEC-98A3B46CE732}"/>
              </a:ext>
            </a:extLst>
          </p:cNvPr>
          <p:cNvSpPr>
            <a:spLocks noGrp="1"/>
          </p:cNvSpPr>
          <p:nvPr>
            <p:ph type="subTitle" idx="1"/>
          </p:nvPr>
        </p:nvSpPr>
        <p:spPr>
          <a:xfrm>
            <a:off x="362236" y="3506178"/>
            <a:ext cx="2933413" cy="2080000"/>
          </a:xfrm>
        </p:spPr>
        <p:txBody>
          <a:bodyPr/>
          <a:lstStyle/>
          <a:p>
            <a:r>
              <a:rPr lang="en-AU" dirty="0"/>
              <a:t>Clause 32 in local planning schemes</a:t>
            </a:r>
          </a:p>
          <a:p>
            <a:endParaRPr lang="en-AU" i="1" dirty="0"/>
          </a:p>
          <a:p>
            <a:r>
              <a:rPr lang="en-AU" dirty="0"/>
              <a:t>Page </a:t>
            </a:r>
            <a:r>
              <a:rPr lang="en-AU" dirty="0">
                <a:highlight>
                  <a:srgbClr val="FFFF00"/>
                </a:highlight>
              </a:rPr>
              <a:t>13</a:t>
            </a:r>
            <a:r>
              <a:rPr lang="en-AU" dirty="0"/>
              <a:t> – Low Density</a:t>
            </a:r>
          </a:p>
          <a:p>
            <a:r>
              <a:rPr lang="en-AU" dirty="0"/>
              <a:t>Page </a:t>
            </a:r>
            <a:r>
              <a:rPr lang="en-AU" dirty="0">
                <a:highlight>
                  <a:srgbClr val="FFFF00"/>
                </a:highlight>
              </a:rPr>
              <a:t>14</a:t>
            </a:r>
            <a:r>
              <a:rPr lang="en-AU" dirty="0"/>
              <a:t> – Mixed Use</a:t>
            </a:r>
          </a:p>
          <a:p>
            <a:r>
              <a:rPr lang="en-AU" dirty="0"/>
              <a:t>Page </a:t>
            </a:r>
            <a:r>
              <a:rPr lang="en-AU" dirty="0">
                <a:highlight>
                  <a:srgbClr val="FFFF00"/>
                </a:highlight>
              </a:rPr>
              <a:t>15</a:t>
            </a:r>
            <a:r>
              <a:rPr lang="en-AU" dirty="0"/>
              <a:t> – Township</a:t>
            </a:r>
          </a:p>
          <a:p>
            <a:r>
              <a:rPr lang="en-AU" dirty="0"/>
              <a:t>Page </a:t>
            </a:r>
            <a:r>
              <a:rPr lang="en-AU" dirty="0">
                <a:highlight>
                  <a:srgbClr val="FFFF00"/>
                </a:highlight>
              </a:rPr>
              <a:t>16</a:t>
            </a:r>
            <a:r>
              <a:rPr lang="en-AU" dirty="0"/>
              <a:t> – Residential Growth</a:t>
            </a:r>
          </a:p>
          <a:p>
            <a:r>
              <a:rPr lang="en-AU" dirty="0"/>
              <a:t>Page </a:t>
            </a:r>
            <a:r>
              <a:rPr lang="en-AU" dirty="0">
                <a:highlight>
                  <a:srgbClr val="FFFF00"/>
                </a:highlight>
              </a:rPr>
              <a:t>17</a:t>
            </a:r>
            <a:r>
              <a:rPr lang="en-AU" dirty="0"/>
              <a:t> – General</a:t>
            </a:r>
          </a:p>
          <a:p>
            <a:r>
              <a:rPr lang="en-AU" dirty="0"/>
              <a:t>Page </a:t>
            </a:r>
            <a:r>
              <a:rPr lang="en-AU" dirty="0">
                <a:highlight>
                  <a:srgbClr val="FFFF00"/>
                </a:highlight>
              </a:rPr>
              <a:t>18</a:t>
            </a:r>
            <a:r>
              <a:rPr lang="en-AU" dirty="0"/>
              <a:t> – Neighbourhood</a:t>
            </a:r>
          </a:p>
          <a:p>
            <a:endParaRPr lang="en-AU" dirty="0"/>
          </a:p>
        </p:txBody>
      </p:sp>
      <p:sp>
        <p:nvSpPr>
          <p:cNvPr id="11" name="Slide Number Placeholder 10">
            <a:extLst>
              <a:ext uri="{FF2B5EF4-FFF2-40B4-BE49-F238E27FC236}">
                <a16:creationId xmlns:a16="http://schemas.microsoft.com/office/drawing/2014/main" id="{0429D799-4167-45C3-B03F-E1B12D38DA3C}"/>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GB"/>
              <a:t>Page </a:t>
            </a:r>
            <a:fld id="{F5AEA0E0-5CC6-4BD0-905C-A0021E419432}" type="slidenum">
              <a:rPr lang="en-GB" smtClean="0"/>
              <a:pPr/>
              <a:t>12</a:t>
            </a:fld>
            <a:endParaRPr lang="en-GB"/>
          </a:p>
        </p:txBody>
      </p:sp>
    </p:spTree>
    <p:extLst>
      <p:ext uri="{BB962C8B-B14F-4D97-AF65-F5344CB8AC3E}">
        <p14:creationId xmlns:p14="http://schemas.microsoft.com/office/powerpoint/2010/main" val="16789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064001" cy="960000"/>
          </a:xfrm>
        </p:spPr>
        <p:txBody>
          <a:bodyPr/>
          <a:lstStyle/>
          <a:p>
            <a:r>
              <a:rPr lang="en-AU" b="1"/>
              <a:t>Low Density Residential Zone</a:t>
            </a:r>
          </a:p>
        </p:txBody>
      </p:sp>
      <p:sp>
        <p:nvSpPr>
          <p:cNvPr id="3" name="Content Placeholder 2">
            <a:extLst>
              <a:ext uri="{FF2B5EF4-FFF2-40B4-BE49-F238E27FC236}">
                <a16:creationId xmlns:a16="http://schemas.microsoft.com/office/drawing/2014/main" id="{D0548EBA-1ED2-4BE1-BF8D-AFF69BC3B037}"/>
              </a:ext>
            </a:extLst>
          </p:cNvPr>
          <p:cNvSpPr>
            <a:spLocks noGrp="1"/>
          </p:cNvSpPr>
          <p:nvPr>
            <p:ph sz="half" idx="1"/>
          </p:nvPr>
        </p:nvSpPr>
        <p:spPr>
          <a:xfrm>
            <a:off x="364331" y="2434167"/>
            <a:ext cx="2853431" cy="6837869"/>
          </a:xfrm>
        </p:spPr>
        <p:txBody>
          <a:bodyPr vert="horz" lIns="0" tIns="0" rIns="0" bIns="0" rtlCol="0" anchor="t">
            <a:noAutofit/>
          </a:bodyPr>
          <a:lstStyle/>
          <a:p>
            <a:pPr>
              <a:lnSpc>
                <a:spcPct val="114000"/>
              </a:lnSpc>
            </a:pPr>
            <a:r>
              <a:rPr lang="en-AU" sz="1200" dirty="0"/>
              <a:t>What is the Low Density Residential Zone?</a:t>
            </a:r>
          </a:p>
          <a:p>
            <a:pPr>
              <a:lnSpc>
                <a:spcPct val="114000"/>
              </a:lnSpc>
              <a:spcBef>
                <a:spcPts val="600"/>
              </a:spcBef>
              <a:spcAft>
                <a:spcPts val="600"/>
              </a:spcAft>
            </a:pPr>
            <a:r>
              <a:rPr lang="en-AU" sz="1000" b="0" dirty="0"/>
              <a:t>The Low Density Residential Zone (LDRZ) allows residential development at lower densities. These lots may not be connected to reticulated sewerage and require on-site wastewater treatment.</a:t>
            </a:r>
            <a:endParaRPr lang="en-AU" sz="1000" b="0" dirty="0">
              <a:cs typeface="Arial"/>
            </a:endParaRPr>
          </a:p>
          <a:p>
            <a:pPr>
              <a:lnSpc>
                <a:spcPct val="114000"/>
              </a:lnSpc>
            </a:pPr>
            <a:r>
              <a:rPr lang="en-AU" sz="1200" dirty="0"/>
              <a:t>When is a planning permit usually required?</a:t>
            </a:r>
            <a:endParaRPr lang="en-AU" sz="1200" dirty="0">
              <a:cs typeface="Arial"/>
            </a:endParaRPr>
          </a:p>
          <a:p>
            <a:pPr>
              <a:lnSpc>
                <a:spcPct val="114000"/>
              </a:lnSpc>
              <a:spcBef>
                <a:spcPts val="600"/>
              </a:spcBef>
              <a:spcAft>
                <a:spcPts val="600"/>
              </a:spcAft>
            </a:pPr>
            <a:r>
              <a:rPr lang="en-AU" sz="1000" b="0" dirty="0"/>
              <a:t>A permit is generally required to:</a:t>
            </a:r>
            <a:endParaRPr lang="en-AU" sz="1000" b="0" dirty="0">
              <a:cs typeface="Arial"/>
            </a:endParaRPr>
          </a:p>
          <a:p>
            <a:pPr marL="171450" indent="-171450">
              <a:lnSpc>
                <a:spcPct val="114000"/>
              </a:lnSpc>
              <a:spcBef>
                <a:spcPts val="200"/>
              </a:spcBef>
              <a:spcAft>
                <a:spcPts val="200"/>
              </a:spcAft>
              <a:buFont typeface="Arial" panose="020B0604020202020204" pitchFamily="34" charset="0"/>
              <a:buChar char="•"/>
            </a:pPr>
            <a:r>
              <a:rPr lang="en-AU" sz="1000" b="0" dirty="0"/>
              <a:t>Use land for non-residential land uses</a:t>
            </a:r>
            <a:endParaRPr lang="en-AU" sz="1000" b="0" dirty="0">
              <a:cs typeface="Arial"/>
            </a:endParaRPr>
          </a:p>
          <a:p>
            <a:pPr marL="171450" indent="-171450">
              <a:lnSpc>
                <a:spcPct val="114000"/>
              </a:lnSpc>
              <a:spcBef>
                <a:spcPts val="200"/>
              </a:spcBef>
              <a:spcAft>
                <a:spcPts val="200"/>
              </a:spcAft>
              <a:buFont typeface="Arial" panose="020B0604020202020204" pitchFamily="34" charset="0"/>
              <a:buChar char="•"/>
            </a:pPr>
            <a:r>
              <a:rPr lang="en-AU" sz="1000" b="0" dirty="0"/>
              <a:t>Build a second house</a:t>
            </a:r>
            <a:endParaRPr lang="en-AU" sz="1000" b="0" dirty="0">
              <a:cs typeface="Arial"/>
            </a:endParaRPr>
          </a:p>
          <a:p>
            <a:pPr marL="171450" indent="-171450">
              <a:lnSpc>
                <a:spcPct val="114000"/>
              </a:lnSpc>
              <a:spcBef>
                <a:spcPts val="200"/>
              </a:spcBef>
              <a:spcAft>
                <a:spcPts val="200"/>
              </a:spcAft>
              <a:buChar char="•"/>
            </a:pPr>
            <a:r>
              <a:rPr lang="en-AU" sz="1000" b="0" dirty="0">
                <a:cs typeface="Arial"/>
              </a:rPr>
              <a:t>Subdivide land (check the schedule for minimum subdivision areas)</a:t>
            </a:r>
            <a:endParaRPr lang="en-AU" sz="1000" b="0" dirty="0"/>
          </a:p>
          <a:p>
            <a:pPr>
              <a:lnSpc>
                <a:spcPct val="114000"/>
              </a:lnSpc>
              <a:spcBef>
                <a:spcPts val="600"/>
              </a:spcBef>
              <a:spcAft>
                <a:spcPts val="600"/>
              </a:spcAft>
            </a:pPr>
            <a:r>
              <a:rPr lang="en-AU" sz="1000" b="0" dirty="0"/>
              <a:t>You may also need a planning permit to do other works, including building a large shed or making changes to an existing dwelling’s ground level. Review the </a:t>
            </a:r>
            <a:r>
              <a:rPr lang="en-AU" sz="1000" b="0" dirty="0">
                <a:highlight>
                  <a:srgbClr val="FFFF00"/>
                </a:highlight>
              </a:rPr>
              <a:t>LDRZ (insert link)</a:t>
            </a:r>
            <a:r>
              <a:rPr lang="en-AU" sz="1000" b="0" dirty="0"/>
              <a:t> for a full list of what needs a planning permit.</a:t>
            </a:r>
            <a:endParaRPr lang="en-AU" sz="1000" b="0" dirty="0">
              <a:cs typeface="Arial"/>
            </a:endParaRPr>
          </a:p>
          <a:p>
            <a:pPr>
              <a:lnSpc>
                <a:spcPct val="114000"/>
              </a:lnSpc>
            </a:pPr>
            <a:r>
              <a:rPr lang="en-AU" sz="1200" dirty="0"/>
              <a:t>What may not need a planning permit?</a:t>
            </a:r>
            <a:endParaRPr lang="en-AU" sz="1200" dirty="0">
              <a:cs typeface="Arial"/>
            </a:endParaRPr>
          </a:p>
          <a:p>
            <a:pPr>
              <a:lnSpc>
                <a:spcPct val="114000"/>
              </a:lnSpc>
              <a:spcBef>
                <a:spcPts val="600"/>
              </a:spcBef>
              <a:spcAft>
                <a:spcPts val="600"/>
              </a:spcAft>
            </a:pPr>
            <a:r>
              <a:rPr lang="en-AU" sz="1000" b="0" dirty="0"/>
              <a:t>In most instances, the following will not require a permit:</a:t>
            </a:r>
          </a:p>
          <a:p>
            <a:pPr marL="171450" indent="-171450">
              <a:lnSpc>
                <a:spcPct val="114000"/>
              </a:lnSpc>
              <a:spcBef>
                <a:spcPts val="200"/>
              </a:spcBef>
              <a:spcAft>
                <a:spcPts val="200"/>
              </a:spcAft>
              <a:buFont typeface="Arial" panose="020B0604020202020204" pitchFamily="34" charset="0"/>
              <a:buChar char="•"/>
            </a:pPr>
            <a:r>
              <a:rPr lang="en-AU" sz="1000" b="0" dirty="0"/>
              <a:t>A single house with services connected. </a:t>
            </a:r>
          </a:p>
          <a:p>
            <a:pPr marL="171450" indent="-171450">
              <a:lnSpc>
                <a:spcPct val="114000"/>
              </a:lnSpc>
              <a:spcBef>
                <a:spcPts val="200"/>
              </a:spcBef>
              <a:spcAft>
                <a:spcPts val="200"/>
              </a:spcAft>
              <a:buFont typeface="Arial" panose="020B0604020202020204" pitchFamily="34" charset="0"/>
              <a:buChar char="•"/>
            </a:pPr>
            <a:r>
              <a:rPr lang="en-AU" sz="1000" b="0" dirty="0"/>
              <a:t>Small and medium sized sheds. </a:t>
            </a:r>
          </a:p>
          <a:p>
            <a:pPr marL="171450" indent="-171450">
              <a:lnSpc>
                <a:spcPct val="114000"/>
              </a:lnSpc>
              <a:spcBef>
                <a:spcPts val="200"/>
              </a:spcBef>
              <a:spcAft>
                <a:spcPts val="200"/>
              </a:spcAft>
              <a:buFont typeface="Arial" panose="020B0604020202020204" pitchFamily="34" charset="0"/>
              <a:buChar char="•"/>
            </a:pPr>
            <a:r>
              <a:rPr lang="en-AU" sz="1000" b="0" dirty="0"/>
              <a:t>Renovations, outdoor structures, fences and other minor things associated with a house. </a:t>
            </a:r>
            <a:endParaRPr lang="en-AU" sz="1000" b="0" dirty="0">
              <a:cs typeface="Arial"/>
            </a:endParaRPr>
          </a:p>
          <a:p>
            <a:pPr>
              <a:lnSpc>
                <a:spcPct val="114000"/>
              </a:lnSpc>
              <a:spcBef>
                <a:spcPts val="600"/>
              </a:spcBef>
              <a:spcAft>
                <a:spcPts val="600"/>
              </a:spcAft>
            </a:pPr>
            <a:r>
              <a:rPr lang="en-AU" sz="1000" b="0" dirty="0"/>
              <a:t>Always check to see if any permits are triggered by an overlay or particular provision.</a:t>
            </a:r>
            <a:endParaRPr lang="en-AU" sz="1000" b="0" dirty="0">
              <a:cs typeface="Arial"/>
            </a:endParaRPr>
          </a:p>
        </p:txBody>
      </p:sp>
      <p:sp>
        <p:nvSpPr>
          <p:cNvPr id="4" name="Content Placeholder 3">
            <a:extLst>
              <a:ext uri="{FF2B5EF4-FFF2-40B4-BE49-F238E27FC236}">
                <a16:creationId xmlns:a16="http://schemas.microsoft.com/office/drawing/2014/main" id="{D730EE73-5109-4836-B463-CBCF818BFFA8}"/>
              </a:ext>
            </a:extLst>
          </p:cNvPr>
          <p:cNvSpPr>
            <a:spLocks noGrp="1"/>
          </p:cNvSpPr>
          <p:nvPr>
            <p:ph sz="half" idx="2"/>
          </p:nvPr>
        </p:nvSpPr>
        <p:spPr>
          <a:xfrm>
            <a:off x="3640241" y="2434167"/>
            <a:ext cx="2853427" cy="5203716"/>
          </a:xfrm>
        </p:spPr>
        <p:txBody>
          <a:bodyPr/>
          <a:lstStyle/>
          <a:p>
            <a:pPr marL="0" marR="0" lvl="0" indent="0" algn="l" defTabSz="685800" rtl="0" eaLnBrk="1" fontAlgn="auto" latinLnBrk="0" hangingPunct="1">
              <a:lnSpc>
                <a:spcPct val="114000"/>
              </a:lnSpc>
              <a:spcBef>
                <a:spcPts val="450"/>
              </a:spcBef>
              <a:spcAft>
                <a:spcPts val="0"/>
              </a:spcAft>
              <a:buClrTx/>
              <a:buSzTx/>
              <a:buFont typeface="Arial" panose="020B0604020202020204" pitchFamily="34" charset="0"/>
              <a:buNone/>
              <a:tabLst/>
              <a:defRPr/>
            </a:pPr>
            <a:r>
              <a:rPr kumimoji="0" lang="en-AU" sz="1200" b="1" i="0" u="none" strike="noStrike" kern="1200" cap="none" spc="0" normalizeH="0" baseline="0" noProof="0" dirty="0">
                <a:ln>
                  <a:noFill/>
                </a:ln>
                <a:solidFill>
                  <a:srgbClr val="53565A"/>
                </a:solidFill>
                <a:effectLst/>
                <a:uLnTx/>
                <a:uFillTx/>
                <a:latin typeface="Arial" panose="020B0604020202020204"/>
                <a:ea typeface="+mn-ea"/>
                <a:cs typeface="+mn-cs"/>
              </a:rPr>
              <a:t>Is anything not allowed in the LDRZ?</a:t>
            </a:r>
            <a:endParaRPr kumimoji="0" lang="en-AU" sz="1200" b="1" i="0" u="none" strike="noStrike" kern="1200" cap="none" spc="0" normalizeH="0" baseline="0" noProof="0" dirty="0">
              <a:ln>
                <a:noFill/>
              </a:ln>
              <a:solidFill>
                <a:srgbClr val="53565A"/>
              </a:solidFill>
              <a:effectLst/>
              <a:uLnTx/>
              <a:uFillTx/>
              <a:latin typeface="Arial" panose="020B0604020202020204"/>
              <a:ea typeface="+mn-ea"/>
              <a:cs typeface="Arial"/>
            </a:endParaRPr>
          </a:p>
          <a:p>
            <a:pPr marL="0" marR="0" lvl="0" indent="0" algn="l" defTabSz="685800" rtl="0" eaLnBrk="1" fontAlgn="auto" latinLnBrk="0" hangingPunct="1">
              <a:lnSpc>
                <a:spcPct val="114000"/>
              </a:lnSpc>
              <a:spcBef>
                <a:spcPts val="600"/>
              </a:spcBef>
              <a:spcAft>
                <a:spcPts val="600"/>
              </a:spcAft>
              <a:buClrTx/>
              <a:buSzTx/>
              <a:buFont typeface="Arial" panose="020B0604020202020204" pitchFamily="34" charset="0"/>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Some agricultural uses, mining / quarrying, most industrial uses, cinemas, offices, nightclubs, some retailing, warehousing and brothels are not allowed in the LDRZ.</a:t>
            </a:r>
            <a:endParaRPr kumimoji="0" lang="en-AU" sz="1000" b="0" i="0" u="none" strike="noStrike" kern="1200" cap="none" spc="0" normalizeH="0" baseline="0" noProof="0" dirty="0">
              <a:ln>
                <a:noFill/>
              </a:ln>
              <a:solidFill>
                <a:srgbClr val="53565A"/>
              </a:solidFill>
              <a:effectLst/>
              <a:uLnTx/>
              <a:uFillTx/>
              <a:latin typeface="Arial" panose="020B0604020202020204"/>
              <a:ea typeface="+mn-ea"/>
              <a:cs typeface="Arial"/>
            </a:endParaRPr>
          </a:p>
          <a:p>
            <a:pPr>
              <a:lnSpc>
                <a:spcPct val="114000"/>
              </a:lnSpc>
            </a:pPr>
            <a:r>
              <a:rPr lang="en-AU" sz="1200" dirty="0"/>
              <a:t>What do I need to include in my planning permit application?</a:t>
            </a:r>
          </a:p>
          <a:p>
            <a:pPr>
              <a:lnSpc>
                <a:spcPct val="114000"/>
              </a:lnSpc>
              <a:spcBef>
                <a:spcPts val="600"/>
              </a:spcBef>
              <a:spcAft>
                <a:spcPts val="600"/>
              </a:spcAft>
            </a:pPr>
            <a:r>
              <a:rPr lang="en-AU" sz="1000" b="0" dirty="0"/>
              <a:t>If your application is for development then the following information will generally be required:</a:t>
            </a:r>
          </a:p>
          <a:p>
            <a:pPr marL="171450" indent="-171450">
              <a:lnSpc>
                <a:spcPct val="114000"/>
              </a:lnSpc>
              <a:spcBef>
                <a:spcPts val="200"/>
              </a:spcBef>
              <a:spcAft>
                <a:spcPts val="200"/>
              </a:spcAft>
              <a:buFont typeface="Arial" panose="020B0604020202020204" pitchFamily="34" charset="0"/>
              <a:buChar char="•"/>
            </a:pPr>
            <a:r>
              <a:rPr lang="en-AU" sz="1000" b="0" dirty="0"/>
              <a:t>Site plans, showing key features of the site and adjoining properties – this includes a neighbourhood and site description, and design response</a:t>
            </a:r>
          </a:p>
          <a:p>
            <a:pPr marL="171450" indent="-171450">
              <a:lnSpc>
                <a:spcPct val="114000"/>
              </a:lnSpc>
              <a:spcBef>
                <a:spcPts val="200"/>
              </a:spcBef>
              <a:spcAft>
                <a:spcPts val="200"/>
              </a:spcAft>
              <a:buFont typeface="Arial" panose="020B0604020202020204" pitchFamily="34" charset="0"/>
              <a:buChar char="•"/>
            </a:pPr>
            <a:r>
              <a:rPr lang="en-AU" sz="1000" b="0" dirty="0"/>
              <a:t>Elevation plans including floor levels, boundary setbacks and designs of the building</a:t>
            </a:r>
          </a:p>
          <a:p>
            <a:pPr marL="171450" indent="-171450">
              <a:lnSpc>
                <a:spcPct val="114000"/>
              </a:lnSpc>
              <a:spcBef>
                <a:spcPts val="200"/>
              </a:spcBef>
              <a:spcAft>
                <a:spcPts val="200"/>
              </a:spcAft>
              <a:buFont typeface="Arial" panose="020B0604020202020204" pitchFamily="34" charset="0"/>
              <a:buChar char="•"/>
            </a:pPr>
            <a:r>
              <a:rPr lang="en-AU" sz="1000" b="0" dirty="0"/>
              <a:t>Floor plans, detailing setbacks from boundaries, areas of open space and proposed features</a:t>
            </a:r>
          </a:p>
          <a:p>
            <a:pPr marL="171450" indent="-171450">
              <a:lnSpc>
                <a:spcPct val="114000"/>
              </a:lnSpc>
              <a:spcBef>
                <a:spcPts val="200"/>
              </a:spcBef>
              <a:spcAft>
                <a:spcPts val="200"/>
              </a:spcAft>
              <a:buFont typeface="Arial" panose="020B0604020202020204" pitchFamily="34" charset="0"/>
              <a:buChar char="•"/>
            </a:pPr>
            <a:r>
              <a:rPr lang="en-AU" sz="1000" b="0" dirty="0"/>
              <a:t>If the site requires wastewater to be treated on-site, an effluent disposal area must be shown and a land capability assessment may be needed</a:t>
            </a:r>
          </a:p>
          <a:p>
            <a:pPr>
              <a:lnSpc>
                <a:spcPct val="114000"/>
              </a:lnSpc>
              <a:spcBef>
                <a:spcPts val="600"/>
              </a:spcBef>
              <a:spcAft>
                <a:spcPts val="600"/>
              </a:spcAft>
            </a:pPr>
            <a:r>
              <a:rPr lang="en-AU" sz="1000" b="0" dirty="0"/>
              <a:t>If your application is for a land use, then council generally need to know about things like traffic and vehicle movements, numbers of patrons, hours of operation, layout of the land use, any additional noise or smell impacts or other items.</a:t>
            </a:r>
          </a:p>
          <a:p>
            <a:pPr>
              <a:lnSpc>
                <a:spcPct val="114000"/>
              </a:lnSpc>
            </a:pPr>
            <a:r>
              <a:rPr lang="en-AU" sz="1200" dirty="0"/>
              <a:t>Are there any specific requirements?</a:t>
            </a:r>
          </a:p>
          <a:p>
            <a:pPr>
              <a:lnSpc>
                <a:spcPct val="114000"/>
              </a:lnSpc>
              <a:spcBef>
                <a:spcPts val="600"/>
              </a:spcBef>
              <a:spcAft>
                <a:spcPts val="600"/>
              </a:spcAft>
            </a:pPr>
            <a:r>
              <a:rPr lang="en-AU" sz="1000" b="0" dirty="0"/>
              <a:t>Many LDRZ lots do not have reticulated sewerage. Effluent disposal must be considered in these situations.</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13</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Tree>
    <p:extLst>
      <p:ext uri="{BB962C8B-B14F-4D97-AF65-F5344CB8AC3E}">
        <p14:creationId xmlns:p14="http://schemas.microsoft.com/office/powerpoint/2010/main" val="2737499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064001" cy="960000"/>
          </a:xfrm>
        </p:spPr>
        <p:txBody>
          <a:bodyPr/>
          <a:lstStyle/>
          <a:p>
            <a:r>
              <a:rPr lang="en-AU" b="1"/>
              <a:t>Mixed Use Zone</a:t>
            </a:r>
          </a:p>
        </p:txBody>
      </p:sp>
      <p:sp>
        <p:nvSpPr>
          <p:cNvPr id="3" name="Content Placeholder 2">
            <a:extLst>
              <a:ext uri="{FF2B5EF4-FFF2-40B4-BE49-F238E27FC236}">
                <a16:creationId xmlns:a16="http://schemas.microsoft.com/office/drawing/2014/main" id="{D0548EBA-1ED2-4BE1-BF8D-AFF69BC3B037}"/>
              </a:ext>
            </a:extLst>
          </p:cNvPr>
          <p:cNvSpPr>
            <a:spLocks noGrp="1"/>
          </p:cNvSpPr>
          <p:nvPr>
            <p:ph sz="half" idx="1"/>
          </p:nvPr>
        </p:nvSpPr>
        <p:spPr>
          <a:xfrm>
            <a:off x="364331" y="2434167"/>
            <a:ext cx="2876580" cy="6214533"/>
          </a:xfrm>
        </p:spPr>
        <p:txBody>
          <a:bodyPr/>
          <a:lstStyle/>
          <a:p>
            <a:pPr>
              <a:lnSpc>
                <a:spcPct val="114000"/>
              </a:lnSpc>
            </a:pPr>
            <a:r>
              <a:rPr lang="en-AU" sz="1200" dirty="0"/>
              <a:t>What is the Mixed Use Zone?</a:t>
            </a:r>
          </a:p>
          <a:p>
            <a:pPr>
              <a:lnSpc>
                <a:spcPct val="114000"/>
              </a:lnSpc>
              <a:spcBef>
                <a:spcPts val="600"/>
              </a:spcBef>
              <a:spcAft>
                <a:spcPts val="600"/>
              </a:spcAft>
            </a:pPr>
            <a:r>
              <a:rPr lang="en-AU" sz="1000" b="0" dirty="0"/>
              <a:t>The Mixed Use Zone (MUZ) provides for a variety of residential, commercial and other uses which complements the surrounds. The MUZ also seeks to encourage housing at higher densities that is  responsive to the surrounding character.</a:t>
            </a:r>
          </a:p>
          <a:p>
            <a:pPr>
              <a:lnSpc>
                <a:spcPct val="114000"/>
              </a:lnSpc>
            </a:pPr>
            <a:r>
              <a:rPr lang="en-AU" sz="1200" dirty="0"/>
              <a:t>When is a planning permit usually required?</a:t>
            </a:r>
          </a:p>
          <a:p>
            <a:pPr>
              <a:lnSpc>
                <a:spcPct val="114000"/>
              </a:lnSpc>
              <a:spcBef>
                <a:spcPts val="600"/>
              </a:spcBef>
              <a:spcAft>
                <a:spcPts val="600"/>
              </a:spcAft>
            </a:pPr>
            <a:r>
              <a:rPr lang="en-AU" sz="1000" b="0" dirty="0"/>
              <a:t>A permit is generally required for:</a:t>
            </a:r>
          </a:p>
          <a:p>
            <a:pPr marL="171450" indent="-171450">
              <a:lnSpc>
                <a:spcPct val="114000"/>
              </a:lnSpc>
              <a:spcBef>
                <a:spcPts val="200"/>
              </a:spcBef>
              <a:spcAft>
                <a:spcPts val="200"/>
              </a:spcAft>
              <a:buFont typeface="Arial" panose="020B0604020202020204" pitchFamily="34" charset="0"/>
              <a:buChar char="•"/>
            </a:pPr>
            <a:r>
              <a:rPr lang="en-AU" sz="1000" b="0" dirty="0"/>
              <a:t>More ‘vibrant’ land uses including doggy day care, breweries, gyms and warehouses</a:t>
            </a:r>
          </a:p>
          <a:p>
            <a:pPr marL="171450" indent="-171450">
              <a:lnSpc>
                <a:spcPct val="114000"/>
              </a:lnSpc>
              <a:spcBef>
                <a:spcPts val="200"/>
              </a:spcBef>
              <a:spcAft>
                <a:spcPts val="200"/>
              </a:spcAft>
              <a:buFont typeface="Arial" panose="020B0604020202020204" pitchFamily="34" charset="0"/>
              <a:buChar char="•"/>
            </a:pPr>
            <a:r>
              <a:rPr lang="en-AU" sz="1000" b="0" dirty="0"/>
              <a:t>New uses in larger buildings (over 250sqm)</a:t>
            </a:r>
          </a:p>
          <a:p>
            <a:pPr marL="171450" indent="-171450">
              <a:lnSpc>
                <a:spcPct val="114000"/>
              </a:lnSpc>
              <a:spcBef>
                <a:spcPts val="200"/>
              </a:spcBef>
              <a:spcAft>
                <a:spcPts val="200"/>
              </a:spcAft>
              <a:buFont typeface="Arial" panose="020B0604020202020204" pitchFamily="34" charset="0"/>
              <a:buChar char="•"/>
            </a:pPr>
            <a:r>
              <a:rPr lang="en-AU" sz="1000" b="0" dirty="0"/>
              <a:t>Single houses on small lots</a:t>
            </a:r>
          </a:p>
          <a:p>
            <a:pPr marL="171450" indent="-171450">
              <a:lnSpc>
                <a:spcPct val="114000"/>
              </a:lnSpc>
              <a:spcBef>
                <a:spcPts val="200"/>
              </a:spcBef>
              <a:spcAft>
                <a:spcPts val="200"/>
              </a:spcAft>
              <a:buFont typeface="Arial" panose="020B0604020202020204" pitchFamily="34" charset="0"/>
              <a:buChar char="•"/>
            </a:pPr>
            <a:r>
              <a:rPr lang="en-AU" sz="1000" b="0" dirty="0"/>
              <a:t>Two or more houses on any lot </a:t>
            </a:r>
          </a:p>
          <a:p>
            <a:pPr marL="171450" indent="-171450">
              <a:lnSpc>
                <a:spcPct val="114000"/>
              </a:lnSpc>
              <a:spcBef>
                <a:spcPts val="200"/>
              </a:spcBef>
              <a:spcAft>
                <a:spcPts val="200"/>
              </a:spcAft>
              <a:buFont typeface="Arial" panose="020B0604020202020204" pitchFamily="34" charset="0"/>
              <a:buChar char="•"/>
            </a:pPr>
            <a:r>
              <a:rPr lang="en-AU" sz="1000" b="0" dirty="0"/>
              <a:t>New buildings for a land use that needs a permit</a:t>
            </a:r>
          </a:p>
          <a:p>
            <a:pPr marL="171450" indent="-171450">
              <a:lnSpc>
                <a:spcPct val="114000"/>
              </a:lnSpc>
              <a:spcBef>
                <a:spcPts val="200"/>
              </a:spcBef>
              <a:spcAft>
                <a:spcPts val="200"/>
              </a:spcAft>
              <a:buFont typeface="Arial" panose="020B0604020202020204" pitchFamily="34" charset="0"/>
              <a:buChar char="•"/>
            </a:pPr>
            <a:r>
              <a:rPr lang="en-AU" sz="1000" b="0" dirty="0"/>
              <a:t>Subdivision</a:t>
            </a:r>
          </a:p>
          <a:p>
            <a:pPr>
              <a:lnSpc>
                <a:spcPct val="114000"/>
              </a:lnSpc>
              <a:spcBef>
                <a:spcPts val="200"/>
              </a:spcBef>
              <a:spcAft>
                <a:spcPts val="200"/>
              </a:spcAft>
            </a:pPr>
            <a:r>
              <a:rPr lang="en-AU" sz="1000" b="0" dirty="0"/>
              <a:t>Check with council to see if a permit is needed before proceeding too far with an idea. </a:t>
            </a:r>
          </a:p>
          <a:p>
            <a:pPr>
              <a:lnSpc>
                <a:spcPct val="114000"/>
              </a:lnSpc>
              <a:spcBef>
                <a:spcPts val="200"/>
              </a:spcBef>
              <a:spcAft>
                <a:spcPts val="200"/>
              </a:spcAft>
            </a:pPr>
            <a:r>
              <a:rPr lang="en-AU" sz="1000" b="0" dirty="0"/>
              <a:t>A permit may also be triggered by an overlay or particular provision.</a:t>
            </a:r>
            <a:endParaRPr lang="en-AU" sz="1000" b="0" dirty="0">
              <a:cs typeface="Arial"/>
            </a:endParaRPr>
          </a:p>
          <a:p>
            <a:pPr>
              <a:lnSpc>
                <a:spcPct val="114000"/>
              </a:lnSpc>
            </a:pPr>
            <a:r>
              <a:rPr lang="en-AU" sz="1200" dirty="0"/>
              <a:t>What may not need a planning permit?</a:t>
            </a:r>
          </a:p>
          <a:p>
            <a:pPr>
              <a:lnSpc>
                <a:spcPct val="114000"/>
              </a:lnSpc>
              <a:spcBef>
                <a:spcPts val="600"/>
              </a:spcBef>
              <a:spcAft>
                <a:spcPts val="600"/>
              </a:spcAft>
            </a:pPr>
            <a:r>
              <a:rPr lang="en-AU" sz="1000" b="0" dirty="0"/>
              <a:t>Some land uses may not need a permit but there may be limits on the area of the land can be used. A single house on a larger lot may not need a planning permit. Some smaller buildings for other land uses may also avoid needing a planning permit. Overlays may impact whether a permit is needed, so check closely.</a:t>
            </a:r>
          </a:p>
          <a:p>
            <a:pPr>
              <a:lnSpc>
                <a:spcPct val="114000"/>
              </a:lnSpc>
            </a:pPr>
            <a:r>
              <a:rPr lang="en-AU" sz="1200" dirty="0"/>
              <a:t>Is anything not allowed in the MUZ?</a:t>
            </a:r>
          </a:p>
          <a:p>
            <a:pPr>
              <a:lnSpc>
                <a:spcPct val="114000"/>
              </a:lnSpc>
              <a:spcBef>
                <a:spcPts val="600"/>
              </a:spcBef>
              <a:spcAft>
                <a:spcPts val="600"/>
              </a:spcAft>
            </a:pPr>
            <a:r>
              <a:rPr lang="en-AU" sz="1000" b="0" dirty="0"/>
              <a:t>Some agriculture, brothels, mining / quarrying and rubbish collection are not allowed.</a:t>
            </a:r>
          </a:p>
          <a:p>
            <a:pPr>
              <a:lnSpc>
                <a:spcPct val="114000"/>
              </a:lnSpc>
            </a:pPr>
            <a:endParaRPr lang="en-AU" sz="1100" b="0" dirty="0"/>
          </a:p>
        </p:txBody>
      </p:sp>
      <p:sp>
        <p:nvSpPr>
          <p:cNvPr id="4" name="Content Placeholder 3">
            <a:extLst>
              <a:ext uri="{FF2B5EF4-FFF2-40B4-BE49-F238E27FC236}">
                <a16:creationId xmlns:a16="http://schemas.microsoft.com/office/drawing/2014/main" id="{D730EE73-5109-4836-B463-CBCF818BFFA8}"/>
              </a:ext>
            </a:extLst>
          </p:cNvPr>
          <p:cNvSpPr>
            <a:spLocks noGrp="1"/>
          </p:cNvSpPr>
          <p:nvPr>
            <p:ph sz="half" idx="2"/>
          </p:nvPr>
        </p:nvSpPr>
        <p:spPr>
          <a:xfrm>
            <a:off x="3617092" y="2434166"/>
            <a:ext cx="2839447" cy="6214532"/>
          </a:xfrm>
        </p:spPr>
        <p:txBody>
          <a:bodyPr/>
          <a:lstStyle/>
          <a:p>
            <a:pPr>
              <a:lnSpc>
                <a:spcPct val="114000"/>
              </a:lnSpc>
            </a:pPr>
            <a:r>
              <a:rPr lang="en-AU" sz="1200" dirty="0"/>
              <a:t>What do I need to include in my planning permit application?</a:t>
            </a:r>
          </a:p>
          <a:p>
            <a:pPr>
              <a:lnSpc>
                <a:spcPct val="114000"/>
              </a:lnSpc>
              <a:spcBef>
                <a:spcPts val="600"/>
              </a:spcBef>
              <a:spcAft>
                <a:spcPts val="600"/>
              </a:spcAft>
            </a:pPr>
            <a:r>
              <a:rPr lang="en-AU" sz="1000" b="0" dirty="0"/>
              <a:t>If your application is for new development then the following will generally be required:</a:t>
            </a:r>
          </a:p>
          <a:p>
            <a:pPr marL="171450" indent="-171450">
              <a:lnSpc>
                <a:spcPct val="114000"/>
              </a:lnSpc>
              <a:spcBef>
                <a:spcPts val="200"/>
              </a:spcBef>
              <a:spcAft>
                <a:spcPts val="200"/>
              </a:spcAft>
              <a:buFont typeface="Arial" panose="020B0604020202020204" pitchFamily="34" charset="0"/>
              <a:buChar char="•"/>
            </a:pPr>
            <a:r>
              <a:rPr lang="en-AU" sz="1000" b="0" dirty="0"/>
              <a:t>Site plans, showing key features of the site and adjoining properties – this includes a neighbourhood and site description, and design response</a:t>
            </a:r>
          </a:p>
          <a:p>
            <a:pPr marL="171450" indent="-171450">
              <a:lnSpc>
                <a:spcPct val="114000"/>
              </a:lnSpc>
              <a:spcBef>
                <a:spcPts val="200"/>
              </a:spcBef>
              <a:spcAft>
                <a:spcPts val="200"/>
              </a:spcAft>
              <a:buFont typeface="Arial" panose="020B0604020202020204" pitchFamily="34" charset="0"/>
              <a:buChar char="•"/>
            </a:pPr>
            <a:r>
              <a:rPr lang="en-AU" sz="1000" b="0" dirty="0"/>
              <a:t>Elevation plans with floor levels, boundary setbacks and designs of the building</a:t>
            </a:r>
          </a:p>
          <a:p>
            <a:pPr marL="171450" indent="-171450">
              <a:lnSpc>
                <a:spcPct val="114000"/>
              </a:lnSpc>
              <a:spcBef>
                <a:spcPts val="200"/>
              </a:spcBef>
              <a:spcAft>
                <a:spcPts val="200"/>
              </a:spcAft>
              <a:buFont typeface="Arial" panose="020B0604020202020204" pitchFamily="34" charset="0"/>
              <a:buChar char="•"/>
            </a:pPr>
            <a:r>
              <a:rPr lang="en-AU" sz="1000" b="0" dirty="0"/>
              <a:t>Floor plans, detailing setbacks from boundaries, areas of open space and proposed features</a:t>
            </a:r>
          </a:p>
          <a:p>
            <a:pPr>
              <a:lnSpc>
                <a:spcPct val="114000"/>
              </a:lnSpc>
              <a:spcBef>
                <a:spcPts val="600"/>
              </a:spcBef>
              <a:spcAft>
                <a:spcPts val="600"/>
              </a:spcAft>
            </a:pPr>
            <a:r>
              <a:rPr lang="en-AU" sz="1000" b="0" dirty="0"/>
              <a:t>If your application is for a land use, then council generally need to know about things like: </a:t>
            </a:r>
          </a:p>
          <a:p>
            <a:pPr marL="171450" indent="-171450">
              <a:lnSpc>
                <a:spcPct val="114000"/>
              </a:lnSpc>
              <a:spcBef>
                <a:spcPts val="0"/>
              </a:spcBef>
              <a:buFont typeface="Arial" panose="020B0604020202020204" pitchFamily="34" charset="0"/>
              <a:buChar char="•"/>
            </a:pPr>
            <a:r>
              <a:rPr lang="en-AU" sz="1000" b="0" dirty="0"/>
              <a:t>Traffic and vehicle movements</a:t>
            </a:r>
          </a:p>
          <a:p>
            <a:pPr marL="171450" indent="-171450">
              <a:lnSpc>
                <a:spcPct val="114000"/>
              </a:lnSpc>
              <a:spcBef>
                <a:spcPts val="0"/>
              </a:spcBef>
              <a:buFont typeface="Arial" panose="020B0604020202020204" pitchFamily="34" charset="0"/>
              <a:buChar char="•"/>
            </a:pPr>
            <a:r>
              <a:rPr lang="en-AU" sz="1000" b="0" dirty="0"/>
              <a:t>Numbers of patrons</a:t>
            </a:r>
          </a:p>
          <a:p>
            <a:pPr marL="171450" indent="-171450">
              <a:lnSpc>
                <a:spcPct val="114000"/>
              </a:lnSpc>
              <a:spcBef>
                <a:spcPts val="0"/>
              </a:spcBef>
              <a:buFont typeface="Arial" panose="020B0604020202020204" pitchFamily="34" charset="0"/>
              <a:buChar char="•"/>
            </a:pPr>
            <a:r>
              <a:rPr lang="en-AU" sz="1000" b="0" dirty="0"/>
              <a:t>Hours of operation </a:t>
            </a:r>
          </a:p>
          <a:p>
            <a:pPr marL="171450" indent="-171450">
              <a:lnSpc>
                <a:spcPct val="114000"/>
              </a:lnSpc>
              <a:spcBef>
                <a:spcPts val="0"/>
              </a:spcBef>
              <a:buFont typeface="Arial" panose="020B0604020202020204" pitchFamily="34" charset="0"/>
              <a:buChar char="•"/>
            </a:pPr>
            <a:r>
              <a:rPr lang="en-AU" sz="1000" b="0" dirty="0"/>
              <a:t>Layout of the land use</a:t>
            </a:r>
          </a:p>
          <a:p>
            <a:pPr marL="171450" indent="-171450">
              <a:lnSpc>
                <a:spcPct val="114000"/>
              </a:lnSpc>
              <a:spcBef>
                <a:spcPts val="0"/>
              </a:spcBef>
              <a:buFont typeface="Arial" panose="020B0604020202020204" pitchFamily="34" charset="0"/>
              <a:buChar char="•"/>
            </a:pPr>
            <a:r>
              <a:rPr lang="en-AU" sz="1000" b="0" dirty="0"/>
              <a:t>Any additional noise or smell impacts or other items</a:t>
            </a:r>
          </a:p>
          <a:p>
            <a:pPr>
              <a:lnSpc>
                <a:spcPct val="114000"/>
              </a:lnSpc>
              <a:spcBef>
                <a:spcPts val="600"/>
              </a:spcBef>
              <a:spcAft>
                <a:spcPts val="600"/>
              </a:spcAft>
            </a:pPr>
            <a:r>
              <a:rPr lang="en-AU" sz="1000" b="0" dirty="0"/>
              <a:t>It can also be important to understand the land uses on surrounding properties.</a:t>
            </a:r>
          </a:p>
          <a:p>
            <a:pPr>
              <a:lnSpc>
                <a:spcPct val="114000"/>
              </a:lnSpc>
            </a:pPr>
            <a:r>
              <a:rPr lang="en-AU" sz="1200" dirty="0"/>
              <a:t>Are there any specific requirements?</a:t>
            </a:r>
          </a:p>
          <a:p>
            <a:pPr>
              <a:lnSpc>
                <a:spcPct val="114000"/>
              </a:lnSpc>
              <a:spcBef>
                <a:spcPts val="600"/>
              </a:spcBef>
              <a:spcAft>
                <a:spcPts val="600"/>
              </a:spcAft>
            </a:pPr>
            <a:r>
              <a:rPr lang="en-AU" sz="1000" b="0" dirty="0"/>
              <a:t>In almost all applications, a planning report should be submitted. Depending on where the land is, other consulting reports may be required including:</a:t>
            </a:r>
          </a:p>
          <a:p>
            <a:pPr marL="171450" indent="-171450">
              <a:lnSpc>
                <a:spcPct val="114000"/>
              </a:lnSpc>
              <a:spcBef>
                <a:spcPts val="0"/>
              </a:spcBef>
              <a:buFont typeface="Arial" panose="020B0604020202020204" pitchFamily="34" charset="0"/>
              <a:buChar char="•"/>
            </a:pPr>
            <a:r>
              <a:rPr lang="en-AU" sz="1000" b="0" dirty="0"/>
              <a:t>Traffic and car parking report</a:t>
            </a:r>
          </a:p>
          <a:p>
            <a:pPr marL="171450" indent="-171450">
              <a:lnSpc>
                <a:spcPct val="114000"/>
              </a:lnSpc>
              <a:spcBef>
                <a:spcPts val="0"/>
              </a:spcBef>
              <a:buFont typeface="Arial" panose="020B0604020202020204" pitchFamily="34" charset="0"/>
              <a:buChar char="•"/>
            </a:pPr>
            <a:r>
              <a:rPr lang="en-AU" sz="1000" b="0" dirty="0"/>
              <a:t>Tree investigations / arborist report</a:t>
            </a:r>
          </a:p>
          <a:p>
            <a:pPr marL="171450" indent="-171450">
              <a:lnSpc>
                <a:spcPct val="114000"/>
              </a:lnSpc>
              <a:spcBef>
                <a:spcPts val="0"/>
              </a:spcBef>
              <a:buFont typeface="Arial" panose="020B0604020202020204" pitchFamily="34" charset="0"/>
              <a:buChar char="•"/>
            </a:pPr>
            <a:r>
              <a:rPr lang="en-AU" sz="1000" b="0" dirty="0"/>
              <a:t>Landscape plan</a:t>
            </a:r>
          </a:p>
          <a:p>
            <a:pPr marL="171450" indent="-171450">
              <a:lnSpc>
                <a:spcPct val="114000"/>
              </a:lnSpc>
              <a:spcBef>
                <a:spcPts val="0"/>
              </a:spcBef>
              <a:buFont typeface="Arial" panose="020B0604020202020204" pitchFamily="34" charset="0"/>
              <a:buChar char="•"/>
            </a:pPr>
            <a:r>
              <a:rPr lang="en-AU" sz="1000" b="0" dirty="0"/>
              <a:t>Environmentally sensitive design report </a:t>
            </a:r>
          </a:p>
          <a:p>
            <a:pPr>
              <a:lnSpc>
                <a:spcPct val="114000"/>
              </a:lnSpc>
              <a:spcBef>
                <a:spcPts val="600"/>
              </a:spcBef>
              <a:spcAft>
                <a:spcPts val="600"/>
              </a:spcAft>
            </a:pPr>
            <a:r>
              <a:rPr lang="en-AU" sz="1000" b="0" dirty="0"/>
              <a:t>Councils may have requirements for these reports, so speak to them before progressing too far.</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14</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Tree>
    <p:extLst>
      <p:ext uri="{BB962C8B-B14F-4D97-AF65-F5344CB8AC3E}">
        <p14:creationId xmlns:p14="http://schemas.microsoft.com/office/powerpoint/2010/main" val="3651156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064001" cy="960000"/>
          </a:xfrm>
        </p:spPr>
        <p:txBody>
          <a:bodyPr/>
          <a:lstStyle/>
          <a:p>
            <a:r>
              <a:rPr lang="en-AU" b="1"/>
              <a:t>Township Zone</a:t>
            </a:r>
          </a:p>
        </p:txBody>
      </p:sp>
      <p:sp>
        <p:nvSpPr>
          <p:cNvPr id="3" name="Content Placeholder 2">
            <a:extLst>
              <a:ext uri="{FF2B5EF4-FFF2-40B4-BE49-F238E27FC236}">
                <a16:creationId xmlns:a16="http://schemas.microsoft.com/office/drawing/2014/main" id="{D0548EBA-1ED2-4BE1-BF8D-AFF69BC3B037}"/>
              </a:ext>
            </a:extLst>
          </p:cNvPr>
          <p:cNvSpPr>
            <a:spLocks noGrp="1"/>
          </p:cNvSpPr>
          <p:nvPr>
            <p:ph sz="half" idx="1"/>
          </p:nvPr>
        </p:nvSpPr>
        <p:spPr>
          <a:xfrm>
            <a:off x="364331" y="2434167"/>
            <a:ext cx="2911304" cy="6214533"/>
          </a:xfrm>
        </p:spPr>
        <p:txBody>
          <a:bodyPr/>
          <a:lstStyle/>
          <a:p>
            <a:pPr>
              <a:lnSpc>
                <a:spcPct val="114000"/>
              </a:lnSpc>
            </a:pPr>
            <a:r>
              <a:rPr lang="en-AU" sz="1200" dirty="0"/>
              <a:t>What is the Township Zone?</a:t>
            </a:r>
          </a:p>
          <a:p>
            <a:pPr>
              <a:lnSpc>
                <a:spcPct val="114000"/>
              </a:lnSpc>
              <a:spcBef>
                <a:spcPts val="600"/>
              </a:spcBef>
              <a:spcAft>
                <a:spcPts val="600"/>
              </a:spcAft>
            </a:pPr>
            <a:r>
              <a:rPr lang="en-AU" sz="1000" b="0" dirty="0"/>
              <a:t>The Township Zone (TZ) supports a range of land uses for small Victorian towns. This is primarily for residential use but extends to the diversity of activities needed to support regional communities. Many TZ lots are absent of reticulated sewerage, requiring wastewater to be treated on-site.</a:t>
            </a:r>
          </a:p>
          <a:p>
            <a:pPr>
              <a:lnSpc>
                <a:spcPct val="114000"/>
              </a:lnSpc>
            </a:pPr>
            <a:r>
              <a:rPr lang="en-AU" sz="1200" dirty="0"/>
              <a:t>When is a planning permit usually required?</a:t>
            </a:r>
          </a:p>
          <a:p>
            <a:pPr>
              <a:lnSpc>
                <a:spcPct val="114000"/>
              </a:lnSpc>
              <a:spcBef>
                <a:spcPts val="600"/>
              </a:spcBef>
              <a:spcAft>
                <a:spcPts val="600"/>
              </a:spcAft>
            </a:pPr>
            <a:r>
              <a:rPr lang="en-AU" sz="1000" b="0" dirty="0"/>
              <a:t>A permit is generally required for:</a:t>
            </a:r>
          </a:p>
          <a:p>
            <a:pPr marL="171450" indent="-171450">
              <a:lnSpc>
                <a:spcPct val="114000"/>
              </a:lnSpc>
              <a:spcBef>
                <a:spcPts val="200"/>
              </a:spcBef>
              <a:spcAft>
                <a:spcPts val="200"/>
              </a:spcAft>
              <a:buFont typeface="Arial" panose="020B0604020202020204" pitchFamily="34" charset="0"/>
              <a:buChar char="•"/>
            </a:pPr>
            <a:r>
              <a:rPr lang="en-AU" sz="1000" b="0" dirty="0"/>
              <a:t>Most non-residential land uses, including commercial, industrial and some community uses</a:t>
            </a:r>
          </a:p>
          <a:p>
            <a:pPr marL="171450" indent="-171450">
              <a:lnSpc>
                <a:spcPct val="114000"/>
              </a:lnSpc>
              <a:spcBef>
                <a:spcPts val="200"/>
              </a:spcBef>
              <a:spcAft>
                <a:spcPts val="200"/>
              </a:spcAft>
              <a:buFont typeface="Arial" panose="020B0604020202020204" pitchFamily="34" charset="0"/>
              <a:buChar char="•"/>
            </a:pPr>
            <a:r>
              <a:rPr lang="en-AU" sz="1000" b="0" dirty="0"/>
              <a:t>New uses in larger buildings (over 250sqm)</a:t>
            </a:r>
          </a:p>
          <a:p>
            <a:pPr marL="171450" indent="-171450">
              <a:lnSpc>
                <a:spcPct val="114000"/>
              </a:lnSpc>
              <a:spcBef>
                <a:spcPts val="200"/>
              </a:spcBef>
              <a:spcAft>
                <a:spcPts val="200"/>
              </a:spcAft>
              <a:buFont typeface="Arial" panose="020B0604020202020204" pitchFamily="34" charset="0"/>
              <a:buChar char="•"/>
            </a:pPr>
            <a:r>
              <a:rPr lang="en-AU" sz="1000" b="0" dirty="0"/>
              <a:t>Single houses on small lots </a:t>
            </a:r>
          </a:p>
          <a:p>
            <a:pPr marL="171450" indent="-171450">
              <a:lnSpc>
                <a:spcPct val="114000"/>
              </a:lnSpc>
              <a:spcBef>
                <a:spcPts val="200"/>
              </a:spcBef>
              <a:spcAft>
                <a:spcPts val="200"/>
              </a:spcAft>
              <a:buFont typeface="Arial" panose="020B0604020202020204" pitchFamily="34" charset="0"/>
              <a:buChar char="•"/>
            </a:pPr>
            <a:r>
              <a:rPr lang="en-AU" sz="1000" b="0" dirty="0"/>
              <a:t>Two or more houses on any lot</a:t>
            </a:r>
          </a:p>
          <a:p>
            <a:pPr marL="171450" indent="-171450">
              <a:lnSpc>
                <a:spcPct val="114000"/>
              </a:lnSpc>
              <a:spcBef>
                <a:spcPts val="200"/>
              </a:spcBef>
              <a:spcAft>
                <a:spcPts val="200"/>
              </a:spcAft>
              <a:buFont typeface="Arial" panose="020B0604020202020204" pitchFamily="34" charset="0"/>
              <a:buChar char="•"/>
            </a:pPr>
            <a:r>
              <a:rPr lang="en-AU" sz="1000" b="0" dirty="0"/>
              <a:t>New buildings for a land use that needs a permit</a:t>
            </a:r>
          </a:p>
          <a:p>
            <a:pPr marL="171450" indent="-171450">
              <a:lnSpc>
                <a:spcPct val="114000"/>
              </a:lnSpc>
              <a:spcBef>
                <a:spcPts val="200"/>
              </a:spcBef>
              <a:spcAft>
                <a:spcPts val="200"/>
              </a:spcAft>
              <a:buFont typeface="Arial" panose="020B0604020202020204" pitchFamily="34" charset="0"/>
              <a:buChar char="•"/>
            </a:pPr>
            <a:r>
              <a:rPr lang="en-AU" sz="1000" b="0" dirty="0"/>
              <a:t>Subdivision</a:t>
            </a:r>
          </a:p>
          <a:p>
            <a:pPr>
              <a:lnSpc>
                <a:spcPct val="114000"/>
              </a:lnSpc>
              <a:spcBef>
                <a:spcPts val="600"/>
              </a:spcBef>
              <a:spcAft>
                <a:spcPts val="600"/>
              </a:spcAft>
            </a:pPr>
            <a:r>
              <a:rPr lang="en-AU" sz="1000" b="0" dirty="0"/>
              <a:t>Check with council to see if a permit is needed before proceeding too far with an idea. A permit may also be triggered by an overlay or particular provision.</a:t>
            </a:r>
            <a:endParaRPr lang="en-AU" sz="1000" b="0" dirty="0">
              <a:cs typeface="Arial"/>
            </a:endParaRPr>
          </a:p>
          <a:p>
            <a:pPr>
              <a:lnSpc>
                <a:spcPct val="114000"/>
              </a:lnSpc>
            </a:pPr>
            <a:r>
              <a:rPr lang="en-AU" sz="1200" dirty="0"/>
              <a:t>What may not need a planning permit?</a:t>
            </a:r>
          </a:p>
          <a:p>
            <a:pPr>
              <a:lnSpc>
                <a:spcPct val="114000"/>
              </a:lnSpc>
              <a:spcBef>
                <a:spcPts val="600"/>
              </a:spcBef>
              <a:spcAft>
                <a:spcPts val="600"/>
              </a:spcAft>
            </a:pPr>
            <a:r>
              <a:rPr lang="en-AU" sz="1000" b="0" dirty="0"/>
              <a:t>In most instances, the following will not require a planning permit:</a:t>
            </a:r>
          </a:p>
          <a:p>
            <a:pPr marL="171450" indent="-171450">
              <a:lnSpc>
                <a:spcPct val="114000"/>
              </a:lnSpc>
              <a:spcBef>
                <a:spcPts val="0"/>
              </a:spcBef>
              <a:buFont typeface="Arial" panose="020B0604020202020204" pitchFamily="34" charset="0"/>
              <a:buChar char="•"/>
            </a:pPr>
            <a:r>
              <a:rPr lang="en-AU" sz="1000" b="0" dirty="0"/>
              <a:t>A new single house with services connected</a:t>
            </a:r>
          </a:p>
          <a:p>
            <a:pPr marL="171450" indent="-171450">
              <a:lnSpc>
                <a:spcPct val="114000"/>
              </a:lnSpc>
              <a:spcBef>
                <a:spcPts val="0"/>
              </a:spcBef>
              <a:buFont typeface="Arial" panose="020B0604020202020204" pitchFamily="34" charset="0"/>
              <a:buChar char="•"/>
            </a:pPr>
            <a:r>
              <a:rPr lang="en-AU" sz="1000" b="0" dirty="0"/>
              <a:t>Small- and medium-sized sheds </a:t>
            </a:r>
          </a:p>
          <a:p>
            <a:pPr marL="171450" indent="-171450">
              <a:lnSpc>
                <a:spcPct val="114000"/>
              </a:lnSpc>
              <a:spcBef>
                <a:spcPts val="0"/>
              </a:spcBef>
              <a:buFont typeface="Arial" panose="020B0604020202020204" pitchFamily="34" charset="0"/>
              <a:buChar char="•"/>
            </a:pPr>
            <a:r>
              <a:rPr lang="en-AU" sz="1000" b="0" dirty="0"/>
              <a:t>Renovations, outdoor structures, fences and other things used with a house. </a:t>
            </a:r>
          </a:p>
          <a:p>
            <a:pPr marL="171450" indent="-171450">
              <a:lnSpc>
                <a:spcPct val="114000"/>
              </a:lnSpc>
              <a:spcBef>
                <a:spcPts val="0"/>
              </a:spcBef>
              <a:buFont typeface="Arial" panose="020B0604020202020204" pitchFamily="34" charset="0"/>
              <a:buChar char="•"/>
            </a:pPr>
            <a:r>
              <a:rPr lang="en-AU" sz="1000" b="0" dirty="0"/>
              <a:t>Some new uses in existing buildings.</a:t>
            </a:r>
          </a:p>
          <a:p>
            <a:pPr>
              <a:lnSpc>
                <a:spcPct val="114000"/>
              </a:lnSpc>
              <a:spcBef>
                <a:spcPts val="600"/>
              </a:spcBef>
              <a:spcAft>
                <a:spcPts val="600"/>
              </a:spcAft>
            </a:pPr>
            <a:r>
              <a:rPr lang="en-AU" sz="1000" b="0" dirty="0"/>
              <a:t>Always remember to check the overlays, as they might include a permit requirement.</a:t>
            </a:r>
          </a:p>
        </p:txBody>
      </p:sp>
      <p:sp>
        <p:nvSpPr>
          <p:cNvPr id="4" name="Content Placeholder 3">
            <a:extLst>
              <a:ext uri="{FF2B5EF4-FFF2-40B4-BE49-F238E27FC236}">
                <a16:creationId xmlns:a16="http://schemas.microsoft.com/office/drawing/2014/main" id="{D730EE73-5109-4836-B463-CBCF818BFFA8}"/>
              </a:ext>
            </a:extLst>
          </p:cNvPr>
          <p:cNvSpPr>
            <a:spLocks noGrp="1"/>
          </p:cNvSpPr>
          <p:nvPr>
            <p:ph sz="half" idx="2"/>
          </p:nvPr>
        </p:nvSpPr>
        <p:spPr>
          <a:xfrm>
            <a:off x="3582368" y="2434166"/>
            <a:ext cx="2874171" cy="6214532"/>
          </a:xfrm>
        </p:spPr>
        <p:txBody>
          <a:bodyPr/>
          <a:lstStyle/>
          <a:p>
            <a:pPr>
              <a:lnSpc>
                <a:spcPct val="114000"/>
              </a:lnSpc>
            </a:pPr>
            <a:r>
              <a:rPr lang="en-AU" sz="1200"/>
              <a:t>Is anything not allowed in the TZ?</a:t>
            </a:r>
          </a:p>
          <a:p>
            <a:pPr>
              <a:lnSpc>
                <a:spcPct val="114000"/>
              </a:lnSpc>
              <a:spcBef>
                <a:spcPts val="600"/>
              </a:spcBef>
              <a:spcAft>
                <a:spcPts val="600"/>
              </a:spcAft>
            </a:pPr>
            <a:r>
              <a:rPr lang="en-AU" sz="1000" b="0"/>
              <a:t>New houses without septic, water or power are not allowed. Also, some agriculture, brothels, saleyards, mining / quarrying are not allowed.</a:t>
            </a:r>
          </a:p>
          <a:p>
            <a:pPr>
              <a:lnSpc>
                <a:spcPct val="114000"/>
              </a:lnSpc>
            </a:pPr>
            <a:r>
              <a:rPr lang="en-AU" sz="1200"/>
              <a:t>What do I need to include in my planning permit application?</a:t>
            </a:r>
          </a:p>
          <a:p>
            <a:pPr>
              <a:lnSpc>
                <a:spcPct val="114000"/>
              </a:lnSpc>
              <a:spcBef>
                <a:spcPts val="600"/>
              </a:spcBef>
              <a:spcAft>
                <a:spcPts val="600"/>
              </a:spcAft>
            </a:pPr>
            <a:r>
              <a:rPr lang="en-AU" sz="1000" b="0"/>
              <a:t>If your application is for a new development then the following will generally be required:</a:t>
            </a:r>
          </a:p>
          <a:p>
            <a:pPr marL="171450" indent="-171450">
              <a:lnSpc>
                <a:spcPct val="114000"/>
              </a:lnSpc>
              <a:spcBef>
                <a:spcPts val="200"/>
              </a:spcBef>
              <a:spcAft>
                <a:spcPts val="200"/>
              </a:spcAft>
              <a:buFont typeface="Arial" panose="020B0604020202020204" pitchFamily="34" charset="0"/>
              <a:buChar char="•"/>
            </a:pPr>
            <a:r>
              <a:rPr lang="en-AU" sz="1000" b="0"/>
              <a:t>Site plans, showing key features of the site and adjoining properties – this includes a neighbourhood and site description, and design response</a:t>
            </a:r>
          </a:p>
          <a:p>
            <a:pPr marL="171450" indent="-171450">
              <a:lnSpc>
                <a:spcPct val="114000"/>
              </a:lnSpc>
              <a:spcBef>
                <a:spcPts val="200"/>
              </a:spcBef>
              <a:spcAft>
                <a:spcPts val="200"/>
              </a:spcAft>
              <a:buFont typeface="Arial" panose="020B0604020202020204" pitchFamily="34" charset="0"/>
              <a:buChar char="•"/>
            </a:pPr>
            <a:r>
              <a:rPr lang="en-AU" sz="1000" b="0"/>
              <a:t>Elevation plans including floor levels, boundary setbacks and designs of the building</a:t>
            </a:r>
          </a:p>
          <a:p>
            <a:pPr marL="171450" indent="-171450">
              <a:lnSpc>
                <a:spcPct val="114000"/>
              </a:lnSpc>
              <a:spcBef>
                <a:spcPts val="200"/>
              </a:spcBef>
              <a:spcAft>
                <a:spcPts val="200"/>
              </a:spcAft>
              <a:buFont typeface="Arial" panose="020B0604020202020204" pitchFamily="34" charset="0"/>
              <a:buChar char="•"/>
            </a:pPr>
            <a:r>
              <a:rPr lang="en-AU" sz="1000" b="0"/>
              <a:t>Floor plans, detailing setbacks from boundaries, areas of open space and proposed features</a:t>
            </a:r>
          </a:p>
          <a:p>
            <a:pPr marL="171450" indent="-171450">
              <a:lnSpc>
                <a:spcPct val="114000"/>
              </a:lnSpc>
              <a:spcBef>
                <a:spcPts val="200"/>
              </a:spcBef>
              <a:spcAft>
                <a:spcPts val="200"/>
              </a:spcAft>
              <a:buFont typeface="Arial" panose="020B0604020202020204" pitchFamily="34" charset="0"/>
              <a:buChar char="•"/>
            </a:pPr>
            <a:r>
              <a:rPr lang="en-AU" sz="1000" b="0"/>
              <a:t>If the site requires wastewater to be treated on-site, an effluent disposal area must be shown and a land capability assessment may be needed</a:t>
            </a:r>
          </a:p>
          <a:p>
            <a:pPr>
              <a:lnSpc>
                <a:spcPct val="114000"/>
              </a:lnSpc>
              <a:spcBef>
                <a:spcPts val="600"/>
              </a:spcBef>
              <a:spcAft>
                <a:spcPts val="600"/>
              </a:spcAft>
            </a:pPr>
            <a:r>
              <a:rPr lang="en-AU" sz="1000" b="0"/>
              <a:t>If your application is for a land use, then council generally need to know about things like traffic and vehicle movements, numbers of patrons, hours of operation, layout of the land use, any additional noise or smell impacts or other items.</a:t>
            </a:r>
          </a:p>
          <a:p>
            <a:pPr>
              <a:lnSpc>
                <a:spcPct val="114000"/>
              </a:lnSpc>
            </a:pPr>
            <a:r>
              <a:rPr lang="en-AU" sz="1200"/>
              <a:t>Are there any specific requirements?</a:t>
            </a:r>
          </a:p>
          <a:p>
            <a:pPr>
              <a:lnSpc>
                <a:spcPct val="114000"/>
              </a:lnSpc>
              <a:spcBef>
                <a:spcPts val="600"/>
              </a:spcBef>
              <a:spcAft>
                <a:spcPts val="600"/>
              </a:spcAft>
            </a:pPr>
            <a:r>
              <a:rPr lang="en-AU" sz="1000" b="0"/>
              <a:t>Many TZ lots do not include reticulated sewerage – effluent disposal must be considered in these situations. This may require several smaller lots to allow a new house to be built.</a:t>
            </a:r>
          </a:p>
          <a:p>
            <a:pPr>
              <a:lnSpc>
                <a:spcPct val="114000"/>
              </a:lnSpc>
              <a:spcBef>
                <a:spcPts val="600"/>
              </a:spcBef>
              <a:spcAft>
                <a:spcPts val="600"/>
              </a:spcAft>
            </a:pPr>
            <a:r>
              <a:rPr lang="en-AU" sz="1000" b="0"/>
              <a:t>Many TZ lots are within a bushfire prone area, which may affect the materials permitted in construction.</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15</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Tree>
    <p:extLst>
      <p:ext uri="{BB962C8B-B14F-4D97-AF65-F5344CB8AC3E}">
        <p14:creationId xmlns:p14="http://schemas.microsoft.com/office/powerpoint/2010/main" val="2964685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064001" cy="960000"/>
          </a:xfrm>
        </p:spPr>
        <p:txBody>
          <a:bodyPr/>
          <a:lstStyle/>
          <a:p>
            <a:r>
              <a:rPr lang="en-AU" b="1"/>
              <a:t>Residential Growth Zone</a:t>
            </a:r>
          </a:p>
        </p:txBody>
      </p:sp>
      <p:sp>
        <p:nvSpPr>
          <p:cNvPr id="3" name="Content Placeholder 2">
            <a:extLst>
              <a:ext uri="{FF2B5EF4-FFF2-40B4-BE49-F238E27FC236}">
                <a16:creationId xmlns:a16="http://schemas.microsoft.com/office/drawing/2014/main" id="{D0548EBA-1ED2-4BE1-BF8D-AFF69BC3B037}"/>
              </a:ext>
            </a:extLst>
          </p:cNvPr>
          <p:cNvSpPr>
            <a:spLocks noGrp="1"/>
          </p:cNvSpPr>
          <p:nvPr>
            <p:ph sz="half" idx="1"/>
          </p:nvPr>
        </p:nvSpPr>
        <p:spPr>
          <a:xfrm>
            <a:off x="364331" y="2434167"/>
            <a:ext cx="2888155" cy="6214533"/>
          </a:xfrm>
        </p:spPr>
        <p:txBody>
          <a:bodyPr/>
          <a:lstStyle/>
          <a:p>
            <a:pPr>
              <a:lnSpc>
                <a:spcPct val="114000"/>
              </a:lnSpc>
            </a:pPr>
            <a:r>
              <a:rPr lang="en-AU" sz="1200" dirty="0"/>
              <a:t>What is the Residential Growth Zone?</a:t>
            </a:r>
          </a:p>
          <a:p>
            <a:pPr>
              <a:lnSpc>
                <a:spcPct val="114000"/>
              </a:lnSpc>
              <a:spcBef>
                <a:spcPts val="600"/>
              </a:spcBef>
              <a:spcAft>
                <a:spcPts val="600"/>
              </a:spcAft>
            </a:pPr>
            <a:r>
              <a:rPr lang="en-AU" sz="1000" b="0" dirty="0"/>
              <a:t>The Residential Growth Zone (RGZ) provides for housing at increased densities in places with good access to services and transport. The RGZ may include a suggested maximum height or other guidance. Many councils have allocated this land for apartment living and / or medium density housing.</a:t>
            </a:r>
          </a:p>
          <a:p>
            <a:pPr>
              <a:lnSpc>
                <a:spcPct val="114000"/>
              </a:lnSpc>
            </a:pPr>
            <a:r>
              <a:rPr lang="en-AU" sz="1200" dirty="0"/>
              <a:t>When is a planning permit usually required?</a:t>
            </a:r>
          </a:p>
          <a:p>
            <a:pPr>
              <a:lnSpc>
                <a:spcPct val="114000"/>
              </a:lnSpc>
              <a:spcBef>
                <a:spcPts val="600"/>
              </a:spcBef>
            </a:pPr>
            <a:r>
              <a:rPr lang="en-AU" sz="1000" b="0" dirty="0"/>
              <a:t>Although apartment buildings and housing growth are encouraged, a permit is still required for:</a:t>
            </a:r>
          </a:p>
          <a:p>
            <a:pPr marL="171450" indent="-171450">
              <a:lnSpc>
                <a:spcPct val="114000"/>
              </a:lnSpc>
              <a:spcBef>
                <a:spcPts val="0"/>
              </a:spcBef>
              <a:buFont typeface="Arial" panose="020B0604020202020204" pitchFamily="34" charset="0"/>
              <a:buChar char="•"/>
            </a:pPr>
            <a:r>
              <a:rPr lang="en-AU" sz="1000" b="0" dirty="0"/>
              <a:t>Building two or more houses (or apartments) </a:t>
            </a:r>
          </a:p>
          <a:p>
            <a:pPr marL="171450" indent="-171450">
              <a:lnSpc>
                <a:spcPct val="114000"/>
              </a:lnSpc>
              <a:spcBef>
                <a:spcPts val="0"/>
              </a:spcBef>
              <a:buFont typeface="Arial" panose="020B0604020202020204" pitchFamily="34" charset="0"/>
              <a:buChar char="•"/>
            </a:pPr>
            <a:r>
              <a:rPr lang="en-AU" sz="1000" b="0" dirty="0"/>
              <a:t>Smaller lots also may need a permit for a single house or renovations</a:t>
            </a:r>
          </a:p>
          <a:p>
            <a:pPr marL="171450" indent="-171450">
              <a:lnSpc>
                <a:spcPct val="114000"/>
              </a:lnSpc>
              <a:spcBef>
                <a:spcPts val="0"/>
              </a:spcBef>
              <a:buFont typeface="Arial" panose="020B0604020202020204" pitchFamily="34" charset="0"/>
              <a:buChar char="•"/>
            </a:pPr>
            <a:r>
              <a:rPr lang="en-AU" sz="1000" b="0" dirty="0"/>
              <a:t>Use land for non-residential land uses </a:t>
            </a:r>
          </a:p>
          <a:p>
            <a:pPr marL="171450" indent="-171450">
              <a:lnSpc>
                <a:spcPct val="114000"/>
              </a:lnSpc>
              <a:spcBef>
                <a:spcPts val="0"/>
              </a:spcBef>
              <a:buFont typeface="Arial" panose="020B0604020202020204" pitchFamily="34" charset="0"/>
              <a:buChar char="•"/>
            </a:pPr>
            <a:r>
              <a:rPr lang="en-AU" sz="1000" b="0" dirty="0"/>
              <a:t>Subdivision</a:t>
            </a:r>
          </a:p>
          <a:p>
            <a:pPr>
              <a:lnSpc>
                <a:spcPct val="114000"/>
              </a:lnSpc>
              <a:spcBef>
                <a:spcPts val="600"/>
              </a:spcBef>
              <a:spcAft>
                <a:spcPts val="600"/>
              </a:spcAft>
            </a:pPr>
            <a:r>
              <a:rPr lang="en-AU" sz="1000" b="0" dirty="0"/>
              <a:t>Check with your council for a new land use that is different to using the property for housing. A permit may also be triggered by an overlay or particular provision.</a:t>
            </a:r>
            <a:endParaRPr lang="en-AU" sz="1000" b="0" dirty="0">
              <a:cs typeface="Arial"/>
            </a:endParaRPr>
          </a:p>
          <a:p>
            <a:pPr>
              <a:lnSpc>
                <a:spcPct val="114000"/>
              </a:lnSpc>
            </a:pPr>
            <a:r>
              <a:rPr lang="en-AU" sz="1200" dirty="0"/>
              <a:t>What may not need a planning permit?</a:t>
            </a:r>
          </a:p>
          <a:p>
            <a:pPr>
              <a:lnSpc>
                <a:spcPct val="114000"/>
              </a:lnSpc>
              <a:spcBef>
                <a:spcPts val="600"/>
              </a:spcBef>
            </a:pPr>
            <a:r>
              <a:rPr lang="en-AU" sz="1000" b="0" dirty="0"/>
              <a:t>In most instances, the following will not require a planning permit:</a:t>
            </a:r>
          </a:p>
          <a:p>
            <a:pPr marL="171450" indent="-171450">
              <a:lnSpc>
                <a:spcPct val="114000"/>
              </a:lnSpc>
              <a:spcBef>
                <a:spcPts val="0"/>
              </a:spcBef>
              <a:buFont typeface="Arial" panose="020B0604020202020204" pitchFamily="34" charset="0"/>
              <a:buChar char="•"/>
            </a:pPr>
            <a:r>
              <a:rPr lang="en-AU" sz="1000" b="0" dirty="0"/>
              <a:t>A single house on a larger lot </a:t>
            </a:r>
          </a:p>
          <a:p>
            <a:pPr marL="171450" indent="-171450">
              <a:lnSpc>
                <a:spcPct val="114000"/>
              </a:lnSpc>
              <a:spcBef>
                <a:spcPts val="0"/>
              </a:spcBef>
              <a:buFont typeface="Arial" panose="020B0604020202020204" pitchFamily="34" charset="0"/>
              <a:buChar char="•"/>
            </a:pPr>
            <a:r>
              <a:rPr lang="en-AU" sz="1000" b="0" dirty="0"/>
              <a:t>Renovations, outdoor structures, low fences and other minor things used with a house </a:t>
            </a:r>
          </a:p>
          <a:p>
            <a:pPr marL="171450" indent="-171450">
              <a:lnSpc>
                <a:spcPct val="114000"/>
              </a:lnSpc>
              <a:spcBef>
                <a:spcPts val="0"/>
              </a:spcBef>
              <a:buFont typeface="Arial" panose="020B0604020202020204" pitchFamily="34" charset="0"/>
              <a:buChar char="•"/>
            </a:pPr>
            <a:r>
              <a:rPr lang="en-AU" sz="1000" b="0" dirty="0"/>
              <a:t>Many residential land uses may not need a permit. </a:t>
            </a:r>
          </a:p>
          <a:p>
            <a:pPr>
              <a:lnSpc>
                <a:spcPct val="114000"/>
              </a:lnSpc>
            </a:pPr>
            <a:r>
              <a:rPr lang="en-AU" sz="1200" dirty="0"/>
              <a:t>Is anything not allowed in the RGZ?</a:t>
            </a:r>
          </a:p>
          <a:p>
            <a:pPr>
              <a:lnSpc>
                <a:spcPct val="114000"/>
              </a:lnSpc>
              <a:spcBef>
                <a:spcPts val="600"/>
              </a:spcBef>
              <a:spcAft>
                <a:spcPts val="600"/>
              </a:spcAft>
            </a:pPr>
            <a:r>
              <a:rPr lang="en-AU" sz="1000" b="0" dirty="0"/>
              <a:t>Most agricultural uses, bottle shops, mining / quarrying, most industrial uses, cinemas, offices, some retailing, nightclubs, warehousing and brothels are not allowed in the RGZ.</a:t>
            </a:r>
          </a:p>
          <a:p>
            <a:pPr>
              <a:lnSpc>
                <a:spcPct val="114000"/>
              </a:lnSpc>
            </a:pPr>
            <a:endParaRPr lang="en-AU" sz="1200" b="0" dirty="0"/>
          </a:p>
        </p:txBody>
      </p:sp>
      <p:sp>
        <p:nvSpPr>
          <p:cNvPr id="4" name="Content Placeholder 3">
            <a:extLst>
              <a:ext uri="{FF2B5EF4-FFF2-40B4-BE49-F238E27FC236}">
                <a16:creationId xmlns:a16="http://schemas.microsoft.com/office/drawing/2014/main" id="{D730EE73-5109-4836-B463-CBCF818BFFA8}"/>
              </a:ext>
            </a:extLst>
          </p:cNvPr>
          <p:cNvSpPr>
            <a:spLocks noGrp="1"/>
          </p:cNvSpPr>
          <p:nvPr>
            <p:ph sz="half" idx="2"/>
          </p:nvPr>
        </p:nvSpPr>
        <p:spPr>
          <a:xfrm>
            <a:off x="3605518" y="2434166"/>
            <a:ext cx="2851021" cy="6214532"/>
          </a:xfrm>
        </p:spPr>
        <p:txBody>
          <a:bodyPr/>
          <a:lstStyle/>
          <a:p>
            <a:pPr>
              <a:lnSpc>
                <a:spcPct val="114000"/>
              </a:lnSpc>
            </a:pPr>
            <a:r>
              <a:rPr lang="en-AU" sz="1200" dirty="0"/>
              <a:t>What do I need to include in my planning permit application?</a:t>
            </a:r>
          </a:p>
          <a:p>
            <a:pPr>
              <a:lnSpc>
                <a:spcPct val="114000"/>
              </a:lnSpc>
              <a:spcBef>
                <a:spcPts val="600"/>
              </a:spcBef>
              <a:spcAft>
                <a:spcPts val="600"/>
              </a:spcAft>
            </a:pPr>
            <a:r>
              <a:rPr lang="en-AU" sz="1000" b="0" dirty="0"/>
              <a:t>Applications in the RGZ are often a priority for  council, so it is important to be well prepared. It may be good to speak to a professional planner.</a:t>
            </a:r>
          </a:p>
          <a:p>
            <a:pPr>
              <a:lnSpc>
                <a:spcPct val="114000"/>
              </a:lnSpc>
              <a:spcBef>
                <a:spcPts val="600"/>
              </a:spcBef>
            </a:pPr>
            <a:r>
              <a:rPr lang="en-AU" sz="1000" b="0" dirty="0"/>
              <a:t>If the application is for development then the following will be required (although overlays may require other things to be prepared too):</a:t>
            </a:r>
          </a:p>
          <a:p>
            <a:pPr marL="171450" indent="-171450">
              <a:lnSpc>
                <a:spcPct val="114000"/>
              </a:lnSpc>
              <a:spcBef>
                <a:spcPts val="200"/>
              </a:spcBef>
              <a:spcAft>
                <a:spcPts val="200"/>
              </a:spcAft>
              <a:buFont typeface="Arial" panose="020B0604020202020204" pitchFamily="34" charset="0"/>
              <a:buChar char="•"/>
            </a:pPr>
            <a:r>
              <a:rPr lang="en-AU" sz="1000" b="0" dirty="0"/>
              <a:t>Site plans, showing key features of the site and adjoining properties – this includes a neighbourhood and site description, and design response</a:t>
            </a:r>
          </a:p>
          <a:p>
            <a:pPr marL="171450" indent="-171450">
              <a:lnSpc>
                <a:spcPct val="114000"/>
              </a:lnSpc>
              <a:spcBef>
                <a:spcPts val="200"/>
              </a:spcBef>
              <a:spcAft>
                <a:spcPts val="200"/>
              </a:spcAft>
              <a:buFont typeface="Arial" panose="020B0604020202020204" pitchFamily="34" charset="0"/>
              <a:buChar char="•"/>
            </a:pPr>
            <a:r>
              <a:rPr lang="en-AU" sz="1000" b="0" dirty="0"/>
              <a:t>Elevation plans including floor levels, boundary setbacks and designs of the building</a:t>
            </a:r>
          </a:p>
          <a:p>
            <a:pPr marL="171450" indent="-171450">
              <a:lnSpc>
                <a:spcPct val="114000"/>
              </a:lnSpc>
              <a:spcBef>
                <a:spcPts val="200"/>
              </a:spcBef>
              <a:spcAft>
                <a:spcPts val="200"/>
              </a:spcAft>
              <a:buFont typeface="Arial" panose="020B0604020202020204" pitchFamily="34" charset="0"/>
              <a:buChar char="•"/>
            </a:pPr>
            <a:r>
              <a:rPr lang="en-AU" sz="1000" b="0" dirty="0"/>
              <a:t>Floor plans, detailing setbacks from boundaries, areas of open space and proposed features</a:t>
            </a:r>
          </a:p>
          <a:p>
            <a:pPr>
              <a:lnSpc>
                <a:spcPct val="114000"/>
              </a:lnSpc>
              <a:spcBef>
                <a:spcPts val="600"/>
              </a:spcBef>
            </a:pPr>
            <a:r>
              <a:rPr lang="en-AU" sz="1000" b="0" dirty="0"/>
              <a:t>If your application is for a land use, then council may need to know about things like:</a:t>
            </a:r>
          </a:p>
          <a:p>
            <a:pPr marL="171450" indent="-171450">
              <a:lnSpc>
                <a:spcPct val="114000"/>
              </a:lnSpc>
              <a:spcBef>
                <a:spcPts val="0"/>
              </a:spcBef>
              <a:buFont typeface="Arial" panose="020B0604020202020204" pitchFamily="34" charset="0"/>
              <a:buChar char="•"/>
            </a:pPr>
            <a:r>
              <a:rPr lang="en-AU" sz="1000" b="0" dirty="0"/>
              <a:t>Traffic movements and car parking layout </a:t>
            </a:r>
          </a:p>
          <a:p>
            <a:pPr marL="171450" indent="-171450">
              <a:lnSpc>
                <a:spcPct val="114000"/>
              </a:lnSpc>
              <a:spcBef>
                <a:spcPts val="0"/>
              </a:spcBef>
              <a:buFont typeface="Arial" panose="020B0604020202020204" pitchFamily="34" charset="0"/>
              <a:buChar char="•"/>
            </a:pPr>
            <a:r>
              <a:rPr lang="en-AU" sz="1000" b="0" dirty="0"/>
              <a:t>Number of patrons</a:t>
            </a:r>
          </a:p>
          <a:p>
            <a:pPr marL="171450" indent="-171450">
              <a:lnSpc>
                <a:spcPct val="114000"/>
              </a:lnSpc>
              <a:spcBef>
                <a:spcPts val="0"/>
              </a:spcBef>
              <a:buFont typeface="Arial" panose="020B0604020202020204" pitchFamily="34" charset="0"/>
              <a:buChar char="•"/>
            </a:pPr>
            <a:r>
              <a:rPr lang="en-AU" sz="1000" b="0" dirty="0"/>
              <a:t>Opening hours</a:t>
            </a:r>
          </a:p>
          <a:p>
            <a:pPr marL="171450" indent="-171450">
              <a:lnSpc>
                <a:spcPct val="114000"/>
              </a:lnSpc>
              <a:spcBef>
                <a:spcPts val="0"/>
              </a:spcBef>
              <a:buFont typeface="Arial" panose="020B0604020202020204" pitchFamily="34" charset="0"/>
              <a:buChar char="•"/>
            </a:pPr>
            <a:r>
              <a:rPr lang="en-AU" sz="1000" b="0" dirty="0"/>
              <a:t>Layout of the use</a:t>
            </a:r>
          </a:p>
          <a:p>
            <a:pPr marL="171450" indent="-171450">
              <a:lnSpc>
                <a:spcPct val="114000"/>
              </a:lnSpc>
              <a:spcBef>
                <a:spcPts val="200"/>
              </a:spcBef>
              <a:spcAft>
                <a:spcPts val="200"/>
              </a:spcAft>
              <a:buFont typeface="Arial" panose="020B0604020202020204" pitchFamily="34" charset="0"/>
              <a:buChar char="•"/>
            </a:pPr>
            <a:r>
              <a:rPr lang="en-AU" sz="1000" b="0" dirty="0"/>
              <a:t>Any additional impacts to neighbours </a:t>
            </a:r>
          </a:p>
          <a:p>
            <a:pPr>
              <a:lnSpc>
                <a:spcPct val="114000"/>
              </a:lnSpc>
            </a:pPr>
            <a:r>
              <a:rPr lang="en-AU" sz="1200" dirty="0"/>
              <a:t>Are there any specific requirements?</a:t>
            </a:r>
          </a:p>
          <a:p>
            <a:pPr>
              <a:lnSpc>
                <a:spcPct val="114000"/>
              </a:lnSpc>
              <a:spcBef>
                <a:spcPts val="600"/>
              </a:spcBef>
            </a:pPr>
            <a:r>
              <a:rPr lang="en-AU" sz="1000" b="0" dirty="0"/>
              <a:t>In almost all applications, a planning report should be submitted. Depending on the scale of development, many other consulting reports could be needed including:</a:t>
            </a:r>
          </a:p>
          <a:p>
            <a:pPr marL="171450" indent="-171450">
              <a:lnSpc>
                <a:spcPct val="114000"/>
              </a:lnSpc>
              <a:spcBef>
                <a:spcPts val="0"/>
              </a:spcBef>
              <a:buFont typeface="Arial" panose="020B0604020202020204" pitchFamily="34" charset="0"/>
              <a:buChar char="•"/>
            </a:pPr>
            <a:r>
              <a:rPr lang="en-AU" sz="1000" b="0" dirty="0"/>
              <a:t>Traffic and car parking report</a:t>
            </a:r>
          </a:p>
          <a:p>
            <a:pPr marL="171450" indent="-171450">
              <a:lnSpc>
                <a:spcPct val="114000"/>
              </a:lnSpc>
              <a:spcBef>
                <a:spcPts val="0"/>
              </a:spcBef>
              <a:buFont typeface="Arial" panose="020B0604020202020204" pitchFamily="34" charset="0"/>
              <a:buChar char="•"/>
            </a:pPr>
            <a:r>
              <a:rPr lang="en-AU" sz="1000" b="0" dirty="0"/>
              <a:t>Tree investigations / arborist report</a:t>
            </a:r>
          </a:p>
          <a:p>
            <a:pPr marL="171450" indent="-171450">
              <a:lnSpc>
                <a:spcPct val="114000"/>
              </a:lnSpc>
              <a:spcBef>
                <a:spcPts val="0"/>
              </a:spcBef>
              <a:buFont typeface="Arial" panose="020B0604020202020204" pitchFamily="34" charset="0"/>
              <a:buChar char="•"/>
            </a:pPr>
            <a:r>
              <a:rPr lang="en-AU" sz="1000" b="0" dirty="0"/>
              <a:t>Landscape plan</a:t>
            </a:r>
          </a:p>
          <a:p>
            <a:pPr marL="171450" indent="-171450">
              <a:lnSpc>
                <a:spcPct val="114000"/>
              </a:lnSpc>
              <a:spcBef>
                <a:spcPts val="0"/>
              </a:spcBef>
              <a:buFont typeface="Arial" panose="020B0604020202020204" pitchFamily="34" charset="0"/>
              <a:buChar char="•"/>
            </a:pPr>
            <a:r>
              <a:rPr lang="en-AU" sz="1000" b="0" dirty="0"/>
              <a:t>Environmentally sensitive design report </a:t>
            </a:r>
          </a:p>
          <a:p>
            <a:pPr>
              <a:lnSpc>
                <a:spcPct val="114000"/>
              </a:lnSpc>
              <a:spcBef>
                <a:spcPts val="600"/>
              </a:spcBef>
              <a:spcAft>
                <a:spcPts val="600"/>
              </a:spcAft>
            </a:pPr>
            <a:r>
              <a:rPr lang="en-AU" sz="1000" b="0" dirty="0"/>
              <a:t>Councils have requirements for these reports, </a:t>
            </a:r>
            <a:br>
              <a:rPr lang="en-AU" sz="1000" b="0" dirty="0"/>
            </a:br>
            <a:r>
              <a:rPr lang="en-AU" sz="1000" b="0" dirty="0"/>
              <a:t>so chat to them before progressing too far.</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16</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Tree>
    <p:extLst>
      <p:ext uri="{BB962C8B-B14F-4D97-AF65-F5344CB8AC3E}">
        <p14:creationId xmlns:p14="http://schemas.microsoft.com/office/powerpoint/2010/main" val="1046513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064001" cy="960000"/>
          </a:xfrm>
        </p:spPr>
        <p:txBody>
          <a:bodyPr/>
          <a:lstStyle/>
          <a:p>
            <a:r>
              <a:rPr lang="en-AU" b="1"/>
              <a:t>General Residential Zone</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17</a:t>
            </a:fld>
            <a:endParaRPr lang="en-GB"/>
          </a:p>
        </p:txBody>
      </p:sp>
      <p:pic>
        <p:nvPicPr>
          <p:cNvPr id="95" name="Picture 94">
            <a:extLst>
              <a:ext uri="{FF2B5EF4-FFF2-40B4-BE49-F238E27FC236}">
                <a16:creationId xmlns:a16="http://schemas.microsoft.com/office/drawing/2014/main" id="{10CA918B-679D-4C58-B795-084D3F209D1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2" name="Content Placeholder 2">
            <a:extLst>
              <a:ext uri="{FF2B5EF4-FFF2-40B4-BE49-F238E27FC236}">
                <a16:creationId xmlns:a16="http://schemas.microsoft.com/office/drawing/2014/main" id="{2AB8CAAF-94B5-4B4C-9D3B-F1A7E5849F2B}"/>
              </a:ext>
            </a:extLst>
          </p:cNvPr>
          <p:cNvSpPr>
            <a:spLocks noGrp="1"/>
          </p:cNvSpPr>
          <p:nvPr>
            <p:ph sz="half" idx="1"/>
          </p:nvPr>
        </p:nvSpPr>
        <p:spPr>
          <a:xfrm>
            <a:off x="364331" y="2434167"/>
            <a:ext cx="2888155" cy="6214533"/>
          </a:xfrm>
        </p:spPr>
        <p:txBody>
          <a:bodyPr/>
          <a:lstStyle/>
          <a:p>
            <a:pPr>
              <a:lnSpc>
                <a:spcPct val="114000"/>
              </a:lnSpc>
            </a:pPr>
            <a:r>
              <a:rPr lang="en-AU" sz="1200" dirty="0"/>
              <a:t>What is the General Residential Zone?</a:t>
            </a:r>
          </a:p>
          <a:p>
            <a:pPr>
              <a:lnSpc>
                <a:spcPct val="114000"/>
              </a:lnSpc>
              <a:spcBef>
                <a:spcPts val="600"/>
              </a:spcBef>
              <a:spcAft>
                <a:spcPts val="600"/>
              </a:spcAft>
            </a:pPr>
            <a:r>
              <a:rPr lang="en-AU" sz="1000" b="0" dirty="0"/>
              <a:t>The General Residential Zone (GRZ) is the most common residential zone. This zone encourages new development that respects local character while introducing a diversity of housing. </a:t>
            </a:r>
          </a:p>
          <a:p>
            <a:pPr>
              <a:lnSpc>
                <a:spcPct val="114000"/>
              </a:lnSpc>
              <a:spcBef>
                <a:spcPts val="600"/>
              </a:spcBef>
              <a:spcAft>
                <a:spcPts val="600"/>
              </a:spcAft>
            </a:pPr>
            <a:r>
              <a:rPr lang="en-AU" sz="1000" b="0" dirty="0"/>
              <a:t>The GRZ has a mandatory three storey / 11 metre height limit for residential development.</a:t>
            </a:r>
          </a:p>
          <a:p>
            <a:pPr>
              <a:lnSpc>
                <a:spcPct val="114000"/>
              </a:lnSpc>
            </a:pPr>
            <a:r>
              <a:rPr lang="en-AU" sz="1200" dirty="0"/>
              <a:t>When is a planning permit usually required?</a:t>
            </a:r>
          </a:p>
          <a:p>
            <a:pPr>
              <a:lnSpc>
                <a:spcPct val="114000"/>
              </a:lnSpc>
              <a:spcBef>
                <a:spcPts val="600"/>
              </a:spcBef>
              <a:spcAft>
                <a:spcPts val="600"/>
              </a:spcAft>
            </a:pPr>
            <a:r>
              <a:rPr lang="en-AU" sz="1000" b="0" dirty="0"/>
              <a:t>Although the GRZ is a standard residential zone, a planning permit is required for:</a:t>
            </a:r>
          </a:p>
          <a:p>
            <a:pPr marL="171450" indent="-171450">
              <a:lnSpc>
                <a:spcPct val="114000"/>
              </a:lnSpc>
              <a:spcBef>
                <a:spcPts val="0"/>
              </a:spcBef>
              <a:buFont typeface="Arial" panose="020B0604020202020204" pitchFamily="34" charset="0"/>
              <a:buChar char="•"/>
            </a:pPr>
            <a:r>
              <a:rPr lang="en-AU" sz="1000" b="0" dirty="0"/>
              <a:t>Building two or more houses </a:t>
            </a:r>
          </a:p>
          <a:p>
            <a:pPr marL="171450" indent="-171450">
              <a:lnSpc>
                <a:spcPct val="114000"/>
              </a:lnSpc>
              <a:spcBef>
                <a:spcPts val="0"/>
              </a:spcBef>
              <a:buFont typeface="Arial" panose="020B0604020202020204" pitchFamily="34" charset="0"/>
              <a:buChar char="•"/>
            </a:pPr>
            <a:r>
              <a:rPr lang="en-AU" sz="1000" b="0" dirty="0"/>
              <a:t>A new house or renovations on smaller lots</a:t>
            </a:r>
          </a:p>
          <a:p>
            <a:pPr marL="171450" indent="-171450">
              <a:lnSpc>
                <a:spcPct val="114000"/>
              </a:lnSpc>
              <a:spcBef>
                <a:spcPts val="0"/>
              </a:spcBef>
              <a:buFont typeface="Arial" panose="020B0604020202020204" pitchFamily="34" charset="0"/>
              <a:buChar char="•"/>
            </a:pPr>
            <a:r>
              <a:rPr lang="en-AU" sz="1000" b="0" dirty="0"/>
              <a:t>New buildings for land uses that need a permit</a:t>
            </a:r>
          </a:p>
          <a:p>
            <a:pPr marL="171450" indent="-171450">
              <a:lnSpc>
                <a:spcPct val="114000"/>
              </a:lnSpc>
              <a:spcBef>
                <a:spcPts val="0"/>
              </a:spcBef>
              <a:buFont typeface="Arial" panose="020B0604020202020204" pitchFamily="34" charset="0"/>
              <a:buChar char="•"/>
            </a:pPr>
            <a:r>
              <a:rPr lang="en-AU" sz="1000" b="0" dirty="0"/>
              <a:t>Using land for most non-residential activities </a:t>
            </a:r>
          </a:p>
          <a:p>
            <a:pPr marL="171450" indent="-171450">
              <a:lnSpc>
                <a:spcPct val="114000"/>
              </a:lnSpc>
              <a:spcBef>
                <a:spcPts val="0"/>
              </a:spcBef>
              <a:buFont typeface="Arial" panose="020B0604020202020204" pitchFamily="34" charset="0"/>
              <a:buChar char="•"/>
            </a:pPr>
            <a:r>
              <a:rPr lang="en-AU" sz="1000" b="0" dirty="0"/>
              <a:t>Subdivision</a:t>
            </a:r>
          </a:p>
          <a:p>
            <a:pPr>
              <a:lnSpc>
                <a:spcPct val="114000"/>
              </a:lnSpc>
              <a:spcBef>
                <a:spcPts val="600"/>
              </a:spcBef>
              <a:spcAft>
                <a:spcPts val="600"/>
              </a:spcAft>
            </a:pPr>
            <a:r>
              <a:rPr lang="en-AU" sz="1000" b="0" dirty="0"/>
              <a:t>Check with your council for a new land use that is different to using the property for housing. A permit may also be triggered by an overlay or particular provision.</a:t>
            </a:r>
            <a:endParaRPr lang="en-AU" sz="1000" b="0" dirty="0">
              <a:cs typeface="Arial"/>
            </a:endParaRPr>
          </a:p>
          <a:p>
            <a:pPr>
              <a:lnSpc>
                <a:spcPct val="114000"/>
              </a:lnSpc>
            </a:pPr>
            <a:r>
              <a:rPr lang="en-AU" sz="1200" dirty="0"/>
              <a:t>What may not need a planning permit?</a:t>
            </a:r>
          </a:p>
          <a:p>
            <a:pPr>
              <a:lnSpc>
                <a:spcPct val="114000"/>
              </a:lnSpc>
              <a:spcBef>
                <a:spcPts val="600"/>
              </a:spcBef>
              <a:spcAft>
                <a:spcPts val="600"/>
              </a:spcAft>
            </a:pPr>
            <a:r>
              <a:rPr lang="en-AU" sz="1000" b="0" dirty="0"/>
              <a:t>In most instances, the following will not require a planning permit:</a:t>
            </a:r>
          </a:p>
          <a:p>
            <a:pPr marL="171450" indent="-171450">
              <a:lnSpc>
                <a:spcPct val="114000"/>
              </a:lnSpc>
              <a:spcBef>
                <a:spcPts val="0"/>
              </a:spcBef>
              <a:buFont typeface="Arial" panose="020B0604020202020204" pitchFamily="34" charset="0"/>
              <a:buChar char="•"/>
            </a:pPr>
            <a:r>
              <a:rPr lang="en-AU" sz="1000" b="0" dirty="0"/>
              <a:t>A single house or renovations on a large lot</a:t>
            </a:r>
          </a:p>
          <a:p>
            <a:pPr marL="171450" indent="-171450">
              <a:lnSpc>
                <a:spcPct val="114000"/>
              </a:lnSpc>
              <a:spcBef>
                <a:spcPts val="0"/>
              </a:spcBef>
              <a:buFont typeface="Arial" panose="020B0604020202020204" pitchFamily="34" charset="0"/>
              <a:buChar char="•"/>
            </a:pPr>
            <a:r>
              <a:rPr lang="en-AU" sz="1000" b="0" dirty="0"/>
              <a:t>Outdoor structures, low fences and other minor things to do with a house  </a:t>
            </a:r>
          </a:p>
          <a:p>
            <a:pPr marL="171450" indent="-171450">
              <a:lnSpc>
                <a:spcPct val="114000"/>
              </a:lnSpc>
              <a:spcBef>
                <a:spcPts val="0"/>
              </a:spcBef>
              <a:buFont typeface="Arial" panose="020B0604020202020204" pitchFamily="34" charset="0"/>
              <a:buChar char="•"/>
            </a:pPr>
            <a:r>
              <a:rPr lang="en-AU" sz="1000" b="0" dirty="0"/>
              <a:t>Some residential land uses</a:t>
            </a:r>
          </a:p>
          <a:p>
            <a:pPr>
              <a:lnSpc>
                <a:spcPct val="114000"/>
              </a:lnSpc>
            </a:pPr>
            <a:r>
              <a:rPr lang="en-AU" sz="1200" dirty="0"/>
              <a:t>Is anything not allowed in the GRZ?</a:t>
            </a:r>
          </a:p>
          <a:p>
            <a:pPr>
              <a:lnSpc>
                <a:spcPct val="114000"/>
              </a:lnSpc>
              <a:spcBef>
                <a:spcPts val="600"/>
              </a:spcBef>
              <a:spcAft>
                <a:spcPts val="600"/>
              </a:spcAft>
            </a:pPr>
            <a:r>
              <a:rPr lang="en-AU" sz="1000" b="0" dirty="0"/>
              <a:t>Most agricultural uses, mining / quarrying, most industrial uses, cinemas, offices, some retailing, warehousing and brothels are not allowed in the GRZ.</a:t>
            </a:r>
          </a:p>
          <a:p>
            <a:pPr>
              <a:lnSpc>
                <a:spcPct val="114000"/>
              </a:lnSpc>
            </a:pPr>
            <a:endParaRPr lang="en-AU" sz="1200" b="0" dirty="0"/>
          </a:p>
        </p:txBody>
      </p:sp>
      <p:sp>
        <p:nvSpPr>
          <p:cNvPr id="15" name="Content Placeholder 3">
            <a:extLst>
              <a:ext uri="{FF2B5EF4-FFF2-40B4-BE49-F238E27FC236}">
                <a16:creationId xmlns:a16="http://schemas.microsoft.com/office/drawing/2014/main" id="{0C35D4F4-F7C8-4D94-BFC5-07E71C2EC269}"/>
              </a:ext>
            </a:extLst>
          </p:cNvPr>
          <p:cNvSpPr>
            <a:spLocks noGrp="1"/>
          </p:cNvSpPr>
          <p:nvPr>
            <p:ph sz="half" idx="2"/>
          </p:nvPr>
        </p:nvSpPr>
        <p:spPr>
          <a:xfrm>
            <a:off x="3605518" y="2434166"/>
            <a:ext cx="2851021" cy="6214532"/>
          </a:xfrm>
        </p:spPr>
        <p:txBody>
          <a:bodyPr/>
          <a:lstStyle/>
          <a:p>
            <a:pPr>
              <a:lnSpc>
                <a:spcPct val="114000"/>
              </a:lnSpc>
            </a:pPr>
            <a:r>
              <a:rPr lang="en-AU" sz="1200" dirty="0"/>
              <a:t>What do I need to include in my planning permit application?</a:t>
            </a:r>
          </a:p>
          <a:p>
            <a:pPr>
              <a:lnSpc>
                <a:spcPct val="114000"/>
              </a:lnSpc>
              <a:spcBef>
                <a:spcPts val="600"/>
              </a:spcBef>
              <a:spcAft>
                <a:spcPts val="600"/>
              </a:spcAft>
            </a:pPr>
            <a:r>
              <a:rPr lang="en-AU" sz="1000" b="0" dirty="0"/>
              <a:t>If your application is for new housing or other development then the following is usually needed:</a:t>
            </a:r>
          </a:p>
          <a:p>
            <a:pPr marL="171450" indent="-171450">
              <a:lnSpc>
                <a:spcPct val="114000"/>
              </a:lnSpc>
              <a:spcBef>
                <a:spcPts val="200"/>
              </a:spcBef>
              <a:spcAft>
                <a:spcPts val="200"/>
              </a:spcAft>
              <a:buFont typeface="Arial" panose="020B0604020202020204" pitchFamily="34" charset="0"/>
              <a:buChar char="•"/>
            </a:pPr>
            <a:r>
              <a:rPr lang="en-AU" sz="1000" b="0" dirty="0"/>
              <a:t>Site plans, showing key features of the site and adjoining properties – this includes a neighbourhood and site description, and design response</a:t>
            </a:r>
          </a:p>
          <a:p>
            <a:pPr marL="171450" indent="-171450">
              <a:lnSpc>
                <a:spcPct val="114000"/>
              </a:lnSpc>
              <a:spcBef>
                <a:spcPts val="200"/>
              </a:spcBef>
              <a:spcAft>
                <a:spcPts val="200"/>
              </a:spcAft>
              <a:buFont typeface="Arial" panose="020B0604020202020204" pitchFamily="34" charset="0"/>
              <a:buChar char="•"/>
            </a:pPr>
            <a:r>
              <a:rPr lang="en-AU" sz="1000" b="0" dirty="0"/>
              <a:t>Elevation plans including floor levels, boundary setbacks and designs of the building</a:t>
            </a:r>
          </a:p>
          <a:p>
            <a:pPr marL="171450" indent="-171450">
              <a:lnSpc>
                <a:spcPct val="114000"/>
              </a:lnSpc>
              <a:spcBef>
                <a:spcPts val="200"/>
              </a:spcBef>
              <a:spcAft>
                <a:spcPts val="200"/>
              </a:spcAft>
              <a:buFont typeface="Arial" panose="020B0604020202020204" pitchFamily="34" charset="0"/>
              <a:buChar char="•"/>
            </a:pPr>
            <a:r>
              <a:rPr lang="en-AU" sz="1000" b="0" dirty="0"/>
              <a:t>Floor plans, detailing setbacks from boundaries, areas of open space and proposed features</a:t>
            </a:r>
          </a:p>
          <a:p>
            <a:pPr>
              <a:lnSpc>
                <a:spcPct val="114000"/>
              </a:lnSpc>
              <a:spcBef>
                <a:spcPts val="600"/>
              </a:spcBef>
              <a:spcAft>
                <a:spcPts val="600"/>
              </a:spcAft>
            </a:pPr>
            <a:r>
              <a:rPr lang="en-AU" sz="1000" b="0" dirty="0"/>
              <a:t>If your application is for a land use, then council may need to know about things like:</a:t>
            </a:r>
          </a:p>
          <a:p>
            <a:pPr marL="171450" indent="-171450">
              <a:lnSpc>
                <a:spcPct val="114000"/>
              </a:lnSpc>
              <a:spcBef>
                <a:spcPts val="0"/>
              </a:spcBef>
              <a:buFont typeface="Arial" panose="020B0604020202020204" pitchFamily="34" charset="0"/>
              <a:buChar char="•"/>
            </a:pPr>
            <a:r>
              <a:rPr lang="en-AU" sz="1000" b="0" dirty="0"/>
              <a:t>Traffic movements and car parking layout </a:t>
            </a:r>
          </a:p>
          <a:p>
            <a:pPr marL="171450" indent="-171450">
              <a:lnSpc>
                <a:spcPct val="114000"/>
              </a:lnSpc>
              <a:spcBef>
                <a:spcPts val="0"/>
              </a:spcBef>
              <a:buFont typeface="Arial" panose="020B0604020202020204" pitchFamily="34" charset="0"/>
              <a:buChar char="•"/>
            </a:pPr>
            <a:r>
              <a:rPr lang="en-AU" sz="1000" b="0" dirty="0"/>
              <a:t>Number of patrons</a:t>
            </a:r>
          </a:p>
          <a:p>
            <a:pPr marL="171450" indent="-171450">
              <a:lnSpc>
                <a:spcPct val="114000"/>
              </a:lnSpc>
              <a:spcBef>
                <a:spcPts val="0"/>
              </a:spcBef>
              <a:buFont typeface="Arial" panose="020B0604020202020204" pitchFamily="34" charset="0"/>
              <a:buChar char="•"/>
            </a:pPr>
            <a:r>
              <a:rPr lang="en-AU" sz="1000" b="0" dirty="0"/>
              <a:t>Opening hours</a:t>
            </a:r>
          </a:p>
          <a:p>
            <a:pPr marL="171450" indent="-171450">
              <a:lnSpc>
                <a:spcPct val="114000"/>
              </a:lnSpc>
              <a:spcBef>
                <a:spcPts val="0"/>
              </a:spcBef>
              <a:buFont typeface="Arial" panose="020B0604020202020204" pitchFamily="34" charset="0"/>
              <a:buChar char="•"/>
            </a:pPr>
            <a:r>
              <a:rPr lang="en-AU" sz="1000" b="0" dirty="0"/>
              <a:t>Layout of the use</a:t>
            </a:r>
          </a:p>
          <a:p>
            <a:pPr marL="171450" indent="-171450">
              <a:lnSpc>
                <a:spcPct val="114000"/>
              </a:lnSpc>
              <a:spcBef>
                <a:spcPts val="0"/>
              </a:spcBef>
              <a:buFont typeface="Arial" panose="020B0604020202020204" pitchFamily="34" charset="0"/>
              <a:buChar char="•"/>
            </a:pPr>
            <a:r>
              <a:rPr lang="en-AU" sz="1000" b="0" dirty="0"/>
              <a:t>Any additional impacts to neighbours </a:t>
            </a:r>
          </a:p>
          <a:p>
            <a:pPr>
              <a:lnSpc>
                <a:spcPct val="114000"/>
              </a:lnSpc>
            </a:pPr>
            <a:r>
              <a:rPr lang="en-AU" sz="1200" dirty="0"/>
              <a:t>Are there any specific requirements?</a:t>
            </a:r>
          </a:p>
          <a:p>
            <a:pPr>
              <a:lnSpc>
                <a:spcPct val="114000"/>
              </a:lnSpc>
              <a:spcBef>
                <a:spcPts val="600"/>
              </a:spcBef>
              <a:spcAft>
                <a:spcPts val="600"/>
              </a:spcAft>
            </a:pPr>
            <a:r>
              <a:rPr lang="en-AU" sz="1000" b="0" dirty="0"/>
              <a:t>In almost all applications, a planning report and other consulting reports should be submitted. The other reports could be:</a:t>
            </a:r>
          </a:p>
          <a:p>
            <a:pPr marL="171450" indent="-171450">
              <a:lnSpc>
                <a:spcPct val="114000"/>
              </a:lnSpc>
              <a:spcBef>
                <a:spcPts val="0"/>
              </a:spcBef>
              <a:buFont typeface="Arial" panose="020B0604020202020204" pitchFamily="34" charset="0"/>
              <a:buChar char="•"/>
            </a:pPr>
            <a:r>
              <a:rPr lang="en-AU" sz="1000" b="0" dirty="0"/>
              <a:t>Traffic and car parking report</a:t>
            </a:r>
          </a:p>
          <a:p>
            <a:pPr marL="171450" indent="-171450">
              <a:lnSpc>
                <a:spcPct val="114000"/>
              </a:lnSpc>
              <a:spcBef>
                <a:spcPts val="0"/>
              </a:spcBef>
              <a:buFont typeface="Arial" panose="020B0604020202020204" pitchFamily="34" charset="0"/>
              <a:buChar char="•"/>
            </a:pPr>
            <a:r>
              <a:rPr lang="en-AU" sz="1000" b="0" dirty="0"/>
              <a:t>Tree investigations / arborist report</a:t>
            </a:r>
          </a:p>
          <a:p>
            <a:pPr marL="171450" indent="-171450">
              <a:lnSpc>
                <a:spcPct val="114000"/>
              </a:lnSpc>
              <a:spcBef>
                <a:spcPts val="0"/>
              </a:spcBef>
              <a:buFont typeface="Arial" panose="020B0604020202020204" pitchFamily="34" charset="0"/>
              <a:buChar char="•"/>
            </a:pPr>
            <a:r>
              <a:rPr lang="en-AU" sz="1000" b="0" dirty="0"/>
              <a:t>Landscape plan</a:t>
            </a:r>
          </a:p>
          <a:p>
            <a:pPr marL="171450" indent="-171450">
              <a:lnSpc>
                <a:spcPct val="114000"/>
              </a:lnSpc>
              <a:spcBef>
                <a:spcPts val="0"/>
              </a:spcBef>
              <a:buFont typeface="Arial" panose="020B0604020202020204" pitchFamily="34" charset="0"/>
              <a:buChar char="•"/>
            </a:pPr>
            <a:r>
              <a:rPr lang="en-AU" sz="1000" b="0" dirty="0"/>
              <a:t>Environmentally sensitive design report </a:t>
            </a:r>
          </a:p>
          <a:p>
            <a:pPr>
              <a:lnSpc>
                <a:spcPct val="114000"/>
              </a:lnSpc>
              <a:spcBef>
                <a:spcPts val="600"/>
              </a:spcBef>
              <a:spcAft>
                <a:spcPts val="600"/>
              </a:spcAft>
            </a:pPr>
            <a:r>
              <a:rPr lang="en-AU" sz="1000" b="0" dirty="0"/>
              <a:t>Councils have requirements for these reports, so chat to them before progressing too far.</a:t>
            </a:r>
          </a:p>
          <a:p>
            <a:pPr>
              <a:lnSpc>
                <a:spcPct val="114000"/>
              </a:lnSpc>
              <a:spcBef>
                <a:spcPts val="600"/>
              </a:spcBef>
              <a:spcAft>
                <a:spcPts val="600"/>
              </a:spcAft>
            </a:pPr>
            <a:r>
              <a:rPr lang="en-AU" sz="1000" b="0" dirty="0"/>
              <a:t>Some GRZ lots are in a bushfire prone area, which affects the materials allowed for construction.</a:t>
            </a:r>
          </a:p>
        </p:txBody>
      </p:sp>
    </p:spTree>
    <p:extLst>
      <p:ext uri="{BB962C8B-B14F-4D97-AF65-F5344CB8AC3E}">
        <p14:creationId xmlns:p14="http://schemas.microsoft.com/office/powerpoint/2010/main" val="3770333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Neighbourhood Residential Zone (NRZ)</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18</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7" name="Content Placeholder 2">
            <a:extLst>
              <a:ext uri="{FF2B5EF4-FFF2-40B4-BE49-F238E27FC236}">
                <a16:creationId xmlns:a16="http://schemas.microsoft.com/office/drawing/2014/main" id="{4C682D07-35BF-4894-8314-49B056BC509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is the Neighbourhood Residential Zone?</a:t>
            </a:r>
          </a:p>
          <a:p>
            <a:pPr>
              <a:lnSpc>
                <a:spcPct val="114000"/>
              </a:lnSpc>
              <a:spcBef>
                <a:spcPts val="600"/>
              </a:spcBef>
              <a:spcAft>
                <a:spcPts val="600"/>
              </a:spcAft>
            </a:pPr>
            <a:r>
              <a:rPr lang="en-AU" sz="1000" b="0" dirty="0"/>
              <a:t>The Neighbourhood Residential Zone (NRZ) recognises areas that are mostly one- or two-storey residential in character. This zone manages an identified local character for new development. </a:t>
            </a:r>
          </a:p>
          <a:p>
            <a:pPr>
              <a:lnSpc>
                <a:spcPct val="114000"/>
              </a:lnSpc>
              <a:spcBef>
                <a:spcPts val="600"/>
              </a:spcBef>
              <a:spcAft>
                <a:spcPts val="600"/>
              </a:spcAft>
            </a:pPr>
            <a:r>
              <a:rPr lang="en-AU" sz="1000" b="0" dirty="0"/>
              <a:t>The NRZ has a mandatory two storey / 9 metre height limit for new residential development.</a:t>
            </a:r>
          </a:p>
          <a:p>
            <a:pPr>
              <a:lnSpc>
                <a:spcPct val="114000"/>
              </a:lnSpc>
            </a:pPr>
            <a:r>
              <a:rPr lang="en-AU" sz="1200" dirty="0"/>
              <a:t>When is a planning permit usually required?</a:t>
            </a:r>
          </a:p>
          <a:p>
            <a:pPr>
              <a:lnSpc>
                <a:spcPct val="114000"/>
              </a:lnSpc>
              <a:spcBef>
                <a:spcPts val="600"/>
              </a:spcBef>
              <a:spcAft>
                <a:spcPts val="600"/>
              </a:spcAft>
            </a:pPr>
            <a:r>
              <a:rPr lang="en-AU" sz="1000" b="0" dirty="0"/>
              <a:t>The NRZ requires a planning permit for:</a:t>
            </a:r>
          </a:p>
          <a:p>
            <a:pPr marL="171450" indent="-171450">
              <a:lnSpc>
                <a:spcPct val="114000"/>
              </a:lnSpc>
              <a:spcBef>
                <a:spcPts val="0"/>
              </a:spcBef>
              <a:buFont typeface="Arial" panose="020B0604020202020204" pitchFamily="34" charset="0"/>
              <a:buChar char="•"/>
            </a:pPr>
            <a:r>
              <a:rPr lang="en-AU" sz="1000" b="0" dirty="0"/>
              <a:t>Building two or more houses </a:t>
            </a:r>
          </a:p>
          <a:p>
            <a:pPr marL="171450" indent="-171450">
              <a:lnSpc>
                <a:spcPct val="114000"/>
              </a:lnSpc>
              <a:spcBef>
                <a:spcPts val="0"/>
              </a:spcBef>
              <a:buFont typeface="Arial" panose="020B0604020202020204" pitchFamily="34" charset="0"/>
              <a:buChar char="•"/>
            </a:pPr>
            <a:r>
              <a:rPr lang="en-AU" sz="1000" b="0" dirty="0"/>
              <a:t>A new house or renovations on smaller lots</a:t>
            </a:r>
          </a:p>
          <a:p>
            <a:pPr marL="171450" indent="-171450">
              <a:lnSpc>
                <a:spcPct val="114000"/>
              </a:lnSpc>
              <a:spcBef>
                <a:spcPts val="0"/>
              </a:spcBef>
              <a:buFont typeface="Arial" panose="020B0604020202020204" pitchFamily="34" charset="0"/>
              <a:buChar char="•"/>
            </a:pPr>
            <a:r>
              <a:rPr lang="en-AU" sz="1000" b="0" dirty="0"/>
              <a:t>New buildings for land uses that need a permit</a:t>
            </a:r>
          </a:p>
          <a:p>
            <a:pPr marL="171450" indent="-171450">
              <a:lnSpc>
                <a:spcPct val="114000"/>
              </a:lnSpc>
              <a:spcBef>
                <a:spcPts val="0"/>
              </a:spcBef>
              <a:buFont typeface="Arial" panose="020B0604020202020204" pitchFamily="34" charset="0"/>
              <a:buChar char="•"/>
            </a:pPr>
            <a:r>
              <a:rPr lang="en-AU" sz="1000" b="0" dirty="0"/>
              <a:t>Using land for most non-residential activities </a:t>
            </a:r>
          </a:p>
          <a:p>
            <a:pPr marL="171450" indent="-171450">
              <a:lnSpc>
                <a:spcPct val="114000"/>
              </a:lnSpc>
              <a:spcBef>
                <a:spcPts val="0"/>
              </a:spcBef>
              <a:buFont typeface="Arial" panose="020B0604020202020204" pitchFamily="34" charset="0"/>
              <a:buChar char="•"/>
            </a:pPr>
            <a:r>
              <a:rPr lang="en-AU" sz="1000" b="0" dirty="0"/>
              <a:t>Subdivision</a:t>
            </a:r>
          </a:p>
          <a:p>
            <a:pPr>
              <a:lnSpc>
                <a:spcPct val="114000"/>
              </a:lnSpc>
              <a:spcBef>
                <a:spcPts val="600"/>
              </a:spcBef>
              <a:spcAft>
                <a:spcPts val="600"/>
              </a:spcAft>
            </a:pPr>
            <a:r>
              <a:rPr lang="en-AU" sz="1000" b="0" dirty="0"/>
              <a:t>Check with your council for a new land use different to using the property for housing. </a:t>
            </a:r>
          </a:p>
          <a:p>
            <a:pPr>
              <a:lnSpc>
                <a:spcPct val="114000"/>
              </a:lnSpc>
            </a:pPr>
            <a:r>
              <a:rPr lang="en-AU" sz="1200" dirty="0"/>
              <a:t>What may not need a planning permit?</a:t>
            </a:r>
          </a:p>
          <a:p>
            <a:pPr>
              <a:lnSpc>
                <a:spcPct val="114000"/>
              </a:lnSpc>
              <a:spcBef>
                <a:spcPts val="600"/>
              </a:spcBef>
              <a:spcAft>
                <a:spcPts val="600"/>
              </a:spcAft>
            </a:pPr>
            <a:r>
              <a:rPr lang="en-AU" sz="1000" b="0" dirty="0"/>
              <a:t>In most instances, the following will not require a planning permit:</a:t>
            </a:r>
          </a:p>
          <a:p>
            <a:pPr marL="171450" indent="-171450">
              <a:lnSpc>
                <a:spcPct val="114000"/>
              </a:lnSpc>
              <a:spcBef>
                <a:spcPts val="0"/>
              </a:spcBef>
              <a:buFont typeface="Arial" panose="020B0604020202020204" pitchFamily="34" charset="0"/>
              <a:buChar char="•"/>
            </a:pPr>
            <a:r>
              <a:rPr lang="en-AU" sz="1000" b="0" dirty="0"/>
              <a:t>A single house or renovations on a large lot</a:t>
            </a:r>
          </a:p>
          <a:p>
            <a:pPr marL="171450" indent="-171450">
              <a:lnSpc>
                <a:spcPct val="114000"/>
              </a:lnSpc>
              <a:spcBef>
                <a:spcPts val="0"/>
              </a:spcBef>
              <a:buFont typeface="Arial" panose="020B0604020202020204" pitchFamily="34" charset="0"/>
              <a:buChar char="•"/>
            </a:pPr>
            <a:r>
              <a:rPr lang="en-AU" sz="1000" b="0" dirty="0"/>
              <a:t>Outdoor structures, low fences and other minor things to do with a house  </a:t>
            </a:r>
          </a:p>
          <a:p>
            <a:pPr marL="171450" indent="-171450">
              <a:lnSpc>
                <a:spcPct val="114000"/>
              </a:lnSpc>
              <a:spcBef>
                <a:spcPts val="0"/>
              </a:spcBef>
              <a:buFont typeface="Arial" panose="020B0604020202020204" pitchFamily="34" charset="0"/>
              <a:buChar char="•"/>
            </a:pPr>
            <a:r>
              <a:rPr lang="en-AU" sz="1000" b="0" dirty="0"/>
              <a:t>Some residential land uses</a:t>
            </a:r>
          </a:p>
          <a:p>
            <a:pPr>
              <a:lnSpc>
                <a:spcPct val="114000"/>
              </a:lnSpc>
            </a:pPr>
            <a:r>
              <a:rPr lang="en-AU" sz="1200" dirty="0"/>
              <a:t>Is anything not allowed in the NRZ?</a:t>
            </a:r>
          </a:p>
          <a:p>
            <a:pPr>
              <a:lnSpc>
                <a:spcPct val="114000"/>
              </a:lnSpc>
              <a:spcBef>
                <a:spcPts val="600"/>
              </a:spcBef>
              <a:spcAft>
                <a:spcPts val="600"/>
              </a:spcAft>
            </a:pPr>
            <a:r>
              <a:rPr lang="en-AU" sz="1000" b="0" dirty="0"/>
              <a:t>Most agricultural uses, mining / quarrying, most industrial uses, cinemas, offices, some retailing, warehousing and brothels are not allowed in the NRZ.</a:t>
            </a:r>
          </a:p>
          <a:p>
            <a:pPr>
              <a:lnSpc>
                <a:spcPct val="114000"/>
              </a:lnSpc>
            </a:pPr>
            <a:endParaRPr lang="en-AU" sz="1200" b="0" dirty="0"/>
          </a:p>
        </p:txBody>
      </p:sp>
      <p:sp>
        <p:nvSpPr>
          <p:cNvPr id="12" name="Content Placeholder 3">
            <a:extLst>
              <a:ext uri="{FF2B5EF4-FFF2-40B4-BE49-F238E27FC236}">
                <a16:creationId xmlns:a16="http://schemas.microsoft.com/office/drawing/2014/main" id="{D087B5FF-BB3C-4E95-A247-84C7D2FC412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do I need to include in my planning permit application?</a:t>
            </a:r>
          </a:p>
          <a:p>
            <a:pPr>
              <a:lnSpc>
                <a:spcPct val="114000"/>
              </a:lnSpc>
              <a:spcBef>
                <a:spcPts val="600"/>
              </a:spcBef>
              <a:spcAft>
                <a:spcPts val="600"/>
              </a:spcAft>
            </a:pPr>
            <a:r>
              <a:rPr lang="en-AU" sz="1000" b="0" dirty="0"/>
              <a:t>If your application is for new housing or other development then the following is usually needed:</a:t>
            </a:r>
          </a:p>
          <a:p>
            <a:pPr marL="171450" indent="-171450">
              <a:lnSpc>
                <a:spcPct val="114000"/>
              </a:lnSpc>
              <a:spcBef>
                <a:spcPts val="200"/>
              </a:spcBef>
              <a:spcAft>
                <a:spcPts val="200"/>
              </a:spcAft>
              <a:buFont typeface="Arial" panose="020B0604020202020204" pitchFamily="34" charset="0"/>
              <a:buChar char="•"/>
            </a:pPr>
            <a:r>
              <a:rPr lang="en-AU" sz="1000" b="0" dirty="0"/>
              <a:t>Site plans, showing key features of the site and adjoining properties – this may also include a neighbourhood and site description, and design response</a:t>
            </a:r>
          </a:p>
          <a:p>
            <a:pPr marL="171450" indent="-171450">
              <a:lnSpc>
                <a:spcPct val="114000"/>
              </a:lnSpc>
              <a:spcBef>
                <a:spcPts val="200"/>
              </a:spcBef>
              <a:spcAft>
                <a:spcPts val="200"/>
              </a:spcAft>
              <a:buFont typeface="Arial" panose="020B0604020202020204" pitchFamily="34" charset="0"/>
              <a:buChar char="•"/>
            </a:pPr>
            <a:r>
              <a:rPr lang="en-AU" sz="1000" b="0" dirty="0"/>
              <a:t>Elevation plans including floor levels, boundary setbacks and designs of the building</a:t>
            </a:r>
          </a:p>
          <a:p>
            <a:pPr marL="171450" indent="-171450">
              <a:lnSpc>
                <a:spcPct val="114000"/>
              </a:lnSpc>
              <a:spcBef>
                <a:spcPts val="200"/>
              </a:spcBef>
              <a:spcAft>
                <a:spcPts val="200"/>
              </a:spcAft>
              <a:buFont typeface="Arial" panose="020B0604020202020204" pitchFamily="34" charset="0"/>
              <a:buChar char="•"/>
            </a:pPr>
            <a:r>
              <a:rPr lang="en-AU" sz="1000" b="0" dirty="0"/>
              <a:t>Floor plans, detailing setbacks from boundaries, areas of open space and proposed features</a:t>
            </a:r>
          </a:p>
          <a:p>
            <a:pPr>
              <a:lnSpc>
                <a:spcPct val="114000"/>
              </a:lnSpc>
              <a:spcBef>
                <a:spcPts val="600"/>
              </a:spcBef>
              <a:spcAft>
                <a:spcPts val="600"/>
              </a:spcAft>
            </a:pPr>
            <a:r>
              <a:rPr lang="en-AU" sz="1000" b="0" dirty="0"/>
              <a:t>If your application is for a land use, then council may need to know about things like:</a:t>
            </a:r>
          </a:p>
          <a:p>
            <a:pPr marL="171450" indent="-171450">
              <a:lnSpc>
                <a:spcPct val="114000"/>
              </a:lnSpc>
              <a:spcBef>
                <a:spcPts val="0"/>
              </a:spcBef>
              <a:buFont typeface="Arial" panose="020B0604020202020204" pitchFamily="34" charset="0"/>
              <a:buChar char="•"/>
            </a:pPr>
            <a:r>
              <a:rPr lang="en-AU" sz="1000" b="0" dirty="0"/>
              <a:t>Traffic movements and car parking layout </a:t>
            </a:r>
          </a:p>
          <a:p>
            <a:pPr marL="171450" indent="-171450">
              <a:lnSpc>
                <a:spcPct val="114000"/>
              </a:lnSpc>
              <a:spcBef>
                <a:spcPts val="0"/>
              </a:spcBef>
              <a:buFont typeface="Arial" panose="020B0604020202020204" pitchFamily="34" charset="0"/>
              <a:buChar char="•"/>
            </a:pPr>
            <a:r>
              <a:rPr lang="en-AU" sz="1000" b="0" dirty="0"/>
              <a:t>Number of patrons</a:t>
            </a:r>
          </a:p>
          <a:p>
            <a:pPr marL="171450" indent="-171450">
              <a:lnSpc>
                <a:spcPct val="114000"/>
              </a:lnSpc>
              <a:spcBef>
                <a:spcPts val="0"/>
              </a:spcBef>
              <a:buFont typeface="Arial" panose="020B0604020202020204" pitchFamily="34" charset="0"/>
              <a:buChar char="•"/>
            </a:pPr>
            <a:r>
              <a:rPr lang="en-AU" sz="1000" b="0" dirty="0"/>
              <a:t>Opening hours</a:t>
            </a:r>
          </a:p>
          <a:p>
            <a:pPr marL="171450" indent="-171450">
              <a:lnSpc>
                <a:spcPct val="114000"/>
              </a:lnSpc>
              <a:spcBef>
                <a:spcPts val="0"/>
              </a:spcBef>
              <a:buFont typeface="Arial" panose="020B0604020202020204" pitchFamily="34" charset="0"/>
              <a:buChar char="•"/>
            </a:pPr>
            <a:r>
              <a:rPr lang="en-AU" sz="1000" b="0" dirty="0"/>
              <a:t>Layout of the use</a:t>
            </a:r>
          </a:p>
          <a:p>
            <a:pPr marL="171450" indent="-171450">
              <a:lnSpc>
                <a:spcPct val="114000"/>
              </a:lnSpc>
              <a:spcBef>
                <a:spcPts val="0"/>
              </a:spcBef>
              <a:buFont typeface="Arial" panose="020B0604020202020204" pitchFamily="34" charset="0"/>
              <a:buChar char="•"/>
            </a:pPr>
            <a:r>
              <a:rPr lang="en-AU" sz="1000" b="0" dirty="0"/>
              <a:t>Any additional impacts to neighbours </a:t>
            </a:r>
          </a:p>
          <a:p>
            <a:pPr>
              <a:lnSpc>
                <a:spcPct val="114000"/>
              </a:lnSpc>
            </a:pPr>
            <a:r>
              <a:rPr lang="en-AU" sz="1200" dirty="0"/>
              <a:t>Are there any specific requirements?</a:t>
            </a:r>
          </a:p>
          <a:p>
            <a:pPr>
              <a:lnSpc>
                <a:spcPct val="114000"/>
              </a:lnSpc>
              <a:spcBef>
                <a:spcPts val="600"/>
              </a:spcBef>
              <a:spcAft>
                <a:spcPts val="600"/>
              </a:spcAft>
            </a:pPr>
            <a:r>
              <a:rPr lang="en-AU" sz="1000" b="0" dirty="0"/>
              <a:t>In almost all applications, a planning report and other consulting reports should be submitted. The other reports could be:</a:t>
            </a:r>
          </a:p>
          <a:p>
            <a:pPr marL="171450" indent="-171450">
              <a:lnSpc>
                <a:spcPct val="114000"/>
              </a:lnSpc>
              <a:spcBef>
                <a:spcPts val="0"/>
              </a:spcBef>
              <a:buFont typeface="Arial" panose="020B0604020202020204" pitchFamily="34" charset="0"/>
              <a:buChar char="•"/>
            </a:pPr>
            <a:r>
              <a:rPr lang="en-AU" sz="1000" b="0" dirty="0"/>
              <a:t>Traffic and car parking report</a:t>
            </a:r>
          </a:p>
          <a:p>
            <a:pPr marL="171450" indent="-171450">
              <a:lnSpc>
                <a:spcPct val="114000"/>
              </a:lnSpc>
              <a:spcBef>
                <a:spcPts val="0"/>
              </a:spcBef>
              <a:buFont typeface="Arial" panose="020B0604020202020204" pitchFamily="34" charset="0"/>
              <a:buChar char="•"/>
            </a:pPr>
            <a:r>
              <a:rPr lang="en-AU" sz="1000" b="0" dirty="0"/>
              <a:t>Tree investigations / arborist report</a:t>
            </a:r>
          </a:p>
          <a:p>
            <a:pPr marL="171450" indent="-171450">
              <a:lnSpc>
                <a:spcPct val="114000"/>
              </a:lnSpc>
              <a:spcBef>
                <a:spcPts val="0"/>
              </a:spcBef>
              <a:buFont typeface="Arial" panose="020B0604020202020204" pitchFamily="34" charset="0"/>
              <a:buChar char="•"/>
            </a:pPr>
            <a:r>
              <a:rPr lang="en-AU" sz="1000" b="0" dirty="0"/>
              <a:t>Landscape plan</a:t>
            </a:r>
          </a:p>
          <a:p>
            <a:pPr marL="171450" indent="-171450">
              <a:lnSpc>
                <a:spcPct val="114000"/>
              </a:lnSpc>
              <a:spcBef>
                <a:spcPts val="0"/>
              </a:spcBef>
              <a:buFont typeface="Arial" panose="020B0604020202020204" pitchFamily="34" charset="0"/>
              <a:buChar char="•"/>
            </a:pPr>
            <a:r>
              <a:rPr lang="en-AU" sz="1000" b="0" dirty="0"/>
              <a:t>Environmentally sensitive design report </a:t>
            </a:r>
          </a:p>
          <a:p>
            <a:pPr>
              <a:lnSpc>
                <a:spcPct val="114000"/>
              </a:lnSpc>
              <a:spcBef>
                <a:spcPts val="600"/>
              </a:spcBef>
              <a:spcAft>
                <a:spcPts val="600"/>
              </a:spcAft>
            </a:pPr>
            <a:r>
              <a:rPr lang="en-AU" sz="1000" b="0" dirty="0"/>
              <a:t>Councils have requirements for these reports, so chat to them before progressing too far.</a:t>
            </a:r>
          </a:p>
          <a:p>
            <a:pPr>
              <a:lnSpc>
                <a:spcPct val="114000"/>
              </a:lnSpc>
              <a:spcBef>
                <a:spcPts val="600"/>
              </a:spcBef>
              <a:spcAft>
                <a:spcPts val="600"/>
              </a:spcAft>
            </a:pPr>
            <a:r>
              <a:rPr lang="en-AU" sz="1000" b="0" dirty="0"/>
              <a:t>Some NRZ lots are in a bushfire prone area, which affects the materials allowed for construction.</a:t>
            </a:r>
          </a:p>
          <a:p>
            <a:pPr>
              <a:lnSpc>
                <a:spcPct val="114000"/>
              </a:lnSpc>
            </a:pPr>
            <a:endParaRPr lang="en-AU" sz="1400" b="0" dirty="0"/>
          </a:p>
        </p:txBody>
      </p:sp>
    </p:spTree>
    <p:extLst>
      <p:ext uri="{BB962C8B-B14F-4D97-AF65-F5344CB8AC3E}">
        <p14:creationId xmlns:p14="http://schemas.microsoft.com/office/powerpoint/2010/main" val="954170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1741A18-E01E-1701-1573-1A9872173B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Schedule </a:t>
            </a:r>
            <a:r>
              <a:rPr lang="en-AU" b="1">
                <a:highlight>
                  <a:srgbClr val="FFFF00"/>
                </a:highlight>
              </a:rPr>
              <a:t>X</a:t>
            </a:r>
            <a:r>
              <a:rPr lang="en-AU" b="1"/>
              <a:t> to the </a:t>
            </a:r>
            <a:r>
              <a:rPr lang="en-AU" b="1">
                <a:highlight>
                  <a:srgbClr val="FFFF00"/>
                </a:highlight>
              </a:rPr>
              <a:t>XX</a:t>
            </a:r>
            <a:r>
              <a:rPr lang="en-AU" b="1"/>
              <a:t>Z</a:t>
            </a:r>
          </a:p>
        </p:txBody>
      </p:sp>
      <p:sp>
        <p:nvSpPr>
          <p:cNvPr id="3" name="Title 1">
            <a:extLst>
              <a:ext uri="{FF2B5EF4-FFF2-40B4-BE49-F238E27FC236}">
                <a16:creationId xmlns:a16="http://schemas.microsoft.com/office/drawing/2014/main" id="{675202D9-CEA4-8166-2303-B3997D923652}"/>
              </a:ext>
            </a:extLst>
          </p:cNvPr>
          <p:cNvSpPr txBox="1">
            <a:spLocks/>
          </p:cNvSpPr>
          <p:nvPr/>
        </p:nvSpPr>
        <p:spPr>
          <a:xfrm>
            <a:off x="1377792" y="1241961"/>
            <a:ext cx="4231963" cy="960000"/>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r>
              <a:rPr lang="en-AU" sz="1200" i="1">
                <a:highlight>
                  <a:srgbClr val="FFFF00"/>
                </a:highlight>
              </a:rPr>
              <a:t>XXXXX City / Shire / Rural City Council</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19</a:t>
            </a:fld>
            <a:endParaRPr lang="en-GB"/>
          </a:p>
        </p:txBody>
      </p:sp>
      <p:sp>
        <p:nvSpPr>
          <p:cNvPr id="7" name="Content Placeholder 2">
            <a:extLst>
              <a:ext uri="{FF2B5EF4-FFF2-40B4-BE49-F238E27FC236}">
                <a16:creationId xmlns:a16="http://schemas.microsoft.com/office/drawing/2014/main" id="{4C682D07-35BF-4894-8314-49B056BC509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To what areas does schedule </a:t>
            </a:r>
            <a:r>
              <a:rPr lang="en-AU" sz="1200" dirty="0">
                <a:highlight>
                  <a:srgbClr val="FFFF00"/>
                </a:highlight>
              </a:rPr>
              <a:t>X</a:t>
            </a:r>
            <a:r>
              <a:rPr lang="en-AU" sz="1200" dirty="0"/>
              <a:t> to the </a:t>
            </a:r>
            <a:r>
              <a:rPr lang="en-AU" sz="1200" dirty="0">
                <a:highlight>
                  <a:srgbClr val="FFFF00"/>
                </a:highlight>
              </a:rPr>
              <a:t>XX</a:t>
            </a:r>
            <a:r>
              <a:rPr lang="en-AU" sz="1200" dirty="0"/>
              <a:t>Z apply?</a:t>
            </a:r>
          </a:p>
          <a:p>
            <a:pPr>
              <a:lnSpc>
                <a:spcPct val="114000"/>
              </a:lnSpc>
              <a:spcBef>
                <a:spcPts val="600"/>
              </a:spcBef>
              <a:spcAft>
                <a:spcPts val="600"/>
              </a:spcAft>
            </a:pPr>
            <a:r>
              <a:rPr lang="en-AU" sz="1000" b="0" dirty="0"/>
              <a:t>This schedule – known as the </a:t>
            </a:r>
            <a:r>
              <a:rPr lang="en-AU" sz="1000" b="0" dirty="0">
                <a:highlight>
                  <a:srgbClr val="FFFF00"/>
                </a:highlight>
              </a:rPr>
              <a:t>XX</a:t>
            </a:r>
            <a:r>
              <a:rPr lang="en-AU" sz="1000" b="0" dirty="0"/>
              <a:t>Z</a:t>
            </a:r>
            <a:r>
              <a:rPr lang="en-AU" sz="1000" b="0" dirty="0">
                <a:highlight>
                  <a:srgbClr val="FFFF00"/>
                </a:highlight>
              </a:rPr>
              <a:t>X</a:t>
            </a:r>
            <a:r>
              <a:rPr lang="en-AU" sz="1000" b="0" dirty="0"/>
              <a:t> – applies to the…</a:t>
            </a:r>
          </a:p>
          <a:p>
            <a:pPr>
              <a:lnSpc>
                <a:spcPct val="114000"/>
              </a:lnSpc>
              <a:spcBef>
                <a:spcPts val="600"/>
              </a:spcBef>
              <a:spcAft>
                <a:spcPts val="600"/>
              </a:spcAft>
            </a:pPr>
            <a:r>
              <a:rPr lang="en-AU" sz="1000" b="0" dirty="0">
                <a:solidFill>
                  <a:srgbClr val="FF0000"/>
                </a:solidFill>
              </a:rPr>
              <a:t>Use this section to briefly explain what this area is called and anything that the general public might need to know about the schedule.</a:t>
            </a:r>
          </a:p>
          <a:p>
            <a:pPr>
              <a:lnSpc>
                <a:spcPct val="114000"/>
              </a:lnSpc>
            </a:pPr>
            <a:r>
              <a:rPr lang="en-AU" sz="1200" dirty="0"/>
              <a:t>What are the neighbourhood character objectives for the </a:t>
            </a:r>
            <a:r>
              <a:rPr lang="en-AU" sz="1200" dirty="0">
                <a:highlight>
                  <a:srgbClr val="FFFF00"/>
                </a:highlight>
              </a:rPr>
              <a:t>XX</a:t>
            </a:r>
            <a:r>
              <a:rPr lang="en-AU" sz="1200" dirty="0"/>
              <a:t>Z</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Use this section to elaborate on the neighbourhood character objectives. We recommend two or three sentences to explain the key elements of the objectives. Always use plain English over technical planning language.</a:t>
            </a:r>
          </a:p>
          <a:p>
            <a:pPr>
              <a:lnSpc>
                <a:spcPct val="114000"/>
              </a:lnSpc>
            </a:pPr>
            <a:r>
              <a:rPr lang="en-AU" sz="1200" dirty="0"/>
              <a:t>Are there any specific differences when assessing applications in the</a:t>
            </a:r>
            <a:r>
              <a:rPr lang="en-AU" sz="1200" dirty="0">
                <a:highlight>
                  <a:srgbClr val="FFFF00"/>
                </a:highlight>
              </a:rPr>
              <a:t> XX</a:t>
            </a:r>
            <a:r>
              <a:rPr lang="en-AU" sz="1200" dirty="0"/>
              <a:t>Z</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This section might need two paragraphs to explain any variations to Clause 54 / 55 standards, fence heights or mandatory building heights.</a:t>
            </a:r>
          </a:p>
          <a:p>
            <a:pPr>
              <a:lnSpc>
                <a:spcPct val="114000"/>
              </a:lnSpc>
              <a:spcBef>
                <a:spcPts val="600"/>
              </a:spcBef>
              <a:spcAft>
                <a:spcPts val="600"/>
              </a:spcAft>
            </a:pPr>
            <a:r>
              <a:rPr lang="en-AU" sz="1000" b="0" dirty="0">
                <a:solidFill>
                  <a:srgbClr val="FF0000"/>
                </a:solidFill>
              </a:rPr>
              <a:t>This doesn’t need to be specific but should elaborate on what a homeowner or interested party might want to know. For example, “fence heights are preferred to be under 1.2 metres high in local streets” or “the XXZX prefers buildings to be setback from site boundaries – there is a calculation depending on how high the wall is”.</a:t>
            </a:r>
          </a:p>
          <a:p>
            <a:pPr>
              <a:lnSpc>
                <a:spcPct val="114000"/>
              </a:lnSpc>
            </a:pPr>
            <a:endParaRPr lang="en-AU" sz="1000" b="0" dirty="0"/>
          </a:p>
          <a:p>
            <a:pPr>
              <a:lnSpc>
                <a:spcPct val="114000"/>
              </a:lnSpc>
            </a:pPr>
            <a:endParaRPr lang="en-AU" sz="1200" b="0" dirty="0"/>
          </a:p>
        </p:txBody>
      </p:sp>
      <p:sp>
        <p:nvSpPr>
          <p:cNvPr id="12" name="Content Placeholder 3">
            <a:extLst>
              <a:ext uri="{FF2B5EF4-FFF2-40B4-BE49-F238E27FC236}">
                <a16:creationId xmlns:a16="http://schemas.microsoft.com/office/drawing/2014/main" id="{D087B5FF-BB3C-4E95-A247-84C7D2FC412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Are there any specific application requirements in the </a:t>
            </a:r>
            <a:r>
              <a:rPr lang="en-AU" sz="1200" dirty="0">
                <a:highlight>
                  <a:srgbClr val="FFFF00"/>
                </a:highlight>
              </a:rPr>
              <a:t>XX</a:t>
            </a:r>
            <a:r>
              <a:rPr lang="en-AU" sz="1200" dirty="0"/>
              <a:t>Z</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This section should outline the specific application requirements and when they might apply. We recommend two or three sentences to explain key pieces of information that a homeowner or interested party might want to know. </a:t>
            </a:r>
          </a:p>
          <a:p>
            <a:pPr>
              <a:lnSpc>
                <a:spcPct val="114000"/>
              </a:lnSpc>
            </a:pPr>
            <a:r>
              <a:rPr lang="en-AU" sz="1200" dirty="0"/>
              <a:t>Are there any specific decision guidelines in the </a:t>
            </a:r>
            <a:r>
              <a:rPr lang="en-AU" sz="1200" dirty="0">
                <a:highlight>
                  <a:srgbClr val="FFFF00"/>
                </a:highlight>
              </a:rPr>
              <a:t>XX</a:t>
            </a:r>
            <a:r>
              <a:rPr lang="en-AU" sz="1200" dirty="0"/>
              <a:t>Z</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This section should outline the specific decision guidelines and the implications for any planning applications. </a:t>
            </a:r>
          </a:p>
          <a:p>
            <a:pPr>
              <a:lnSpc>
                <a:spcPct val="114000"/>
              </a:lnSpc>
              <a:spcBef>
                <a:spcPts val="600"/>
              </a:spcBef>
              <a:spcAft>
                <a:spcPts val="600"/>
              </a:spcAft>
            </a:pPr>
            <a:r>
              <a:rPr lang="en-AU" sz="1000" b="0" dirty="0">
                <a:solidFill>
                  <a:srgbClr val="FF0000"/>
                </a:solidFill>
              </a:rPr>
              <a:t>We recommend two paragraphs of two to four sentences to explain key pieces of information that a homeowner or interested party might want to know. Always use plain English over technical planning language</a:t>
            </a:r>
          </a:p>
          <a:p>
            <a:pPr>
              <a:lnSpc>
                <a:spcPct val="114000"/>
              </a:lnSpc>
            </a:pPr>
            <a:endParaRPr lang="en-AU" sz="1400" b="0" dirty="0"/>
          </a:p>
        </p:txBody>
      </p:sp>
      <p:sp>
        <p:nvSpPr>
          <p:cNvPr id="5" name="TextBox 4">
            <a:extLst>
              <a:ext uri="{FF2B5EF4-FFF2-40B4-BE49-F238E27FC236}">
                <a16:creationId xmlns:a16="http://schemas.microsoft.com/office/drawing/2014/main" id="{D5E548B9-DD95-CEB8-A2AD-3EFAF5ED75F2}"/>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a:t>Relevant icon here</a:t>
            </a:r>
          </a:p>
        </p:txBody>
      </p:sp>
      <p:sp>
        <p:nvSpPr>
          <p:cNvPr id="8" name="TextBox 7">
            <a:extLst>
              <a:ext uri="{FF2B5EF4-FFF2-40B4-BE49-F238E27FC236}">
                <a16:creationId xmlns:a16="http://schemas.microsoft.com/office/drawing/2014/main" id="{52AF9A7F-4EAD-F604-1B54-81033C0C94E8}"/>
              </a:ext>
            </a:extLst>
          </p:cNvPr>
          <p:cNvSpPr txBox="1"/>
          <p:nvPr/>
        </p:nvSpPr>
        <p:spPr>
          <a:xfrm>
            <a:off x="364332" y="205767"/>
            <a:ext cx="5951802" cy="553998"/>
          </a:xfrm>
          <a:prstGeom prst="rect">
            <a:avLst/>
          </a:prstGeom>
          <a:noFill/>
        </p:spPr>
        <p:txBody>
          <a:bodyPr wrap="square" rtlCol="0">
            <a:spAutoFit/>
          </a:bodyPr>
          <a:lstStyle/>
          <a:p>
            <a:r>
              <a:rPr lang="en-AU" sz="1000" dirty="0">
                <a:solidFill>
                  <a:srgbClr val="FF0000"/>
                </a:solidFill>
              </a:rPr>
              <a:t>Use this template to develop local content to better explain particular schedules,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3927498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42E397B4-E1E3-5295-864E-B526EA1C8BDB}"/>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700151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8" imgH="328" progId="TCLayout.ActiveDocument.1">
                  <p:embed/>
                </p:oleObj>
              </mc:Choice>
              <mc:Fallback>
                <p:oleObj name="think-cell Slide" r:id="rId3" imgW="328" imgH="328" progId="TCLayout.ActiveDocument.1">
                  <p:embed/>
                  <p:pic>
                    <p:nvPicPr>
                      <p:cNvPr id="23" name="Object 22" hidden="1">
                        <a:extLst>
                          <a:ext uri="{FF2B5EF4-FFF2-40B4-BE49-F238E27FC236}">
                            <a16:creationId xmlns:a16="http://schemas.microsoft.com/office/drawing/2014/main" id="{42E397B4-E1E3-5295-864E-B526EA1C8BD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063345E-C1D8-DB07-EE49-8607BA77C59E}"/>
              </a:ext>
            </a:extLst>
          </p:cNvPr>
          <p:cNvSpPr>
            <a:spLocks noGrp="1"/>
          </p:cNvSpPr>
          <p:nvPr>
            <p:ph type="title"/>
          </p:nvPr>
        </p:nvSpPr>
        <p:spPr/>
        <p:txBody>
          <a:bodyPr vert="horz"/>
          <a:lstStyle/>
          <a:p>
            <a:r>
              <a:rPr lang="en-AU" sz="2400" dirty="0"/>
              <a:t>Table of contents</a:t>
            </a:r>
          </a:p>
        </p:txBody>
      </p:sp>
      <p:sp>
        <p:nvSpPr>
          <p:cNvPr id="4" name="Slide Number Placeholder 3">
            <a:extLst>
              <a:ext uri="{FF2B5EF4-FFF2-40B4-BE49-F238E27FC236}">
                <a16:creationId xmlns:a16="http://schemas.microsoft.com/office/drawing/2014/main" id="{C4441A57-D175-7ED6-7155-44674BC9DA1C}"/>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2</a:t>
            </a:fld>
            <a:endParaRPr lang="en-GB"/>
          </a:p>
        </p:txBody>
      </p:sp>
      <p:sp>
        <p:nvSpPr>
          <p:cNvPr id="21" name="Rectangle 20">
            <a:extLst>
              <a:ext uri="{FF2B5EF4-FFF2-40B4-BE49-F238E27FC236}">
                <a16:creationId xmlns:a16="http://schemas.microsoft.com/office/drawing/2014/main" id="{E459AF15-4FE6-C9F7-0689-54D41E1FA9C8}"/>
              </a:ext>
              <a:ext uri="{C183D7F6-B498-43B3-948B-1728B52AA6E4}">
                <adec:decorative xmlns:adec="http://schemas.microsoft.com/office/drawing/2017/decorative" val="1"/>
              </a:ext>
            </a:extLst>
          </p:cNvPr>
          <p:cNvSpPr/>
          <p:nvPr/>
        </p:nvSpPr>
        <p:spPr>
          <a:xfrm>
            <a:off x="0" y="2726748"/>
            <a:ext cx="6858000" cy="12878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a:extLst>
              <a:ext uri="{FF2B5EF4-FFF2-40B4-BE49-F238E27FC236}">
                <a16:creationId xmlns:a16="http://schemas.microsoft.com/office/drawing/2014/main" id="{06623437-57C0-3691-4110-3DD4E049F12B}"/>
              </a:ext>
            </a:extLst>
          </p:cNvPr>
          <p:cNvSpPr txBox="1"/>
          <p:nvPr/>
        </p:nvSpPr>
        <p:spPr>
          <a:xfrm>
            <a:off x="364331" y="2905546"/>
            <a:ext cx="4639469" cy="792909"/>
          </a:xfrm>
          <a:prstGeom prst="rect">
            <a:avLst/>
          </a:prstGeom>
          <a:noFill/>
        </p:spPr>
        <p:txBody>
          <a:bodyPr wrap="square">
            <a:noAutofit/>
          </a:bodyPr>
          <a:lstStyle/>
          <a:p>
            <a:pPr marL="0" marR="0" lvl="0" indent="0" algn="l" defTabSz="685800" rtl="0" eaLnBrk="1" fontAlgn="auto" latinLnBrk="0" hangingPunct="1">
              <a:lnSpc>
                <a:spcPct val="114000"/>
              </a:lnSpc>
              <a:spcBef>
                <a:spcPts val="600"/>
              </a:spcBef>
              <a:spcAft>
                <a:spcPts val="600"/>
              </a:spcAft>
              <a:buClrTx/>
              <a:buSzTx/>
              <a:buFontTx/>
              <a:buNone/>
              <a:tabLst/>
              <a:defRPr/>
            </a:pPr>
            <a:r>
              <a:rPr kumimoji="0" lang="en-AU" sz="1200" b="1" i="0" u="none" strike="noStrike" kern="1200" cap="none" spc="0" normalizeH="0" baseline="0" noProof="0" dirty="0">
                <a:ln>
                  <a:noFill/>
                </a:ln>
                <a:solidFill>
                  <a:srgbClr val="53565A"/>
                </a:solidFill>
                <a:effectLst/>
                <a:uLnTx/>
                <a:uFillTx/>
                <a:latin typeface="Arial" panose="020B0604020202020204"/>
                <a:ea typeface="+mn-ea"/>
                <a:cs typeface="+mn-cs"/>
              </a:rPr>
              <a:t>Chapter 1 – Planning rules and preparing an application</a:t>
            </a:r>
          </a:p>
          <a:p>
            <a:pPr marL="0" marR="0" lvl="0" indent="0" algn="l" defTabSz="685800" rtl="0" eaLnBrk="1" fontAlgn="auto" latinLnBrk="0" hangingPunct="1">
              <a:lnSpc>
                <a:spcPct val="114000"/>
              </a:lnSpc>
              <a:spcBef>
                <a:spcPts val="600"/>
              </a:spcBef>
              <a:spcAft>
                <a:spcPts val="600"/>
              </a:spcAft>
              <a:buClrTx/>
              <a:buSzTx/>
              <a:buFontTx/>
              <a:buNone/>
              <a:tabLst/>
              <a:defRPr/>
            </a:pPr>
            <a:r>
              <a:rPr kumimoji="0" lang="en-AU" sz="1000" b="0" i="1" u="none" strike="noStrike" kern="1200" cap="none" spc="0" normalizeH="0" baseline="0" noProof="0" dirty="0">
                <a:ln>
                  <a:noFill/>
                </a:ln>
                <a:solidFill>
                  <a:srgbClr val="53565A"/>
                </a:solidFill>
                <a:effectLst/>
                <a:highlight>
                  <a:srgbClr val="FFFF00"/>
                </a:highlight>
                <a:uLnTx/>
                <a:uFillTx/>
                <a:latin typeface="Arial" panose="020B0604020202020204"/>
                <a:ea typeface="+mn-ea"/>
                <a:cs typeface="+mn-cs"/>
              </a:rPr>
              <a:t>Explainers can be included in here to highlight key items that local applicants and community need to better understand. Tailor these to each council’s circumstances or remove if not needed.</a:t>
            </a:r>
          </a:p>
        </p:txBody>
      </p:sp>
      <p:sp>
        <p:nvSpPr>
          <p:cNvPr id="14" name="TextBox 13">
            <a:extLst>
              <a:ext uri="{FF2B5EF4-FFF2-40B4-BE49-F238E27FC236}">
                <a16:creationId xmlns:a16="http://schemas.microsoft.com/office/drawing/2014/main" id="{809B4389-7077-88D8-2CA9-2400016ACCD4}"/>
              </a:ext>
            </a:extLst>
          </p:cNvPr>
          <p:cNvSpPr txBox="1"/>
          <p:nvPr/>
        </p:nvSpPr>
        <p:spPr>
          <a:xfrm>
            <a:off x="5224331" y="2905546"/>
            <a:ext cx="797984" cy="253083"/>
          </a:xfrm>
          <a:prstGeom prst="rect">
            <a:avLst/>
          </a:prstGeom>
          <a:noFill/>
        </p:spPr>
        <p:txBody>
          <a:bodyPr wrap="square">
            <a:spAutoFit/>
          </a:bodyPr>
          <a:lstStyle/>
          <a:p>
            <a:pPr marL="0" marR="0" lvl="0" indent="0" algn="l" defTabSz="685800" rtl="0" eaLnBrk="1" fontAlgn="auto" latinLnBrk="0" hangingPunct="1">
              <a:lnSpc>
                <a:spcPct val="114000"/>
              </a:lnSpc>
              <a:spcBef>
                <a:spcPts val="0"/>
              </a:spcBef>
              <a:spcAft>
                <a:spcPts val="0"/>
              </a:spcAft>
              <a:buClrTx/>
              <a:buSzTx/>
              <a:buFontTx/>
              <a:buNone/>
              <a:tabLst/>
              <a:defRPr/>
            </a:pPr>
            <a:r>
              <a:rPr kumimoji="0" lang="en-AU" sz="1000" b="1" u="none" strike="noStrike" kern="1200" cap="none" spc="0" normalizeH="0" baseline="0" noProof="0" dirty="0">
                <a:ln>
                  <a:noFill/>
                </a:ln>
                <a:solidFill>
                  <a:schemeClr val="accent6"/>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Page </a:t>
            </a:r>
            <a:r>
              <a:rPr kumimoji="0" lang="en-AU" sz="1000" b="1" u="none" strike="noStrike" kern="1200" cap="none" spc="0" normalizeH="0" baseline="0" noProof="0" dirty="0">
                <a:ln>
                  <a:noFill/>
                </a:ln>
                <a:solidFill>
                  <a:schemeClr val="accent6"/>
                </a:solidFill>
                <a:effectLst/>
                <a:highlight>
                  <a:srgbClr val="FFFF00"/>
                </a:highligh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X</a:t>
            </a:r>
            <a:endParaRPr kumimoji="0" lang="en-AU" sz="1000" b="1" u="none" strike="noStrike" kern="1200" cap="none" spc="0" normalizeH="0" baseline="0" noProof="0" dirty="0">
              <a:ln>
                <a:noFill/>
              </a:ln>
              <a:solidFill>
                <a:schemeClr val="accent6"/>
              </a:solidFill>
              <a:effectLst/>
              <a:highlight>
                <a:srgbClr val="FFFF00"/>
              </a:highligh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43101E77-8FA1-4CFE-525E-ABDA1F63CCCB}"/>
              </a:ext>
              <a:ext uri="{C183D7F6-B498-43B3-948B-1728B52AA6E4}">
                <adec:decorative xmlns:adec="http://schemas.microsoft.com/office/drawing/2017/decorative" val="1"/>
              </a:ext>
            </a:extLst>
          </p:cNvPr>
          <p:cNvSpPr/>
          <p:nvPr/>
        </p:nvSpPr>
        <p:spPr>
          <a:xfrm>
            <a:off x="0" y="4234180"/>
            <a:ext cx="6858000" cy="12878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0698E4DE-1AD1-9F7E-2438-7A1198F75669}"/>
              </a:ext>
            </a:extLst>
          </p:cNvPr>
          <p:cNvSpPr txBox="1"/>
          <p:nvPr/>
        </p:nvSpPr>
        <p:spPr>
          <a:xfrm>
            <a:off x="364331" y="4420969"/>
            <a:ext cx="4639469" cy="792909"/>
          </a:xfrm>
          <a:prstGeom prst="rect">
            <a:avLst/>
          </a:prstGeom>
          <a:noFill/>
        </p:spPr>
        <p:txBody>
          <a:bodyPr wrap="square">
            <a:noAutofit/>
          </a:bodyPr>
          <a:lstStyle/>
          <a:p>
            <a:pPr marL="0" marR="0" lvl="0" indent="0" algn="l" defTabSz="685800" rtl="0" eaLnBrk="1" fontAlgn="auto" latinLnBrk="0" hangingPunct="1">
              <a:lnSpc>
                <a:spcPct val="114000"/>
              </a:lnSpc>
              <a:spcBef>
                <a:spcPts val="600"/>
              </a:spcBef>
              <a:spcAft>
                <a:spcPts val="600"/>
              </a:spcAft>
              <a:buClrTx/>
              <a:buSzTx/>
              <a:buFontTx/>
              <a:buNone/>
              <a:tabLst/>
              <a:defRPr/>
            </a:pPr>
            <a:r>
              <a:rPr kumimoji="0" lang="en-AU" sz="1200" b="1" i="0" u="none" strike="noStrike" kern="1200" cap="none" spc="0" normalizeH="0" baseline="0" noProof="0" dirty="0">
                <a:ln>
                  <a:noFill/>
                </a:ln>
                <a:solidFill>
                  <a:srgbClr val="53565A"/>
                </a:solidFill>
                <a:effectLst/>
                <a:uLnTx/>
                <a:uFillTx/>
                <a:latin typeface="Arial" panose="020B0604020202020204"/>
                <a:ea typeface="+mn-ea"/>
                <a:cs typeface="+mn-cs"/>
              </a:rPr>
              <a:t>Chapter 2 – Zones</a:t>
            </a:r>
          </a:p>
          <a:p>
            <a:pPr marL="0" marR="0" lvl="0" indent="0" algn="l" defTabSz="685800" rtl="0" eaLnBrk="1" fontAlgn="auto" latinLnBrk="0" hangingPunct="1">
              <a:lnSpc>
                <a:spcPct val="114000"/>
              </a:lnSpc>
              <a:spcBef>
                <a:spcPts val="600"/>
              </a:spcBef>
              <a:spcAft>
                <a:spcPts val="600"/>
              </a:spcAft>
              <a:buClrTx/>
              <a:buSzTx/>
              <a:buFontTx/>
              <a:buNone/>
              <a:tabLst/>
              <a:defRPr/>
            </a:pPr>
            <a:r>
              <a:rPr kumimoji="0" lang="en-AU" sz="1000" b="0" i="1" u="none" strike="noStrike" kern="1200" cap="none" spc="0" normalizeH="0" baseline="0" noProof="0" dirty="0">
                <a:ln>
                  <a:noFill/>
                </a:ln>
                <a:solidFill>
                  <a:srgbClr val="53565A"/>
                </a:solidFill>
                <a:effectLst/>
                <a:highlight>
                  <a:srgbClr val="FFFF00"/>
                </a:highlight>
                <a:uLnTx/>
                <a:uFillTx/>
                <a:latin typeface="Arial" panose="020B0604020202020204"/>
                <a:ea typeface="+mn-ea"/>
                <a:cs typeface="+mn-cs"/>
              </a:rPr>
              <a:t>Explainers can be included in here to highlight key items that local applicants and community need to better understand. Tailor these to each council’s circumstances or remove if not needed.</a:t>
            </a:r>
          </a:p>
        </p:txBody>
      </p:sp>
      <p:sp>
        <p:nvSpPr>
          <p:cNvPr id="16" name="TextBox 15">
            <a:extLst>
              <a:ext uri="{FF2B5EF4-FFF2-40B4-BE49-F238E27FC236}">
                <a16:creationId xmlns:a16="http://schemas.microsoft.com/office/drawing/2014/main" id="{4FF36455-C7EA-D186-C96B-98EA449A0661}"/>
              </a:ext>
            </a:extLst>
          </p:cNvPr>
          <p:cNvSpPr txBox="1"/>
          <p:nvPr/>
        </p:nvSpPr>
        <p:spPr>
          <a:xfrm>
            <a:off x="5224331" y="4425326"/>
            <a:ext cx="797984" cy="253083"/>
          </a:xfrm>
          <a:prstGeom prst="rect">
            <a:avLst/>
          </a:prstGeom>
          <a:noFill/>
        </p:spPr>
        <p:txBody>
          <a:bodyPr wrap="square">
            <a:spAutoFit/>
          </a:bodyPr>
          <a:lstStyle/>
          <a:p>
            <a:pPr marL="0" marR="0" lvl="0" indent="0" algn="l" defTabSz="685800" rtl="0" eaLnBrk="1" fontAlgn="auto" latinLnBrk="0" hangingPunct="1">
              <a:lnSpc>
                <a:spcPct val="114000"/>
              </a:lnSpc>
              <a:spcBef>
                <a:spcPts val="0"/>
              </a:spcBef>
              <a:spcAft>
                <a:spcPts val="0"/>
              </a:spcAft>
              <a:buClrTx/>
              <a:buSzTx/>
              <a:buFontTx/>
              <a:buNone/>
              <a:tabLst/>
              <a:defRPr/>
            </a:pPr>
            <a:r>
              <a:rPr kumimoji="0" lang="en-AU" sz="1000" b="1" u="none" strike="noStrike" kern="1200" cap="none" spc="0" normalizeH="0" baseline="0" noProof="0" dirty="0">
                <a:ln>
                  <a:noFill/>
                </a:ln>
                <a:solidFill>
                  <a:schemeClr val="accent6"/>
                </a:solidFill>
                <a:effectLst/>
                <a:uLnTx/>
                <a:uFillTx/>
                <a:latin typeface="Arial" panose="020B0604020202020204"/>
                <a:ea typeface="+mn-ea"/>
                <a:cs typeface="+mn-cs"/>
                <a:hlinkClick r:id="rId6" action="ppaction://hlinksldjump">
                  <a:extLst>
                    <a:ext uri="{A12FA001-AC4F-418D-AE19-62706E023703}">
                      <ahyp:hlinkClr xmlns:ahyp="http://schemas.microsoft.com/office/drawing/2018/hyperlinkcolor" val="tx"/>
                    </a:ext>
                  </a:extLst>
                </a:hlinkClick>
              </a:rPr>
              <a:t>Page </a:t>
            </a:r>
            <a:r>
              <a:rPr kumimoji="0" lang="en-AU" sz="1000" b="1" u="none" strike="noStrike" kern="1200" cap="none" spc="0" normalizeH="0" baseline="0" noProof="0" dirty="0">
                <a:ln>
                  <a:noFill/>
                </a:ln>
                <a:solidFill>
                  <a:schemeClr val="accent6"/>
                </a:solidFill>
                <a:effectLst/>
                <a:highlight>
                  <a:srgbClr val="FFFF00"/>
                </a:highlight>
                <a:uLnTx/>
                <a:uFillTx/>
                <a:latin typeface="Arial" panose="020B0604020202020204"/>
                <a:ea typeface="+mn-ea"/>
                <a:cs typeface="+mn-cs"/>
                <a:hlinkClick r:id="rId6" action="ppaction://hlinksldjump">
                  <a:extLst>
                    <a:ext uri="{A12FA001-AC4F-418D-AE19-62706E023703}">
                      <ahyp:hlinkClr xmlns:ahyp="http://schemas.microsoft.com/office/drawing/2018/hyperlinkcolor" val="tx"/>
                    </a:ext>
                  </a:extLst>
                </a:hlinkClick>
              </a:rPr>
              <a:t>X</a:t>
            </a:r>
            <a:endParaRPr kumimoji="0" lang="en-AU" sz="1000" b="1" u="none" strike="noStrike" kern="1200" cap="none" spc="0" normalizeH="0" baseline="0" noProof="0" dirty="0">
              <a:ln>
                <a:noFill/>
              </a:ln>
              <a:solidFill>
                <a:schemeClr val="accent6"/>
              </a:solidFill>
              <a:effectLst/>
              <a:highlight>
                <a:srgbClr val="FFFF00"/>
              </a:highligh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98B5240E-DB4E-D0AE-A55D-D0C9A3572440}"/>
              </a:ext>
              <a:ext uri="{C183D7F6-B498-43B3-948B-1728B52AA6E4}">
                <adec:decorative xmlns:adec="http://schemas.microsoft.com/office/drawing/2017/decorative" val="1"/>
              </a:ext>
            </a:extLst>
          </p:cNvPr>
          <p:cNvSpPr/>
          <p:nvPr/>
        </p:nvSpPr>
        <p:spPr>
          <a:xfrm>
            <a:off x="0" y="5758741"/>
            <a:ext cx="6858000" cy="12878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143FF0D7-B98E-D3E4-3EA1-0959EC7EBA31}"/>
              </a:ext>
            </a:extLst>
          </p:cNvPr>
          <p:cNvSpPr txBox="1"/>
          <p:nvPr/>
        </p:nvSpPr>
        <p:spPr>
          <a:xfrm>
            <a:off x="364331" y="5968090"/>
            <a:ext cx="4639469" cy="1122230"/>
          </a:xfrm>
          <a:prstGeom prst="rect">
            <a:avLst/>
          </a:prstGeom>
          <a:noFill/>
        </p:spPr>
        <p:txBody>
          <a:bodyPr wrap="square">
            <a:noAutofit/>
          </a:bodyPr>
          <a:lstStyle/>
          <a:p>
            <a:pPr marL="0" marR="0" lvl="0" indent="0" algn="l" defTabSz="685800" rtl="0" eaLnBrk="1" fontAlgn="auto" latinLnBrk="0" hangingPunct="1">
              <a:lnSpc>
                <a:spcPct val="114000"/>
              </a:lnSpc>
              <a:spcBef>
                <a:spcPts val="600"/>
              </a:spcBef>
              <a:spcAft>
                <a:spcPts val="600"/>
              </a:spcAft>
              <a:buClrTx/>
              <a:buSzTx/>
              <a:buFontTx/>
              <a:buNone/>
              <a:tabLst/>
              <a:defRPr/>
            </a:pPr>
            <a:r>
              <a:rPr kumimoji="0" lang="en-AU" sz="1200" b="1" i="0" u="none" strike="noStrike" kern="1200" cap="none" spc="0" normalizeH="0" baseline="0" noProof="0" dirty="0">
                <a:ln>
                  <a:noFill/>
                </a:ln>
                <a:solidFill>
                  <a:srgbClr val="53565A"/>
                </a:solidFill>
                <a:effectLst/>
                <a:uLnTx/>
                <a:uFillTx/>
                <a:latin typeface="Arial" panose="020B0604020202020204"/>
                <a:ea typeface="+mn-ea"/>
                <a:cs typeface="+mn-cs"/>
              </a:rPr>
              <a:t>Chapter 3 – Overlays</a:t>
            </a:r>
          </a:p>
          <a:p>
            <a:pPr marL="0" marR="0" lvl="0" indent="0" algn="l" defTabSz="685800" rtl="0" eaLnBrk="1" fontAlgn="auto" latinLnBrk="0" hangingPunct="1">
              <a:lnSpc>
                <a:spcPct val="114000"/>
              </a:lnSpc>
              <a:spcBef>
                <a:spcPts val="600"/>
              </a:spcBef>
              <a:spcAft>
                <a:spcPts val="600"/>
              </a:spcAft>
              <a:buClrTx/>
              <a:buSzTx/>
              <a:buFontTx/>
              <a:buNone/>
              <a:tabLst/>
              <a:defRPr/>
            </a:pPr>
            <a:r>
              <a:rPr kumimoji="0" lang="en-AU" sz="1000" b="0" i="1" u="none" strike="noStrike" kern="1200" cap="none" spc="0" normalizeH="0" baseline="0" noProof="0" dirty="0">
                <a:ln>
                  <a:noFill/>
                </a:ln>
                <a:solidFill>
                  <a:srgbClr val="53565A"/>
                </a:solidFill>
                <a:effectLst/>
                <a:highlight>
                  <a:srgbClr val="FFFF00"/>
                </a:highlight>
                <a:uLnTx/>
                <a:uFillTx/>
                <a:latin typeface="Arial" panose="020B0604020202020204"/>
                <a:ea typeface="+mn-ea"/>
                <a:cs typeface="+mn-cs"/>
              </a:rPr>
              <a:t>Explainers can be included in here to highlight key items that local applicants and community need to better understand. Tailor these to each council’s circumstances or remove if not needed.</a:t>
            </a:r>
          </a:p>
          <a:p>
            <a:pPr marL="0" marR="0" lvl="0" indent="0" algn="l" defTabSz="685800" rtl="0" eaLnBrk="1" fontAlgn="auto" latinLnBrk="0" hangingPunct="1">
              <a:lnSpc>
                <a:spcPct val="114000"/>
              </a:lnSpc>
              <a:spcBef>
                <a:spcPts val="600"/>
              </a:spcBef>
              <a:spcAft>
                <a:spcPts val="600"/>
              </a:spcAft>
              <a:buClrTx/>
              <a:buSzTx/>
              <a:buFontTx/>
              <a:buNone/>
              <a:tabLst/>
              <a:defRPr/>
            </a:pPr>
            <a:endParaRPr kumimoji="0" lang="en-AU" sz="1000" b="1" i="0" u="none" strike="noStrike" kern="1200" cap="none" spc="0" normalizeH="0" baseline="0" noProof="0" dirty="0">
              <a:ln>
                <a:noFill/>
              </a:ln>
              <a:solidFill>
                <a:srgbClr val="53565A"/>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23B34F43-B33E-ECD6-35E7-8192C58A04E5}"/>
              </a:ext>
            </a:extLst>
          </p:cNvPr>
          <p:cNvSpPr txBox="1"/>
          <p:nvPr/>
        </p:nvSpPr>
        <p:spPr>
          <a:xfrm>
            <a:off x="5224331" y="5968090"/>
            <a:ext cx="797984" cy="253083"/>
          </a:xfrm>
          <a:prstGeom prst="rect">
            <a:avLst/>
          </a:prstGeom>
          <a:noFill/>
        </p:spPr>
        <p:txBody>
          <a:bodyPr wrap="square">
            <a:spAutoFit/>
          </a:bodyPr>
          <a:lstStyle/>
          <a:p>
            <a:pPr marL="0" marR="0" lvl="0" indent="0" algn="l" defTabSz="685800" rtl="0" eaLnBrk="1" fontAlgn="auto" latinLnBrk="0" hangingPunct="1">
              <a:lnSpc>
                <a:spcPct val="114000"/>
              </a:lnSpc>
              <a:spcBef>
                <a:spcPts val="0"/>
              </a:spcBef>
              <a:spcAft>
                <a:spcPts val="0"/>
              </a:spcAft>
              <a:buClrTx/>
              <a:buSzTx/>
              <a:buFontTx/>
              <a:buNone/>
              <a:tabLst/>
              <a:defRPr/>
            </a:pPr>
            <a:r>
              <a:rPr kumimoji="0" lang="en-AU" sz="1000" b="1" u="none" strike="noStrike" kern="1200" cap="none" spc="0" normalizeH="0" baseline="0" noProof="0" dirty="0">
                <a:ln>
                  <a:noFill/>
                </a:ln>
                <a:solidFill>
                  <a:schemeClr val="accent6"/>
                </a:solidFill>
                <a:effectLst/>
                <a:uLnTx/>
                <a:uFillTx/>
                <a:latin typeface="Arial" panose="020B0604020202020204"/>
                <a:ea typeface="+mn-ea"/>
                <a:cs typeface="+mn-cs"/>
                <a:hlinkClick r:id="rId7" action="ppaction://hlinksldjump">
                  <a:extLst>
                    <a:ext uri="{A12FA001-AC4F-418D-AE19-62706E023703}">
                      <ahyp:hlinkClr xmlns:ahyp="http://schemas.microsoft.com/office/drawing/2018/hyperlinkcolor" val="tx"/>
                    </a:ext>
                  </a:extLst>
                </a:hlinkClick>
              </a:rPr>
              <a:t>Page </a:t>
            </a:r>
            <a:r>
              <a:rPr kumimoji="0" lang="en-AU" sz="1000" b="1" u="none" strike="noStrike" kern="1200" cap="none" spc="0" normalizeH="0" baseline="0" noProof="0" dirty="0">
                <a:ln>
                  <a:noFill/>
                </a:ln>
                <a:solidFill>
                  <a:schemeClr val="accent6"/>
                </a:solidFill>
                <a:effectLst/>
                <a:highlight>
                  <a:srgbClr val="FFFF00"/>
                </a:highlight>
                <a:uLnTx/>
                <a:uFillTx/>
                <a:latin typeface="Arial" panose="020B0604020202020204"/>
                <a:ea typeface="+mn-ea"/>
                <a:cs typeface="+mn-cs"/>
                <a:hlinkClick r:id="rId7" action="ppaction://hlinksldjump">
                  <a:extLst>
                    <a:ext uri="{A12FA001-AC4F-418D-AE19-62706E023703}">
                      <ahyp:hlinkClr xmlns:ahyp="http://schemas.microsoft.com/office/drawing/2018/hyperlinkcolor" val="tx"/>
                    </a:ext>
                  </a:extLst>
                </a:hlinkClick>
              </a:rPr>
              <a:t>X</a:t>
            </a:r>
            <a:endParaRPr kumimoji="0" lang="en-AU" sz="1000" b="1" u="none" strike="noStrike" kern="1200" cap="none" spc="0" normalizeH="0" baseline="0" noProof="0" dirty="0">
              <a:ln>
                <a:noFill/>
              </a:ln>
              <a:solidFill>
                <a:schemeClr val="accent6"/>
              </a:solidFill>
              <a:effectLst/>
              <a:highlight>
                <a:srgbClr val="FFFF00"/>
              </a:highligh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293D8356-530E-CCBC-149A-38F3B20CAFB7}"/>
              </a:ext>
              <a:ext uri="{C183D7F6-B498-43B3-948B-1728B52AA6E4}">
                <adec:decorative xmlns:adec="http://schemas.microsoft.com/office/drawing/2017/decorative" val="1"/>
              </a:ext>
            </a:extLst>
          </p:cNvPr>
          <p:cNvSpPr/>
          <p:nvPr/>
        </p:nvSpPr>
        <p:spPr>
          <a:xfrm>
            <a:off x="0" y="7283302"/>
            <a:ext cx="6858000" cy="12878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EF101652-2A69-F8F4-58BD-55DEAF3DCC2D}"/>
              </a:ext>
            </a:extLst>
          </p:cNvPr>
          <p:cNvSpPr txBox="1"/>
          <p:nvPr/>
        </p:nvSpPr>
        <p:spPr>
          <a:xfrm>
            <a:off x="364331" y="7449964"/>
            <a:ext cx="4639469" cy="792909"/>
          </a:xfrm>
          <a:prstGeom prst="rect">
            <a:avLst/>
          </a:prstGeom>
          <a:noFill/>
        </p:spPr>
        <p:txBody>
          <a:bodyPr wrap="square">
            <a:noAutofit/>
          </a:bodyPr>
          <a:lstStyle/>
          <a:p>
            <a:pPr marL="0" marR="0" lvl="0" indent="0" algn="l" defTabSz="685800" rtl="0" eaLnBrk="1" fontAlgn="auto" latinLnBrk="0" hangingPunct="1">
              <a:lnSpc>
                <a:spcPct val="114000"/>
              </a:lnSpc>
              <a:spcBef>
                <a:spcPts val="600"/>
              </a:spcBef>
              <a:spcAft>
                <a:spcPts val="600"/>
              </a:spcAft>
              <a:buClrTx/>
              <a:buSzTx/>
              <a:buFontTx/>
              <a:buNone/>
              <a:tabLst/>
              <a:defRPr/>
            </a:pPr>
            <a:r>
              <a:rPr kumimoji="0" lang="en-AU" sz="1200" b="1" i="0" u="none" strike="noStrike" kern="1200" cap="none" spc="0" normalizeH="0" baseline="0" noProof="0" dirty="0">
                <a:ln>
                  <a:noFill/>
                </a:ln>
                <a:solidFill>
                  <a:srgbClr val="53565A"/>
                </a:solidFill>
                <a:effectLst/>
                <a:uLnTx/>
                <a:uFillTx/>
                <a:latin typeface="Arial" panose="020B0604020202020204"/>
                <a:ea typeface="+mn-ea"/>
                <a:cs typeface="+mn-cs"/>
              </a:rPr>
              <a:t>Chapter 4 – Glossary and support materials</a:t>
            </a:r>
          </a:p>
          <a:p>
            <a:pPr marL="0" marR="0" lvl="0" indent="0" algn="l" defTabSz="685800" rtl="0" eaLnBrk="1" fontAlgn="auto" latinLnBrk="0" hangingPunct="1">
              <a:lnSpc>
                <a:spcPct val="114000"/>
              </a:lnSpc>
              <a:spcBef>
                <a:spcPts val="600"/>
              </a:spcBef>
              <a:spcAft>
                <a:spcPts val="600"/>
              </a:spcAft>
              <a:buClrTx/>
              <a:buSzTx/>
              <a:buFontTx/>
              <a:buNone/>
              <a:tabLst/>
              <a:defRPr/>
            </a:pPr>
            <a:r>
              <a:rPr kumimoji="0" lang="en-AU" sz="1000" b="0" i="1" u="none" strike="noStrike" kern="1200" cap="none" spc="0" normalizeH="0" baseline="0" noProof="0" dirty="0">
                <a:ln>
                  <a:noFill/>
                </a:ln>
                <a:solidFill>
                  <a:srgbClr val="53565A"/>
                </a:solidFill>
                <a:effectLst/>
                <a:highlight>
                  <a:srgbClr val="FFFF00"/>
                </a:highlight>
                <a:uLnTx/>
                <a:uFillTx/>
                <a:latin typeface="Arial" panose="020B0604020202020204"/>
                <a:ea typeface="+mn-ea"/>
                <a:cs typeface="+mn-cs"/>
              </a:rPr>
              <a:t>Explainers can be included in here to highlight key items that local applicants and community need to better understand. Tailor these to each council’s circumstances or remove if not needed.</a:t>
            </a:r>
          </a:p>
        </p:txBody>
      </p:sp>
      <p:sp>
        <p:nvSpPr>
          <p:cNvPr id="20" name="TextBox 19">
            <a:extLst>
              <a:ext uri="{FF2B5EF4-FFF2-40B4-BE49-F238E27FC236}">
                <a16:creationId xmlns:a16="http://schemas.microsoft.com/office/drawing/2014/main" id="{0FA0FB48-CAA9-EBE3-9568-75AF0E73D257}"/>
              </a:ext>
            </a:extLst>
          </p:cNvPr>
          <p:cNvSpPr txBox="1"/>
          <p:nvPr/>
        </p:nvSpPr>
        <p:spPr>
          <a:xfrm>
            <a:off x="5224331" y="7449964"/>
            <a:ext cx="797984" cy="253083"/>
          </a:xfrm>
          <a:prstGeom prst="rect">
            <a:avLst/>
          </a:prstGeom>
          <a:noFill/>
        </p:spPr>
        <p:txBody>
          <a:bodyPr wrap="square">
            <a:spAutoFit/>
          </a:bodyPr>
          <a:lstStyle/>
          <a:p>
            <a:pPr marL="0" marR="0" lvl="0" indent="0" algn="l" defTabSz="685800" rtl="0" eaLnBrk="1" fontAlgn="auto" latinLnBrk="0" hangingPunct="1">
              <a:lnSpc>
                <a:spcPct val="114000"/>
              </a:lnSpc>
              <a:spcBef>
                <a:spcPts val="0"/>
              </a:spcBef>
              <a:spcAft>
                <a:spcPts val="0"/>
              </a:spcAft>
              <a:buClrTx/>
              <a:buSzTx/>
              <a:buFontTx/>
              <a:buNone/>
              <a:tabLst/>
              <a:defRPr/>
            </a:pPr>
            <a:r>
              <a:rPr kumimoji="0" lang="en-AU" sz="1000" b="1" u="none" strike="noStrike" kern="1200" cap="none" spc="0" normalizeH="0" baseline="0" noProof="0" dirty="0">
                <a:ln>
                  <a:noFill/>
                </a:ln>
                <a:solidFill>
                  <a:schemeClr val="accent6"/>
                </a:solidFill>
                <a:effectLst/>
                <a:uLnTx/>
                <a:uFillTx/>
                <a:latin typeface="Arial" panose="020B0604020202020204"/>
                <a:ea typeface="+mn-ea"/>
                <a:cs typeface="+mn-cs"/>
                <a:hlinkClick r:id="rId8" action="ppaction://hlinksldjump">
                  <a:extLst>
                    <a:ext uri="{A12FA001-AC4F-418D-AE19-62706E023703}">
                      <ahyp:hlinkClr xmlns:ahyp="http://schemas.microsoft.com/office/drawing/2018/hyperlinkcolor" val="tx"/>
                    </a:ext>
                  </a:extLst>
                </a:hlinkClick>
              </a:rPr>
              <a:t>Page </a:t>
            </a:r>
            <a:r>
              <a:rPr kumimoji="0" lang="en-AU" sz="1000" b="1" u="none" strike="noStrike" kern="1200" cap="none" spc="0" normalizeH="0" baseline="0" noProof="0" dirty="0">
                <a:ln>
                  <a:noFill/>
                </a:ln>
                <a:solidFill>
                  <a:schemeClr val="accent6"/>
                </a:solidFill>
                <a:effectLst/>
                <a:highlight>
                  <a:srgbClr val="FFFF00"/>
                </a:highlight>
                <a:uLnTx/>
                <a:uFillTx/>
                <a:latin typeface="Arial" panose="020B0604020202020204"/>
                <a:ea typeface="+mn-ea"/>
                <a:cs typeface="+mn-cs"/>
                <a:hlinkClick r:id="rId8" action="ppaction://hlinksldjump">
                  <a:extLst>
                    <a:ext uri="{A12FA001-AC4F-418D-AE19-62706E023703}">
                      <ahyp:hlinkClr xmlns:ahyp="http://schemas.microsoft.com/office/drawing/2018/hyperlinkcolor" val="tx"/>
                    </a:ext>
                  </a:extLst>
                </a:hlinkClick>
              </a:rPr>
              <a:t>X</a:t>
            </a:r>
            <a:endParaRPr kumimoji="0" lang="en-AU" sz="1000" b="1" u="none" strike="noStrike" kern="1200" cap="none" spc="0" normalizeH="0" baseline="0" noProof="0" dirty="0">
              <a:ln>
                <a:noFill/>
              </a:ln>
              <a:solidFill>
                <a:schemeClr val="accent6"/>
              </a:solidFill>
              <a:effectLst/>
              <a:highlight>
                <a:srgbClr val="FFFF00"/>
              </a:highlight>
              <a:uLnTx/>
              <a:uFillTx/>
              <a:latin typeface="Arial" panose="020B0604020202020204"/>
              <a:ea typeface="+mn-ea"/>
              <a:cs typeface="+mn-cs"/>
            </a:endParaRPr>
          </a:p>
        </p:txBody>
      </p:sp>
    </p:spTree>
    <p:extLst>
      <p:ext uri="{BB962C8B-B14F-4D97-AF65-F5344CB8AC3E}">
        <p14:creationId xmlns:p14="http://schemas.microsoft.com/office/powerpoint/2010/main" val="803046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87C58C56-3D1D-4E00-97E7-8167563C69A1}"/>
              </a:ext>
              <a:ext uri="{C183D7F6-B498-43B3-948B-1728B52AA6E4}">
                <adec:decorative xmlns:adec="http://schemas.microsoft.com/office/drawing/2017/decorative" val="1"/>
              </a:ext>
            </a:extLst>
          </p:cNvPr>
          <p:cNvPicPr>
            <a:picLocks noGrp="1" noChangeAspect="1"/>
          </p:cNvPicPr>
          <p:nvPr>
            <p:ph type="pic" sz="quarter" idx="20"/>
          </p:nvPr>
        </p:nvPicPr>
        <p:blipFill rotWithShape="1">
          <a:blip r:embed="rId2" cstate="screen">
            <a:alphaModFix amt="50000"/>
            <a:extLst>
              <a:ext uri="{28A0092B-C50C-407E-A947-70E740481C1C}">
                <a14:useLocalDpi xmlns:a14="http://schemas.microsoft.com/office/drawing/2010/main"/>
              </a:ext>
            </a:extLst>
          </a:blip>
          <a:srcRect b="-130"/>
          <a:stretch/>
        </p:blipFill>
        <p:spPr>
          <a:xfrm>
            <a:off x="2066926" y="1221938"/>
            <a:ext cx="4791075" cy="7455916"/>
          </a:xfrm>
        </p:spPr>
      </p:pic>
      <p:sp>
        <p:nvSpPr>
          <p:cNvPr id="3" name="Text Placeholder 2">
            <a:extLst>
              <a:ext uri="{FF2B5EF4-FFF2-40B4-BE49-F238E27FC236}">
                <a16:creationId xmlns:a16="http://schemas.microsoft.com/office/drawing/2014/main" id="{98E97DC0-CD4D-49AE-ABE9-13359CFF52DA}"/>
              </a:ext>
              <a:ext uri="{C183D7F6-B498-43B3-948B-1728B52AA6E4}">
                <adec:decorative xmlns:adec="http://schemas.microsoft.com/office/drawing/2017/decorative" val="1"/>
              </a:ext>
            </a:extLst>
          </p:cNvPr>
          <p:cNvSpPr>
            <a:spLocks noGrp="1"/>
          </p:cNvSpPr>
          <p:nvPr>
            <p:ph type="body" sz="quarter" idx="21"/>
          </p:nvPr>
        </p:nvSpPr>
        <p:spPr/>
        <p:txBody>
          <a:bodyPr/>
          <a:lstStyle/>
          <a:p>
            <a:endParaRPr lang="en-AU"/>
          </a:p>
        </p:txBody>
      </p:sp>
      <p:sp>
        <p:nvSpPr>
          <p:cNvPr id="4" name="Text Placeholder 3">
            <a:extLst>
              <a:ext uri="{FF2B5EF4-FFF2-40B4-BE49-F238E27FC236}">
                <a16:creationId xmlns:a16="http://schemas.microsoft.com/office/drawing/2014/main" id="{E2348DA3-8D84-4101-8F87-E43B5A15D332}"/>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AU"/>
          </a:p>
        </p:txBody>
      </p:sp>
      <p:sp>
        <p:nvSpPr>
          <p:cNvPr id="5" name="Text Placeholder 4">
            <a:extLst>
              <a:ext uri="{FF2B5EF4-FFF2-40B4-BE49-F238E27FC236}">
                <a16:creationId xmlns:a16="http://schemas.microsoft.com/office/drawing/2014/main" id="{B1DCB57E-07F1-49AD-807D-E4A7FEE2C649}"/>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AU"/>
          </a:p>
        </p:txBody>
      </p:sp>
      <p:sp>
        <p:nvSpPr>
          <p:cNvPr id="6" name="Text Placeholder 5">
            <a:extLst>
              <a:ext uri="{FF2B5EF4-FFF2-40B4-BE49-F238E27FC236}">
                <a16:creationId xmlns:a16="http://schemas.microsoft.com/office/drawing/2014/main" id="{609E3B5B-B4B0-45B2-868C-013CB97AA439}"/>
              </a:ext>
              <a:ext uri="{C183D7F6-B498-43B3-948B-1728B52AA6E4}">
                <adec:decorative xmlns:adec="http://schemas.microsoft.com/office/drawing/2017/decorative" val="1"/>
              </a:ext>
            </a:extLst>
          </p:cNvPr>
          <p:cNvSpPr>
            <a:spLocks noGrp="1"/>
          </p:cNvSpPr>
          <p:nvPr>
            <p:ph type="body" sz="quarter" idx="24"/>
          </p:nvPr>
        </p:nvSpPr>
        <p:spPr/>
        <p:txBody>
          <a:bodyPr/>
          <a:lstStyle/>
          <a:p>
            <a:endParaRPr lang="en-AU"/>
          </a:p>
        </p:txBody>
      </p:sp>
      <p:sp>
        <p:nvSpPr>
          <p:cNvPr id="7" name="Text Placeholder 6">
            <a:extLst>
              <a:ext uri="{FF2B5EF4-FFF2-40B4-BE49-F238E27FC236}">
                <a16:creationId xmlns:a16="http://schemas.microsoft.com/office/drawing/2014/main" id="{315AA503-160C-4977-A392-F28531305476}"/>
              </a:ext>
              <a:ext uri="{C183D7F6-B498-43B3-948B-1728B52AA6E4}">
                <adec:decorative xmlns:adec="http://schemas.microsoft.com/office/drawing/2017/decorative" val="1"/>
              </a:ext>
            </a:extLst>
          </p:cNvPr>
          <p:cNvSpPr>
            <a:spLocks noGrp="1"/>
          </p:cNvSpPr>
          <p:nvPr>
            <p:ph type="body" sz="quarter" idx="25"/>
          </p:nvPr>
        </p:nvSpPr>
        <p:spPr/>
        <p:txBody>
          <a:bodyPr/>
          <a:lstStyle/>
          <a:p>
            <a:endParaRPr lang="en-AU"/>
          </a:p>
        </p:txBody>
      </p:sp>
      <p:sp>
        <p:nvSpPr>
          <p:cNvPr id="10" name="Title 9">
            <a:extLst>
              <a:ext uri="{FF2B5EF4-FFF2-40B4-BE49-F238E27FC236}">
                <a16:creationId xmlns:a16="http://schemas.microsoft.com/office/drawing/2014/main" id="{29D3D87C-C18C-43B1-929D-FA43A6DD0613}"/>
              </a:ext>
            </a:extLst>
          </p:cNvPr>
          <p:cNvSpPr>
            <a:spLocks noGrp="1"/>
          </p:cNvSpPr>
          <p:nvPr>
            <p:ph type="title"/>
          </p:nvPr>
        </p:nvSpPr>
        <p:spPr/>
        <p:txBody>
          <a:bodyPr/>
          <a:lstStyle/>
          <a:p>
            <a:r>
              <a:rPr lang="en-AU"/>
              <a:t>Industrial Zones</a:t>
            </a:r>
          </a:p>
        </p:txBody>
      </p:sp>
      <p:sp>
        <p:nvSpPr>
          <p:cNvPr id="9" name="Subtitle 8">
            <a:extLst>
              <a:ext uri="{FF2B5EF4-FFF2-40B4-BE49-F238E27FC236}">
                <a16:creationId xmlns:a16="http://schemas.microsoft.com/office/drawing/2014/main" id="{B3B6FFAC-A2C9-49A9-BEEC-98A3B46CE732}"/>
              </a:ext>
            </a:extLst>
          </p:cNvPr>
          <p:cNvSpPr>
            <a:spLocks noGrp="1"/>
          </p:cNvSpPr>
          <p:nvPr>
            <p:ph type="subTitle" idx="1"/>
          </p:nvPr>
        </p:nvSpPr>
        <p:spPr/>
        <p:txBody>
          <a:bodyPr/>
          <a:lstStyle/>
          <a:p>
            <a:r>
              <a:rPr lang="en-AU" dirty="0"/>
              <a:t>Clause 33 in local planning schemes</a:t>
            </a:r>
          </a:p>
          <a:p>
            <a:endParaRPr lang="en-AU" i="1" dirty="0"/>
          </a:p>
          <a:p>
            <a:r>
              <a:rPr lang="en-AU" dirty="0"/>
              <a:t>Page</a:t>
            </a:r>
            <a:r>
              <a:rPr lang="en-AU" dirty="0">
                <a:highlight>
                  <a:srgbClr val="FFFF00"/>
                </a:highlight>
              </a:rPr>
              <a:t> 21 </a:t>
            </a:r>
            <a:r>
              <a:rPr lang="en-AU" dirty="0"/>
              <a:t>– Industrial 1</a:t>
            </a:r>
          </a:p>
          <a:p>
            <a:r>
              <a:rPr lang="en-AU" dirty="0"/>
              <a:t>Page </a:t>
            </a:r>
            <a:r>
              <a:rPr lang="en-AU" dirty="0">
                <a:highlight>
                  <a:srgbClr val="FFFF00"/>
                </a:highlight>
              </a:rPr>
              <a:t>22</a:t>
            </a:r>
            <a:r>
              <a:rPr lang="en-AU" dirty="0"/>
              <a:t> – Industrial 2</a:t>
            </a:r>
          </a:p>
          <a:p>
            <a:r>
              <a:rPr lang="en-AU" dirty="0"/>
              <a:t>Page </a:t>
            </a:r>
            <a:r>
              <a:rPr lang="en-AU" dirty="0">
                <a:highlight>
                  <a:srgbClr val="FFFF00"/>
                </a:highlight>
              </a:rPr>
              <a:t>23</a:t>
            </a:r>
            <a:r>
              <a:rPr lang="en-AU" dirty="0"/>
              <a:t> – Industrial 3</a:t>
            </a:r>
          </a:p>
          <a:p>
            <a:endParaRPr lang="en-AU" dirty="0"/>
          </a:p>
          <a:p>
            <a:endParaRPr lang="en-AU" dirty="0"/>
          </a:p>
        </p:txBody>
      </p:sp>
      <p:sp>
        <p:nvSpPr>
          <p:cNvPr id="11" name="Slide Number Placeholder 10">
            <a:extLst>
              <a:ext uri="{FF2B5EF4-FFF2-40B4-BE49-F238E27FC236}">
                <a16:creationId xmlns:a16="http://schemas.microsoft.com/office/drawing/2014/main" id="{0429D799-4167-45C3-B03F-E1B12D38DA3C}"/>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GB"/>
              <a:t>Page </a:t>
            </a:r>
            <a:fld id="{F5AEA0E0-5CC6-4BD0-905C-A0021E419432}" type="slidenum">
              <a:rPr lang="en-GB" smtClean="0"/>
              <a:pPr/>
              <a:t>20</a:t>
            </a:fld>
            <a:endParaRPr lang="en-GB"/>
          </a:p>
        </p:txBody>
      </p:sp>
    </p:spTree>
    <p:extLst>
      <p:ext uri="{BB962C8B-B14F-4D97-AF65-F5344CB8AC3E}">
        <p14:creationId xmlns:p14="http://schemas.microsoft.com/office/powerpoint/2010/main" val="641389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Industrial 1 Zone</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21</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9" name="Content Placeholder 2">
            <a:extLst>
              <a:ext uri="{FF2B5EF4-FFF2-40B4-BE49-F238E27FC236}">
                <a16:creationId xmlns:a16="http://schemas.microsoft.com/office/drawing/2014/main" id="{FD2C4A58-F96A-4CDC-B31B-2CD358202FEE}"/>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is the Industrial 1 Zone?</a:t>
            </a:r>
          </a:p>
          <a:p>
            <a:pPr>
              <a:lnSpc>
                <a:spcPct val="114000"/>
              </a:lnSpc>
              <a:spcBef>
                <a:spcPts val="600"/>
              </a:spcBef>
              <a:spcAft>
                <a:spcPts val="600"/>
              </a:spcAft>
            </a:pPr>
            <a:r>
              <a:rPr lang="en-AU" sz="1000" b="0" dirty="0"/>
              <a:t>The Industrial 1 Zone (I1Z) supports manufacturing, storage and distribution of goods and other light industrial uses. These uses should not negatively impact the safety or amenity of nearby non-industrial land.</a:t>
            </a:r>
          </a:p>
          <a:p>
            <a:pPr>
              <a:lnSpc>
                <a:spcPct val="114000"/>
              </a:lnSpc>
            </a:pPr>
            <a:r>
              <a:rPr lang="en-AU" sz="1200" dirty="0"/>
              <a:t>When is a planning permit usually required?</a:t>
            </a:r>
          </a:p>
          <a:p>
            <a:pPr>
              <a:lnSpc>
                <a:spcPct val="114000"/>
              </a:lnSpc>
              <a:spcBef>
                <a:spcPts val="600"/>
              </a:spcBef>
              <a:spcAft>
                <a:spcPts val="600"/>
              </a:spcAft>
            </a:pPr>
            <a:r>
              <a:rPr lang="en-AU" sz="1000" b="0" dirty="0"/>
              <a:t>The following uses and developments may require a permit:</a:t>
            </a:r>
          </a:p>
          <a:p>
            <a:pPr marL="171450" indent="-171450">
              <a:lnSpc>
                <a:spcPct val="114000"/>
              </a:lnSpc>
              <a:spcBef>
                <a:spcPts val="200"/>
              </a:spcBef>
              <a:spcAft>
                <a:spcPts val="200"/>
              </a:spcAft>
              <a:buFont typeface="Arial" panose="020B0604020202020204" pitchFamily="34" charset="0"/>
              <a:buChar char="•"/>
            </a:pPr>
            <a:r>
              <a:rPr lang="en-AU" sz="1000" b="0" dirty="0"/>
              <a:t>Most new buildings (although some of these qualify for the fast-track </a:t>
            </a:r>
            <a:r>
              <a:rPr lang="en-AU" sz="1000" b="0" dirty="0" err="1"/>
              <a:t>VicSmart</a:t>
            </a:r>
            <a:r>
              <a:rPr lang="en-AU" sz="1000" b="0" dirty="0"/>
              <a:t> assessment process)</a:t>
            </a:r>
          </a:p>
          <a:p>
            <a:pPr marL="171450" indent="-171450">
              <a:lnSpc>
                <a:spcPct val="114000"/>
              </a:lnSpc>
              <a:spcBef>
                <a:spcPts val="200"/>
              </a:spcBef>
              <a:spcAft>
                <a:spcPts val="200"/>
              </a:spcAft>
              <a:buFont typeface="Arial" panose="020B0604020202020204" pitchFamily="34" charset="0"/>
              <a:buChar char="•"/>
            </a:pPr>
            <a:r>
              <a:rPr lang="en-AU" sz="1000" b="0" dirty="0"/>
              <a:t>Using land for industrial activities that do not meet amenity protection guidelines</a:t>
            </a:r>
          </a:p>
          <a:p>
            <a:pPr marL="171450" indent="-171450">
              <a:lnSpc>
                <a:spcPct val="114000"/>
              </a:lnSpc>
              <a:spcBef>
                <a:spcPts val="200"/>
              </a:spcBef>
              <a:spcAft>
                <a:spcPts val="200"/>
              </a:spcAft>
              <a:buFont typeface="Arial" panose="020B0604020202020204" pitchFamily="34" charset="0"/>
              <a:buChar char="•"/>
            </a:pPr>
            <a:r>
              <a:rPr lang="en-AU" sz="1000" b="0" dirty="0"/>
              <a:t>Subdivision</a:t>
            </a:r>
          </a:p>
          <a:p>
            <a:pPr>
              <a:lnSpc>
                <a:spcPct val="114000"/>
              </a:lnSpc>
              <a:spcBef>
                <a:spcPts val="600"/>
              </a:spcBef>
              <a:spcAft>
                <a:spcPts val="600"/>
              </a:spcAft>
            </a:pPr>
            <a:r>
              <a:rPr lang="en-AU" sz="1000" b="0" dirty="0"/>
              <a:t>Check with your council for a new land use that is different to using the property for an industrial activity, particularly if the site has been vacant for some time. A permit may also be triggered by an overlay or particular provision.</a:t>
            </a:r>
            <a:endParaRPr lang="en-AU" sz="1000" b="0" dirty="0">
              <a:cs typeface="Arial"/>
            </a:endParaRPr>
          </a:p>
          <a:p>
            <a:pPr>
              <a:lnSpc>
                <a:spcPct val="114000"/>
              </a:lnSpc>
            </a:pPr>
            <a:r>
              <a:rPr lang="en-AU" sz="1200" dirty="0"/>
              <a:t>What may not need a planning permit?</a:t>
            </a:r>
          </a:p>
          <a:p>
            <a:pPr>
              <a:lnSpc>
                <a:spcPct val="114000"/>
              </a:lnSpc>
              <a:spcBef>
                <a:spcPts val="600"/>
              </a:spcBef>
              <a:spcAft>
                <a:spcPts val="600"/>
              </a:spcAft>
            </a:pPr>
            <a:r>
              <a:rPr lang="en-AU" sz="1000" b="0" dirty="0"/>
              <a:t>The following actions may not require a permit: </a:t>
            </a:r>
          </a:p>
          <a:p>
            <a:pPr marL="171450" indent="-171450">
              <a:lnSpc>
                <a:spcPct val="114000"/>
              </a:lnSpc>
              <a:spcBef>
                <a:spcPts val="200"/>
              </a:spcBef>
              <a:spcAft>
                <a:spcPts val="200"/>
              </a:spcAft>
              <a:buFont typeface="Arial" panose="020B0604020202020204" pitchFamily="34" charset="0"/>
              <a:buChar char="•"/>
            </a:pPr>
            <a:r>
              <a:rPr lang="en-AU" sz="1000" b="0" dirty="0"/>
              <a:t>Most land uses associated with manufacturing or warehousing, provided they meet guidelines for amenity protection</a:t>
            </a:r>
          </a:p>
          <a:p>
            <a:pPr marL="171450" indent="-171450">
              <a:lnSpc>
                <a:spcPct val="114000"/>
              </a:lnSpc>
              <a:spcBef>
                <a:spcPts val="200"/>
              </a:spcBef>
              <a:spcAft>
                <a:spcPts val="200"/>
              </a:spcAft>
              <a:buFont typeface="Arial" panose="020B0604020202020204" pitchFamily="34" charset="0"/>
              <a:buChar char="•"/>
            </a:pPr>
            <a:r>
              <a:rPr lang="en-AU" sz="1000" b="0" dirty="0"/>
              <a:t>Internal alterations to buildings </a:t>
            </a:r>
          </a:p>
          <a:p>
            <a:pPr marL="171450" indent="-171450">
              <a:lnSpc>
                <a:spcPct val="114000"/>
              </a:lnSpc>
              <a:spcBef>
                <a:spcPts val="200"/>
              </a:spcBef>
              <a:spcAft>
                <a:spcPts val="200"/>
              </a:spcAft>
              <a:buFont typeface="Arial" panose="020B0604020202020204" pitchFamily="34" charset="0"/>
              <a:buChar char="•"/>
            </a:pPr>
            <a:r>
              <a:rPr lang="en-AU" sz="1000" b="0" dirty="0"/>
              <a:t>Installation of minor supporting infrastructure</a:t>
            </a:r>
          </a:p>
          <a:p>
            <a:pPr>
              <a:lnSpc>
                <a:spcPct val="114000"/>
              </a:lnSpc>
            </a:pPr>
            <a:r>
              <a:rPr lang="en-AU" sz="1200" dirty="0"/>
              <a:t>Is anything not allowed in the I1Z?</a:t>
            </a:r>
          </a:p>
          <a:p>
            <a:pPr>
              <a:lnSpc>
                <a:spcPct val="114000"/>
              </a:lnSpc>
              <a:spcBef>
                <a:spcPts val="600"/>
              </a:spcBef>
              <a:spcAft>
                <a:spcPts val="600"/>
              </a:spcAft>
            </a:pPr>
            <a:r>
              <a:rPr lang="en-AU" sz="1000" b="0" dirty="0"/>
              <a:t>Most residential uses, cinemas, hospitals, most agriculture and some shops are not allowed in the I1Z.</a:t>
            </a:r>
          </a:p>
          <a:p>
            <a:pPr>
              <a:lnSpc>
                <a:spcPct val="114000"/>
              </a:lnSpc>
            </a:pPr>
            <a:endParaRPr lang="en-AU" sz="1000" b="0" dirty="0"/>
          </a:p>
        </p:txBody>
      </p:sp>
      <p:sp>
        <p:nvSpPr>
          <p:cNvPr id="12" name="Content Placeholder 3">
            <a:extLst>
              <a:ext uri="{FF2B5EF4-FFF2-40B4-BE49-F238E27FC236}">
                <a16:creationId xmlns:a16="http://schemas.microsoft.com/office/drawing/2014/main" id="{6C5BE339-8769-49EC-B3BB-41D90C687D36}"/>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a:t>What do I need to include in my planning permit application?</a:t>
            </a:r>
          </a:p>
          <a:p>
            <a:pPr>
              <a:lnSpc>
                <a:spcPct val="114000"/>
              </a:lnSpc>
              <a:spcBef>
                <a:spcPts val="600"/>
              </a:spcBef>
              <a:spcAft>
                <a:spcPts val="600"/>
              </a:spcAft>
            </a:pPr>
            <a:r>
              <a:rPr lang="en-AU" sz="1000" b="0"/>
              <a:t>If your application is for a new building, an extension to an existing one or other development then the following will generally be required:</a:t>
            </a:r>
          </a:p>
          <a:p>
            <a:pPr marL="171450" indent="-171450">
              <a:lnSpc>
                <a:spcPct val="114000"/>
              </a:lnSpc>
              <a:spcBef>
                <a:spcPts val="200"/>
              </a:spcBef>
              <a:spcAft>
                <a:spcPts val="200"/>
              </a:spcAft>
              <a:buFont typeface="Arial" panose="020B0604020202020204" pitchFamily="34" charset="0"/>
              <a:buChar char="•"/>
            </a:pPr>
            <a:r>
              <a:rPr lang="en-AU" sz="1000" b="0"/>
              <a:t>Site plans, showing key features of the site and adjoining properties – this may also include consideration of the surrounding area, and a design response</a:t>
            </a:r>
          </a:p>
          <a:p>
            <a:pPr marL="171450" indent="-171450">
              <a:lnSpc>
                <a:spcPct val="114000"/>
              </a:lnSpc>
              <a:spcBef>
                <a:spcPts val="200"/>
              </a:spcBef>
              <a:spcAft>
                <a:spcPts val="200"/>
              </a:spcAft>
              <a:buFont typeface="Arial" panose="020B0604020202020204" pitchFamily="34" charset="0"/>
              <a:buChar char="•"/>
            </a:pPr>
            <a:r>
              <a:rPr lang="en-AU" sz="1000" b="0"/>
              <a:t>Elevation plans including floor levels, boundary setbacks and designs of the building</a:t>
            </a:r>
          </a:p>
          <a:p>
            <a:pPr marL="171450" indent="-171450">
              <a:lnSpc>
                <a:spcPct val="114000"/>
              </a:lnSpc>
              <a:spcBef>
                <a:spcPts val="200"/>
              </a:spcBef>
              <a:spcAft>
                <a:spcPts val="200"/>
              </a:spcAft>
              <a:buFont typeface="Arial" panose="020B0604020202020204" pitchFamily="34" charset="0"/>
              <a:buChar char="•"/>
            </a:pPr>
            <a:r>
              <a:rPr lang="en-AU" sz="1000" b="0"/>
              <a:t>Floor plans, detailing setbacks from boundaries, areas of open space and proposed features</a:t>
            </a:r>
          </a:p>
          <a:p>
            <a:pPr>
              <a:lnSpc>
                <a:spcPct val="114000"/>
              </a:lnSpc>
              <a:spcBef>
                <a:spcPts val="600"/>
              </a:spcBef>
              <a:spcAft>
                <a:spcPts val="600"/>
              </a:spcAft>
            </a:pPr>
            <a:r>
              <a:rPr lang="en-AU" sz="1000" b="0"/>
              <a:t>If your application is for a land use, then council may need to know about things like:</a:t>
            </a:r>
          </a:p>
          <a:p>
            <a:pPr marL="171450" indent="-171450">
              <a:lnSpc>
                <a:spcPct val="114000"/>
              </a:lnSpc>
              <a:spcBef>
                <a:spcPts val="200"/>
              </a:spcBef>
              <a:spcAft>
                <a:spcPts val="200"/>
              </a:spcAft>
              <a:buFont typeface="Arial" panose="020B0604020202020204" pitchFamily="34" charset="0"/>
              <a:buChar char="•"/>
            </a:pPr>
            <a:r>
              <a:rPr lang="en-AU" sz="1000" b="0"/>
              <a:t>Traffic movements and car parking layout </a:t>
            </a:r>
          </a:p>
          <a:p>
            <a:pPr marL="171450" indent="-171450">
              <a:lnSpc>
                <a:spcPct val="114000"/>
              </a:lnSpc>
              <a:spcBef>
                <a:spcPts val="200"/>
              </a:spcBef>
              <a:spcAft>
                <a:spcPts val="200"/>
              </a:spcAft>
              <a:buFont typeface="Arial" panose="020B0604020202020204" pitchFamily="34" charset="0"/>
              <a:buChar char="•"/>
            </a:pPr>
            <a:r>
              <a:rPr lang="en-AU" sz="1000" b="0"/>
              <a:t>Number of staff and opening hours</a:t>
            </a:r>
          </a:p>
          <a:p>
            <a:pPr marL="171450" indent="-171450">
              <a:lnSpc>
                <a:spcPct val="114000"/>
              </a:lnSpc>
              <a:spcBef>
                <a:spcPts val="200"/>
              </a:spcBef>
              <a:spcAft>
                <a:spcPts val="200"/>
              </a:spcAft>
              <a:buFont typeface="Arial" panose="020B0604020202020204" pitchFamily="34" charset="0"/>
              <a:buChar char="•"/>
            </a:pPr>
            <a:r>
              <a:rPr lang="en-AU" sz="1000" b="0"/>
              <a:t>Layout of the use</a:t>
            </a:r>
          </a:p>
          <a:p>
            <a:pPr marL="171450" indent="-171450">
              <a:lnSpc>
                <a:spcPct val="114000"/>
              </a:lnSpc>
              <a:spcBef>
                <a:spcPts val="200"/>
              </a:spcBef>
              <a:spcAft>
                <a:spcPts val="200"/>
              </a:spcAft>
              <a:buFont typeface="Arial" panose="020B0604020202020204" pitchFamily="34" charset="0"/>
              <a:buChar char="•"/>
            </a:pPr>
            <a:r>
              <a:rPr lang="en-AU" sz="1000" b="0"/>
              <a:t>Any off-site smell, noise or other impacts</a:t>
            </a:r>
          </a:p>
          <a:p>
            <a:pPr marL="171450" indent="-171450">
              <a:lnSpc>
                <a:spcPct val="114000"/>
              </a:lnSpc>
              <a:spcBef>
                <a:spcPts val="200"/>
              </a:spcBef>
              <a:spcAft>
                <a:spcPts val="200"/>
              </a:spcAft>
              <a:buFont typeface="Arial" panose="020B0604020202020204" pitchFamily="34" charset="0"/>
              <a:buChar char="•"/>
            </a:pPr>
            <a:r>
              <a:rPr lang="en-AU" sz="1000" b="0"/>
              <a:t>Projected economic benefits </a:t>
            </a:r>
          </a:p>
          <a:p>
            <a:pPr>
              <a:lnSpc>
                <a:spcPct val="114000"/>
              </a:lnSpc>
            </a:pPr>
            <a:r>
              <a:rPr lang="en-AU" sz="1200"/>
              <a:t>Are there any specific requirements?</a:t>
            </a:r>
          </a:p>
          <a:p>
            <a:pPr>
              <a:lnSpc>
                <a:spcPct val="114000"/>
              </a:lnSpc>
              <a:spcBef>
                <a:spcPts val="600"/>
              </a:spcBef>
              <a:spcAft>
                <a:spcPts val="600"/>
              </a:spcAft>
            </a:pPr>
            <a:r>
              <a:rPr lang="en-AU" sz="1000" b="0"/>
              <a:t>In almost all applications, a planning report and other consulting reports should be submitted. The other reports could be:</a:t>
            </a:r>
          </a:p>
          <a:p>
            <a:pPr marL="171450" indent="-171450">
              <a:lnSpc>
                <a:spcPct val="114000"/>
              </a:lnSpc>
              <a:spcBef>
                <a:spcPts val="200"/>
              </a:spcBef>
              <a:spcAft>
                <a:spcPts val="200"/>
              </a:spcAft>
              <a:buFont typeface="Arial" panose="020B0604020202020204" pitchFamily="34" charset="0"/>
              <a:buChar char="•"/>
            </a:pPr>
            <a:r>
              <a:rPr lang="en-AU" sz="1000" b="0"/>
              <a:t>Traffic and car parking report</a:t>
            </a:r>
          </a:p>
          <a:p>
            <a:pPr marL="171450" indent="-171450">
              <a:lnSpc>
                <a:spcPct val="114000"/>
              </a:lnSpc>
              <a:spcBef>
                <a:spcPts val="200"/>
              </a:spcBef>
              <a:spcAft>
                <a:spcPts val="200"/>
              </a:spcAft>
              <a:buFont typeface="Arial" panose="020B0604020202020204" pitchFamily="34" charset="0"/>
              <a:buChar char="•"/>
            </a:pPr>
            <a:r>
              <a:rPr lang="en-AU" sz="1000" b="0"/>
              <a:t>Preliminary environmental reports including soil testing or how the site may be remediated</a:t>
            </a:r>
          </a:p>
          <a:p>
            <a:pPr marL="171450" indent="-171450">
              <a:lnSpc>
                <a:spcPct val="114000"/>
              </a:lnSpc>
              <a:spcBef>
                <a:spcPts val="200"/>
              </a:spcBef>
              <a:spcAft>
                <a:spcPts val="200"/>
              </a:spcAft>
              <a:buFont typeface="Arial" panose="020B0604020202020204" pitchFamily="34" charset="0"/>
              <a:buChar char="•"/>
            </a:pPr>
            <a:r>
              <a:rPr lang="en-AU" sz="1000" b="0"/>
              <a:t>Environmentally sensitive design report </a:t>
            </a:r>
          </a:p>
          <a:p>
            <a:pPr>
              <a:lnSpc>
                <a:spcPct val="114000"/>
              </a:lnSpc>
              <a:spcBef>
                <a:spcPts val="600"/>
              </a:spcBef>
              <a:spcAft>
                <a:spcPts val="600"/>
              </a:spcAft>
            </a:pPr>
            <a:r>
              <a:rPr lang="en-AU" sz="1000" b="0"/>
              <a:t>If an EPA works permit is required, specialist consultants may be needed.</a:t>
            </a:r>
          </a:p>
          <a:p>
            <a:pPr>
              <a:lnSpc>
                <a:spcPct val="114000"/>
              </a:lnSpc>
            </a:pPr>
            <a:endParaRPr lang="en-AU" sz="1400" b="0"/>
          </a:p>
        </p:txBody>
      </p:sp>
    </p:spTree>
    <p:extLst>
      <p:ext uri="{BB962C8B-B14F-4D97-AF65-F5344CB8AC3E}">
        <p14:creationId xmlns:p14="http://schemas.microsoft.com/office/powerpoint/2010/main" val="2492423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Industrial 2 Zone</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22</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9" name="Content Placeholder 2">
            <a:extLst>
              <a:ext uri="{FF2B5EF4-FFF2-40B4-BE49-F238E27FC236}">
                <a16:creationId xmlns:a16="http://schemas.microsoft.com/office/drawing/2014/main" id="{98F244A8-46E6-DE0A-B397-D28086680FD5}"/>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is the Industrial 2 Zone?</a:t>
            </a:r>
          </a:p>
          <a:p>
            <a:pPr>
              <a:lnSpc>
                <a:spcPct val="114000"/>
              </a:lnSpc>
              <a:spcBef>
                <a:spcPts val="600"/>
              </a:spcBef>
              <a:spcAft>
                <a:spcPts val="600"/>
              </a:spcAft>
            </a:pPr>
            <a:r>
              <a:rPr lang="en-AU" sz="1000" b="0" dirty="0"/>
              <a:t>The Industrial 2 Zone (I2Z) supports manufacturing, storage and distribution of goods and other industrial uses. The I2Z promotes industrial land uses requiring larger setbacks from sensitive uses, making it an appropriate zone for heavy industry.</a:t>
            </a:r>
          </a:p>
          <a:p>
            <a:pPr>
              <a:lnSpc>
                <a:spcPct val="114000"/>
              </a:lnSpc>
            </a:pPr>
            <a:r>
              <a:rPr lang="en-AU" sz="1200" dirty="0"/>
              <a:t>When is a planning permit usually required?</a:t>
            </a:r>
          </a:p>
          <a:p>
            <a:pPr>
              <a:lnSpc>
                <a:spcPct val="114000"/>
              </a:lnSpc>
              <a:spcBef>
                <a:spcPts val="600"/>
              </a:spcBef>
            </a:pPr>
            <a:r>
              <a:rPr lang="en-AU" sz="1000" b="0" dirty="0"/>
              <a:t>The following uses and developments may require a permit:</a:t>
            </a:r>
          </a:p>
          <a:p>
            <a:pPr marL="171450" indent="-171450">
              <a:lnSpc>
                <a:spcPct val="114000"/>
              </a:lnSpc>
              <a:spcBef>
                <a:spcPts val="200"/>
              </a:spcBef>
              <a:spcAft>
                <a:spcPts val="200"/>
              </a:spcAft>
              <a:buFont typeface="Arial" panose="020B0604020202020204" pitchFamily="34" charset="0"/>
              <a:buChar char="•"/>
            </a:pPr>
            <a:r>
              <a:rPr lang="en-AU" sz="1000" b="0" dirty="0"/>
              <a:t>Most new buildings (although some of these qualify for the fast-track </a:t>
            </a:r>
            <a:r>
              <a:rPr lang="en-AU" sz="1000" b="0" dirty="0" err="1"/>
              <a:t>VicSmart</a:t>
            </a:r>
            <a:r>
              <a:rPr lang="en-AU" sz="1000" b="0" dirty="0"/>
              <a:t> assessment process)</a:t>
            </a:r>
          </a:p>
          <a:p>
            <a:pPr marL="171450" indent="-171450">
              <a:lnSpc>
                <a:spcPct val="114000"/>
              </a:lnSpc>
              <a:spcBef>
                <a:spcPts val="200"/>
              </a:spcBef>
              <a:spcAft>
                <a:spcPts val="200"/>
              </a:spcAft>
              <a:buFont typeface="Arial" panose="020B0604020202020204" pitchFamily="34" charset="0"/>
              <a:buChar char="•"/>
            </a:pPr>
            <a:r>
              <a:rPr lang="en-AU" sz="1000" b="0" dirty="0"/>
              <a:t>Most new land uses, including increasing an existing land use</a:t>
            </a:r>
          </a:p>
          <a:p>
            <a:pPr marL="171450" indent="-171450">
              <a:lnSpc>
                <a:spcPct val="114000"/>
              </a:lnSpc>
              <a:spcBef>
                <a:spcPts val="200"/>
              </a:spcBef>
              <a:spcAft>
                <a:spcPts val="200"/>
              </a:spcAft>
              <a:buFont typeface="Arial" panose="020B0604020202020204" pitchFamily="34" charset="0"/>
              <a:buChar char="•"/>
            </a:pPr>
            <a:r>
              <a:rPr lang="en-AU" sz="1000" b="0" dirty="0"/>
              <a:t>Subdivision</a:t>
            </a:r>
          </a:p>
          <a:p>
            <a:pPr>
              <a:lnSpc>
                <a:spcPct val="114000"/>
              </a:lnSpc>
              <a:spcBef>
                <a:spcPts val="600"/>
              </a:spcBef>
              <a:spcAft>
                <a:spcPts val="600"/>
              </a:spcAft>
            </a:pPr>
            <a:r>
              <a:rPr lang="en-AU" sz="1000" b="0" dirty="0"/>
              <a:t>It is suggested to check with your council for a new land use that is different to using the property for an industrial activity, particularly if the site has been vacant for some time. A permit may also be triggered by an overlay or particular provision.</a:t>
            </a:r>
            <a:endParaRPr lang="en-AU" sz="1000" b="0" dirty="0">
              <a:cs typeface="Arial"/>
            </a:endParaRPr>
          </a:p>
          <a:p>
            <a:pPr>
              <a:lnSpc>
                <a:spcPct val="114000"/>
              </a:lnSpc>
            </a:pPr>
            <a:r>
              <a:rPr lang="en-AU" sz="1200" dirty="0"/>
              <a:t>What may not need a planning permit?</a:t>
            </a:r>
          </a:p>
          <a:p>
            <a:pPr>
              <a:lnSpc>
                <a:spcPct val="114000"/>
              </a:lnSpc>
              <a:spcBef>
                <a:spcPts val="600"/>
              </a:spcBef>
              <a:spcAft>
                <a:spcPts val="600"/>
              </a:spcAft>
            </a:pPr>
            <a:r>
              <a:rPr lang="en-AU" sz="1000" b="0" dirty="0"/>
              <a:t>Many landholdings in the I2Z are large current- and former-industrial sites. A small number of land uses may be allowed without a planning permit including service stations and some agricultural activity. Internal alterations to buildings are unlikely to need a planning permit nor may an installation of minor supporting infrastructure.</a:t>
            </a:r>
          </a:p>
          <a:p>
            <a:pPr>
              <a:lnSpc>
                <a:spcPct val="114000"/>
              </a:lnSpc>
            </a:pPr>
            <a:r>
              <a:rPr lang="en-AU" sz="1200" dirty="0"/>
              <a:t>Is anything not allowed in the I2Z?</a:t>
            </a:r>
          </a:p>
          <a:p>
            <a:pPr>
              <a:lnSpc>
                <a:spcPct val="114000"/>
              </a:lnSpc>
              <a:spcBef>
                <a:spcPts val="600"/>
              </a:spcBef>
              <a:spcAft>
                <a:spcPts val="600"/>
              </a:spcAft>
            </a:pPr>
            <a:r>
              <a:rPr lang="en-AU" sz="1000" b="0" dirty="0"/>
              <a:t>Most residential uses, hospitals, most agriculture, some community activities, and some shops are not allowed in the I2Z.</a:t>
            </a:r>
          </a:p>
          <a:p>
            <a:pPr>
              <a:lnSpc>
                <a:spcPct val="114000"/>
              </a:lnSpc>
            </a:pPr>
            <a:endParaRPr lang="en-AU" sz="1200" b="0" dirty="0"/>
          </a:p>
        </p:txBody>
      </p:sp>
      <p:sp>
        <p:nvSpPr>
          <p:cNvPr id="13" name="Content Placeholder 3">
            <a:extLst>
              <a:ext uri="{FF2B5EF4-FFF2-40B4-BE49-F238E27FC236}">
                <a16:creationId xmlns:a16="http://schemas.microsoft.com/office/drawing/2014/main" id="{FA272C8E-536F-3571-AE86-996CC0CC274A}"/>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do I need to include in my planning permit application?</a:t>
            </a:r>
          </a:p>
          <a:p>
            <a:pPr>
              <a:lnSpc>
                <a:spcPct val="114000"/>
              </a:lnSpc>
              <a:spcBef>
                <a:spcPts val="600"/>
              </a:spcBef>
            </a:pPr>
            <a:r>
              <a:rPr lang="en-AU" sz="1000" b="0" dirty="0"/>
              <a:t>If your application is for a new building, an extension to an existing one or other development then the following will generally be required:</a:t>
            </a:r>
          </a:p>
          <a:p>
            <a:pPr marL="171450" indent="-171450">
              <a:lnSpc>
                <a:spcPct val="114000"/>
              </a:lnSpc>
              <a:spcBef>
                <a:spcPts val="200"/>
              </a:spcBef>
              <a:spcAft>
                <a:spcPts val="200"/>
              </a:spcAft>
              <a:buFont typeface="Arial" panose="020B0604020202020204" pitchFamily="34" charset="0"/>
              <a:buChar char="•"/>
            </a:pPr>
            <a:r>
              <a:rPr lang="en-AU" sz="1000" b="0" dirty="0"/>
              <a:t>Site plans, showing key features of the site and adjoining properties – this may also include consideration of the surrounding area, and a design response</a:t>
            </a:r>
          </a:p>
          <a:p>
            <a:pPr marL="171450" indent="-171450">
              <a:lnSpc>
                <a:spcPct val="114000"/>
              </a:lnSpc>
              <a:spcBef>
                <a:spcPts val="200"/>
              </a:spcBef>
              <a:spcAft>
                <a:spcPts val="200"/>
              </a:spcAft>
              <a:buFont typeface="Arial" panose="020B0604020202020204" pitchFamily="34" charset="0"/>
              <a:buChar char="•"/>
            </a:pPr>
            <a:r>
              <a:rPr lang="en-AU" sz="1000" b="0" dirty="0"/>
              <a:t>Elevation plans including floor levels, boundary setbacks and designs of the building</a:t>
            </a:r>
          </a:p>
          <a:p>
            <a:pPr marL="171450" indent="-171450">
              <a:lnSpc>
                <a:spcPct val="114000"/>
              </a:lnSpc>
              <a:spcBef>
                <a:spcPts val="200"/>
              </a:spcBef>
              <a:spcAft>
                <a:spcPts val="200"/>
              </a:spcAft>
              <a:buFont typeface="Arial" panose="020B0604020202020204" pitchFamily="34" charset="0"/>
              <a:buChar char="•"/>
            </a:pPr>
            <a:r>
              <a:rPr lang="en-AU" sz="1000" b="0" dirty="0"/>
              <a:t>Floor plans, detailing setbacks from boundaries, areas of open space and proposed features</a:t>
            </a:r>
          </a:p>
          <a:p>
            <a:pPr>
              <a:lnSpc>
                <a:spcPct val="114000"/>
              </a:lnSpc>
              <a:spcBef>
                <a:spcPts val="600"/>
              </a:spcBef>
              <a:spcAft>
                <a:spcPts val="600"/>
              </a:spcAft>
            </a:pPr>
            <a:r>
              <a:rPr lang="en-AU" sz="1000" b="0" dirty="0"/>
              <a:t>Additional overlays may require other features to be shown on the plans, including when or where the land may need to be remediated.</a:t>
            </a:r>
          </a:p>
          <a:p>
            <a:pPr>
              <a:lnSpc>
                <a:spcPct val="114000"/>
              </a:lnSpc>
              <a:spcBef>
                <a:spcPts val="600"/>
              </a:spcBef>
            </a:pPr>
            <a:r>
              <a:rPr lang="en-AU" sz="1000" b="0" dirty="0"/>
              <a:t>If your application is for a land use (or increasing an existing use), then council may need to know about things like:</a:t>
            </a:r>
          </a:p>
          <a:p>
            <a:pPr marL="171450" indent="-171450">
              <a:lnSpc>
                <a:spcPct val="114000"/>
              </a:lnSpc>
              <a:spcBef>
                <a:spcPts val="0"/>
              </a:spcBef>
              <a:buFont typeface="Arial" panose="020B0604020202020204" pitchFamily="34" charset="0"/>
              <a:buChar char="•"/>
            </a:pPr>
            <a:r>
              <a:rPr lang="en-AU" sz="1000" b="0" dirty="0"/>
              <a:t>Traffic movements and car parking layout </a:t>
            </a:r>
          </a:p>
          <a:p>
            <a:pPr marL="171450" indent="-171450">
              <a:lnSpc>
                <a:spcPct val="114000"/>
              </a:lnSpc>
              <a:spcBef>
                <a:spcPts val="0"/>
              </a:spcBef>
              <a:buFont typeface="Arial" panose="020B0604020202020204" pitchFamily="34" charset="0"/>
              <a:buChar char="•"/>
            </a:pPr>
            <a:r>
              <a:rPr lang="en-AU" sz="1000" b="0" dirty="0"/>
              <a:t>Number of staff and opening hours</a:t>
            </a:r>
          </a:p>
          <a:p>
            <a:pPr marL="171450" indent="-171450">
              <a:lnSpc>
                <a:spcPct val="114000"/>
              </a:lnSpc>
              <a:spcBef>
                <a:spcPts val="0"/>
              </a:spcBef>
              <a:buFont typeface="Arial" panose="020B0604020202020204" pitchFamily="34" charset="0"/>
              <a:buChar char="•"/>
            </a:pPr>
            <a:r>
              <a:rPr lang="en-AU" sz="1000" b="0" dirty="0"/>
              <a:t>Layout of the use</a:t>
            </a:r>
          </a:p>
          <a:p>
            <a:pPr marL="171450" indent="-171450">
              <a:lnSpc>
                <a:spcPct val="114000"/>
              </a:lnSpc>
              <a:spcBef>
                <a:spcPts val="0"/>
              </a:spcBef>
              <a:buFont typeface="Arial" panose="020B0604020202020204" pitchFamily="34" charset="0"/>
              <a:buChar char="•"/>
            </a:pPr>
            <a:r>
              <a:rPr lang="en-AU" sz="1000" b="0" dirty="0"/>
              <a:t>Any off-site smell, noise or other impacts</a:t>
            </a:r>
          </a:p>
          <a:p>
            <a:pPr marL="171450" indent="-171450">
              <a:lnSpc>
                <a:spcPct val="114000"/>
              </a:lnSpc>
              <a:spcBef>
                <a:spcPts val="0"/>
              </a:spcBef>
              <a:buFont typeface="Arial" panose="020B0604020202020204" pitchFamily="34" charset="0"/>
              <a:buChar char="•"/>
            </a:pPr>
            <a:r>
              <a:rPr lang="en-AU" sz="1000" b="0" dirty="0"/>
              <a:t>Projected economic benefits </a:t>
            </a:r>
          </a:p>
          <a:p>
            <a:pPr>
              <a:lnSpc>
                <a:spcPct val="114000"/>
              </a:lnSpc>
            </a:pPr>
            <a:r>
              <a:rPr lang="en-AU" sz="1200" dirty="0"/>
              <a:t>Are there any specific requirements?</a:t>
            </a:r>
          </a:p>
          <a:p>
            <a:pPr>
              <a:lnSpc>
                <a:spcPct val="114000"/>
              </a:lnSpc>
              <a:spcBef>
                <a:spcPts val="600"/>
              </a:spcBef>
            </a:pPr>
            <a:r>
              <a:rPr lang="en-AU" sz="1000" b="0" dirty="0"/>
              <a:t>In almost all applications, a planning report and other consulting reports should be submitted. The other reports could be:</a:t>
            </a:r>
          </a:p>
          <a:p>
            <a:pPr marL="171450" indent="-171450">
              <a:lnSpc>
                <a:spcPct val="114000"/>
              </a:lnSpc>
              <a:spcBef>
                <a:spcPts val="0"/>
              </a:spcBef>
              <a:buFont typeface="Arial" panose="020B0604020202020204" pitchFamily="34" charset="0"/>
              <a:buChar char="•"/>
            </a:pPr>
            <a:r>
              <a:rPr lang="en-AU" sz="1000" b="0" dirty="0"/>
              <a:t>Traffic and car parking report</a:t>
            </a:r>
          </a:p>
          <a:p>
            <a:pPr marL="171450" indent="-171450">
              <a:lnSpc>
                <a:spcPct val="114000"/>
              </a:lnSpc>
              <a:spcBef>
                <a:spcPts val="0"/>
              </a:spcBef>
              <a:buFont typeface="Arial" panose="020B0604020202020204" pitchFamily="34" charset="0"/>
              <a:buChar char="•"/>
            </a:pPr>
            <a:r>
              <a:rPr lang="en-AU" sz="1000" b="0" dirty="0"/>
              <a:t>Preliminary environmental reports including soil testing or how the site may be remediated</a:t>
            </a:r>
          </a:p>
          <a:p>
            <a:pPr marL="171450" indent="-171450">
              <a:lnSpc>
                <a:spcPct val="114000"/>
              </a:lnSpc>
              <a:spcBef>
                <a:spcPts val="0"/>
              </a:spcBef>
              <a:buFont typeface="Arial" panose="020B0604020202020204" pitchFamily="34" charset="0"/>
              <a:buChar char="•"/>
            </a:pPr>
            <a:r>
              <a:rPr lang="en-AU" sz="1000" b="0" dirty="0"/>
              <a:t>Environmentally sensitive design report </a:t>
            </a:r>
          </a:p>
          <a:p>
            <a:pPr>
              <a:lnSpc>
                <a:spcPct val="114000"/>
              </a:lnSpc>
              <a:spcBef>
                <a:spcPts val="600"/>
              </a:spcBef>
              <a:spcAft>
                <a:spcPts val="600"/>
              </a:spcAft>
            </a:pPr>
            <a:r>
              <a:rPr lang="en-AU" sz="1000" b="0" dirty="0"/>
              <a:t>If an EPA works permit is required, specialist consultants may be needed.</a:t>
            </a:r>
          </a:p>
          <a:p>
            <a:pPr>
              <a:lnSpc>
                <a:spcPct val="114000"/>
              </a:lnSpc>
            </a:pPr>
            <a:endParaRPr lang="en-AU" sz="1400" b="0" dirty="0"/>
          </a:p>
        </p:txBody>
      </p:sp>
    </p:spTree>
    <p:extLst>
      <p:ext uri="{BB962C8B-B14F-4D97-AF65-F5344CB8AC3E}">
        <p14:creationId xmlns:p14="http://schemas.microsoft.com/office/powerpoint/2010/main" val="2714431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Industrial 3 Zone</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23</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8" name="Content Placeholder 2">
            <a:extLst>
              <a:ext uri="{FF2B5EF4-FFF2-40B4-BE49-F238E27FC236}">
                <a16:creationId xmlns:a16="http://schemas.microsoft.com/office/drawing/2014/main" id="{0E017708-6B37-20A3-10B2-466374534731}"/>
              </a:ext>
            </a:extLst>
          </p:cNvPr>
          <p:cNvSpPr txBox="1">
            <a:spLocks/>
          </p:cNvSpPr>
          <p:nvPr/>
        </p:nvSpPr>
        <p:spPr>
          <a:xfrm>
            <a:off x="364332" y="2434167"/>
            <a:ext cx="2973228"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is the Industrial 3 Zone?</a:t>
            </a:r>
          </a:p>
          <a:p>
            <a:pPr>
              <a:lnSpc>
                <a:spcPct val="114000"/>
              </a:lnSpc>
              <a:spcBef>
                <a:spcPts val="600"/>
              </a:spcBef>
              <a:spcAft>
                <a:spcPts val="600"/>
              </a:spcAft>
            </a:pPr>
            <a:r>
              <a:rPr lang="en-AU" sz="1000" b="0" dirty="0"/>
              <a:t>The Industrial 3 Zone (I3Z) supports a transition between heavier industrial uses and sensitive locations in other zones. The I3Z encourages some light industrial, larger-scale retailing and other activities that do not affect the safety and amenity of nearby residents.</a:t>
            </a:r>
          </a:p>
          <a:p>
            <a:pPr>
              <a:lnSpc>
                <a:spcPct val="114000"/>
              </a:lnSpc>
            </a:pPr>
            <a:r>
              <a:rPr lang="en-AU" sz="1200" dirty="0"/>
              <a:t>When is a planning permit usually required?</a:t>
            </a:r>
          </a:p>
          <a:p>
            <a:pPr>
              <a:lnSpc>
                <a:spcPct val="114000"/>
              </a:lnSpc>
              <a:spcBef>
                <a:spcPts val="600"/>
              </a:spcBef>
            </a:pPr>
            <a:r>
              <a:rPr lang="en-AU" sz="1000" b="0" dirty="0"/>
              <a:t>The following uses and developments may require a permit:</a:t>
            </a:r>
          </a:p>
          <a:p>
            <a:pPr marL="171450" indent="-171450">
              <a:lnSpc>
                <a:spcPct val="114000"/>
              </a:lnSpc>
              <a:spcBef>
                <a:spcPts val="0"/>
              </a:spcBef>
              <a:buFont typeface="Arial" panose="020B0604020202020204" pitchFamily="34" charset="0"/>
              <a:buChar char="•"/>
            </a:pPr>
            <a:r>
              <a:rPr lang="en-AU" sz="1000" b="0" dirty="0"/>
              <a:t>Most new buildings (although some of these qualify for the fast-track </a:t>
            </a:r>
            <a:r>
              <a:rPr lang="en-AU" sz="1000" b="0" dirty="0" err="1"/>
              <a:t>VicSmart</a:t>
            </a:r>
            <a:r>
              <a:rPr lang="en-AU" sz="1000" b="0" dirty="0"/>
              <a:t> assessment process)</a:t>
            </a:r>
          </a:p>
          <a:p>
            <a:pPr marL="171450" indent="-171450">
              <a:lnSpc>
                <a:spcPct val="114000"/>
              </a:lnSpc>
              <a:spcBef>
                <a:spcPts val="0"/>
              </a:spcBef>
              <a:buFont typeface="Arial" panose="020B0604020202020204" pitchFamily="34" charset="0"/>
              <a:buChar char="•"/>
            </a:pPr>
            <a:r>
              <a:rPr lang="en-AU" sz="1000" b="0" dirty="0"/>
              <a:t>Many new land uses, including increasing an existing land use</a:t>
            </a:r>
          </a:p>
          <a:p>
            <a:pPr marL="171450" indent="-171450">
              <a:lnSpc>
                <a:spcPct val="114000"/>
              </a:lnSpc>
              <a:spcBef>
                <a:spcPts val="0"/>
              </a:spcBef>
              <a:buFont typeface="Arial" panose="020B0604020202020204" pitchFamily="34" charset="0"/>
              <a:buChar char="•"/>
            </a:pPr>
            <a:r>
              <a:rPr lang="en-AU" sz="1000" b="0" dirty="0"/>
              <a:t>Subdivision</a:t>
            </a:r>
          </a:p>
          <a:p>
            <a:pPr>
              <a:lnSpc>
                <a:spcPct val="114000"/>
              </a:lnSpc>
              <a:spcBef>
                <a:spcPts val="600"/>
              </a:spcBef>
              <a:spcAft>
                <a:spcPts val="600"/>
              </a:spcAft>
            </a:pPr>
            <a:r>
              <a:rPr lang="en-AU" sz="1000" b="0" dirty="0"/>
              <a:t>It is suggested to check with your council for a new land use that is different to using the property for light industry. Subdivision generally requires a permit too. A permit may also be triggered by an overlay or particular provision.</a:t>
            </a:r>
            <a:endParaRPr lang="en-AU" sz="1000" b="0" dirty="0">
              <a:cs typeface="Arial"/>
            </a:endParaRPr>
          </a:p>
          <a:p>
            <a:pPr>
              <a:lnSpc>
                <a:spcPct val="114000"/>
              </a:lnSpc>
            </a:pPr>
            <a:r>
              <a:rPr lang="en-AU" sz="1200" dirty="0"/>
              <a:t>What may not need a planning permit?</a:t>
            </a:r>
          </a:p>
          <a:p>
            <a:pPr>
              <a:lnSpc>
                <a:spcPct val="114000"/>
              </a:lnSpc>
              <a:spcBef>
                <a:spcPts val="600"/>
              </a:spcBef>
              <a:spcAft>
                <a:spcPts val="600"/>
              </a:spcAft>
            </a:pPr>
            <a:r>
              <a:rPr lang="en-AU" sz="1000" b="0" dirty="0"/>
              <a:t>Some new land uses may be allowed without a permit, including some shops, take away food, minor industry and service stations. These uses generally need to meet conditions to not require a permit. </a:t>
            </a:r>
          </a:p>
          <a:p>
            <a:pPr>
              <a:lnSpc>
                <a:spcPct val="114000"/>
              </a:lnSpc>
              <a:spcBef>
                <a:spcPts val="600"/>
              </a:spcBef>
              <a:spcAft>
                <a:spcPts val="600"/>
              </a:spcAft>
            </a:pPr>
            <a:r>
              <a:rPr lang="en-AU" sz="1000" b="0" dirty="0"/>
              <a:t>Internal alterations to buildings are unlikely to need a planning permit nor may an installation of minor supporting infrastructure.</a:t>
            </a:r>
          </a:p>
          <a:p>
            <a:pPr>
              <a:lnSpc>
                <a:spcPct val="114000"/>
              </a:lnSpc>
            </a:pPr>
            <a:r>
              <a:rPr lang="en-AU" sz="1200" dirty="0"/>
              <a:t>Is anything not allowed in the I3Z?</a:t>
            </a:r>
          </a:p>
          <a:p>
            <a:pPr>
              <a:lnSpc>
                <a:spcPct val="114000"/>
              </a:lnSpc>
              <a:spcBef>
                <a:spcPts val="600"/>
              </a:spcBef>
              <a:spcAft>
                <a:spcPts val="600"/>
              </a:spcAft>
            </a:pPr>
            <a:r>
              <a:rPr lang="en-AU" sz="1000" b="0" dirty="0"/>
              <a:t>Most residential uses, cinemas, hospitals, most agriculture, large sports facilities and some shops are not allowed in the I3Z.</a:t>
            </a:r>
          </a:p>
          <a:p>
            <a:pPr>
              <a:lnSpc>
                <a:spcPct val="114000"/>
              </a:lnSpc>
            </a:pPr>
            <a:endParaRPr lang="en-AU" sz="1100" b="0" dirty="0"/>
          </a:p>
          <a:p>
            <a:pPr>
              <a:lnSpc>
                <a:spcPct val="114000"/>
              </a:lnSpc>
            </a:pPr>
            <a:endParaRPr lang="en-AU" sz="1200" b="0" dirty="0"/>
          </a:p>
        </p:txBody>
      </p:sp>
      <p:sp>
        <p:nvSpPr>
          <p:cNvPr id="12" name="Content Placeholder 3">
            <a:extLst>
              <a:ext uri="{FF2B5EF4-FFF2-40B4-BE49-F238E27FC236}">
                <a16:creationId xmlns:a16="http://schemas.microsoft.com/office/drawing/2014/main" id="{CA1A4B88-D3FD-27E2-4403-A9DC665C1A3B}"/>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do I need to include in my planning permit application?</a:t>
            </a:r>
          </a:p>
          <a:p>
            <a:pPr>
              <a:lnSpc>
                <a:spcPct val="114000"/>
              </a:lnSpc>
              <a:spcBef>
                <a:spcPts val="600"/>
              </a:spcBef>
              <a:spcAft>
                <a:spcPts val="600"/>
              </a:spcAft>
            </a:pPr>
            <a:r>
              <a:rPr lang="en-AU" sz="1000" b="0" dirty="0"/>
              <a:t>If your application is for a new building, an extension to an existing one or other development then the following will generally be required:</a:t>
            </a:r>
          </a:p>
          <a:p>
            <a:pPr marL="171450" indent="-171450">
              <a:lnSpc>
                <a:spcPct val="114000"/>
              </a:lnSpc>
              <a:spcBef>
                <a:spcPts val="200"/>
              </a:spcBef>
              <a:spcAft>
                <a:spcPts val="200"/>
              </a:spcAft>
              <a:buFont typeface="Arial" panose="020B0604020202020204" pitchFamily="34" charset="0"/>
              <a:buChar char="•"/>
            </a:pPr>
            <a:r>
              <a:rPr lang="en-AU" sz="1000" b="0" dirty="0"/>
              <a:t>Site plans, showing key features of the site and adjoining properties – this may also include consideration of the surrounding area, and a design response</a:t>
            </a:r>
          </a:p>
          <a:p>
            <a:pPr marL="171450" indent="-171450">
              <a:lnSpc>
                <a:spcPct val="114000"/>
              </a:lnSpc>
              <a:spcBef>
                <a:spcPts val="200"/>
              </a:spcBef>
              <a:spcAft>
                <a:spcPts val="200"/>
              </a:spcAft>
              <a:buFont typeface="Arial" panose="020B0604020202020204" pitchFamily="34" charset="0"/>
              <a:buChar char="•"/>
            </a:pPr>
            <a:r>
              <a:rPr lang="en-AU" sz="1000" b="0" dirty="0"/>
              <a:t>Elevation plans including floor levels, boundary setbacks and designs of the building</a:t>
            </a:r>
          </a:p>
          <a:p>
            <a:pPr marL="171450" indent="-171450">
              <a:lnSpc>
                <a:spcPct val="114000"/>
              </a:lnSpc>
              <a:spcBef>
                <a:spcPts val="200"/>
              </a:spcBef>
              <a:spcAft>
                <a:spcPts val="200"/>
              </a:spcAft>
              <a:buFont typeface="Arial" panose="020B0604020202020204" pitchFamily="34" charset="0"/>
              <a:buChar char="•"/>
            </a:pPr>
            <a:r>
              <a:rPr lang="en-AU" sz="1000" b="0" dirty="0"/>
              <a:t>Floor plans, detailing setbacks from boundaries, areas of open space and proposed features</a:t>
            </a:r>
          </a:p>
          <a:p>
            <a:pPr>
              <a:lnSpc>
                <a:spcPct val="114000"/>
              </a:lnSpc>
              <a:spcBef>
                <a:spcPts val="600"/>
              </a:spcBef>
              <a:spcAft>
                <a:spcPts val="600"/>
              </a:spcAft>
            </a:pPr>
            <a:r>
              <a:rPr lang="en-AU" sz="1000" b="0" dirty="0"/>
              <a:t>If your application is for a land use (or increasing an existing use), then council may need to know about things like:</a:t>
            </a:r>
          </a:p>
          <a:p>
            <a:pPr marL="171450" indent="-171450">
              <a:lnSpc>
                <a:spcPct val="114000"/>
              </a:lnSpc>
              <a:spcBef>
                <a:spcPts val="0"/>
              </a:spcBef>
              <a:buFont typeface="Arial" panose="020B0604020202020204" pitchFamily="34" charset="0"/>
              <a:buChar char="•"/>
            </a:pPr>
            <a:r>
              <a:rPr lang="en-AU" sz="1000" b="0" dirty="0"/>
              <a:t>Traffic movements and car parking layout </a:t>
            </a:r>
          </a:p>
          <a:p>
            <a:pPr marL="171450" indent="-171450">
              <a:lnSpc>
                <a:spcPct val="114000"/>
              </a:lnSpc>
              <a:spcBef>
                <a:spcPts val="0"/>
              </a:spcBef>
              <a:buFont typeface="Arial" panose="020B0604020202020204" pitchFamily="34" charset="0"/>
              <a:buChar char="•"/>
            </a:pPr>
            <a:r>
              <a:rPr lang="en-AU" sz="1000" b="0" dirty="0"/>
              <a:t>Number of staff and opening hours</a:t>
            </a:r>
          </a:p>
          <a:p>
            <a:pPr marL="171450" indent="-171450">
              <a:lnSpc>
                <a:spcPct val="114000"/>
              </a:lnSpc>
              <a:spcBef>
                <a:spcPts val="0"/>
              </a:spcBef>
              <a:buFont typeface="Arial" panose="020B0604020202020204" pitchFamily="34" charset="0"/>
              <a:buChar char="•"/>
            </a:pPr>
            <a:r>
              <a:rPr lang="en-AU" sz="1000" b="0" dirty="0"/>
              <a:t>Layout of the use</a:t>
            </a:r>
          </a:p>
          <a:p>
            <a:pPr marL="171450" indent="-171450">
              <a:lnSpc>
                <a:spcPct val="114000"/>
              </a:lnSpc>
              <a:spcBef>
                <a:spcPts val="0"/>
              </a:spcBef>
              <a:buFont typeface="Arial" panose="020B0604020202020204" pitchFamily="34" charset="0"/>
              <a:buChar char="•"/>
            </a:pPr>
            <a:r>
              <a:rPr lang="en-AU" sz="1000" b="0" dirty="0"/>
              <a:t>Any off-site smell, noise or other impacts</a:t>
            </a:r>
          </a:p>
          <a:p>
            <a:pPr marL="171450" indent="-171450">
              <a:lnSpc>
                <a:spcPct val="114000"/>
              </a:lnSpc>
              <a:spcBef>
                <a:spcPts val="0"/>
              </a:spcBef>
              <a:buFont typeface="Arial" panose="020B0604020202020204" pitchFamily="34" charset="0"/>
              <a:buChar char="•"/>
            </a:pPr>
            <a:r>
              <a:rPr lang="en-AU" sz="1000" b="0" dirty="0"/>
              <a:t>Projected economic benefits </a:t>
            </a:r>
          </a:p>
          <a:p>
            <a:pPr>
              <a:lnSpc>
                <a:spcPct val="114000"/>
              </a:lnSpc>
            </a:pPr>
            <a:r>
              <a:rPr lang="en-AU" sz="1200" dirty="0"/>
              <a:t>Are there any specific requirements?</a:t>
            </a:r>
          </a:p>
          <a:p>
            <a:pPr>
              <a:lnSpc>
                <a:spcPct val="114000"/>
              </a:lnSpc>
              <a:spcBef>
                <a:spcPts val="600"/>
              </a:spcBef>
              <a:spcAft>
                <a:spcPts val="600"/>
              </a:spcAft>
            </a:pPr>
            <a:r>
              <a:rPr lang="en-AU" sz="1000" b="0" dirty="0"/>
              <a:t>In almost all applications, a planning report and other consulting reports should be submitted. The other reports could be:</a:t>
            </a:r>
          </a:p>
          <a:p>
            <a:pPr marL="171450" indent="-171450">
              <a:lnSpc>
                <a:spcPct val="114000"/>
              </a:lnSpc>
              <a:spcBef>
                <a:spcPts val="0"/>
              </a:spcBef>
              <a:buFont typeface="Arial" panose="020B0604020202020204" pitchFamily="34" charset="0"/>
              <a:buChar char="•"/>
            </a:pPr>
            <a:r>
              <a:rPr lang="en-AU" sz="1000" b="0" dirty="0"/>
              <a:t>Traffic and car parking report</a:t>
            </a:r>
          </a:p>
          <a:p>
            <a:pPr marL="171450" indent="-171450">
              <a:lnSpc>
                <a:spcPct val="114000"/>
              </a:lnSpc>
              <a:spcBef>
                <a:spcPts val="0"/>
              </a:spcBef>
              <a:buFont typeface="Arial" panose="020B0604020202020204" pitchFamily="34" charset="0"/>
              <a:buChar char="•"/>
            </a:pPr>
            <a:r>
              <a:rPr lang="en-AU" sz="1000" b="0" dirty="0"/>
              <a:t>Preliminary environmental reports including soil testing or how the site may be remediated</a:t>
            </a:r>
          </a:p>
          <a:p>
            <a:pPr marL="171450" indent="-171450">
              <a:lnSpc>
                <a:spcPct val="114000"/>
              </a:lnSpc>
              <a:spcBef>
                <a:spcPts val="0"/>
              </a:spcBef>
              <a:buFont typeface="Arial" panose="020B0604020202020204" pitchFamily="34" charset="0"/>
              <a:buChar char="•"/>
            </a:pPr>
            <a:r>
              <a:rPr lang="en-AU" sz="1000" b="0" dirty="0"/>
              <a:t>Environmentally sensitive design report </a:t>
            </a:r>
          </a:p>
          <a:p>
            <a:pPr>
              <a:lnSpc>
                <a:spcPct val="114000"/>
              </a:lnSpc>
              <a:spcBef>
                <a:spcPts val="600"/>
              </a:spcBef>
              <a:spcAft>
                <a:spcPts val="600"/>
              </a:spcAft>
            </a:pPr>
            <a:r>
              <a:rPr lang="en-AU" sz="1000" b="0" dirty="0"/>
              <a:t>Council may need evidence that nearby residential land will not be affected, especially where a land use needs a planning permit.</a:t>
            </a:r>
          </a:p>
        </p:txBody>
      </p:sp>
    </p:spTree>
    <p:extLst>
      <p:ext uri="{BB962C8B-B14F-4D97-AF65-F5344CB8AC3E}">
        <p14:creationId xmlns:p14="http://schemas.microsoft.com/office/powerpoint/2010/main" val="76392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1741A18-E01E-1701-1573-1A9872173B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Schedule to the </a:t>
            </a:r>
            <a:r>
              <a:rPr lang="en-AU" b="1">
                <a:highlight>
                  <a:srgbClr val="FFFF00"/>
                </a:highlight>
              </a:rPr>
              <a:t>XX</a:t>
            </a:r>
            <a:r>
              <a:rPr lang="en-AU" b="1"/>
              <a:t>Z</a:t>
            </a:r>
          </a:p>
        </p:txBody>
      </p:sp>
      <p:sp>
        <p:nvSpPr>
          <p:cNvPr id="3" name="Title 1">
            <a:extLst>
              <a:ext uri="{FF2B5EF4-FFF2-40B4-BE49-F238E27FC236}">
                <a16:creationId xmlns:a16="http://schemas.microsoft.com/office/drawing/2014/main" id="{675202D9-CEA4-8166-2303-B3997D923652}"/>
              </a:ext>
            </a:extLst>
          </p:cNvPr>
          <p:cNvSpPr txBox="1">
            <a:spLocks/>
          </p:cNvSpPr>
          <p:nvPr/>
        </p:nvSpPr>
        <p:spPr>
          <a:xfrm>
            <a:off x="1377792" y="1241961"/>
            <a:ext cx="4231963" cy="960000"/>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r>
              <a:rPr lang="en-AU" sz="1200" i="1">
                <a:highlight>
                  <a:srgbClr val="FFFF00"/>
                </a:highlight>
              </a:rPr>
              <a:t>XXXXX City / Shire / Rural City Council</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24</a:t>
            </a:fld>
            <a:endParaRPr lang="en-GB"/>
          </a:p>
        </p:txBody>
      </p:sp>
      <p:sp>
        <p:nvSpPr>
          <p:cNvPr id="7" name="Content Placeholder 2">
            <a:extLst>
              <a:ext uri="{FF2B5EF4-FFF2-40B4-BE49-F238E27FC236}">
                <a16:creationId xmlns:a16="http://schemas.microsoft.com/office/drawing/2014/main" id="{4C682D07-35BF-4894-8314-49B056BC509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To what areas does this schedule to the </a:t>
            </a:r>
            <a:r>
              <a:rPr lang="en-AU" sz="1200" dirty="0">
                <a:highlight>
                  <a:srgbClr val="FFFF00"/>
                </a:highlight>
              </a:rPr>
              <a:t>XX</a:t>
            </a:r>
            <a:r>
              <a:rPr lang="en-AU" sz="1200" dirty="0"/>
              <a:t>Z apply?</a:t>
            </a:r>
          </a:p>
          <a:p>
            <a:pPr>
              <a:lnSpc>
                <a:spcPct val="114000"/>
              </a:lnSpc>
              <a:spcBef>
                <a:spcPts val="600"/>
              </a:spcBef>
              <a:spcAft>
                <a:spcPts val="600"/>
              </a:spcAft>
            </a:pPr>
            <a:r>
              <a:rPr lang="en-AU" sz="1000" b="0" dirty="0"/>
              <a:t>This schedule – known as the </a:t>
            </a:r>
            <a:r>
              <a:rPr lang="en-AU" sz="1000" b="0" dirty="0">
                <a:highlight>
                  <a:srgbClr val="FFFF00"/>
                </a:highlight>
              </a:rPr>
              <a:t>XX</a:t>
            </a:r>
            <a:r>
              <a:rPr lang="en-AU" sz="1000" b="0" dirty="0"/>
              <a:t>Z</a:t>
            </a:r>
            <a:r>
              <a:rPr lang="en-AU" sz="1000" b="0" dirty="0">
                <a:highlight>
                  <a:srgbClr val="FFFF00"/>
                </a:highlight>
              </a:rPr>
              <a:t>X</a:t>
            </a:r>
            <a:r>
              <a:rPr lang="en-AU" sz="1000" b="0" dirty="0"/>
              <a:t> – applies to the…</a:t>
            </a:r>
          </a:p>
          <a:p>
            <a:pPr>
              <a:lnSpc>
                <a:spcPct val="114000"/>
              </a:lnSpc>
              <a:spcBef>
                <a:spcPts val="600"/>
              </a:spcBef>
              <a:spcAft>
                <a:spcPts val="600"/>
              </a:spcAft>
            </a:pPr>
            <a:r>
              <a:rPr lang="en-AU" sz="1000" b="0" dirty="0">
                <a:solidFill>
                  <a:srgbClr val="FF0000"/>
                </a:solidFill>
              </a:rPr>
              <a:t>Use this section to briefly explain what this area is called and anything that the general public might need to know about the schedule.</a:t>
            </a:r>
          </a:p>
          <a:p>
            <a:pPr>
              <a:lnSpc>
                <a:spcPct val="114000"/>
              </a:lnSpc>
            </a:pPr>
            <a:r>
              <a:rPr lang="en-AU" sz="1200" dirty="0"/>
              <a:t>Is there a maximum leasable floor area for this schedule?</a:t>
            </a:r>
          </a:p>
          <a:p>
            <a:pPr>
              <a:lnSpc>
                <a:spcPct val="114000"/>
              </a:lnSpc>
              <a:spcBef>
                <a:spcPts val="600"/>
              </a:spcBef>
              <a:spcAft>
                <a:spcPts val="600"/>
              </a:spcAft>
            </a:pPr>
            <a:r>
              <a:rPr lang="en-AU" sz="1000" b="0" dirty="0">
                <a:solidFill>
                  <a:srgbClr val="FF0000"/>
                </a:solidFill>
              </a:rPr>
              <a:t>Use this section to elaborate on the maximum leasable floor area, if required. We recommend two or three sentences to explain the key elements of the objectives. Always use plain English over technical planning language.</a:t>
            </a:r>
          </a:p>
          <a:p>
            <a:pPr>
              <a:lnSpc>
                <a:spcPct val="114000"/>
              </a:lnSpc>
            </a:pPr>
            <a:r>
              <a:rPr lang="en-AU" sz="1200" dirty="0"/>
              <a:t>Are there overlays that might guide built form or other development in this schedule?</a:t>
            </a:r>
          </a:p>
          <a:p>
            <a:pPr>
              <a:lnSpc>
                <a:spcPct val="114000"/>
              </a:lnSpc>
              <a:spcBef>
                <a:spcPts val="600"/>
              </a:spcBef>
              <a:spcAft>
                <a:spcPts val="600"/>
              </a:spcAft>
            </a:pPr>
            <a:r>
              <a:rPr lang="en-AU" sz="1000" b="0" dirty="0">
                <a:solidFill>
                  <a:srgbClr val="FF0000"/>
                </a:solidFill>
              </a:rPr>
              <a:t>This section might need two paragraphs to explain any overlays that guide new built form in the industrial suite of zones. Keep in mind that detailed content may be better placed in the relevant overlay schedule. Perhaps a </a:t>
            </a:r>
            <a:r>
              <a:rPr lang="en-AU" sz="1000" b="0" u="sng" dirty="0">
                <a:solidFill>
                  <a:srgbClr val="0000FF"/>
                </a:solidFill>
              </a:rPr>
              <a:t>link</a:t>
            </a:r>
            <a:r>
              <a:rPr lang="en-AU" sz="1000" b="0" dirty="0">
                <a:solidFill>
                  <a:srgbClr val="FF0000"/>
                </a:solidFill>
              </a:rPr>
              <a:t> to that page would be suitable.</a:t>
            </a:r>
          </a:p>
          <a:p>
            <a:pPr>
              <a:lnSpc>
                <a:spcPct val="114000"/>
              </a:lnSpc>
              <a:spcBef>
                <a:spcPts val="600"/>
              </a:spcBef>
              <a:spcAft>
                <a:spcPts val="600"/>
              </a:spcAft>
            </a:pPr>
            <a:r>
              <a:rPr lang="en-AU" sz="1000" b="0" dirty="0">
                <a:solidFill>
                  <a:srgbClr val="FF0000"/>
                </a:solidFill>
              </a:rPr>
              <a:t>This doesn’t need to be specific but should elaborate on what a homeowner or interested party might want to know. For example, “the Design and Development Overlay is applied to make sure new buildings are not dominating the surrounds” or “the Merri Creek runs along the eastern part of this area and the Environmental Significance Overlay intends to limit discharge into the creek”.</a:t>
            </a:r>
          </a:p>
          <a:p>
            <a:pPr>
              <a:lnSpc>
                <a:spcPct val="114000"/>
              </a:lnSpc>
            </a:pPr>
            <a:endParaRPr lang="en-AU" sz="1000" b="0" dirty="0"/>
          </a:p>
          <a:p>
            <a:pPr>
              <a:lnSpc>
                <a:spcPct val="114000"/>
              </a:lnSpc>
            </a:pPr>
            <a:endParaRPr lang="en-AU" sz="1200" b="0" dirty="0"/>
          </a:p>
        </p:txBody>
      </p:sp>
      <p:sp>
        <p:nvSpPr>
          <p:cNvPr id="12" name="Content Placeholder 3">
            <a:extLst>
              <a:ext uri="{FF2B5EF4-FFF2-40B4-BE49-F238E27FC236}">
                <a16:creationId xmlns:a16="http://schemas.microsoft.com/office/drawing/2014/main" id="{D087B5FF-BB3C-4E95-A247-84C7D2FC412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spcBef>
                <a:spcPts val="600"/>
              </a:spcBef>
              <a:spcAft>
                <a:spcPts val="600"/>
              </a:spcAft>
            </a:pPr>
            <a:r>
              <a:rPr lang="en-AU" sz="1000" b="0" dirty="0">
                <a:solidFill>
                  <a:srgbClr val="FF0000"/>
                </a:solidFill>
              </a:rPr>
              <a:t>This section can be used to elaborate on any stubs or key information. </a:t>
            </a:r>
          </a:p>
          <a:p>
            <a:pPr>
              <a:lnSpc>
                <a:spcPct val="114000"/>
              </a:lnSpc>
              <a:spcBef>
                <a:spcPts val="600"/>
              </a:spcBef>
              <a:spcAft>
                <a:spcPts val="600"/>
              </a:spcAft>
            </a:pPr>
            <a:r>
              <a:rPr lang="en-AU" sz="1000" b="0" dirty="0">
                <a:solidFill>
                  <a:srgbClr val="FF0000"/>
                </a:solidFill>
              </a:rPr>
              <a:t>Otherwise, this can be used for an image, plans or other example to add-value to the reader.</a:t>
            </a:r>
          </a:p>
          <a:p>
            <a:pPr>
              <a:lnSpc>
                <a:spcPct val="114000"/>
              </a:lnSpc>
            </a:pPr>
            <a:endParaRPr lang="en-AU" sz="1800" b="0" dirty="0"/>
          </a:p>
        </p:txBody>
      </p:sp>
      <p:sp>
        <p:nvSpPr>
          <p:cNvPr id="5" name="TextBox 4">
            <a:extLst>
              <a:ext uri="{FF2B5EF4-FFF2-40B4-BE49-F238E27FC236}">
                <a16:creationId xmlns:a16="http://schemas.microsoft.com/office/drawing/2014/main" id="{D5E548B9-DD95-CEB8-A2AD-3EFAF5ED75F2}"/>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dirty="0"/>
              <a:t>Relevant icon here</a:t>
            </a:r>
          </a:p>
        </p:txBody>
      </p:sp>
      <p:sp>
        <p:nvSpPr>
          <p:cNvPr id="9" name="TextBox 8">
            <a:extLst>
              <a:ext uri="{FF2B5EF4-FFF2-40B4-BE49-F238E27FC236}">
                <a16:creationId xmlns:a16="http://schemas.microsoft.com/office/drawing/2014/main" id="{3DF254F6-68A6-D567-5D2D-CCE9AF439F09}"/>
              </a:ext>
            </a:extLst>
          </p:cNvPr>
          <p:cNvSpPr txBox="1"/>
          <p:nvPr/>
        </p:nvSpPr>
        <p:spPr>
          <a:xfrm>
            <a:off x="281648" y="8965441"/>
            <a:ext cx="6294707" cy="400110"/>
          </a:xfrm>
          <a:prstGeom prst="rect">
            <a:avLst/>
          </a:prstGeom>
          <a:noFill/>
        </p:spPr>
        <p:txBody>
          <a:bodyPr wrap="square" rtlCol="0">
            <a:spAutoFit/>
          </a:bodyPr>
          <a:lstStyle/>
          <a:p>
            <a:pPr algn="ctr"/>
            <a:r>
              <a:rPr lang="en-AU" sz="1000" dirty="0">
                <a:solidFill>
                  <a:srgbClr val="FF0000"/>
                </a:solidFill>
              </a:rPr>
              <a:t>For matters in the industrial suite of zones, a schedule example should only be developed where there are frequent questions from community.</a:t>
            </a:r>
          </a:p>
        </p:txBody>
      </p:sp>
      <p:sp>
        <p:nvSpPr>
          <p:cNvPr id="8" name="TextBox 7">
            <a:extLst>
              <a:ext uri="{FF2B5EF4-FFF2-40B4-BE49-F238E27FC236}">
                <a16:creationId xmlns:a16="http://schemas.microsoft.com/office/drawing/2014/main" id="{52AF9A7F-4EAD-F604-1B54-81033C0C94E8}"/>
              </a:ext>
              <a:ext uri="{C183D7F6-B498-43B3-948B-1728B52AA6E4}">
                <adec:decorative xmlns:adec="http://schemas.microsoft.com/office/drawing/2017/decorative" val="0"/>
              </a:ext>
            </a:extLst>
          </p:cNvPr>
          <p:cNvSpPr txBox="1"/>
          <p:nvPr/>
        </p:nvSpPr>
        <p:spPr>
          <a:xfrm>
            <a:off x="364331" y="214221"/>
            <a:ext cx="6294707" cy="553998"/>
          </a:xfrm>
          <a:prstGeom prst="rect">
            <a:avLst/>
          </a:prstGeom>
          <a:noFill/>
        </p:spPr>
        <p:txBody>
          <a:bodyPr wrap="square" rtlCol="0">
            <a:spAutoFit/>
          </a:bodyPr>
          <a:lstStyle/>
          <a:p>
            <a:r>
              <a:rPr lang="en-AU" sz="1000" dirty="0">
                <a:solidFill>
                  <a:srgbClr val="FF0000"/>
                </a:solidFill>
              </a:rPr>
              <a:t>Use this template to develop local content to better explain particular schedules,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2815906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87C58C56-3D1D-4E00-97E7-8167563C69A1}"/>
              </a:ext>
              <a:ext uri="{C183D7F6-B498-43B3-948B-1728B52AA6E4}">
                <adec:decorative xmlns:adec="http://schemas.microsoft.com/office/drawing/2017/decorative" val="1"/>
              </a:ext>
            </a:extLst>
          </p:cNvPr>
          <p:cNvPicPr>
            <a:picLocks noGrp="1" noChangeAspect="1"/>
          </p:cNvPicPr>
          <p:nvPr>
            <p:ph type="pic" sz="quarter" idx="20"/>
          </p:nvPr>
        </p:nvPicPr>
        <p:blipFill>
          <a:blip r:embed="rId2" cstate="screen">
            <a:alphaModFix amt="50000"/>
            <a:extLst>
              <a:ext uri="{28A0092B-C50C-407E-A947-70E740481C1C}">
                <a14:useLocalDpi xmlns:a14="http://schemas.microsoft.com/office/drawing/2010/main"/>
              </a:ext>
            </a:extLst>
          </a:blip>
          <a:srcRect/>
          <a:stretch/>
        </p:blipFill>
        <p:spPr>
          <a:xfrm>
            <a:off x="2066926" y="1221938"/>
            <a:ext cx="4791075" cy="7455916"/>
          </a:xfrm>
        </p:spPr>
      </p:pic>
      <p:sp>
        <p:nvSpPr>
          <p:cNvPr id="3" name="Text Placeholder 2">
            <a:extLst>
              <a:ext uri="{FF2B5EF4-FFF2-40B4-BE49-F238E27FC236}">
                <a16:creationId xmlns:a16="http://schemas.microsoft.com/office/drawing/2014/main" id="{98E97DC0-CD4D-49AE-ABE9-13359CFF52DA}"/>
              </a:ext>
              <a:ext uri="{C183D7F6-B498-43B3-948B-1728B52AA6E4}">
                <adec:decorative xmlns:adec="http://schemas.microsoft.com/office/drawing/2017/decorative" val="1"/>
              </a:ext>
            </a:extLst>
          </p:cNvPr>
          <p:cNvSpPr>
            <a:spLocks noGrp="1"/>
          </p:cNvSpPr>
          <p:nvPr>
            <p:ph type="body" sz="quarter" idx="21"/>
          </p:nvPr>
        </p:nvSpPr>
        <p:spPr/>
        <p:txBody>
          <a:bodyPr/>
          <a:lstStyle/>
          <a:p>
            <a:endParaRPr lang="en-AU"/>
          </a:p>
        </p:txBody>
      </p:sp>
      <p:sp>
        <p:nvSpPr>
          <p:cNvPr id="4" name="Text Placeholder 3">
            <a:extLst>
              <a:ext uri="{FF2B5EF4-FFF2-40B4-BE49-F238E27FC236}">
                <a16:creationId xmlns:a16="http://schemas.microsoft.com/office/drawing/2014/main" id="{E2348DA3-8D84-4101-8F87-E43B5A15D332}"/>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AU"/>
          </a:p>
        </p:txBody>
      </p:sp>
      <p:sp>
        <p:nvSpPr>
          <p:cNvPr id="5" name="Text Placeholder 4">
            <a:extLst>
              <a:ext uri="{FF2B5EF4-FFF2-40B4-BE49-F238E27FC236}">
                <a16:creationId xmlns:a16="http://schemas.microsoft.com/office/drawing/2014/main" id="{B1DCB57E-07F1-49AD-807D-E4A7FEE2C649}"/>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AU"/>
          </a:p>
        </p:txBody>
      </p:sp>
      <p:sp>
        <p:nvSpPr>
          <p:cNvPr id="6" name="Text Placeholder 5">
            <a:extLst>
              <a:ext uri="{FF2B5EF4-FFF2-40B4-BE49-F238E27FC236}">
                <a16:creationId xmlns:a16="http://schemas.microsoft.com/office/drawing/2014/main" id="{609E3B5B-B4B0-45B2-868C-013CB97AA439}"/>
              </a:ext>
              <a:ext uri="{C183D7F6-B498-43B3-948B-1728B52AA6E4}">
                <adec:decorative xmlns:adec="http://schemas.microsoft.com/office/drawing/2017/decorative" val="1"/>
              </a:ext>
            </a:extLst>
          </p:cNvPr>
          <p:cNvSpPr>
            <a:spLocks noGrp="1"/>
          </p:cNvSpPr>
          <p:nvPr>
            <p:ph type="body" sz="quarter" idx="24"/>
          </p:nvPr>
        </p:nvSpPr>
        <p:spPr/>
        <p:txBody>
          <a:bodyPr/>
          <a:lstStyle/>
          <a:p>
            <a:endParaRPr lang="en-AU"/>
          </a:p>
        </p:txBody>
      </p:sp>
      <p:sp>
        <p:nvSpPr>
          <p:cNvPr id="7" name="Text Placeholder 6">
            <a:extLst>
              <a:ext uri="{FF2B5EF4-FFF2-40B4-BE49-F238E27FC236}">
                <a16:creationId xmlns:a16="http://schemas.microsoft.com/office/drawing/2014/main" id="{315AA503-160C-4977-A392-F28531305476}"/>
              </a:ext>
              <a:ext uri="{C183D7F6-B498-43B3-948B-1728B52AA6E4}">
                <adec:decorative xmlns:adec="http://schemas.microsoft.com/office/drawing/2017/decorative" val="1"/>
              </a:ext>
            </a:extLst>
          </p:cNvPr>
          <p:cNvSpPr>
            <a:spLocks noGrp="1"/>
          </p:cNvSpPr>
          <p:nvPr>
            <p:ph type="body" sz="quarter" idx="25"/>
          </p:nvPr>
        </p:nvSpPr>
        <p:spPr/>
        <p:txBody>
          <a:bodyPr/>
          <a:lstStyle/>
          <a:p>
            <a:endParaRPr lang="en-AU"/>
          </a:p>
        </p:txBody>
      </p:sp>
      <p:sp>
        <p:nvSpPr>
          <p:cNvPr id="10" name="Title 9">
            <a:extLst>
              <a:ext uri="{FF2B5EF4-FFF2-40B4-BE49-F238E27FC236}">
                <a16:creationId xmlns:a16="http://schemas.microsoft.com/office/drawing/2014/main" id="{29D3D87C-C18C-43B1-929D-FA43A6DD0613}"/>
              </a:ext>
            </a:extLst>
          </p:cNvPr>
          <p:cNvSpPr>
            <a:spLocks noGrp="1"/>
          </p:cNvSpPr>
          <p:nvPr>
            <p:ph type="title"/>
          </p:nvPr>
        </p:nvSpPr>
        <p:spPr/>
        <p:txBody>
          <a:bodyPr/>
          <a:lstStyle/>
          <a:p>
            <a:r>
              <a:rPr lang="en-AU"/>
              <a:t>Commercial Zones</a:t>
            </a:r>
          </a:p>
        </p:txBody>
      </p:sp>
      <p:sp>
        <p:nvSpPr>
          <p:cNvPr id="9" name="Subtitle 8">
            <a:extLst>
              <a:ext uri="{FF2B5EF4-FFF2-40B4-BE49-F238E27FC236}">
                <a16:creationId xmlns:a16="http://schemas.microsoft.com/office/drawing/2014/main" id="{B3B6FFAC-A2C9-49A9-BEEC-98A3B46CE732}"/>
              </a:ext>
            </a:extLst>
          </p:cNvPr>
          <p:cNvSpPr>
            <a:spLocks noGrp="1"/>
          </p:cNvSpPr>
          <p:nvPr>
            <p:ph type="subTitle" idx="1"/>
          </p:nvPr>
        </p:nvSpPr>
        <p:spPr/>
        <p:txBody>
          <a:bodyPr/>
          <a:lstStyle/>
          <a:p>
            <a:r>
              <a:rPr lang="en-AU" dirty="0"/>
              <a:t>Clause 34 in local planning schemes</a:t>
            </a:r>
          </a:p>
          <a:p>
            <a:endParaRPr lang="en-AU" i="1" dirty="0"/>
          </a:p>
          <a:p>
            <a:r>
              <a:rPr lang="en-AU" dirty="0"/>
              <a:t>Page </a:t>
            </a:r>
            <a:r>
              <a:rPr lang="en-AU" dirty="0">
                <a:highlight>
                  <a:srgbClr val="FFFF00"/>
                </a:highlight>
              </a:rPr>
              <a:t>26</a:t>
            </a:r>
            <a:r>
              <a:rPr lang="en-AU" dirty="0"/>
              <a:t> – Commercial 1</a:t>
            </a:r>
          </a:p>
          <a:p>
            <a:r>
              <a:rPr lang="en-AU" dirty="0"/>
              <a:t>Page </a:t>
            </a:r>
            <a:r>
              <a:rPr lang="en-AU" dirty="0">
                <a:highlight>
                  <a:srgbClr val="FFFF00"/>
                </a:highlight>
              </a:rPr>
              <a:t>27</a:t>
            </a:r>
            <a:r>
              <a:rPr lang="en-AU" dirty="0"/>
              <a:t> – Commercial 2</a:t>
            </a:r>
          </a:p>
          <a:p>
            <a:r>
              <a:rPr lang="en-AU" dirty="0"/>
              <a:t>Page </a:t>
            </a:r>
            <a:r>
              <a:rPr lang="en-AU" dirty="0">
                <a:highlight>
                  <a:srgbClr val="FFFF00"/>
                </a:highlight>
              </a:rPr>
              <a:t>28</a:t>
            </a:r>
            <a:r>
              <a:rPr lang="en-AU" dirty="0"/>
              <a:t> – Commercial 3</a:t>
            </a:r>
          </a:p>
          <a:p>
            <a:endParaRPr lang="en-AU" dirty="0"/>
          </a:p>
          <a:p>
            <a:endParaRPr lang="en-AU" dirty="0"/>
          </a:p>
        </p:txBody>
      </p:sp>
      <p:sp>
        <p:nvSpPr>
          <p:cNvPr id="11" name="Slide Number Placeholder 10">
            <a:extLst>
              <a:ext uri="{FF2B5EF4-FFF2-40B4-BE49-F238E27FC236}">
                <a16:creationId xmlns:a16="http://schemas.microsoft.com/office/drawing/2014/main" id="{0429D799-4167-45C3-B03F-E1B12D38DA3C}"/>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GB"/>
              <a:t>Page </a:t>
            </a:r>
            <a:fld id="{F5AEA0E0-5CC6-4BD0-905C-A0021E419432}" type="slidenum">
              <a:rPr lang="en-GB" smtClean="0"/>
              <a:pPr/>
              <a:t>25</a:t>
            </a:fld>
            <a:endParaRPr lang="en-GB"/>
          </a:p>
        </p:txBody>
      </p:sp>
    </p:spTree>
    <p:extLst>
      <p:ext uri="{BB962C8B-B14F-4D97-AF65-F5344CB8AC3E}">
        <p14:creationId xmlns:p14="http://schemas.microsoft.com/office/powerpoint/2010/main" val="166070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Commercial 1 Zone</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26</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8" name="Content Placeholder 2">
            <a:extLst>
              <a:ext uri="{FF2B5EF4-FFF2-40B4-BE49-F238E27FC236}">
                <a16:creationId xmlns:a16="http://schemas.microsoft.com/office/drawing/2014/main" id="{8AA8FA72-CA5B-9882-AE68-E78D8FDC738C}"/>
              </a:ext>
            </a:extLst>
          </p:cNvPr>
          <p:cNvSpPr txBox="1">
            <a:spLocks/>
          </p:cNvSpPr>
          <p:nvPr/>
        </p:nvSpPr>
        <p:spPr>
          <a:xfrm>
            <a:off x="364332" y="2434167"/>
            <a:ext cx="2888151"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Commercial 1 Zone?</a:t>
            </a:r>
          </a:p>
          <a:p>
            <a:pPr>
              <a:lnSpc>
                <a:spcPct val="114000"/>
              </a:lnSpc>
              <a:spcBef>
                <a:spcPts val="600"/>
              </a:spcBef>
              <a:spcAft>
                <a:spcPts val="600"/>
              </a:spcAft>
            </a:pPr>
            <a:r>
              <a:rPr lang="en-AU" sz="1000" b="0" dirty="0"/>
              <a:t>The Commercial 1 Zone (C1Z) is most often used for ‘main street’ shopping precincts. The C1Z promotes diverse commercial centres for shopping, office, entertainment and community activities. This zone can encourage residential development above the ground floor of buildings to support the role of the shopping centre.</a:t>
            </a:r>
          </a:p>
          <a:p>
            <a:pPr>
              <a:lnSpc>
                <a:spcPct val="114000"/>
              </a:lnSpc>
            </a:pPr>
            <a:r>
              <a:rPr lang="en-AU" sz="1200" dirty="0">
                <a:solidFill>
                  <a:schemeClr val="accent6">
                    <a:lumMod val="75000"/>
                  </a:schemeClr>
                </a:solidFill>
              </a:rPr>
              <a:t>When is a planning permit usually required?</a:t>
            </a:r>
          </a:p>
          <a:p>
            <a:pPr>
              <a:lnSpc>
                <a:spcPct val="114000"/>
              </a:lnSpc>
              <a:spcBef>
                <a:spcPts val="600"/>
              </a:spcBef>
            </a:pPr>
            <a:r>
              <a:rPr lang="en-AU" sz="1000" b="0" dirty="0"/>
              <a:t>The following uses typically need a planning permit in the Commercial 1 Zone:</a:t>
            </a:r>
          </a:p>
          <a:p>
            <a:pPr marL="171450" indent="-171450">
              <a:lnSpc>
                <a:spcPct val="114000"/>
              </a:lnSpc>
              <a:spcBef>
                <a:spcPts val="200"/>
              </a:spcBef>
              <a:spcAft>
                <a:spcPts val="200"/>
              </a:spcAft>
              <a:buFont typeface="Arial" panose="020B0604020202020204" pitchFamily="34" charset="0"/>
              <a:buChar char="•"/>
            </a:pPr>
            <a:r>
              <a:rPr lang="en-AU" sz="1000" b="0" dirty="0"/>
              <a:t>Most new buildings (although minor renovations might qualify for the fast-track </a:t>
            </a:r>
            <a:r>
              <a:rPr lang="en-AU" sz="1000" b="0" dirty="0" err="1"/>
              <a:t>VicSmart</a:t>
            </a:r>
            <a:r>
              <a:rPr lang="en-AU" sz="1000" b="0" dirty="0"/>
              <a:t> assessment process)</a:t>
            </a:r>
          </a:p>
          <a:p>
            <a:pPr marL="171450" indent="-171450">
              <a:lnSpc>
                <a:spcPct val="114000"/>
              </a:lnSpc>
              <a:spcBef>
                <a:spcPts val="200"/>
              </a:spcBef>
              <a:spcAft>
                <a:spcPts val="200"/>
              </a:spcAft>
              <a:buFont typeface="Arial" panose="020B0604020202020204" pitchFamily="34" charset="0"/>
              <a:buChar char="•"/>
            </a:pPr>
            <a:r>
              <a:rPr lang="en-AU" sz="1000" b="0" dirty="0"/>
              <a:t>Many non-commercial land uses</a:t>
            </a:r>
          </a:p>
          <a:p>
            <a:pPr marL="171450" indent="-171450">
              <a:lnSpc>
                <a:spcPct val="114000"/>
              </a:lnSpc>
              <a:spcBef>
                <a:spcPts val="200"/>
              </a:spcBef>
              <a:spcAft>
                <a:spcPts val="200"/>
              </a:spcAft>
              <a:buFont typeface="Arial" panose="020B0604020202020204" pitchFamily="34" charset="0"/>
              <a:buChar char="•"/>
            </a:pPr>
            <a:r>
              <a:rPr lang="en-AU" sz="1000" b="0" dirty="0"/>
              <a:t>Subdivision</a:t>
            </a:r>
          </a:p>
          <a:p>
            <a:pPr>
              <a:lnSpc>
                <a:spcPct val="114000"/>
              </a:lnSpc>
              <a:spcBef>
                <a:spcPts val="600"/>
              </a:spcBef>
              <a:spcAft>
                <a:spcPts val="600"/>
              </a:spcAft>
            </a:pPr>
            <a:r>
              <a:rPr lang="en-AU" sz="1000" b="0" dirty="0"/>
              <a:t>Check with council about any other new land uses that are different to a shop or other commercial premises. A permit may also be triggered by an overlay or particular provision.</a:t>
            </a:r>
            <a:endParaRPr lang="en-AU" sz="1000" b="0" dirty="0">
              <a:cs typeface="Arial"/>
            </a:endParaRPr>
          </a:p>
          <a:p>
            <a:pPr>
              <a:lnSpc>
                <a:spcPct val="114000"/>
              </a:lnSpc>
            </a:pPr>
            <a:r>
              <a:rPr lang="en-AU" sz="1200" dirty="0">
                <a:solidFill>
                  <a:schemeClr val="accent6">
                    <a:lumMod val="75000"/>
                  </a:schemeClr>
                </a:solidFill>
              </a:rPr>
              <a:t>What may not need a planning permit?</a:t>
            </a:r>
          </a:p>
          <a:p>
            <a:pPr>
              <a:lnSpc>
                <a:spcPct val="114000"/>
              </a:lnSpc>
              <a:spcBef>
                <a:spcPts val="600"/>
              </a:spcBef>
            </a:pPr>
            <a:r>
              <a:rPr lang="en-AU" sz="1000" b="0" dirty="0"/>
              <a:t>The following actions may not need a permit:</a:t>
            </a:r>
          </a:p>
          <a:p>
            <a:pPr marL="171450" indent="-171450">
              <a:lnSpc>
                <a:spcPct val="114000"/>
              </a:lnSpc>
              <a:spcBef>
                <a:spcPts val="200"/>
              </a:spcBef>
              <a:spcAft>
                <a:spcPts val="200"/>
              </a:spcAft>
              <a:buFont typeface="Arial" panose="020B0604020202020204" pitchFamily="34" charset="0"/>
              <a:buChar char="•"/>
            </a:pPr>
            <a:r>
              <a:rPr lang="en-AU" sz="1000" b="0" dirty="0"/>
              <a:t>Many commercial and some residential land uses in existing buildings (although planning scheme conditions generally must be met to avoid a permit) </a:t>
            </a:r>
          </a:p>
          <a:p>
            <a:pPr marL="171450" indent="-171450">
              <a:lnSpc>
                <a:spcPct val="114000"/>
              </a:lnSpc>
              <a:spcBef>
                <a:spcPts val="200"/>
              </a:spcBef>
              <a:spcAft>
                <a:spcPts val="200"/>
              </a:spcAft>
              <a:buFont typeface="Arial" panose="020B0604020202020204" pitchFamily="34" charset="0"/>
              <a:buChar char="•"/>
            </a:pPr>
            <a:r>
              <a:rPr lang="en-AU" sz="1000" b="0" dirty="0"/>
              <a:t>Internal alterations to buildings</a:t>
            </a:r>
          </a:p>
          <a:p>
            <a:pPr marL="171450" indent="-171450">
              <a:lnSpc>
                <a:spcPct val="114000"/>
              </a:lnSpc>
              <a:spcBef>
                <a:spcPts val="200"/>
              </a:spcBef>
              <a:spcAft>
                <a:spcPts val="200"/>
              </a:spcAft>
              <a:buFont typeface="Arial" panose="020B0604020202020204" pitchFamily="34" charset="0"/>
              <a:buChar char="•"/>
            </a:pPr>
            <a:r>
              <a:rPr lang="en-AU" sz="1000" b="0" dirty="0"/>
              <a:t>Installation of minor supporting infrastructure</a:t>
            </a:r>
          </a:p>
          <a:p>
            <a:pPr>
              <a:lnSpc>
                <a:spcPct val="114000"/>
              </a:lnSpc>
            </a:pPr>
            <a:r>
              <a:rPr lang="en-AU" sz="1200" dirty="0">
                <a:solidFill>
                  <a:schemeClr val="accent6">
                    <a:lumMod val="75000"/>
                  </a:schemeClr>
                </a:solidFill>
              </a:rPr>
              <a:t>Is anything not allowed in the C1Z?</a:t>
            </a:r>
          </a:p>
          <a:p>
            <a:pPr>
              <a:lnSpc>
                <a:spcPct val="114000"/>
              </a:lnSpc>
              <a:spcBef>
                <a:spcPts val="600"/>
              </a:spcBef>
              <a:spcAft>
                <a:spcPts val="600"/>
              </a:spcAft>
            </a:pPr>
            <a:r>
              <a:rPr lang="en-AU" sz="1000" b="0" dirty="0"/>
              <a:t>Some agriculture, large sports facilities and motor racing tracks are not allowed in the C1Z.</a:t>
            </a:r>
          </a:p>
          <a:p>
            <a:pPr>
              <a:lnSpc>
                <a:spcPct val="114000"/>
              </a:lnSpc>
            </a:pPr>
            <a:r>
              <a:rPr lang="en-AU" sz="1200" dirty="0"/>
              <a:t> </a:t>
            </a:r>
            <a:endParaRPr lang="en-AU" sz="1100" b="0" dirty="0"/>
          </a:p>
        </p:txBody>
      </p:sp>
      <p:sp>
        <p:nvSpPr>
          <p:cNvPr id="12" name="Content Placeholder 3">
            <a:extLst>
              <a:ext uri="{FF2B5EF4-FFF2-40B4-BE49-F238E27FC236}">
                <a16:creationId xmlns:a16="http://schemas.microsoft.com/office/drawing/2014/main" id="{85C4F08A-D314-1E28-1DA3-25BA02F0AA6E}"/>
              </a:ext>
            </a:extLst>
          </p:cNvPr>
          <p:cNvSpPr txBox="1">
            <a:spLocks/>
          </p:cNvSpPr>
          <p:nvPr/>
        </p:nvSpPr>
        <p:spPr>
          <a:xfrm>
            <a:off x="3429000" y="2434166"/>
            <a:ext cx="3027539"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do I need to include in my planning permit application?</a:t>
            </a:r>
          </a:p>
          <a:p>
            <a:pPr>
              <a:lnSpc>
                <a:spcPct val="114000"/>
              </a:lnSpc>
              <a:spcBef>
                <a:spcPts val="600"/>
              </a:spcBef>
              <a:spcAft>
                <a:spcPts val="600"/>
              </a:spcAft>
            </a:pPr>
            <a:r>
              <a:rPr lang="en-AU" sz="1000" b="0" dirty="0"/>
              <a:t>If your application is for a new building, an extension to an existing one or other development then the following will generally be required:</a:t>
            </a:r>
          </a:p>
          <a:p>
            <a:pPr marL="171450" indent="-171450">
              <a:lnSpc>
                <a:spcPct val="114000"/>
              </a:lnSpc>
              <a:spcBef>
                <a:spcPts val="200"/>
              </a:spcBef>
              <a:spcAft>
                <a:spcPts val="200"/>
              </a:spcAft>
              <a:buFont typeface="Arial" panose="020B0604020202020204" pitchFamily="34" charset="0"/>
              <a:buChar char="•"/>
            </a:pPr>
            <a:r>
              <a:rPr lang="en-AU" sz="1000" b="0" dirty="0"/>
              <a:t>Site plans, showing key features of the site and adjoining properties – this may also include a neighbourhood and site description, and design response</a:t>
            </a:r>
          </a:p>
          <a:p>
            <a:pPr marL="171450" indent="-171450">
              <a:lnSpc>
                <a:spcPct val="114000"/>
              </a:lnSpc>
              <a:spcBef>
                <a:spcPts val="200"/>
              </a:spcBef>
              <a:spcAft>
                <a:spcPts val="200"/>
              </a:spcAft>
              <a:buFont typeface="Arial" panose="020B0604020202020204" pitchFamily="34" charset="0"/>
              <a:buChar char="•"/>
            </a:pPr>
            <a:r>
              <a:rPr lang="en-AU" sz="1000" b="0" dirty="0"/>
              <a:t>Elevation plans including floor levels, boundary setbacks and designs of the building</a:t>
            </a:r>
          </a:p>
          <a:p>
            <a:pPr marL="171450" indent="-171450">
              <a:lnSpc>
                <a:spcPct val="114000"/>
              </a:lnSpc>
              <a:spcBef>
                <a:spcPts val="200"/>
              </a:spcBef>
              <a:spcAft>
                <a:spcPts val="200"/>
              </a:spcAft>
              <a:buFont typeface="Arial" panose="020B0604020202020204" pitchFamily="34" charset="0"/>
              <a:buChar char="•"/>
            </a:pPr>
            <a:r>
              <a:rPr lang="en-AU" sz="1000" b="0" dirty="0"/>
              <a:t>Floor plans, detailing setbacks from boundaries, areas of open space and proposed features</a:t>
            </a:r>
          </a:p>
          <a:p>
            <a:pPr>
              <a:lnSpc>
                <a:spcPct val="114000"/>
              </a:lnSpc>
              <a:spcBef>
                <a:spcPts val="600"/>
              </a:spcBef>
              <a:spcAft>
                <a:spcPts val="600"/>
              </a:spcAft>
            </a:pPr>
            <a:r>
              <a:rPr lang="en-AU" sz="1000" b="0" dirty="0"/>
              <a:t>Any applicable overlays or provisions may require additional information to be shown on the plans.</a:t>
            </a:r>
          </a:p>
          <a:p>
            <a:pPr>
              <a:lnSpc>
                <a:spcPct val="114000"/>
              </a:lnSpc>
              <a:spcBef>
                <a:spcPts val="600"/>
              </a:spcBef>
            </a:pPr>
            <a:r>
              <a:rPr lang="en-AU" sz="1000" b="0" dirty="0"/>
              <a:t>If your application is for a new land use, council generally need to know about:</a:t>
            </a:r>
          </a:p>
          <a:p>
            <a:pPr marL="171450" indent="-171450">
              <a:lnSpc>
                <a:spcPct val="114000"/>
              </a:lnSpc>
              <a:spcBef>
                <a:spcPts val="600"/>
              </a:spcBef>
              <a:buFont typeface="Arial" panose="020B0604020202020204" pitchFamily="34" charset="0"/>
              <a:buChar char="•"/>
            </a:pPr>
            <a:r>
              <a:rPr lang="en-AU" sz="1000" b="0" dirty="0"/>
              <a:t>Traffic and vehicle movements</a:t>
            </a:r>
          </a:p>
          <a:p>
            <a:pPr marL="171450" indent="-171450">
              <a:lnSpc>
                <a:spcPct val="114000"/>
              </a:lnSpc>
              <a:spcBef>
                <a:spcPts val="200"/>
              </a:spcBef>
              <a:buFont typeface="Arial" panose="020B0604020202020204" pitchFamily="34" charset="0"/>
              <a:buChar char="•"/>
            </a:pPr>
            <a:r>
              <a:rPr lang="en-AU" sz="1000" b="0" dirty="0"/>
              <a:t>Numbers of patrons and hours of operation </a:t>
            </a:r>
          </a:p>
          <a:p>
            <a:pPr marL="171450" indent="-171450">
              <a:lnSpc>
                <a:spcPct val="114000"/>
              </a:lnSpc>
              <a:spcBef>
                <a:spcPts val="200"/>
              </a:spcBef>
              <a:buFont typeface="Arial" panose="020B0604020202020204" pitchFamily="34" charset="0"/>
              <a:buChar char="•"/>
            </a:pPr>
            <a:r>
              <a:rPr lang="en-AU" sz="1000" b="0" dirty="0"/>
              <a:t>Layout of the land use </a:t>
            </a:r>
          </a:p>
          <a:p>
            <a:pPr marL="171450" indent="-171450">
              <a:lnSpc>
                <a:spcPct val="114000"/>
              </a:lnSpc>
              <a:spcBef>
                <a:spcPts val="200"/>
              </a:spcBef>
              <a:buFont typeface="Arial" panose="020B0604020202020204" pitchFamily="34" charset="0"/>
              <a:buChar char="•"/>
            </a:pPr>
            <a:r>
              <a:rPr lang="en-AU" sz="1000" b="0" dirty="0"/>
              <a:t>Additional noise or smell impacts </a:t>
            </a:r>
          </a:p>
          <a:p>
            <a:pPr marL="171450" indent="-171450">
              <a:lnSpc>
                <a:spcPct val="114000"/>
              </a:lnSpc>
              <a:spcBef>
                <a:spcPts val="200"/>
              </a:spcBef>
              <a:buFont typeface="Arial" panose="020B0604020202020204" pitchFamily="34" charset="0"/>
              <a:buChar char="•"/>
            </a:pPr>
            <a:r>
              <a:rPr lang="en-AU" sz="1000" b="0" dirty="0"/>
              <a:t>Types of land uses in the surrounding area (including schools, child care centres, and hospitals)</a:t>
            </a:r>
          </a:p>
          <a:p>
            <a:pPr>
              <a:lnSpc>
                <a:spcPct val="114000"/>
              </a:lnSpc>
            </a:pPr>
            <a:r>
              <a:rPr lang="en-AU" sz="1200" dirty="0">
                <a:solidFill>
                  <a:schemeClr val="accent6">
                    <a:lumMod val="75000"/>
                  </a:schemeClr>
                </a:solidFill>
              </a:rPr>
              <a:t>Are there any specific requirements?</a:t>
            </a:r>
          </a:p>
          <a:p>
            <a:pPr>
              <a:lnSpc>
                <a:spcPct val="114000"/>
              </a:lnSpc>
              <a:spcBef>
                <a:spcPts val="600"/>
              </a:spcBef>
            </a:pPr>
            <a:r>
              <a:rPr lang="en-AU" sz="1000" b="0" dirty="0"/>
              <a:t>In almost all applications, a planning report and other consulting reports should be submitted. The other reports could be:</a:t>
            </a:r>
          </a:p>
          <a:p>
            <a:pPr marL="171450" indent="-171450">
              <a:lnSpc>
                <a:spcPct val="114000"/>
              </a:lnSpc>
              <a:spcBef>
                <a:spcPts val="0"/>
              </a:spcBef>
              <a:buFont typeface="Arial" panose="020B0604020202020204" pitchFamily="34" charset="0"/>
              <a:buChar char="•"/>
            </a:pPr>
            <a:r>
              <a:rPr lang="en-AU" sz="1000" b="0" dirty="0"/>
              <a:t>Traffic and car parking report</a:t>
            </a:r>
          </a:p>
          <a:p>
            <a:pPr marL="171450" indent="-171450">
              <a:lnSpc>
                <a:spcPct val="114000"/>
              </a:lnSpc>
              <a:spcBef>
                <a:spcPts val="0"/>
              </a:spcBef>
              <a:buFont typeface="Arial" panose="020B0604020202020204" pitchFamily="34" charset="0"/>
              <a:buChar char="•"/>
            </a:pPr>
            <a:r>
              <a:rPr lang="en-AU" sz="1000" b="0" dirty="0"/>
              <a:t>Environmentally sensitive design report </a:t>
            </a:r>
          </a:p>
          <a:p>
            <a:pPr marL="171450" indent="-171450">
              <a:lnSpc>
                <a:spcPct val="114000"/>
              </a:lnSpc>
              <a:spcBef>
                <a:spcPts val="0"/>
              </a:spcBef>
              <a:buFont typeface="Arial" panose="020B0604020202020204" pitchFamily="34" charset="0"/>
              <a:buChar char="•"/>
            </a:pPr>
            <a:r>
              <a:rPr lang="en-AU" sz="1000" b="0" dirty="0"/>
              <a:t>Urban design response</a:t>
            </a:r>
          </a:p>
          <a:p>
            <a:pPr>
              <a:lnSpc>
                <a:spcPct val="114000"/>
              </a:lnSpc>
              <a:spcBef>
                <a:spcPts val="600"/>
              </a:spcBef>
              <a:spcAft>
                <a:spcPts val="600"/>
              </a:spcAft>
            </a:pPr>
            <a:r>
              <a:rPr lang="en-AU" sz="1000" b="0" dirty="0"/>
              <a:t>Speak to council to get advice on the information you should include in your application. </a:t>
            </a:r>
          </a:p>
        </p:txBody>
      </p:sp>
    </p:spTree>
    <p:extLst>
      <p:ext uri="{BB962C8B-B14F-4D97-AF65-F5344CB8AC3E}">
        <p14:creationId xmlns:p14="http://schemas.microsoft.com/office/powerpoint/2010/main" val="1286846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Commercial 2 Zone</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27</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8" name="Content Placeholder 2">
            <a:extLst>
              <a:ext uri="{FF2B5EF4-FFF2-40B4-BE49-F238E27FC236}">
                <a16:creationId xmlns:a16="http://schemas.microsoft.com/office/drawing/2014/main" id="{3FAD8819-44C3-5806-A498-ADB5F092313D}"/>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Commercial 2 Zone?</a:t>
            </a:r>
          </a:p>
          <a:p>
            <a:pPr>
              <a:lnSpc>
                <a:spcPct val="114000"/>
              </a:lnSpc>
              <a:spcBef>
                <a:spcPts val="600"/>
              </a:spcBef>
              <a:spcAft>
                <a:spcPts val="600"/>
              </a:spcAft>
            </a:pPr>
            <a:r>
              <a:rPr lang="en-AU" sz="1000" b="0" dirty="0"/>
              <a:t>The Commercial 2 Zone (C2Z) is most often used for offices, larger scale retailing and a broad range of commercial services. The C2Z does not encourage residential development but may be appropriate for light industrial activities.</a:t>
            </a:r>
          </a:p>
          <a:p>
            <a:pPr>
              <a:lnSpc>
                <a:spcPct val="114000"/>
              </a:lnSpc>
            </a:pPr>
            <a:r>
              <a:rPr lang="en-AU" sz="1200" dirty="0"/>
              <a:t>When is a planning permit usually required?</a:t>
            </a:r>
          </a:p>
          <a:p>
            <a:pPr>
              <a:lnSpc>
                <a:spcPct val="114000"/>
              </a:lnSpc>
              <a:spcBef>
                <a:spcPts val="600"/>
              </a:spcBef>
              <a:spcAft>
                <a:spcPts val="600"/>
              </a:spcAft>
            </a:pPr>
            <a:r>
              <a:rPr lang="en-AU" sz="1000" b="0" dirty="0"/>
              <a:t>The following uses typically need a planning permit in the Commercial 2 Zone:</a:t>
            </a:r>
          </a:p>
          <a:p>
            <a:pPr marL="171450" indent="-171450">
              <a:lnSpc>
                <a:spcPct val="114000"/>
              </a:lnSpc>
              <a:spcBef>
                <a:spcPts val="200"/>
              </a:spcBef>
              <a:spcAft>
                <a:spcPts val="200"/>
              </a:spcAft>
              <a:buFont typeface="Arial" panose="020B0604020202020204" pitchFamily="34" charset="0"/>
              <a:buChar char="•"/>
            </a:pPr>
            <a:r>
              <a:rPr lang="en-AU" sz="1000" b="0" dirty="0"/>
              <a:t>Most new buildings (although minor renovations might qualify for the fast-track </a:t>
            </a:r>
            <a:r>
              <a:rPr lang="en-AU" sz="1000" b="0" dirty="0" err="1"/>
              <a:t>VicSmart</a:t>
            </a:r>
            <a:r>
              <a:rPr lang="en-AU" sz="1000" b="0" dirty="0"/>
              <a:t> assessment process)</a:t>
            </a:r>
          </a:p>
          <a:p>
            <a:pPr marL="171450" indent="-171450">
              <a:lnSpc>
                <a:spcPct val="114000"/>
              </a:lnSpc>
              <a:spcBef>
                <a:spcPts val="200"/>
              </a:spcBef>
              <a:spcAft>
                <a:spcPts val="200"/>
              </a:spcAft>
              <a:buFont typeface="Arial" panose="020B0604020202020204" pitchFamily="34" charset="0"/>
              <a:buChar char="•"/>
            </a:pPr>
            <a:r>
              <a:rPr lang="en-AU" sz="1000" b="0" dirty="0"/>
              <a:t>Many non-commercial land uses</a:t>
            </a:r>
          </a:p>
          <a:p>
            <a:pPr marL="171450" indent="-171450">
              <a:lnSpc>
                <a:spcPct val="114000"/>
              </a:lnSpc>
              <a:spcBef>
                <a:spcPts val="200"/>
              </a:spcBef>
              <a:spcAft>
                <a:spcPts val="200"/>
              </a:spcAft>
              <a:buFont typeface="Arial" panose="020B0604020202020204" pitchFamily="34" charset="0"/>
              <a:buChar char="•"/>
            </a:pPr>
            <a:r>
              <a:rPr lang="en-AU" sz="1000" b="0" dirty="0"/>
              <a:t>Subdivision</a:t>
            </a:r>
          </a:p>
          <a:p>
            <a:pPr>
              <a:lnSpc>
                <a:spcPct val="114000"/>
              </a:lnSpc>
              <a:spcBef>
                <a:spcPts val="600"/>
              </a:spcBef>
              <a:spcAft>
                <a:spcPts val="600"/>
              </a:spcAft>
            </a:pPr>
            <a:r>
              <a:rPr lang="en-AU" sz="1000" b="0" dirty="0"/>
              <a:t>Check with council about any other new land uses that are different to a shop, office or other commercial premises. A permit may also be triggered by an overlay or particular provision.</a:t>
            </a:r>
            <a:endParaRPr lang="en-AU" sz="1000" b="0" dirty="0">
              <a:cs typeface="Arial"/>
            </a:endParaRPr>
          </a:p>
          <a:p>
            <a:pPr>
              <a:lnSpc>
                <a:spcPct val="114000"/>
              </a:lnSpc>
            </a:pPr>
            <a:r>
              <a:rPr lang="en-AU" sz="1200" dirty="0"/>
              <a:t>What may not need a planning permit?</a:t>
            </a:r>
          </a:p>
          <a:p>
            <a:pPr>
              <a:lnSpc>
                <a:spcPct val="114000"/>
              </a:lnSpc>
              <a:spcBef>
                <a:spcPts val="600"/>
              </a:spcBef>
              <a:spcAft>
                <a:spcPts val="600"/>
              </a:spcAft>
            </a:pPr>
            <a:r>
              <a:rPr lang="en-AU" sz="1000" b="0" dirty="0"/>
              <a:t>The following actions may not need a permit:</a:t>
            </a:r>
          </a:p>
          <a:p>
            <a:pPr marL="171450" indent="-171450">
              <a:lnSpc>
                <a:spcPct val="114000"/>
              </a:lnSpc>
              <a:spcBef>
                <a:spcPts val="200"/>
              </a:spcBef>
              <a:spcAft>
                <a:spcPts val="200"/>
              </a:spcAft>
              <a:buFont typeface="Arial" panose="020B0604020202020204" pitchFamily="34" charset="0"/>
              <a:buChar char="•"/>
            </a:pPr>
            <a:r>
              <a:rPr lang="en-AU" sz="1000" b="0" dirty="0"/>
              <a:t>Many commercial and some light industrial land uses in existing buildings (although planning scheme conditions generally must be met to avoid a permit) </a:t>
            </a:r>
          </a:p>
          <a:p>
            <a:pPr marL="171450" indent="-171450">
              <a:lnSpc>
                <a:spcPct val="114000"/>
              </a:lnSpc>
              <a:spcBef>
                <a:spcPts val="200"/>
              </a:spcBef>
              <a:spcAft>
                <a:spcPts val="200"/>
              </a:spcAft>
              <a:buFont typeface="Arial" panose="020B0604020202020204" pitchFamily="34" charset="0"/>
              <a:buChar char="•"/>
            </a:pPr>
            <a:r>
              <a:rPr lang="en-AU" sz="1000" b="0" dirty="0"/>
              <a:t>Internal alterations to buildings </a:t>
            </a:r>
          </a:p>
          <a:p>
            <a:pPr marL="171450" indent="-171450">
              <a:lnSpc>
                <a:spcPct val="114000"/>
              </a:lnSpc>
              <a:spcBef>
                <a:spcPts val="200"/>
              </a:spcBef>
              <a:spcAft>
                <a:spcPts val="200"/>
              </a:spcAft>
              <a:buFont typeface="Arial" panose="020B0604020202020204" pitchFamily="34" charset="0"/>
              <a:buChar char="•"/>
            </a:pPr>
            <a:r>
              <a:rPr lang="en-AU" sz="1000" b="0" dirty="0"/>
              <a:t>Installation of minor supporting infrastructure</a:t>
            </a:r>
          </a:p>
          <a:p>
            <a:pPr>
              <a:lnSpc>
                <a:spcPct val="114000"/>
              </a:lnSpc>
            </a:pPr>
            <a:r>
              <a:rPr lang="en-AU" sz="1200" dirty="0"/>
              <a:t>Is anything not allowed in the C2Z?</a:t>
            </a:r>
          </a:p>
          <a:p>
            <a:pPr>
              <a:lnSpc>
                <a:spcPct val="114000"/>
              </a:lnSpc>
              <a:spcBef>
                <a:spcPts val="600"/>
              </a:spcBef>
              <a:spcAft>
                <a:spcPts val="600"/>
              </a:spcAft>
            </a:pPr>
            <a:r>
              <a:rPr lang="en-AU" sz="1000" b="0" dirty="0"/>
              <a:t>Some residential uses, agriculture, hospitals and large sport facilities are not allowed.</a:t>
            </a:r>
          </a:p>
          <a:p>
            <a:pPr>
              <a:lnSpc>
                <a:spcPct val="114000"/>
              </a:lnSpc>
            </a:pPr>
            <a:endParaRPr lang="en-AU" sz="1100" b="0" dirty="0"/>
          </a:p>
          <a:p>
            <a:pPr>
              <a:lnSpc>
                <a:spcPct val="114000"/>
              </a:lnSpc>
            </a:pPr>
            <a:endParaRPr lang="en-AU" sz="1200" b="0" dirty="0"/>
          </a:p>
        </p:txBody>
      </p:sp>
      <p:sp>
        <p:nvSpPr>
          <p:cNvPr id="12" name="Content Placeholder 3">
            <a:extLst>
              <a:ext uri="{FF2B5EF4-FFF2-40B4-BE49-F238E27FC236}">
                <a16:creationId xmlns:a16="http://schemas.microsoft.com/office/drawing/2014/main" id="{01A3E4C1-54CC-3173-73C2-1FBFFCF62C79}"/>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do I need to include in my planning permit application?</a:t>
            </a:r>
          </a:p>
          <a:p>
            <a:pPr>
              <a:lnSpc>
                <a:spcPct val="114000"/>
              </a:lnSpc>
              <a:spcBef>
                <a:spcPts val="600"/>
              </a:spcBef>
              <a:spcAft>
                <a:spcPts val="600"/>
              </a:spcAft>
            </a:pPr>
            <a:r>
              <a:rPr lang="en-AU" sz="1000" b="0" dirty="0"/>
              <a:t>If your application is for a new building, an extension to an existing one or another development then the following is usually needed:</a:t>
            </a:r>
          </a:p>
          <a:p>
            <a:pPr marL="171450" indent="-171450">
              <a:lnSpc>
                <a:spcPct val="114000"/>
              </a:lnSpc>
              <a:spcBef>
                <a:spcPts val="200"/>
              </a:spcBef>
              <a:spcAft>
                <a:spcPts val="200"/>
              </a:spcAft>
              <a:buFont typeface="Arial" panose="020B0604020202020204" pitchFamily="34" charset="0"/>
              <a:buChar char="•"/>
            </a:pPr>
            <a:r>
              <a:rPr lang="en-AU" sz="1000" b="0" dirty="0"/>
              <a:t>Site plans, showing key features of the site and adjoining properties – this may also include a neighbourhood and site description, and design response</a:t>
            </a:r>
          </a:p>
          <a:p>
            <a:pPr marL="171450" indent="-171450">
              <a:lnSpc>
                <a:spcPct val="114000"/>
              </a:lnSpc>
              <a:spcBef>
                <a:spcPts val="200"/>
              </a:spcBef>
              <a:spcAft>
                <a:spcPts val="200"/>
              </a:spcAft>
              <a:buFont typeface="Arial" panose="020B0604020202020204" pitchFamily="34" charset="0"/>
              <a:buChar char="•"/>
            </a:pPr>
            <a:r>
              <a:rPr lang="en-AU" sz="1000" b="0" dirty="0"/>
              <a:t>Elevation plans including floor levels, boundary setbacks and designs of the building</a:t>
            </a:r>
          </a:p>
          <a:p>
            <a:pPr marL="171450" indent="-171450">
              <a:lnSpc>
                <a:spcPct val="114000"/>
              </a:lnSpc>
              <a:spcBef>
                <a:spcPts val="200"/>
              </a:spcBef>
              <a:spcAft>
                <a:spcPts val="200"/>
              </a:spcAft>
              <a:buFont typeface="Arial" panose="020B0604020202020204" pitchFamily="34" charset="0"/>
              <a:buChar char="•"/>
            </a:pPr>
            <a:r>
              <a:rPr lang="en-AU" sz="1000" b="0" dirty="0"/>
              <a:t>Floor plans, detailing setbacks from boundaries, areas of open space and proposed features</a:t>
            </a:r>
          </a:p>
          <a:p>
            <a:pPr>
              <a:lnSpc>
                <a:spcPct val="114000"/>
              </a:lnSpc>
              <a:spcBef>
                <a:spcPts val="600"/>
              </a:spcBef>
              <a:spcAft>
                <a:spcPts val="600"/>
              </a:spcAft>
            </a:pPr>
            <a:r>
              <a:rPr lang="en-AU" sz="1000" b="0" dirty="0"/>
              <a:t>If your application is for a land use, then council generally need to know about things like:</a:t>
            </a:r>
          </a:p>
          <a:p>
            <a:pPr marL="171450" indent="-171450">
              <a:lnSpc>
                <a:spcPct val="114000"/>
              </a:lnSpc>
              <a:spcBef>
                <a:spcPts val="0"/>
              </a:spcBef>
              <a:buFont typeface="Arial" panose="020B0604020202020204" pitchFamily="34" charset="0"/>
              <a:buChar char="•"/>
            </a:pPr>
            <a:r>
              <a:rPr lang="en-AU" sz="1000" b="0" dirty="0"/>
              <a:t>Traffic and vehicle movements</a:t>
            </a:r>
          </a:p>
          <a:p>
            <a:pPr marL="171450" indent="-171450">
              <a:lnSpc>
                <a:spcPct val="114000"/>
              </a:lnSpc>
              <a:spcBef>
                <a:spcPts val="0"/>
              </a:spcBef>
              <a:buFont typeface="Arial" panose="020B0604020202020204" pitchFamily="34" charset="0"/>
              <a:buChar char="•"/>
            </a:pPr>
            <a:r>
              <a:rPr lang="en-AU" sz="1000" b="0" dirty="0"/>
              <a:t>Numbers of patrons and hours of operation </a:t>
            </a:r>
          </a:p>
          <a:p>
            <a:pPr marL="171450" indent="-171450">
              <a:lnSpc>
                <a:spcPct val="114000"/>
              </a:lnSpc>
              <a:spcBef>
                <a:spcPts val="0"/>
              </a:spcBef>
              <a:buFont typeface="Arial" panose="020B0604020202020204" pitchFamily="34" charset="0"/>
              <a:buChar char="•"/>
            </a:pPr>
            <a:r>
              <a:rPr lang="en-AU" sz="1000" b="0" dirty="0"/>
              <a:t>Layout of the land use </a:t>
            </a:r>
          </a:p>
          <a:p>
            <a:pPr marL="171450" indent="-171450">
              <a:lnSpc>
                <a:spcPct val="114000"/>
              </a:lnSpc>
              <a:spcBef>
                <a:spcPts val="0"/>
              </a:spcBef>
              <a:buFont typeface="Arial" panose="020B0604020202020204" pitchFamily="34" charset="0"/>
              <a:buChar char="•"/>
            </a:pPr>
            <a:r>
              <a:rPr lang="en-AU" sz="1000" b="0" dirty="0"/>
              <a:t>Additional noise or smell impacts </a:t>
            </a:r>
          </a:p>
          <a:p>
            <a:pPr marL="171450" indent="-171450">
              <a:lnSpc>
                <a:spcPct val="114000"/>
              </a:lnSpc>
              <a:spcBef>
                <a:spcPts val="0"/>
              </a:spcBef>
              <a:buFont typeface="Arial" panose="020B0604020202020204" pitchFamily="34" charset="0"/>
              <a:buChar char="•"/>
            </a:pPr>
            <a:r>
              <a:rPr lang="en-AU" sz="1000" b="0" dirty="0"/>
              <a:t>Types of land uses in the surrounding area (including schools, child care centres, and hospitals)</a:t>
            </a:r>
          </a:p>
          <a:p>
            <a:pPr>
              <a:lnSpc>
                <a:spcPct val="114000"/>
              </a:lnSpc>
            </a:pPr>
            <a:r>
              <a:rPr lang="en-AU" sz="1200" dirty="0"/>
              <a:t>Are there any specific requirements?</a:t>
            </a:r>
          </a:p>
          <a:p>
            <a:pPr>
              <a:lnSpc>
                <a:spcPct val="114000"/>
              </a:lnSpc>
              <a:spcBef>
                <a:spcPts val="600"/>
              </a:spcBef>
              <a:spcAft>
                <a:spcPts val="600"/>
              </a:spcAft>
            </a:pPr>
            <a:r>
              <a:rPr lang="en-AU" sz="1000" b="0" dirty="0"/>
              <a:t>In almost all applications, a planning report and other consulting reports should be submitted. The other reports could be:</a:t>
            </a:r>
          </a:p>
          <a:p>
            <a:pPr marL="171450" indent="-171450">
              <a:lnSpc>
                <a:spcPct val="114000"/>
              </a:lnSpc>
              <a:spcBef>
                <a:spcPts val="0"/>
              </a:spcBef>
              <a:buFont typeface="Arial" panose="020B0604020202020204" pitchFamily="34" charset="0"/>
              <a:buChar char="•"/>
            </a:pPr>
            <a:r>
              <a:rPr lang="en-AU" sz="1000" b="0" dirty="0"/>
              <a:t>Traffic and car parking report</a:t>
            </a:r>
          </a:p>
          <a:p>
            <a:pPr marL="171450" indent="-171450">
              <a:lnSpc>
                <a:spcPct val="114000"/>
              </a:lnSpc>
              <a:spcBef>
                <a:spcPts val="0"/>
              </a:spcBef>
              <a:buFont typeface="Arial" panose="020B0604020202020204" pitchFamily="34" charset="0"/>
              <a:buChar char="•"/>
            </a:pPr>
            <a:r>
              <a:rPr lang="en-AU" sz="1000" b="0" dirty="0"/>
              <a:t>Environmentally sensitive design report </a:t>
            </a:r>
          </a:p>
          <a:p>
            <a:pPr marL="171450" indent="-171450">
              <a:lnSpc>
                <a:spcPct val="114000"/>
              </a:lnSpc>
              <a:spcBef>
                <a:spcPts val="0"/>
              </a:spcBef>
              <a:buFont typeface="Arial" panose="020B0604020202020204" pitchFamily="34" charset="0"/>
              <a:buChar char="•"/>
            </a:pPr>
            <a:r>
              <a:rPr lang="en-AU" sz="1000" b="0" dirty="0"/>
              <a:t>Landscape plans</a:t>
            </a:r>
          </a:p>
          <a:p>
            <a:pPr marL="171450" indent="-171450">
              <a:lnSpc>
                <a:spcPct val="114000"/>
              </a:lnSpc>
              <a:spcBef>
                <a:spcPts val="0"/>
              </a:spcBef>
              <a:buFont typeface="Arial" panose="020B0604020202020204" pitchFamily="34" charset="0"/>
              <a:buChar char="•"/>
            </a:pPr>
            <a:r>
              <a:rPr lang="en-AU" sz="1000" b="0" dirty="0"/>
              <a:t>Urban design response</a:t>
            </a:r>
          </a:p>
          <a:p>
            <a:pPr>
              <a:lnSpc>
                <a:spcPct val="114000"/>
              </a:lnSpc>
              <a:spcBef>
                <a:spcPts val="600"/>
              </a:spcBef>
              <a:spcAft>
                <a:spcPts val="600"/>
              </a:spcAft>
            </a:pPr>
            <a:r>
              <a:rPr lang="en-AU" sz="1000" b="0" dirty="0"/>
              <a:t>Speak to council to get advice on the information you should include in your application. </a:t>
            </a:r>
          </a:p>
          <a:p>
            <a:pPr>
              <a:lnSpc>
                <a:spcPct val="114000"/>
              </a:lnSpc>
              <a:spcBef>
                <a:spcPts val="600"/>
              </a:spcBef>
              <a:spcAft>
                <a:spcPts val="600"/>
              </a:spcAft>
            </a:pPr>
            <a:r>
              <a:rPr lang="en-AU" sz="1000" b="0" dirty="0"/>
              <a:t>.</a:t>
            </a:r>
          </a:p>
        </p:txBody>
      </p:sp>
    </p:spTree>
    <p:extLst>
      <p:ext uri="{BB962C8B-B14F-4D97-AF65-F5344CB8AC3E}">
        <p14:creationId xmlns:p14="http://schemas.microsoft.com/office/powerpoint/2010/main" val="3804871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Commercial 3 Zone</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28</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8" name="Content Placeholder 2">
            <a:extLst>
              <a:ext uri="{FF2B5EF4-FFF2-40B4-BE49-F238E27FC236}">
                <a16:creationId xmlns:a16="http://schemas.microsoft.com/office/drawing/2014/main" id="{A905D38C-EA61-30AD-256F-2C5020A27DA0}"/>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Commercial 3 Zone?</a:t>
            </a:r>
          </a:p>
          <a:p>
            <a:pPr>
              <a:lnSpc>
                <a:spcPct val="114000"/>
              </a:lnSpc>
              <a:spcBef>
                <a:spcPts val="600"/>
              </a:spcBef>
              <a:spcAft>
                <a:spcPts val="600"/>
              </a:spcAft>
            </a:pPr>
            <a:r>
              <a:rPr lang="en-AU" sz="1000" b="0" dirty="0"/>
              <a:t>The Commercial 3 Zone (C3Z) is intended to support mixed use employment-focused areas. The C3Z promotes collaborative activities and high-quality urban form. This zone is not yet frequent throughout the state and is located in key pockets of metropolitan Melbourne.</a:t>
            </a:r>
          </a:p>
          <a:p>
            <a:pPr>
              <a:lnSpc>
                <a:spcPct val="114000"/>
              </a:lnSpc>
            </a:pPr>
            <a:r>
              <a:rPr lang="en-AU" sz="1200" dirty="0"/>
              <a:t>When is a planning permit usually required?</a:t>
            </a:r>
          </a:p>
          <a:p>
            <a:pPr>
              <a:lnSpc>
                <a:spcPct val="114000"/>
              </a:lnSpc>
              <a:spcBef>
                <a:spcPts val="600"/>
              </a:spcBef>
              <a:spcAft>
                <a:spcPts val="600"/>
              </a:spcAft>
            </a:pPr>
            <a:r>
              <a:rPr lang="en-AU" sz="1000" b="0" dirty="0"/>
              <a:t>The following uses typically need a planning permit in the Commercial 3 Zone:</a:t>
            </a:r>
          </a:p>
          <a:p>
            <a:pPr marL="171450" indent="-171450">
              <a:lnSpc>
                <a:spcPct val="114000"/>
              </a:lnSpc>
              <a:spcBef>
                <a:spcPts val="200"/>
              </a:spcBef>
              <a:spcAft>
                <a:spcPts val="200"/>
              </a:spcAft>
              <a:buFont typeface="Arial" panose="020B0604020202020204" pitchFamily="34" charset="0"/>
              <a:buChar char="•"/>
            </a:pPr>
            <a:r>
              <a:rPr lang="en-AU" sz="1000" b="0" dirty="0"/>
              <a:t>Most new buildings, renovations or extensions</a:t>
            </a:r>
          </a:p>
          <a:p>
            <a:pPr marL="171450" indent="-171450">
              <a:lnSpc>
                <a:spcPct val="114000"/>
              </a:lnSpc>
              <a:spcBef>
                <a:spcPts val="200"/>
              </a:spcBef>
              <a:spcAft>
                <a:spcPts val="200"/>
              </a:spcAft>
              <a:buFont typeface="Arial" panose="020B0604020202020204" pitchFamily="34" charset="0"/>
              <a:buChar char="•"/>
            </a:pPr>
            <a:r>
              <a:rPr lang="en-AU" sz="1000" b="0" dirty="0"/>
              <a:t>Many non-commercial land uses, including those for which the planning scheme condition is not met</a:t>
            </a:r>
          </a:p>
          <a:p>
            <a:pPr marL="171450" indent="-171450">
              <a:lnSpc>
                <a:spcPct val="114000"/>
              </a:lnSpc>
              <a:spcBef>
                <a:spcPts val="200"/>
              </a:spcBef>
              <a:spcAft>
                <a:spcPts val="200"/>
              </a:spcAft>
              <a:buFont typeface="Arial" panose="020B0604020202020204" pitchFamily="34" charset="0"/>
              <a:buChar char="•"/>
            </a:pPr>
            <a:r>
              <a:rPr lang="en-AU" sz="1000" b="0" dirty="0"/>
              <a:t>Subdivision</a:t>
            </a:r>
          </a:p>
          <a:p>
            <a:pPr>
              <a:lnSpc>
                <a:spcPct val="114000"/>
              </a:lnSpc>
              <a:spcBef>
                <a:spcPts val="600"/>
              </a:spcBef>
              <a:spcAft>
                <a:spcPts val="600"/>
              </a:spcAft>
            </a:pPr>
            <a:r>
              <a:rPr lang="en-AU" sz="1000" b="0" dirty="0">
                <a:latin typeface="Arial" panose="020B0604020202020204" pitchFamily="34" charset="0"/>
                <a:cs typeface="Arial" panose="020B0604020202020204" pitchFamily="34" charset="0"/>
              </a:rPr>
              <a:t>Check with council about any other new land uses that are different to a shop or other commercial premises. </a:t>
            </a:r>
            <a:r>
              <a:rPr lang="en-AU" sz="1000" b="0" dirty="0"/>
              <a:t>A permit may also be triggered by an overlay or particular provision.</a:t>
            </a:r>
            <a:endParaRPr lang="en-AU" sz="1000" b="0" dirty="0">
              <a:cs typeface="Arial"/>
            </a:endParaRPr>
          </a:p>
          <a:p>
            <a:pPr>
              <a:lnSpc>
                <a:spcPct val="114000"/>
              </a:lnSpc>
            </a:pPr>
            <a:r>
              <a:rPr lang="en-AU" sz="1200" dirty="0"/>
              <a:t>What may not need a planning permit?</a:t>
            </a:r>
          </a:p>
          <a:p>
            <a:pPr>
              <a:lnSpc>
                <a:spcPct val="114000"/>
              </a:lnSpc>
              <a:spcBef>
                <a:spcPts val="600"/>
              </a:spcBef>
              <a:spcAft>
                <a:spcPts val="600"/>
              </a:spcAft>
            </a:pPr>
            <a:r>
              <a:rPr lang="en-AU" sz="1000" b="0" dirty="0"/>
              <a:t>The following actions may not need a permit:</a:t>
            </a:r>
          </a:p>
          <a:p>
            <a:pPr marL="171450" indent="-171450">
              <a:lnSpc>
                <a:spcPct val="114000"/>
              </a:lnSpc>
              <a:spcBef>
                <a:spcPts val="200"/>
              </a:spcBef>
              <a:spcAft>
                <a:spcPts val="200"/>
              </a:spcAft>
              <a:buFont typeface="Arial" panose="020B0604020202020204" pitchFamily="34" charset="0"/>
              <a:buChar char="•"/>
            </a:pPr>
            <a:r>
              <a:rPr lang="en-AU" sz="1000" b="0" dirty="0"/>
              <a:t>Many commercial and some light industrial land uses in existing buildings (although planning scheme conditions generally must be met to avoid a permit) </a:t>
            </a:r>
          </a:p>
          <a:p>
            <a:pPr marL="171450" indent="-171450">
              <a:lnSpc>
                <a:spcPct val="114000"/>
              </a:lnSpc>
              <a:spcBef>
                <a:spcPts val="200"/>
              </a:spcBef>
              <a:spcAft>
                <a:spcPts val="200"/>
              </a:spcAft>
              <a:buFont typeface="Arial" panose="020B0604020202020204" pitchFamily="34" charset="0"/>
              <a:buChar char="•"/>
            </a:pPr>
            <a:r>
              <a:rPr lang="en-AU" sz="1000" b="0" dirty="0"/>
              <a:t>Internal alterations to buildings </a:t>
            </a:r>
          </a:p>
          <a:p>
            <a:pPr marL="171450" indent="-171450">
              <a:lnSpc>
                <a:spcPct val="114000"/>
              </a:lnSpc>
              <a:spcBef>
                <a:spcPts val="200"/>
              </a:spcBef>
              <a:spcAft>
                <a:spcPts val="200"/>
              </a:spcAft>
              <a:buFont typeface="Arial" panose="020B0604020202020204" pitchFamily="34" charset="0"/>
              <a:buChar char="•"/>
            </a:pPr>
            <a:r>
              <a:rPr lang="en-AU" sz="1000" b="0" dirty="0"/>
              <a:t>Installation of minor supporting infrastructure</a:t>
            </a:r>
          </a:p>
          <a:p>
            <a:pPr>
              <a:lnSpc>
                <a:spcPct val="114000"/>
              </a:lnSpc>
            </a:pPr>
            <a:r>
              <a:rPr lang="en-AU" sz="1200" dirty="0"/>
              <a:t>Is anything not allowed in the C3Z?</a:t>
            </a:r>
          </a:p>
          <a:p>
            <a:pPr>
              <a:lnSpc>
                <a:spcPct val="114000"/>
              </a:lnSpc>
              <a:spcBef>
                <a:spcPts val="600"/>
              </a:spcBef>
              <a:spcAft>
                <a:spcPts val="600"/>
              </a:spcAft>
            </a:pPr>
            <a:r>
              <a:rPr lang="en-AU" sz="1000" b="0" dirty="0"/>
              <a:t>Some residential uses and retailing is not allowed. Large scale sports facilities are not allowed either.</a:t>
            </a:r>
          </a:p>
          <a:p>
            <a:pPr>
              <a:lnSpc>
                <a:spcPct val="114000"/>
              </a:lnSpc>
            </a:pPr>
            <a:endParaRPr lang="en-AU" sz="1200" dirty="0"/>
          </a:p>
          <a:p>
            <a:pPr>
              <a:lnSpc>
                <a:spcPct val="114000"/>
              </a:lnSpc>
            </a:pPr>
            <a:endParaRPr lang="en-AU" sz="1200" b="0" dirty="0"/>
          </a:p>
        </p:txBody>
      </p:sp>
      <p:sp>
        <p:nvSpPr>
          <p:cNvPr id="12" name="Content Placeholder 3">
            <a:extLst>
              <a:ext uri="{FF2B5EF4-FFF2-40B4-BE49-F238E27FC236}">
                <a16:creationId xmlns:a16="http://schemas.microsoft.com/office/drawing/2014/main" id="{2A456029-6BB9-B3D7-3836-FE304E8CC1CB}"/>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do I need to include in my planning permit application?</a:t>
            </a:r>
          </a:p>
          <a:p>
            <a:pPr>
              <a:lnSpc>
                <a:spcPct val="114000"/>
              </a:lnSpc>
              <a:spcBef>
                <a:spcPts val="600"/>
              </a:spcBef>
              <a:spcAft>
                <a:spcPts val="600"/>
              </a:spcAft>
            </a:pPr>
            <a:r>
              <a:rPr lang="en-AU" sz="1000" b="0" dirty="0"/>
              <a:t>If your application is for a new building, an extension to an existing one or other development then the following will generally be required:</a:t>
            </a:r>
          </a:p>
          <a:p>
            <a:pPr marL="171450" indent="-171450">
              <a:lnSpc>
                <a:spcPct val="114000"/>
              </a:lnSpc>
              <a:spcBef>
                <a:spcPts val="200"/>
              </a:spcBef>
              <a:spcAft>
                <a:spcPts val="200"/>
              </a:spcAft>
              <a:buFont typeface="Arial" panose="020B0604020202020204" pitchFamily="34" charset="0"/>
              <a:buChar char="•"/>
            </a:pPr>
            <a:r>
              <a:rPr lang="en-AU" sz="1000" b="0" dirty="0"/>
              <a:t>Site plans, showing key features of the site and adjoining properties – this may also include a neighbourhood and site description, and design response</a:t>
            </a:r>
          </a:p>
          <a:p>
            <a:pPr marL="171450" indent="-171450">
              <a:lnSpc>
                <a:spcPct val="114000"/>
              </a:lnSpc>
              <a:spcBef>
                <a:spcPts val="200"/>
              </a:spcBef>
              <a:spcAft>
                <a:spcPts val="200"/>
              </a:spcAft>
              <a:buFont typeface="Arial" panose="020B0604020202020204" pitchFamily="34" charset="0"/>
              <a:buChar char="•"/>
            </a:pPr>
            <a:r>
              <a:rPr lang="en-AU" sz="1000" b="0" dirty="0"/>
              <a:t>Elevation plans including floor levels, boundary setbacks and designs of the building</a:t>
            </a:r>
          </a:p>
          <a:p>
            <a:pPr marL="171450" indent="-171450">
              <a:lnSpc>
                <a:spcPct val="114000"/>
              </a:lnSpc>
              <a:spcBef>
                <a:spcPts val="200"/>
              </a:spcBef>
              <a:spcAft>
                <a:spcPts val="200"/>
              </a:spcAft>
              <a:buFont typeface="Arial" panose="020B0604020202020204" pitchFamily="34" charset="0"/>
              <a:buChar char="•"/>
            </a:pPr>
            <a:r>
              <a:rPr lang="en-AU" sz="1000" b="0" dirty="0"/>
              <a:t>Floor plans, detailing setbacks from boundaries, areas of open space and proposed features</a:t>
            </a:r>
          </a:p>
          <a:p>
            <a:pPr>
              <a:lnSpc>
                <a:spcPct val="114000"/>
              </a:lnSpc>
              <a:spcBef>
                <a:spcPts val="600"/>
              </a:spcBef>
              <a:spcAft>
                <a:spcPts val="600"/>
              </a:spcAft>
            </a:pPr>
            <a:r>
              <a:rPr lang="en-AU" sz="1000" b="0" dirty="0"/>
              <a:t>If your application is for a land use, then council generally need to know about things like:</a:t>
            </a:r>
          </a:p>
          <a:p>
            <a:pPr marL="171450" indent="-171450">
              <a:lnSpc>
                <a:spcPct val="114000"/>
              </a:lnSpc>
              <a:spcBef>
                <a:spcPts val="0"/>
              </a:spcBef>
              <a:buFont typeface="Arial" panose="020B0604020202020204" pitchFamily="34" charset="0"/>
              <a:buChar char="•"/>
            </a:pPr>
            <a:r>
              <a:rPr lang="en-AU" sz="1000" b="0" dirty="0"/>
              <a:t>Traffic and vehicle movements</a:t>
            </a:r>
          </a:p>
          <a:p>
            <a:pPr marL="171450" indent="-171450">
              <a:lnSpc>
                <a:spcPct val="114000"/>
              </a:lnSpc>
              <a:spcBef>
                <a:spcPts val="0"/>
              </a:spcBef>
              <a:buFont typeface="Arial" panose="020B0604020202020204" pitchFamily="34" charset="0"/>
              <a:buChar char="•"/>
            </a:pPr>
            <a:r>
              <a:rPr lang="en-AU" sz="1000" b="0" dirty="0"/>
              <a:t>Numbers of patrons and hours of operation </a:t>
            </a:r>
          </a:p>
          <a:p>
            <a:pPr marL="171450" indent="-171450">
              <a:lnSpc>
                <a:spcPct val="114000"/>
              </a:lnSpc>
              <a:spcBef>
                <a:spcPts val="0"/>
              </a:spcBef>
              <a:buFont typeface="Arial" panose="020B0604020202020204" pitchFamily="34" charset="0"/>
              <a:buChar char="•"/>
            </a:pPr>
            <a:r>
              <a:rPr lang="en-AU" sz="1000" b="0" dirty="0"/>
              <a:t>Layout of the land use </a:t>
            </a:r>
          </a:p>
          <a:p>
            <a:pPr marL="171450" indent="-171450">
              <a:lnSpc>
                <a:spcPct val="114000"/>
              </a:lnSpc>
              <a:spcBef>
                <a:spcPts val="0"/>
              </a:spcBef>
              <a:buFont typeface="Arial" panose="020B0604020202020204" pitchFamily="34" charset="0"/>
              <a:buChar char="•"/>
            </a:pPr>
            <a:r>
              <a:rPr lang="en-AU" sz="1000" b="0" dirty="0"/>
              <a:t>Additional noise or smell impacts </a:t>
            </a:r>
          </a:p>
          <a:p>
            <a:pPr marL="171450" indent="-171450">
              <a:lnSpc>
                <a:spcPct val="114000"/>
              </a:lnSpc>
              <a:spcBef>
                <a:spcPts val="0"/>
              </a:spcBef>
              <a:buFont typeface="Arial" panose="020B0604020202020204" pitchFamily="34" charset="0"/>
              <a:buChar char="•"/>
            </a:pPr>
            <a:r>
              <a:rPr lang="en-AU" sz="1000" b="0" dirty="0"/>
              <a:t>Types of land uses in the surrounding area (including schools, child care centres, and hospitals)</a:t>
            </a:r>
          </a:p>
          <a:p>
            <a:pPr>
              <a:lnSpc>
                <a:spcPct val="114000"/>
              </a:lnSpc>
            </a:pPr>
            <a:r>
              <a:rPr lang="en-AU" sz="1200" dirty="0"/>
              <a:t>Are there any specific requirements?</a:t>
            </a:r>
          </a:p>
          <a:p>
            <a:pPr>
              <a:lnSpc>
                <a:spcPct val="114000"/>
              </a:lnSpc>
              <a:spcBef>
                <a:spcPts val="600"/>
              </a:spcBef>
              <a:spcAft>
                <a:spcPts val="600"/>
              </a:spcAft>
            </a:pPr>
            <a:r>
              <a:rPr lang="en-AU" sz="1000" b="0" dirty="0"/>
              <a:t>In almost all applications, a planning report and other consulting reports should be submitted. The other reports could be:</a:t>
            </a:r>
          </a:p>
          <a:p>
            <a:pPr marL="171450" indent="-171450">
              <a:lnSpc>
                <a:spcPct val="114000"/>
              </a:lnSpc>
              <a:spcBef>
                <a:spcPts val="0"/>
              </a:spcBef>
              <a:buFont typeface="Arial" panose="020B0604020202020204" pitchFamily="34" charset="0"/>
              <a:buChar char="•"/>
            </a:pPr>
            <a:r>
              <a:rPr lang="en-AU" sz="1000" b="0" dirty="0"/>
              <a:t>Traffic and car parking report</a:t>
            </a:r>
          </a:p>
          <a:p>
            <a:pPr marL="171450" indent="-171450">
              <a:lnSpc>
                <a:spcPct val="114000"/>
              </a:lnSpc>
              <a:spcBef>
                <a:spcPts val="0"/>
              </a:spcBef>
              <a:buFont typeface="Arial" panose="020B0604020202020204" pitchFamily="34" charset="0"/>
              <a:buChar char="•"/>
            </a:pPr>
            <a:r>
              <a:rPr lang="en-AU" sz="1000" b="0" dirty="0"/>
              <a:t>Environmentally sensitive design report </a:t>
            </a:r>
          </a:p>
          <a:p>
            <a:pPr marL="171450" indent="-171450">
              <a:lnSpc>
                <a:spcPct val="114000"/>
              </a:lnSpc>
              <a:spcBef>
                <a:spcPts val="0"/>
              </a:spcBef>
              <a:buFont typeface="Arial" panose="020B0604020202020204" pitchFamily="34" charset="0"/>
              <a:buChar char="•"/>
            </a:pPr>
            <a:r>
              <a:rPr lang="en-AU" sz="1000" b="0" dirty="0"/>
              <a:t>Landscape plans</a:t>
            </a:r>
          </a:p>
          <a:p>
            <a:pPr marL="171450" indent="-171450">
              <a:lnSpc>
                <a:spcPct val="114000"/>
              </a:lnSpc>
              <a:spcBef>
                <a:spcPts val="0"/>
              </a:spcBef>
              <a:buFont typeface="Arial" panose="020B0604020202020204" pitchFamily="34" charset="0"/>
              <a:buChar char="•"/>
            </a:pPr>
            <a:r>
              <a:rPr lang="en-AU" sz="1000" b="0" dirty="0"/>
              <a:t>Urban design response</a:t>
            </a:r>
          </a:p>
          <a:p>
            <a:pPr>
              <a:lnSpc>
                <a:spcPct val="114000"/>
              </a:lnSpc>
              <a:spcBef>
                <a:spcPts val="600"/>
              </a:spcBef>
              <a:spcAft>
                <a:spcPts val="600"/>
              </a:spcAft>
            </a:pPr>
            <a:r>
              <a:rPr lang="en-AU" sz="1000" b="0" dirty="0"/>
              <a:t>Speak to council to get advice on the information you should include in your application. </a:t>
            </a:r>
          </a:p>
        </p:txBody>
      </p:sp>
    </p:spTree>
    <p:extLst>
      <p:ext uri="{BB962C8B-B14F-4D97-AF65-F5344CB8AC3E}">
        <p14:creationId xmlns:p14="http://schemas.microsoft.com/office/powerpoint/2010/main" val="4186079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1741A18-E01E-1701-1573-1A9872173B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Schedule to the </a:t>
            </a:r>
            <a:r>
              <a:rPr lang="en-AU" b="1">
                <a:highlight>
                  <a:srgbClr val="FFFF00"/>
                </a:highlight>
              </a:rPr>
              <a:t>XX</a:t>
            </a:r>
            <a:r>
              <a:rPr lang="en-AU" b="1"/>
              <a:t>Z</a:t>
            </a:r>
          </a:p>
        </p:txBody>
      </p:sp>
      <p:sp>
        <p:nvSpPr>
          <p:cNvPr id="3" name="Title 1">
            <a:extLst>
              <a:ext uri="{FF2B5EF4-FFF2-40B4-BE49-F238E27FC236}">
                <a16:creationId xmlns:a16="http://schemas.microsoft.com/office/drawing/2014/main" id="{675202D9-CEA4-8166-2303-B3997D923652}"/>
              </a:ext>
            </a:extLst>
          </p:cNvPr>
          <p:cNvSpPr txBox="1">
            <a:spLocks/>
          </p:cNvSpPr>
          <p:nvPr/>
        </p:nvSpPr>
        <p:spPr>
          <a:xfrm>
            <a:off x="1377792" y="1241961"/>
            <a:ext cx="4231963" cy="960000"/>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r>
              <a:rPr lang="en-AU" sz="1200" i="1">
                <a:highlight>
                  <a:srgbClr val="FFFF00"/>
                </a:highlight>
              </a:rPr>
              <a:t>XXXXX City / Shire / Rural City Council</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29</a:t>
            </a:fld>
            <a:endParaRPr lang="en-GB"/>
          </a:p>
        </p:txBody>
      </p:sp>
      <p:sp>
        <p:nvSpPr>
          <p:cNvPr id="7" name="Content Placeholder 2">
            <a:extLst>
              <a:ext uri="{FF2B5EF4-FFF2-40B4-BE49-F238E27FC236}">
                <a16:creationId xmlns:a16="http://schemas.microsoft.com/office/drawing/2014/main" id="{4C682D07-35BF-4894-8314-49B056BC509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r>
              <a:rPr lang="en-AU" sz="1200" dirty="0"/>
              <a:t>To what areas does this schedule to the </a:t>
            </a:r>
            <a:r>
              <a:rPr lang="en-AU" sz="1200" dirty="0">
                <a:highlight>
                  <a:srgbClr val="FFFF00"/>
                </a:highlight>
              </a:rPr>
              <a:t>XX</a:t>
            </a:r>
            <a:r>
              <a:rPr lang="en-AU" sz="1200" dirty="0"/>
              <a:t>Z apply?</a:t>
            </a:r>
          </a:p>
          <a:p>
            <a:pPr>
              <a:spcBef>
                <a:spcPts val="600"/>
              </a:spcBef>
              <a:spcAft>
                <a:spcPts val="600"/>
              </a:spcAft>
            </a:pPr>
            <a:r>
              <a:rPr lang="en-AU" sz="1000" b="0" dirty="0"/>
              <a:t>This schedule – known as the </a:t>
            </a:r>
            <a:r>
              <a:rPr lang="en-AU" sz="1000" b="0" dirty="0">
                <a:highlight>
                  <a:srgbClr val="FFFF00"/>
                </a:highlight>
              </a:rPr>
              <a:t>XX</a:t>
            </a:r>
            <a:r>
              <a:rPr lang="en-AU" sz="1000" b="0" dirty="0"/>
              <a:t>Z</a:t>
            </a:r>
            <a:r>
              <a:rPr lang="en-AU" sz="1000" b="0" dirty="0">
                <a:highlight>
                  <a:srgbClr val="FFFF00"/>
                </a:highlight>
              </a:rPr>
              <a:t>X</a:t>
            </a:r>
            <a:r>
              <a:rPr lang="en-AU" sz="1000" b="0" dirty="0"/>
              <a:t> – applies to the…</a:t>
            </a:r>
          </a:p>
          <a:p>
            <a:pPr>
              <a:spcBef>
                <a:spcPts val="600"/>
              </a:spcBef>
              <a:spcAft>
                <a:spcPts val="600"/>
              </a:spcAft>
            </a:pPr>
            <a:r>
              <a:rPr lang="en-AU" sz="1000" b="0" dirty="0">
                <a:solidFill>
                  <a:srgbClr val="FF0000"/>
                </a:solidFill>
              </a:rPr>
              <a:t>Use this section to briefly explain what this area is called and anything that the general public might need to know about the schedule.</a:t>
            </a:r>
          </a:p>
          <a:p>
            <a:r>
              <a:rPr lang="en-AU" sz="1200" dirty="0"/>
              <a:t>Is there a maximum leasable floor area for this schedule?</a:t>
            </a:r>
          </a:p>
          <a:p>
            <a:pPr>
              <a:spcBef>
                <a:spcPts val="600"/>
              </a:spcBef>
              <a:spcAft>
                <a:spcPts val="600"/>
              </a:spcAft>
            </a:pPr>
            <a:r>
              <a:rPr lang="en-AU" sz="1000" b="0" dirty="0">
                <a:solidFill>
                  <a:srgbClr val="FF0000"/>
                </a:solidFill>
              </a:rPr>
              <a:t>Use this section to elaborate on the maximum leasable floor area, if required. We recommend two or three sentences to explain the key elements of the objectives. Always use plain English over technical planning language.</a:t>
            </a:r>
          </a:p>
          <a:p>
            <a:r>
              <a:rPr lang="en-AU" sz="1200" dirty="0"/>
              <a:t>Are there overlays that might guide built form or other development in this schedule?</a:t>
            </a:r>
          </a:p>
          <a:p>
            <a:pPr>
              <a:spcBef>
                <a:spcPts val="600"/>
              </a:spcBef>
              <a:spcAft>
                <a:spcPts val="600"/>
              </a:spcAft>
            </a:pPr>
            <a:r>
              <a:rPr lang="en-AU" sz="1000" b="0" dirty="0">
                <a:solidFill>
                  <a:srgbClr val="FF0000"/>
                </a:solidFill>
              </a:rPr>
              <a:t>This section might need two paragraphs to explain any overlays that guide new built form in the industrial suite of zones. Keep in mind that detailed content may be better placed in the relevant overlay schedule. Perhaps a </a:t>
            </a:r>
            <a:r>
              <a:rPr lang="en-AU" sz="1000" b="0" u="sng" dirty="0">
                <a:solidFill>
                  <a:srgbClr val="0000FF"/>
                </a:solidFill>
              </a:rPr>
              <a:t>link</a:t>
            </a:r>
            <a:r>
              <a:rPr lang="en-AU" sz="1000" b="0" dirty="0">
                <a:solidFill>
                  <a:srgbClr val="FF0000"/>
                </a:solidFill>
              </a:rPr>
              <a:t> to that page would be suitable.</a:t>
            </a:r>
          </a:p>
          <a:p>
            <a:pPr>
              <a:spcBef>
                <a:spcPts val="600"/>
              </a:spcBef>
              <a:spcAft>
                <a:spcPts val="600"/>
              </a:spcAft>
            </a:pPr>
            <a:r>
              <a:rPr lang="en-AU" sz="1000" b="0" dirty="0">
                <a:solidFill>
                  <a:srgbClr val="FF0000"/>
                </a:solidFill>
              </a:rPr>
              <a:t>This doesn’t need to be specific but should elaborate on what a homeowner or interested party might want to know. For example, “the Design and Development Overlay is applied to make sure new buildings are not dominating the surrounds” or “the Merri Creek runs along the eastern part of this area and the Environmental Significance Overlay intends to limit discharge into the creek”.</a:t>
            </a:r>
          </a:p>
          <a:p>
            <a:endParaRPr lang="en-AU" sz="1000" b="0" dirty="0"/>
          </a:p>
          <a:p>
            <a:endParaRPr lang="en-AU" sz="1200" b="0" dirty="0"/>
          </a:p>
        </p:txBody>
      </p:sp>
      <p:sp>
        <p:nvSpPr>
          <p:cNvPr id="12" name="Content Placeholder 3">
            <a:extLst>
              <a:ext uri="{FF2B5EF4-FFF2-40B4-BE49-F238E27FC236}">
                <a16:creationId xmlns:a16="http://schemas.microsoft.com/office/drawing/2014/main" id="{D087B5FF-BB3C-4E95-A247-84C7D2FC412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spcBef>
                <a:spcPts val="600"/>
              </a:spcBef>
              <a:spcAft>
                <a:spcPts val="600"/>
              </a:spcAft>
            </a:pPr>
            <a:r>
              <a:rPr lang="en-AU" sz="1000" b="0" dirty="0">
                <a:solidFill>
                  <a:srgbClr val="FF0000"/>
                </a:solidFill>
              </a:rPr>
              <a:t>This section can be used to elaborate on any stubs or key information. </a:t>
            </a:r>
          </a:p>
          <a:p>
            <a:pPr>
              <a:spcBef>
                <a:spcPts val="600"/>
              </a:spcBef>
              <a:spcAft>
                <a:spcPts val="600"/>
              </a:spcAft>
            </a:pPr>
            <a:r>
              <a:rPr lang="en-AU" sz="1000" b="0" dirty="0">
                <a:solidFill>
                  <a:srgbClr val="FF0000"/>
                </a:solidFill>
              </a:rPr>
              <a:t>Otherwise, this can be used for an image, plans or other example to add-value to the reader.</a:t>
            </a:r>
          </a:p>
          <a:p>
            <a:endParaRPr lang="en-AU" sz="1400" b="0" dirty="0"/>
          </a:p>
        </p:txBody>
      </p:sp>
      <p:sp>
        <p:nvSpPr>
          <p:cNvPr id="5" name="TextBox 4">
            <a:extLst>
              <a:ext uri="{FF2B5EF4-FFF2-40B4-BE49-F238E27FC236}">
                <a16:creationId xmlns:a16="http://schemas.microsoft.com/office/drawing/2014/main" id="{D5E548B9-DD95-CEB8-A2AD-3EFAF5ED75F2}"/>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a:t>Relevant icon here</a:t>
            </a:r>
          </a:p>
        </p:txBody>
      </p:sp>
      <p:sp>
        <p:nvSpPr>
          <p:cNvPr id="9" name="TextBox 8">
            <a:extLst>
              <a:ext uri="{FF2B5EF4-FFF2-40B4-BE49-F238E27FC236}">
                <a16:creationId xmlns:a16="http://schemas.microsoft.com/office/drawing/2014/main" id="{3DF254F6-68A6-D567-5D2D-CCE9AF439F09}"/>
              </a:ext>
            </a:extLst>
          </p:cNvPr>
          <p:cNvSpPr txBox="1"/>
          <p:nvPr/>
        </p:nvSpPr>
        <p:spPr>
          <a:xfrm>
            <a:off x="281648" y="8581539"/>
            <a:ext cx="6294707" cy="400110"/>
          </a:xfrm>
          <a:prstGeom prst="rect">
            <a:avLst/>
          </a:prstGeom>
          <a:noFill/>
        </p:spPr>
        <p:txBody>
          <a:bodyPr wrap="square" rtlCol="0">
            <a:spAutoFit/>
          </a:bodyPr>
          <a:lstStyle/>
          <a:p>
            <a:pPr algn="ctr"/>
            <a:r>
              <a:rPr lang="en-AU" sz="1000" i="1" dirty="0">
                <a:solidFill>
                  <a:srgbClr val="FF0000"/>
                </a:solidFill>
              </a:rPr>
              <a:t>For matters in the commercial suite of zones, a schedule example should only be developed where there are frequent questions from community.</a:t>
            </a:r>
          </a:p>
        </p:txBody>
      </p:sp>
      <p:sp>
        <p:nvSpPr>
          <p:cNvPr id="8" name="TextBox 7">
            <a:extLst>
              <a:ext uri="{FF2B5EF4-FFF2-40B4-BE49-F238E27FC236}">
                <a16:creationId xmlns:a16="http://schemas.microsoft.com/office/drawing/2014/main" id="{52AF9A7F-4EAD-F604-1B54-81033C0C94E8}"/>
              </a:ext>
            </a:extLst>
          </p:cNvPr>
          <p:cNvSpPr txBox="1"/>
          <p:nvPr/>
        </p:nvSpPr>
        <p:spPr>
          <a:xfrm>
            <a:off x="364331" y="214221"/>
            <a:ext cx="5889707" cy="553998"/>
          </a:xfrm>
          <a:prstGeom prst="rect">
            <a:avLst/>
          </a:prstGeom>
          <a:noFill/>
        </p:spPr>
        <p:txBody>
          <a:bodyPr wrap="square" rtlCol="0">
            <a:spAutoFit/>
          </a:bodyPr>
          <a:lstStyle/>
          <a:p>
            <a:r>
              <a:rPr lang="en-AU" sz="1000" i="1" dirty="0">
                <a:solidFill>
                  <a:srgbClr val="FF0000"/>
                </a:solidFill>
              </a:rPr>
              <a:t>Use this template to develop local content to better explain particular schedules,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299084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8B2A-CA56-2D46-02BA-6159917CF70C}"/>
              </a:ext>
            </a:extLst>
          </p:cNvPr>
          <p:cNvSpPr>
            <a:spLocks noGrp="1"/>
          </p:cNvSpPr>
          <p:nvPr>
            <p:ph type="title"/>
          </p:nvPr>
        </p:nvSpPr>
        <p:spPr/>
        <p:txBody>
          <a:bodyPr/>
          <a:lstStyle/>
          <a:p>
            <a:r>
              <a:rPr lang="en-AU" sz="2400"/>
              <a:t>How to use this guide</a:t>
            </a:r>
          </a:p>
        </p:txBody>
      </p:sp>
      <p:sp>
        <p:nvSpPr>
          <p:cNvPr id="3" name="Content Placeholder 2">
            <a:extLst>
              <a:ext uri="{FF2B5EF4-FFF2-40B4-BE49-F238E27FC236}">
                <a16:creationId xmlns:a16="http://schemas.microsoft.com/office/drawing/2014/main" id="{F194BD8C-7FAE-CE61-3590-E93CBBB59E00}"/>
              </a:ext>
            </a:extLst>
          </p:cNvPr>
          <p:cNvSpPr>
            <a:spLocks noGrp="1"/>
          </p:cNvSpPr>
          <p:nvPr>
            <p:ph sz="quarter" idx="14"/>
          </p:nvPr>
        </p:nvSpPr>
        <p:spPr>
          <a:xfrm>
            <a:off x="364331" y="2319244"/>
            <a:ext cx="5265000" cy="1729246"/>
          </a:xfrm>
        </p:spPr>
        <p:txBody>
          <a:bodyPr/>
          <a:lstStyle/>
          <a:p>
            <a:pPr>
              <a:lnSpc>
                <a:spcPct val="114000"/>
              </a:lnSpc>
            </a:pPr>
            <a:r>
              <a:rPr lang="en-US" sz="1200" dirty="0">
                <a:cs typeface="Arial"/>
              </a:rPr>
              <a:t>So, you’re interested in learning more about how the planning rules might impact your property, house or business-idea?</a:t>
            </a:r>
          </a:p>
          <a:p>
            <a:pPr>
              <a:lnSpc>
                <a:spcPct val="114000"/>
              </a:lnSpc>
            </a:pPr>
            <a:r>
              <a:rPr lang="en-US" sz="1000" b="0" dirty="0">
                <a:cs typeface="Arial"/>
              </a:rPr>
              <a:t>Use this guide to get you prepared to submit a high-quality planning application. Or, if it seems confusing and difficult, that’s okay – now could be a good time to speak to professionals who will support you in helping your idea become reality!</a:t>
            </a:r>
          </a:p>
          <a:p>
            <a:pPr>
              <a:lnSpc>
                <a:spcPct val="114000"/>
              </a:lnSpc>
              <a:spcBef>
                <a:spcPts val="600"/>
              </a:spcBef>
            </a:pPr>
            <a:r>
              <a:rPr lang="en-US" sz="1200" dirty="0">
                <a:cs typeface="Arial"/>
              </a:rPr>
              <a:t>Where do I start?</a:t>
            </a:r>
          </a:p>
          <a:p>
            <a:pPr>
              <a:lnSpc>
                <a:spcPct val="114000"/>
              </a:lnSpc>
            </a:pPr>
            <a:r>
              <a:rPr lang="en-US" sz="1000" b="0" dirty="0">
                <a:cs typeface="Arial"/>
              </a:rPr>
              <a:t>This guide includes four chapters focused on understanding planning rules, introducing zones, overlays and demystifying planning language. As mentioned in Chapter 1, the first thing to do is create a Planning Property Report from </a:t>
            </a:r>
            <a:r>
              <a:rPr lang="en-US" sz="1000" b="0" dirty="0" err="1">
                <a:cs typeface="Arial"/>
              </a:rPr>
              <a:t>VicPlan</a:t>
            </a:r>
            <a:r>
              <a:rPr lang="en-US" sz="1000" b="0" dirty="0">
                <a:cs typeface="Arial"/>
              </a:rPr>
              <a:t>: </a:t>
            </a:r>
            <a:r>
              <a:rPr lang="en-US" sz="1000" b="0" dirty="0">
                <a:cs typeface="Arial"/>
                <a:hlinkClick r:id="rId2"/>
              </a:rPr>
              <a:t>https://mapshare.vic.gov.au/vicplan/</a:t>
            </a:r>
            <a:endParaRPr lang="en-US" sz="1000" b="0" dirty="0">
              <a:cs typeface="Arial"/>
            </a:endParaRPr>
          </a:p>
          <a:p>
            <a:pPr>
              <a:lnSpc>
                <a:spcPct val="114000"/>
              </a:lnSpc>
            </a:pPr>
            <a:endParaRPr lang="en-US" sz="1000" b="0" dirty="0">
              <a:cs typeface="Arial"/>
            </a:endParaRPr>
          </a:p>
          <a:p>
            <a:pPr>
              <a:lnSpc>
                <a:spcPct val="114000"/>
              </a:lnSpc>
            </a:pPr>
            <a:endParaRPr lang="en-US" sz="1000" b="0" dirty="0">
              <a:cs typeface="Arial"/>
            </a:endParaRPr>
          </a:p>
          <a:p>
            <a:pPr>
              <a:lnSpc>
                <a:spcPct val="114000"/>
              </a:lnSpc>
            </a:pPr>
            <a:endParaRPr lang="en-US" sz="1000" b="0" dirty="0">
              <a:cs typeface="Arial"/>
            </a:endParaRPr>
          </a:p>
          <a:p>
            <a:pPr>
              <a:lnSpc>
                <a:spcPct val="114000"/>
              </a:lnSpc>
            </a:pPr>
            <a:endParaRPr lang="en-US" sz="1000" b="0" dirty="0">
              <a:cs typeface="Arial"/>
            </a:endParaRPr>
          </a:p>
          <a:p>
            <a:pPr>
              <a:lnSpc>
                <a:spcPct val="114000"/>
              </a:lnSpc>
            </a:pPr>
            <a:endParaRPr lang="en-US" sz="1000" b="0" dirty="0">
              <a:cs typeface="Arial"/>
            </a:endParaRPr>
          </a:p>
          <a:p>
            <a:pPr>
              <a:lnSpc>
                <a:spcPct val="114000"/>
              </a:lnSpc>
            </a:pPr>
            <a:endParaRPr lang="en-US" sz="1000" b="0" dirty="0">
              <a:cs typeface="Arial"/>
            </a:endParaRPr>
          </a:p>
          <a:p>
            <a:pPr>
              <a:lnSpc>
                <a:spcPct val="114000"/>
              </a:lnSpc>
            </a:pPr>
            <a:endParaRPr lang="en-US" sz="1000" b="0" dirty="0">
              <a:cs typeface="Arial"/>
            </a:endParaRPr>
          </a:p>
          <a:p>
            <a:pPr>
              <a:lnSpc>
                <a:spcPct val="114000"/>
              </a:lnSpc>
            </a:pPr>
            <a:endParaRPr lang="en-US" sz="1000" b="0" dirty="0">
              <a:cs typeface="Arial"/>
            </a:endParaRPr>
          </a:p>
          <a:p>
            <a:pPr>
              <a:lnSpc>
                <a:spcPct val="114000"/>
              </a:lnSpc>
            </a:pPr>
            <a:endParaRPr lang="en-US" sz="1000" b="0" dirty="0">
              <a:cs typeface="Arial"/>
            </a:endParaRPr>
          </a:p>
          <a:p>
            <a:pPr>
              <a:lnSpc>
                <a:spcPct val="114000"/>
              </a:lnSpc>
            </a:pPr>
            <a:endParaRPr lang="en-US" sz="1000" b="0" dirty="0">
              <a:cs typeface="Arial"/>
            </a:endParaRPr>
          </a:p>
          <a:p>
            <a:pPr>
              <a:lnSpc>
                <a:spcPct val="114000"/>
              </a:lnSpc>
            </a:pPr>
            <a:endParaRPr lang="en-US" sz="1000" b="0" dirty="0">
              <a:cs typeface="Arial"/>
            </a:endParaRPr>
          </a:p>
          <a:p>
            <a:pPr>
              <a:lnSpc>
                <a:spcPct val="114000"/>
              </a:lnSpc>
            </a:pPr>
            <a:endParaRPr lang="en-AU" dirty="0"/>
          </a:p>
        </p:txBody>
      </p:sp>
      <p:sp>
        <p:nvSpPr>
          <p:cNvPr id="5" name="Slide Number Placeholder 4">
            <a:extLst>
              <a:ext uri="{FF2B5EF4-FFF2-40B4-BE49-F238E27FC236}">
                <a16:creationId xmlns:a16="http://schemas.microsoft.com/office/drawing/2014/main" id="{F43DF51A-1810-C8E4-A234-7C62B17F5976}"/>
              </a:ext>
              <a:ext uri="{C183D7F6-B498-43B3-948B-1728B52AA6E4}">
                <adec:decorative xmlns:adec="http://schemas.microsoft.com/office/drawing/2017/decorative" val="1"/>
              </a:ext>
            </a:extLst>
          </p:cNvPr>
          <p:cNvSpPr>
            <a:spLocks noGrp="1"/>
          </p:cNvSpPr>
          <p:nvPr>
            <p:ph type="sldNum" sz="quarter" idx="17"/>
          </p:nvPr>
        </p:nvSpPr>
        <p:spPr/>
        <p:txBody>
          <a:bodyPr/>
          <a:lstStyle/>
          <a:p>
            <a:r>
              <a:rPr lang="en-GB"/>
              <a:t>Page </a:t>
            </a:r>
            <a:fld id="{F5AEA0E0-5CC6-4BD0-905C-A0021E419432}" type="slidenum">
              <a:rPr lang="en-GB" smtClean="0"/>
              <a:pPr/>
              <a:t>3</a:t>
            </a:fld>
            <a:endParaRPr lang="en-GB"/>
          </a:p>
        </p:txBody>
      </p:sp>
      <p:grpSp>
        <p:nvGrpSpPr>
          <p:cNvPr id="9" name="Group 8" descr="Screenshot of where to locate 'Create planning property report' button on the VicPlan website">
            <a:extLst>
              <a:ext uri="{FF2B5EF4-FFF2-40B4-BE49-F238E27FC236}">
                <a16:creationId xmlns:a16="http://schemas.microsoft.com/office/drawing/2014/main" id="{57FAA072-9C4F-9E53-AB94-DE8E343C00DD}"/>
              </a:ext>
            </a:extLst>
          </p:cNvPr>
          <p:cNvGrpSpPr/>
          <p:nvPr/>
        </p:nvGrpSpPr>
        <p:grpSpPr>
          <a:xfrm>
            <a:off x="381000" y="4323517"/>
            <a:ext cx="5231662" cy="2123588"/>
            <a:chOff x="397669" y="4390436"/>
            <a:chExt cx="5231662" cy="2123588"/>
          </a:xfrm>
        </p:grpSpPr>
        <p:pic>
          <p:nvPicPr>
            <p:cNvPr id="7" name="Picture 6">
              <a:extLst>
                <a:ext uri="{FF2B5EF4-FFF2-40B4-BE49-F238E27FC236}">
                  <a16:creationId xmlns:a16="http://schemas.microsoft.com/office/drawing/2014/main" id="{B779B6A7-6198-4941-FF4D-F376071FF0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669" y="4390436"/>
              <a:ext cx="5231662" cy="2123588"/>
            </a:xfrm>
            <a:prstGeom prst="rect">
              <a:avLst/>
            </a:prstGeom>
            <a:ln>
              <a:solidFill>
                <a:schemeClr val="tx1"/>
              </a:solidFill>
            </a:ln>
          </p:spPr>
        </p:pic>
        <p:sp>
          <p:nvSpPr>
            <p:cNvPr id="8" name="Oval 7">
              <a:extLst>
                <a:ext uri="{FF2B5EF4-FFF2-40B4-BE49-F238E27FC236}">
                  <a16:creationId xmlns:a16="http://schemas.microsoft.com/office/drawing/2014/main" id="{05EE8844-B992-6D83-5C81-63104C70707A}"/>
                </a:ext>
              </a:extLst>
            </p:cNvPr>
            <p:cNvSpPr/>
            <p:nvPr/>
          </p:nvSpPr>
          <p:spPr>
            <a:xfrm>
              <a:off x="542925" y="5848350"/>
              <a:ext cx="1495425" cy="4191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A9696254-58CC-6AA3-CB6B-FD93CE06DB7D}"/>
              </a:ext>
            </a:extLst>
          </p:cNvPr>
          <p:cNvSpPr txBox="1"/>
          <p:nvPr/>
        </p:nvSpPr>
        <p:spPr>
          <a:xfrm>
            <a:off x="364331" y="6564464"/>
            <a:ext cx="5350669" cy="2614755"/>
          </a:xfrm>
          <a:prstGeom prst="rect">
            <a:avLst/>
          </a:prstGeom>
          <a:noFill/>
        </p:spPr>
        <p:txBody>
          <a:bodyPr wrap="square" lIns="0">
            <a:spAutoFit/>
          </a:bodyPr>
          <a:lstStyle/>
          <a:p>
            <a:pPr marL="0" marR="0" lvl="0" indent="0" algn="l" defTabSz="685800" rtl="0" eaLnBrk="1" fontAlgn="auto" latinLnBrk="0" hangingPunct="1">
              <a:lnSpc>
                <a:spcPct val="114000"/>
              </a:lnSpc>
              <a:spcBef>
                <a:spcPts val="45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a:ea typeface="+mn-ea"/>
                <a:cs typeface="Arial"/>
              </a:rPr>
              <a:t>This creates a unique Planning Property Report that outlines the zones and overlays applying to your property (although there’s lots of other information in there too).</a:t>
            </a:r>
          </a:p>
          <a:p>
            <a:pPr marL="0" marR="0" lvl="0" indent="0" algn="l" defTabSz="685800" rtl="0" eaLnBrk="1" fontAlgn="auto" latinLnBrk="0" hangingPunct="1">
              <a:lnSpc>
                <a:spcPct val="114000"/>
              </a:lnSpc>
              <a:spcBef>
                <a:spcPts val="45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a:ea typeface="+mn-ea"/>
                <a:cs typeface="Arial"/>
              </a:rPr>
              <a:t>Once you’ve found the zones (Chapter 2) and overlays (Chapter 3) in the report, find the right pages in this guide. This will help understand what might need a planning permit, what might be allowed without a planning permit and what might not be allowed at all. This guide will also offer key information you need to know, if a planning application is needed.</a:t>
            </a:r>
          </a:p>
          <a:p>
            <a:pPr marL="0" marR="0" lvl="0" indent="0" algn="l" defTabSz="685800" rtl="0" eaLnBrk="1" fontAlgn="auto" latinLnBrk="0" hangingPunct="1">
              <a:lnSpc>
                <a:spcPct val="114000"/>
              </a:lnSpc>
              <a:spcBef>
                <a:spcPts val="45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a:ea typeface="+mn-ea"/>
                <a:cs typeface="Arial"/>
              </a:rPr>
              <a:t>You’ll have questions – our planning department is the best place to confirm anything that is unclear. Refer to our website </a:t>
            </a:r>
            <a:r>
              <a:rPr kumimoji="0" lang="en-US" sz="1000" b="0" i="0" u="none" strike="noStrike" kern="1200" cap="none" spc="0" normalizeH="0" baseline="0" noProof="0" dirty="0">
                <a:ln>
                  <a:noFill/>
                </a:ln>
                <a:solidFill>
                  <a:srgbClr val="53565A"/>
                </a:solidFill>
                <a:effectLst/>
                <a:highlight>
                  <a:srgbClr val="FFFF00"/>
                </a:highlight>
                <a:uLnTx/>
                <a:uFillTx/>
                <a:latin typeface="Arial" panose="020B0604020202020204"/>
                <a:ea typeface="+mn-ea"/>
                <a:cs typeface="Arial"/>
              </a:rPr>
              <a:t>&lt;insert link&gt; </a:t>
            </a:r>
            <a:r>
              <a:rPr kumimoji="0" lang="en-US" sz="1000" b="0" i="0" u="none" strike="noStrike" kern="1200" cap="none" spc="0" normalizeH="0" baseline="0" noProof="0" dirty="0">
                <a:ln>
                  <a:noFill/>
                </a:ln>
                <a:solidFill>
                  <a:srgbClr val="53565A"/>
                </a:solidFill>
                <a:effectLst/>
                <a:uLnTx/>
                <a:uFillTx/>
                <a:latin typeface="Arial" panose="020B0604020202020204"/>
                <a:ea typeface="+mn-ea"/>
                <a:cs typeface="Arial"/>
              </a:rPr>
              <a:t>as we’ve got answers to the most common planning questions there. If you still have questions, give us a call during business hours.</a:t>
            </a:r>
          </a:p>
          <a:p>
            <a:pPr marL="0" marR="0" lvl="0" indent="0" algn="l" defTabSz="685800" rtl="0" eaLnBrk="1" fontAlgn="auto" latinLnBrk="0" hangingPunct="1">
              <a:lnSpc>
                <a:spcPct val="114000"/>
              </a:lnSpc>
              <a:spcBef>
                <a:spcPts val="45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a:ea typeface="+mn-ea"/>
                <a:cs typeface="Arial"/>
              </a:rPr>
              <a:t>If you’re still struggling, you can also contact a professional. These people are usually experienced in planning matters and should be able to help </a:t>
            </a:r>
            <a:r>
              <a:rPr kumimoji="0" lang="en-US" sz="1000" b="0" i="0" u="none" strike="noStrike" kern="1200" cap="none" spc="0" normalizeH="0" baseline="0" noProof="0" dirty="0" err="1">
                <a:ln>
                  <a:noFill/>
                </a:ln>
                <a:solidFill>
                  <a:srgbClr val="53565A"/>
                </a:solidFill>
                <a:effectLst/>
                <a:uLnTx/>
                <a:uFillTx/>
                <a:latin typeface="Arial" panose="020B0604020202020204"/>
                <a:ea typeface="+mn-ea"/>
                <a:cs typeface="Arial"/>
              </a:rPr>
              <a:t>realise</a:t>
            </a:r>
            <a:r>
              <a:rPr kumimoji="0" lang="en-US" sz="1000" b="0" i="0" u="none" strike="noStrike" kern="1200" cap="none" spc="0" normalizeH="0" baseline="0" noProof="0" dirty="0">
                <a:ln>
                  <a:noFill/>
                </a:ln>
                <a:solidFill>
                  <a:srgbClr val="53565A"/>
                </a:solidFill>
                <a:effectLst/>
                <a:uLnTx/>
                <a:uFillTx/>
                <a:latin typeface="Arial" panose="020B0604020202020204"/>
                <a:ea typeface="+mn-ea"/>
                <a:cs typeface="Arial"/>
              </a:rPr>
              <a:t> your dreams! A Google search looking for local ‘town planners’, ‘architects’ or ‘designers’ is a good place to start!</a:t>
            </a:r>
          </a:p>
          <a:p>
            <a:pPr marL="0" marR="0" lvl="0" indent="0" algn="l" defTabSz="685800" rtl="0" eaLnBrk="1" fontAlgn="auto" latinLnBrk="0" hangingPunct="1">
              <a:lnSpc>
                <a:spcPct val="114000"/>
              </a:lnSpc>
              <a:spcBef>
                <a:spcPts val="45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a:ea typeface="+mn-ea"/>
                <a:cs typeface="Arial"/>
              </a:rPr>
              <a:t>Good luck on your planning journey and we look forward to working with you! </a:t>
            </a:r>
          </a:p>
        </p:txBody>
      </p:sp>
    </p:spTree>
    <p:extLst>
      <p:ext uri="{BB962C8B-B14F-4D97-AF65-F5344CB8AC3E}">
        <p14:creationId xmlns:p14="http://schemas.microsoft.com/office/powerpoint/2010/main" val="413669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87C58C56-3D1D-4E00-97E7-8167563C69A1}"/>
              </a:ext>
              <a:ext uri="{C183D7F6-B498-43B3-948B-1728B52AA6E4}">
                <adec:decorative xmlns:adec="http://schemas.microsoft.com/office/drawing/2017/decorative" val="1"/>
              </a:ext>
            </a:extLst>
          </p:cNvPr>
          <p:cNvPicPr>
            <a:picLocks noGrp="1" noChangeAspect="1"/>
          </p:cNvPicPr>
          <p:nvPr>
            <p:ph type="pic" sz="quarter" idx="20"/>
          </p:nvPr>
        </p:nvPicPr>
        <p:blipFill>
          <a:blip r:embed="rId2" cstate="screen">
            <a:alphaModFix amt="50000"/>
            <a:extLst>
              <a:ext uri="{28A0092B-C50C-407E-A947-70E740481C1C}">
                <a14:useLocalDpi xmlns:a14="http://schemas.microsoft.com/office/drawing/2010/main"/>
              </a:ext>
            </a:extLst>
          </a:blip>
          <a:srcRect/>
          <a:stretch/>
        </p:blipFill>
        <p:spPr>
          <a:xfrm>
            <a:off x="2066926" y="1221938"/>
            <a:ext cx="4791075" cy="7455916"/>
          </a:xfrm>
        </p:spPr>
      </p:pic>
      <p:sp>
        <p:nvSpPr>
          <p:cNvPr id="3" name="Text Placeholder 2">
            <a:extLst>
              <a:ext uri="{FF2B5EF4-FFF2-40B4-BE49-F238E27FC236}">
                <a16:creationId xmlns:a16="http://schemas.microsoft.com/office/drawing/2014/main" id="{98E97DC0-CD4D-49AE-ABE9-13359CFF52DA}"/>
              </a:ext>
              <a:ext uri="{C183D7F6-B498-43B3-948B-1728B52AA6E4}">
                <adec:decorative xmlns:adec="http://schemas.microsoft.com/office/drawing/2017/decorative" val="1"/>
              </a:ext>
            </a:extLst>
          </p:cNvPr>
          <p:cNvSpPr>
            <a:spLocks noGrp="1"/>
          </p:cNvSpPr>
          <p:nvPr>
            <p:ph type="body" sz="quarter" idx="21"/>
          </p:nvPr>
        </p:nvSpPr>
        <p:spPr/>
        <p:txBody>
          <a:bodyPr/>
          <a:lstStyle/>
          <a:p>
            <a:endParaRPr lang="en-AU"/>
          </a:p>
        </p:txBody>
      </p:sp>
      <p:sp>
        <p:nvSpPr>
          <p:cNvPr id="4" name="Text Placeholder 3">
            <a:extLst>
              <a:ext uri="{FF2B5EF4-FFF2-40B4-BE49-F238E27FC236}">
                <a16:creationId xmlns:a16="http://schemas.microsoft.com/office/drawing/2014/main" id="{E2348DA3-8D84-4101-8F87-E43B5A15D332}"/>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AU"/>
          </a:p>
        </p:txBody>
      </p:sp>
      <p:sp>
        <p:nvSpPr>
          <p:cNvPr id="5" name="Text Placeholder 4">
            <a:extLst>
              <a:ext uri="{FF2B5EF4-FFF2-40B4-BE49-F238E27FC236}">
                <a16:creationId xmlns:a16="http://schemas.microsoft.com/office/drawing/2014/main" id="{B1DCB57E-07F1-49AD-807D-E4A7FEE2C649}"/>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AU"/>
          </a:p>
        </p:txBody>
      </p:sp>
      <p:sp>
        <p:nvSpPr>
          <p:cNvPr id="6" name="Text Placeholder 5">
            <a:extLst>
              <a:ext uri="{FF2B5EF4-FFF2-40B4-BE49-F238E27FC236}">
                <a16:creationId xmlns:a16="http://schemas.microsoft.com/office/drawing/2014/main" id="{609E3B5B-B4B0-45B2-868C-013CB97AA439}"/>
              </a:ext>
              <a:ext uri="{C183D7F6-B498-43B3-948B-1728B52AA6E4}">
                <adec:decorative xmlns:adec="http://schemas.microsoft.com/office/drawing/2017/decorative" val="1"/>
              </a:ext>
            </a:extLst>
          </p:cNvPr>
          <p:cNvSpPr>
            <a:spLocks noGrp="1"/>
          </p:cNvSpPr>
          <p:nvPr>
            <p:ph type="body" sz="quarter" idx="24"/>
          </p:nvPr>
        </p:nvSpPr>
        <p:spPr/>
        <p:txBody>
          <a:bodyPr/>
          <a:lstStyle/>
          <a:p>
            <a:endParaRPr lang="en-AU"/>
          </a:p>
        </p:txBody>
      </p:sp>
      <p:sp>
        <p:nvSpPr>
          <p:cNvPr id="7" name="Text Placeholder 6">
            <a:extLst>
              <a:ext uri="{FF2B5EF4-FFF2-40B4-BE49-F238E27FC236}">
                <a16:creationId xmlns:a16="http://schemas.microsoft.com/office/drawing/2014/main" id="{315AA503-160C-4977-A392-F28531305476}"/>
              </a:ext>
              <a:ext uri="{C183D7F6-B498-43B3-948B-1728B52AA6E4}">
                <adec:decorative xmlns:adec="http://schemas.microsoft.com/office/drawing/2017/decorative" val="1"/>
              </a:ext>
            </a:extLst>
          </p:cNvPr>
          <p:cNvSpPr>
            <a:spLocks noGrp="1"/>
          </p:cNvSpPr>
          <p:nvPr>
            <p:ph type="body" sz="quarter" idx="25"/>
          </p:nvPr>
        </p:nvSpPr>
        <p:spPr/>
        <p:txBody>
          <a:bodyPr/>
          <a:lstStyle/>
          <a:p>
            <a:endParaRPr lang="en-AU"/>
          </a:p>
        </p:txBody>
      </p:sp>
      <p:sp>
        <p:nvSpPr>
          <p:cNvPr id="10" name="Title 9">
            <a:extLst>
              <a:ext uri="{FF2B5EF4-FFF2-40B4-BE49-F238E27FC236}">
                <a16:creationId xmlns:a16="http://schemas.microsoft.com/office/drawing/2014/main" id="{29D3D87C-C18C-43B1-929D-FA43A6DD0613}"/>
              </a:ext>
            </a:extLst>
          </p:cNvPr>
          <p:cNvSpPr>
            <a:spLocks noGrp="1"/>
          </p:cNvSpPr>
          <p:nvPr>
            <p:ph type="title"/>
          </p:nvPr>
        </p:nvSpPr>
        <p:spPr/>
        <p:txBody>
          <a:bodyPr/>
          <a:lstStyle/>
          <a:p>
            <a:r>
              <a:rPr lang="en-AU"/>
              <a:t>Rural Zones</a:t>
            </a:r>
          </a:p>
        </p:txBody>
      </p:sp>
      <p:sp>
        <p:nvSpPr>
          <p:cNvPr id="9" name="Subtitle 8">
            <a:extLst>
              <a:ext uri="{FF2B5EF4-FFF2-40B4-BE49-F238E27FC236}">
                <a16:creationId xmlns:a16="http://schemas.microsoft.com/office/drawing/2014/main" id="{B3B6FFAC-A2C9-49A9-BEEC-98A3B46CE732}"/>
              </a:ext>
            </a:extLst>
          </p:cNvPr>
          <p:cNvSpPr>
            <a:spLocks noGrp="1"/>
          </p:cNvSpPr>
          <p:nvPr>
            <p:ph type="subTitle" idx="1"/>
          </p:nvPr>
        </p:nvSpPr>
        <p:spPr>
          <a:xfrm>
            <a:off x="362237" y="3617472"/>
            <a:ext cx="2835000" cy="1920000"/>
          </a:xfrm>
        </p:spPr>
        <p:txBody>
          <a:bodyPr/>
          <a:lstStyle/>
          <a:p>
            <a:r>
              <a:rPr lang="en-AU" dirty="0"/>
              <a:t>Clause 35 in local planning schemes</a:t>
            </a:r>
          </a:p>
          <a:p>
            <a:endParaRPr lang="en-AU" i="1" dirty="0"/>
          </a:p>
          <a:p>
            <a:r>
              <a:rPr lang="en-AU" dirty="0"/>
              <a:t>Page </a:t>
            </a:r>
            <a:r>
              <a:rPr lang="en-AU" dirty="0">
                <a:highlight>
                  <a:srgbClr val="FFFF00"/>
                </a:highlight>
              </a:rPr>
              <a:t>21</a:t>
            </a:r>
            <a:r>
              <a:rPr lang="en-AU" dirty="0"/>
              <a:t> – Rural Living</a:t>
            </a:r>
          </a:p>
          <a:p>
            <a:r>
              <a:rPr lang="en-AU" dirty="0"/>
              <a:t>Page </a:t>
            </a:r>
            <a:r>
              <a:rPr lang="en-AU" dirty="0">
                <a:highlight>
                  <a:srgbClr val="FFFF00"/>
                </a:highlight>
              </a:rPr>
              <a:t>22</a:t>
            </a:r>
            <a:r>
              <a:rPr lang="en-AU" dirty="0"/>
              <a:t> – Green Wedge</a:t>
            </a:r>
          </a:p>
          <a:p>
            <a:r>
              <a:rPr lang="en-AU" dirty="0"/>
              <a:t>Page </a:t>
            </a:r>
            <a:r>
              <a:rPr lang="en-AU" dirty="0">
                <a:highlight>
                  <a:srgbClr val="FFFF00"/>
                </a:highlight>
              </a:rPr>
              <a:t>23</a:t>
            </a:r>
            <a:r>
              <a:rPr lang="en-AU" dirty="0"/>
              <a:t> – Green Wedge A</a:t>
            </a:r>
          </a:p>
          <a:p>
            <a:r>
              <a:rPr lang="en-AU" dirty="0"/>
              <a:t>Page </a:t>
            </a:r>
            <a:r>
              <a:rPr lang="en-AU" dirty="0">
                <a:highlight>
                  <a:srgbClr val="FFFF00"/>
                </a:highlight>
              </a:rPr>
              <a:t>24</a:t>
            </a:r>
            <a:r>
              <a:rPr lang="en-AU" dirty="0"/>
              <a:t> – Rural Conservation</a:t>
            </a:r>
          </a:p>
          <a:p>
            <a:r>
              <a:rPr lang="en-AU" dirty="0"/>
              <a:t>Page </a:t>
            </a:r>
            <a:r>
              <a:rPr lang="en-AU" dirty="0">
                <a:highlight>
                  <a:srgbClr val="FFFF00"/>
                </a:highlight>
              </a:rPr>
              <a:t>25 </a:t>
            </a:r>
            <a:r>
              <a:rPr lang="en-AU" dirty="0"/>
              <a:t>– Farming</a:t>
            </a:r>
          </a:p>
          <a:p>
            <a:r>
              <a:rPr lang="en-AU" dirty="0"/>
              <a:t>Page </a:t>
            </a:r>
            <a:r>
              <a:rPr lang="en-AU" dirty="0">
                <a:highlight>
                  <a:srgbClr val="FFFF00"/>
                </a:highlight>
              </a:rPr>
              <a:t>26</a:t>
            </a:r>
            <a:r>
              <a:rPr lang="en-AU" dirty="0"/>
              <a:t> – Rural Activity</a:t>
            </a:r>
          </a:p>
          <a:p>
            <a:endParaRPr lang="en-AU" dirty="0"/>
          </a:p>
          <a:p>
            <a:endParaRPr lang="en-AU" dirty="0"/>
          </a:p>
          <a:p>
            <a:endParaRPr lang="en-AU" dirty="0"/>
          </a:p>
        </p:txBody>
      </p:sp>
      <p:sp>
        <p:nvSpPr>
          <p:cNvPr id="11" name="Slide Number Placeholder 10">
            <a:extLst>
              <a:ext uri="{FF2B5EF4-FFF2-40B4-BE49-F238E27FC236}">
                <a16:creationId xmlns:a16="http://schemas.microsoft.com/office/drawing/2014/main" id="{0429D799-4167-45C3-B03F-E1B12D38DA3C}"/>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GB"/>
              <a:t>Page </a:t>
            </a:r>
            <a:fld id="{F5AEA0E0-5CC6-4BD0-905C-A0021E419432}" type="slidenum">
              <a:rPr lang="en-GB" smtClean="0"/>
              <a:pPr/>
              <a:t>30</a:t>
            </a:fld>
            <a:endParaRPr lang="en-GB"/>
          </a:p>
        </p:txBody>
      </p:sp>
    </p:spTree>
    <p:extLst>
      <p:ext uri="{BB962C8B-B14F-4D97-AF65-F5344CB8AC3E}">
        <p14:creationId xmlns:p14="http://schemas.microsoft.com/office/powerpoint/2010/main" val="1116448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Rural Living Zone</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31</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8" name="Content Placeholder 2">
            <a:extLst>
              <a:ext uri="{FF2B5EF4-FFF2-40B4-BE49-F238E27FC236}">
                <a16:creationId xmlns:a16="http://schemas.microsoft.com/office/drawing/2014/main" id="{524B261D-EBB6-3DFB-9709-D71F0FA594D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Rural Living Zone?</a:t>
            </a:r>
          </a:p>
          <a:p>
            <a:pPr>
              <a:lnSpc>
                <a:spcPct val="114000"/>
              </a:lnSpc>
              <a:spcBef>
                <a:spcPts val="600"/>
              </a:spcBef>
              <a:spcAft>
                <a:spcPts val="600"/>
              </a:spcAft>
            </a:pPr>
            <a:r>
              <a:rPr lang="en-AU" sz="1000" b="0" dirty="0"/>
              <a:t>The Rural Living Zone (RLZ) intends to support residential land in rural parts of Victoria. Small scale agricultural activities (known as ‘hobby farms’) are also often encouraged. RLZ lots are often absent of reticulated sewerage, requiring wastewater to be treated on-site.</a:t>
            </a:r>
          </a:p>
          <a:p>
            <a:pPr>
              <a:lnSpc>
                <a:spcPct val="114000"/>
              </a:lnSpc>
            </a:pPr>
            <a:r>
              <a:rPr lang="en-AU" sz="1200" dirty="0"/>
              <a:t>When is a planning permit usually required?</a:t>
            </a:r>
          </a:p>
          <a:p>
            <a:pPr>
              <a:lnSpc>
                <a:spcPct val="114000"/>
              </a:lnSpc>
              <a:spcBef>
                <a:spcPts val="600"/>
              </a:spcBef>
            </a:pPr>
            <a:r>
              <a:rPr lang="en-AU" sz="1000" b="0" dirty="0"/>
              <a:t>The following development types typically need a planning permit in the RLZ:</a:t>
            </a:r>
          </a:p>
          <a:p>
            <a:pPr marL="171450" indent="-171450">
              <a:lnSpc>
                <a:spcPct val="114000"/>
              </a:lnSpc>
              <a:spcBef>
                <a:spcPts val="0"/>
              </a:spcBef>
              <a:buFont typeface="Arial" panose="020B0604020202020204" pitchFamily="34" charset="0"/>
              <a:buChar char="•"/>
            </a:pPr>
            <a:r>
              <a:rPr lang="en-AU" sz="1000" b="0" dirty="0"/>
              <a:t>Larger, more commercial forms of agriculture and their associated buildings</a:t>
            </a:r>
          </a:p>
          <a:p>
            <a:pPr marL="171450" indent="-171450">
              <a:lnSpc>
                <a:spcPct val="114000"/>
              </a:lnSpc>
              <a:spcBef>
                <a:spcPts val="0"/>
              </a:spcBef>
              <a:buFont typeface="Arial" panose="020B0604020202020204" pitchFamily="34" charset="0"/>
              <a:buChar char="•"/>
            </a:pPr>
            <a:r>
              <a:rPr lang="en-AU" sz="1000" b="0" dirty="0"/>
              <a:t>Other allowed commercial activities and their buildings </a:t>
            </a:r>
          </a:p>
          <a:p>
            <a:pPr marL="171450" indent="-171450">
              <a:lnSpc>
                <a:spcPct val="114000"/>
              </a:lnSpc>
              <a:spcBef>
                <a:spcPts val="0"/>
              </a:spcBef>
              <a:buFont typeface="Arial" panose="020B0604020202020204" pitchFamily="34" charset="0"/>
              <a:buChar char="•"/>
            </a:pPr>
            <a:r>
              <a:rPr lang="en-AU" sz="1000" b="0" dirty="0"/>
              <a:t>A new house without all services</a:t>
            </a:r>
          </a:p>
          <a:p>
            <a:pPr marL="171450" indent="-171450">
              <a:lnSpc>
                <a:spcPct val="114000"/>
              </a:lnSpc>
              <a:spcBef>
                <a:spcPts val="0"/>
              </a:spcBef>
              <a:buFont typeface="Arial" panose="020B0604020202020204" pitchFamily="34" charset="0"/>
              <a:buChar char="•"/>
            </a:pPr>
            <a:r>
              <a:rPr lang="en-AU" sz="1000" b="0" dirty="0"/>
              <a:t>Subdivision</a:t>
            </a:r>
          </a:p>
          <a:p>
            <a:pPr>
              <a:lnSpc>
                <a:spcPct val="114000"/>
              </a:lnSpc>
              <a:spcBef>
                <a:spcPts val="600"/>
              </a:spcBef>
              <a:spcAft>
                <a:spcPts val="600"/>
              </a:spcAft>
            </a:pPr>
            <a:r>
              <a:rPr lang="en-AU" sz="1000" b="0" dirty="0"/>
              <a:t>A permit may also be triggered by an overlay or particular provision.</a:t>
            </a:r>
            <a:endParaRPr lang="en-AU" sz="1000" b="0" dirty="0">
              <a:cs typeface="Arial"/>
            </a:endParaRPr>
          </a:p>
          <a:p>
            <a:pPr>
              <a:lnSpc>
                <a:spcPct val="114000"/>
              </a:lnSpc>
            </a:pPr>
            <a:r>
              <a:rPr lang="en-AU" sz="1200" dirty="0"/>
              <a:t>What may not need a planning permit?</a:t>
            </a:r>
          </a:p>
          <a:p>
            <a:pPr>
              <a:lnSpc>
                <a:spcPct val="114000"/>
              </a:lnSpc>
              <a:spcBef>
                <a:spcPts val="600"/>
              </a:spcBef>
              <a:spcAft>
                <a:spcPts val="600"/>
              </a:spcAft>
            </a:pPr>
            <a:r>
              <a:rPr lang="en-AU" sz="1000" b="0" dirty="0"/>
              <a:t>Many residential and some minor agricultural land uses may be allowed, although planning scheme conditions generally must be met to avoid a permit. </a:t>
            </a:r>
          </a:p>
          <a:p>
            <a:pPr>
              <a:lnSpc>
                <a:spcPct val="114000"/>
              </a:lnSpc>
              <a:spcBef>
                <a:spcPts val="600"/>
              </a:spcBef>
              <a:spcAft>
                <a:spcPts val="600"/>
              </a:spcAft>
            </a:pPr>
            <a:r>
              <a:rPr lang="en-AU" sz="1000" b="0" dirty="0"/>
              <a:t>A single house with services connected may not need a permit nor may small and medium sized sheds. Renovations, outdoor structures, fences and other things to do with a house may not need a permit. </a:t>
            </a:r>
          </a:p>
          <a:p>
            <a:pPr>
              <a:lnSpc>
                <a:spcPct val="114000"/>
              </a:lnSpc>
              <a:spcBef>
                <a:spcPts val="600"/>
              </a:spcBef>
              <a:spcAft>
                <a:spcPts val="600"/>
              </a:spcAft>
            </a:pPr>
            <a:r>
              <a:rPr lang="en-AU" sz="1000" b="0" dirty="0"/>
              <a:t>Always check if a permit is required under an overlay or particular provision.</a:t>
            </a:r>
            <a:endParaRPr lang="en-AU" sz="1000" b="0" dirty="0">
              <a:cs typeface="Arial"/>
            </a:endParaRPr>
          </a:p>
          <a:p>
            <a:pPr>
              <a:lnSpc>
                <a:spcPct val="114000"/>
              </a:lnSpc>
            </a:pPr>
            <a:r>
              <a:rPr lang="en-AU" sz="1200" dirty="0"/>
              <a:t>Is anything not allowed in the RLZ?</a:t>
            </a:r>
          </a:p>
          <a:p>
            <a:pPr>
              <a:lnSpc>
                <a:spcPct val="114000"/>
              </a:lnSpc>
              <a:spcBef>
                <a:spcPts val="600"/>
              </a:spcBef>
              <a:spcAft>
                <a:spcPts val="600"/>
              </a:spcAft>
            </a:pPr>
            <a:r>
              <a:rPr lang="en-AU" sz="1000" b="0" dirty="0"/>
              <a:t>Most industry, offices, some retailing, more intense forms of agriculture, brothels, sawmills, cinemas and car racing are not allowed in the RLZ.</a:t>
            </a:r>
          </a:p>
          <a:p>
            <a:pPr>
              <a:lnSpc>
                <a:spcPct val="114000"/>
              </a:lnSpc>
            </a:pPr>
            <a:endParaRPr lang="en-AU" sz="1200" dirty="0"/>
          </a:p>
          <a:p>
            <a:pPr>
              <a:lnSpc>
                <a:spcPct val="114000"/>
              </a:lnSpc>
            </a:pPr>
            <a:endParaRPr lang="en-AU" sz="1200" b="0" dirty="0"/>
          </a:p>
        </p:txBody>
      </p:sp>
      <p:sp>
        <p:nvSpPr>
          <p:cNvPr id="12" name="Content Placeholder 3">
            <a:extLst>
              <a:ext uri="{FF2B5EF4-FFF2-40B4-BE49-F238E27FC236}">
                <a16:creationId xmlns:a16="http://schemas.microsoft.com/office/drawing/2014/main" id="{4046B41E-8922-4C46-2CC9-A43663586935}"/>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do I need to include in my planning permit application?</a:t>
            </a:r>
          </a:p>
          <a:p>
            <a:pPr>
              <a:lnSpc>
                <a:spcPct val="114000"/>
              </a:lnSpc>
              <a:spcBef>
                <a:spcPts val="600"/>
              </a:spcBef>
              <a:spcAft>
                <a:spcPts val="600"/>
              </a:spcAft>
            </a:pPr>
            <a:r>
              <a:rPr lang="en-AU" sz="1000" b="0" dirty="0"/>
              <a:t>If your application is for a new building (including a new house), an extension to an existing one or other development then the following will generally be required:</a:t>
            </a:r>
          </a:p>
          <a:p>
            <a:pPr marL="171450" indent="-171450">
              <a:lnSpc>
                <a:spcPct val="114000"/>
              </a:lnSpc>
              <a:spcBef>
                <a:spcPts val="200"/>
              </a:spcBef>
              <a:spcAft>
                <a:spcPts val="200"/>
              </a:spcAft>
              <a:buFont typeface="Arial" panose="020B0604020202020204" pitchFamily="34" charset="0"/>
              <a:buChar char="•"/>
            </a:pPr>
            <a:r>
              <a:rPr lang="en-AU" sz="1000" b="0" dirty="0"/>
              <a:t>Site plans, showing key features of the site – features of adjoining lots close to the boundary, access roads and road reserves should be shown too</a:t>
            </a:r>
          </a:p>
          <a:p>
            <a:pPr marL="171450" indent="-171450">
              <a:lnSpc>
                <a:spcPct val="114000"/>
              </a:lnSpc>
              <a:spcBef>
                <a:spcPts val="200"/>
              </a:spcBef>
              <a:spcAft>
                <a:spcPts val="200"/>
              </a:spcAft>
              <a:buFont typeface="Arial" panose="020B0604020202020204" pitchFamily="34" charset="0"/>
              <a:buChar char="•"/>
            </a:pPr>
            <a:r>
              <a:rPr lang="en-AU" sz="1000" b="0" dirty="0"/>
              <a:t>Basic elevation plans including floor levels, boundary setbacks and designs of the building are often needed</a:t>
            </a:r>
          </a:p>
          <a:p>
            <a:pPr marL="171450" indent="-171450">
              <a:lnSpc>
                <a:spcPct val="114000"/>
              </a:lnSpc>
              <a:spcBef>
                <a:spcPts val="200"/>
              </a:spcBef>
              <a:spcAft>
                <a:spcPts val="200"/>
              </a:spcAft>
              <a:buFont typeface="Arial" panose="020B0604020202020204" pitchFamily="34" charset="0"/>
              <a:buChar char="•"/>
            </a:pPr>
            <a:r>
              <a:rPr lang="en-AU" sz="1000" b="0" dirty="0"/>
              <a:t>Floor plans, detailing setbacks from boundaries and layouts may be required</a:t>
            </a:r>
          </a:p>
          <a:p>
            <a:pPr>
              <a:lnSpc>
                <a:spcPct val="114000"/>
              </a:lnSpc>
              <a:spcBef>
                <a:spcPts val="600"/>
              </a:spcBef>
              <a:spcAft>
                <a:spcPts val="600"/>
              </a:spcAft>
            </a:pPr>
            <a:r>
              <a:rPr lang="en-AU" sz="1000" b="0" dirty="0"/>
              <a:t>If your application is for a land use in the RLZ, then council generally need to know about things like:</a:t>
            </a:r>
          </a:p>
          <a:p>
            <a:pPr marL="171450" indent="-171450">
              <a:lnSpc>
                <a:spcPct val="114000"/>
              </a:lnSpc>
              <a:spcBef>
                <a:spcPts val="200"/>
              </a:spcBef>
              <a:spcAft>
                <a:spcPts val="200"/>
              </a:spcAft>
              <a:buFont typeface="Arial" panose="020B0604020202020204" pitchFamily="34" charset="0"/>
              <a:buChar char="•"/>
            </a:pPr>
            <a:r>
              <a:rPr lang="en-AU" sz="1000" b="0" dirty="0"/>
              <a:t>Traffic and vehicle movements </a:t>
            </a:r>
          </a:p>
          <a:p>
            <a:pPr marL="171450" indent="-171450">
              <a:lnSpc>
                <a:spcPct val="114000"/>
              </a:lnSpc>
              <a:spcBef>
                <a:spcPts val="200"/>
              </a:spcBef>
              <a:spcAft>
                <a:spcPts val="200"/>
              </a:spcAft>
              <a:buFont typeface="Arial" panose="020B0604020202020204" pitchFamily="34" charset="0"/>
              <a:buChar char="•"/>
            </a:pPr>
            <a:r>
              <a:rPr lang="en-AU" sz="1000" b="0" dirty="0"/>
              <a:t>Numbers of patrons and hours of operation </a:t>
            </a:r>
          </a:p>
          <a:p>
            <a:pPr marL="171450" indent="-171450">
              <a:lnSpc>
                <a:spcPct val="114000"/>
              </a:lnSpc>
              <a:spcBef>
                <a:spcPts val="200"/>
              </a:spcBef>
              <a:spcAft>
                <a:spcPts val="200"/>
              </a:spcAft>
              <a:buFont typeface="Arial" panose="020B0604020202020204" pitchFamily="34" charset="0"/>
              <a:buChar char="•"/>
            </a:pPr>
            <a:r>
              <a:rPr lang="en-AU" sz="1000" b="0" dirty="0"/>
              <a:t>Layout of the land, and how different parts of the land will be used</a:t>
            </a:r>
          </a:p>
          <a:p>
            <a:pPr marL="171450" indent="-171450">
              <a:lnSpc>
                <a:spcPct val="114000"/>
              </a:lnSpc>
              <a:spcBef>
                <a:spcPts val="200"/>
              </a:spcBef>
              <a:spcAft>
                <a:spcPts val="200"/>
              </a:spcAft>
              <a:buFont typeface="Arial" panose="020B0604020202020204" pitchFamily="34" charset="0"/>
              <a:buChar char="•"/>
            </a:pPr>
            <a:r>
              <a:rPr lang="en-AU" sz="1000" b="0" dirty="0"/>
              <a:t>Additional noise or smell impacts, particularly those which may impact neighbours</a:t>
            </a:r>
          </a:p>
          <a:p>
            <a:pPr marL="171450" indent="-171450">
              <a:lnSpc>
                <a:spcPct val="114000"/>
              </a:lnSpc>
              <a:spcBef>
                <a:spcPts val="200"/>
              </a:spcBef>
              <a:spcAft>
                <a:spcPts val="200"/>
              </a:spcAft>
              <a:buFont typeface="Arial" panose="020B0604020202020204" pitchFamily="34" charset="0"/>
              <a:buChar char="•"/>
            </a:pPr>
            <a:r>
              <a:rPr lang="en-AU" sz="1000" b="0" dirty="0">
                <a:latin typeface="Arial" panose="020B0604020202020204" pitchFamily="34" charset="0"/>
                <a:cs typeface="Arial" panose="020B0604020202020204" pitchFamily="34" charset="0"/>
              </a:rPr>
              <a:t>Types of land uses in the surrounding area</a:t>
            </a:r>
            <a:r>
              <a:rPr lang="en-AU" sz="1000" b="0" dirty="0"/>
              <a:t>, particularly near Farming Zone land</a:t>
            </a:r>
          </a:p>
          <a:p>
            <a:pPr>
              <a:lnSpc>
                <a:spcPct val="114000"/>
              </a:lnSpc>
            </a:pPr>
            <a:r>
              <a:rPr lang="en-AU" sz="1200" dirty="0"/>
              <a:t>Are there any specific requirements?</a:t>
            </a:r>
          </a:p>
          <a:p>
            <a:pPr>
              <a:lnSpc>
                <a:spcPct val="114000"/>
              </a:lnSpc>
              <a:spcBef>
                <a:spcPts val="600"/>
              </a:spcBef>
              <a:spcAft>
                <a:spcPts val="600"/>
              </a:spcAft>
            </a:pPr>
            <a:r>
              <a:rPr lang="en-AU" sz="1000" b="0" dirty="0"/>
              <a:t>In many applications, a planning report and other consulting reports should be submitted. The other reports could be land capability assessments, details on driveways or others. Speak to council about their requirements.</a:t>
            </a:r>
          </a:p>
          <a:p>
            <a:pPr>
              <a:lnSpc>
                <a:spcPct val="114000"/>
              </a:lnSpc>
              <a:spcBef>
                <a:spcPts val="600"/>
              </a:spcBef>
              <a:spcAft>
                <a:spcPts val="600"/>
              </a:spcAft>
            </a:pPr>
            <a:r>
              <a:rPr lang="en-AU" sz="1000" b="0" dirty="0"/>
              <a:t>Many RLZ lots do not include reticulated sewerage. Effluent disposal must be considered in these situations.</a:t>
            </a:r>
          </a:p>
          <a:p>
            <a:pPr>
              <a:lnSpc>
                <a:spcPct val="114000"/>
              </a:lnSpc>
            </a:pPr>
            <a:endParaRPr lang="en-AU" sz="1100" b="0" dirty="0"/>
          </a:p>
        </p:txBody>
      </p:sp>
    </p:spTree>
    <p:extLst>
      <p:ext uri="{BB962C8B-B14F-4D97-AF65-F5344CB8AC3E}">
        <p14:creationId xmlns:p14="http://schemas.microsoft.com/office/powerpoint/2010/main" val="3610852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Green Wedge Zone</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32</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8" name="Content Placeholder 2">
            <a:extLst>
              <a:ext uri="{FF2B5EF4-FFF2-40B4-BE49-F238E27FC236}">
                <a16:creationId xmlns:a16="http://schemas.microsoft.com/office/drawing/2014/main" id="{FF6485E6-AB8D-D85F-4FA7-1B3C07DFA45E}"/>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Green Wedge Zone?</a:t>
            </a:r>
          </a:p>
          <a:p>
            <a:pPr>
              <a:lnSpc>
                <a:spcPct val="114000"/>
              </a:lnSpc>
              <a:spcBef>
                <a:spcPts val="0"/>
              </a:spcBef>
              <a:spcAft>
                <a:spcPts val="600"/>
              </a:spcAft>
            </a:pPr>
            <a:r>
              <a:rPr lang="en-AU" sz="1000" b="0" dirty="0"/>
              <a:t>The Green Wedge Zone (GWZ) intends to recognise, protect and conserve rural areas on the urban fringe for its character. This means farming activities are generally encouraged in the GWZ as are other sustainable land management activities. It can also mean that non-agricultural development is discouraged.</a:t>
            </a:r>
          </a:p>
          <a:p>
            <a:pPr>
              <a:lnSpc>
                <a:spcPct val="114000"/>
              </a:lnSpc>
            </a:pPr>
            <a:r>
              <a:rPr lang="en-AU" sz="1200" dirty="0"/>
              <a:t>When is a planning permit usually required?</a:t>
            </a:r>
          </a:p>
          <a:p>
            <a:pPr>
              <a:lnSpc>
                <a:spcPct val="114000"/>
              </a:lnSpc>
              <a:spcBef>
                <a:spcPts val="0"/>
              </a:spcBef>
            </a:pPr>
            <a:r>
              <a:rPr lang="en-AU" sz="1000" b="0" dirty="0"/>
              <a:t>A planning permit might be needed for the following use and development types in the GWZ:</a:t>
            </a:r>
          </a:p>
          <a:p>
            <a:pPr marL="171450" indent="-171450">
              <a:lnSpc>
                <a:spcPct val="114000"/>
              </a:lnSpc>
              <a:spcBef>
                <a:spcPts val="0"/>
              </a:spcBef>
              <a:buFont typeface="Arial" panose="020B0604020202020204" pitchFamily="34" charset="0"/>
              <a:buChar char="•"/>
            </a:pPr>
            <a:r>
              <a:rPr lang="en-AU" sz="1000" b="0" dirty="0"/>
              <a:t>Most non-agricultural (and more intense agricultural) activities and their buildings </a:t>
            </a:r>
          </a:p>
          <a:p>
            <a:pPr marL="171450" indent="-171450">
              <a:lnSpc>
                <a:spcPct val="114000"/>
              </a:lnSpc>
              <a:spcBef>
                <a:spcPts val="0"/>
              </a:spcBef>
              <a:buFont typeface="Arial" panose="020B0604020202020204" pitchFamily="34" charset="0"/>
              <a:buChar char="•"/>
            </a:pPr>
            <a:r>
              <a:rPr lang="en-AU" sz="1000" b="0" dirty="0"/>
              <a:t>New houses (which may not always be approved) – only one house can be on a lot.</a:t>
            </a:r>
          </a:p>
          <a:p>
            <a:pPr marL="171450" indent="-171450">
              <a:lnSpc>
                <a:spcPct val="114000"/>
              </a:lnSpc>
              <a:spcBef>
                <a:spcPts val="0"/>
              </a:spcBef>
              <a:buFont typeface="Arial" panose="020B0604020202020204" pitchFamily="34" charset="0"/>
              <a:buChar char="•"/>
            </a:pPr>
            <a:r>
              <a:rPr lang="en-AU" sz="1000" b="0" dirty="0"/>
              <a:t>Most subdivisions, although there are restrictions on how small a lot may divided into</a:t>
            </a:r>
          </a:p>
          <a:p>
            <a:pPr>
              <a:lnSpc>
                <a:spcPct val="114000"/>
              </a:lnSpc>
              <a:spcBef>
                <a:spcPts val="600"/>
              </a:spcBef>
              <a:spcAft>
                <a:spcPts val="600"/>
              </a:spcAft>
            </a:pPr>
            <a:r>
              <a:rPr lang="en-AU" sz="1000" b="0" dirty="0"/>
              <a:t>New development is generally restricted in the GWZ. A permit may also be triggered by an overlay or particular provision.</a:t>
            </a:r>
            <a:endParaRPr lang="en-AU" sz="1000" b="0" dirty="0">
              <a:cs typeface="Arial"/>
            </a:endParaRPr>
          </a:p>
          <a:p>
            <a:pPr>
              <a:lnSpc>
                <a:spcPct val="114000"/>
              </a:lnSpc>
            </a:pPr>
            <a:r>
              <a:rPr lang="en-AU" sz="1200" dirty="0"/>
              <a:t>What may not need a planning permit?</a:t>
            </a:r>
          </a:p>
          <a:p>
            <a:pPr>
              <a:lnSpc>
                <a:spcPct val="114000"/>
              </a:lnSpc>
              <a:spcBef>
                <a:spcPts val="0"/>
              </a:spcBef>
            </a:pPr>
            <a:r>
              <a:rPr lang="en-AU" sz="1000" b="0" dirty="0"/>
              <a:t>The following might not require a permit:</a:t>
            </a:r>
          </a:p>
          <a:p>
            <a:pPr marL="171450" indent="-171450">
              <a:lnSpc>
                <a:spcPct val="114000"/>
              </a:lnSpc>
              <a:spcBef>
                <a:spcPts val="0"/>
              </a:spcBef>
              <a:buFont typeface="Arial" panose="020B0604020202020204" pitchFamily="34" charset="0"/>
              <a:buChar char="•"/>
            </a:pPr>
            <a:r>
              <a:rPr lang="en-AU" sz="1000" b="0" dirty="0"/>
              <a:t>Some small-scale farming uses (although planning scheme conditions must be met to avoid a permit)</a:t>
            </a:r>
          </a:p>
          <a:p>
            <a:pPr marL="171450" indent="-171450">
              <a:lnSpc>
                <a:spcPct val="114000"/>
              </a:lnSpc>
              <a:spcBef>
                <a:spcPts val="0"/>
              </a:spcBef>
              <a:buFont typeface="Arial" panose="020B0604020202020204" pitchFamily="34" charset="0"/>
              <a:buChar char="•"/>
            </a:pPr>
            <a:r>
              <a:rPr lang="en-AU" sz="1000" b="0" dirty="0"/>
              <a:t>New buildings or earthworks for a use that does not need a permit</a:t>
            </a:r>
          </a:p>
          <a:p>
            <a:pPr marL="171450" indent="-171450">
              <a:lnSpc>
                <a:spcPct val="114000"/>
              </a:lnSpc>
              <a:spcBef>
                <a:spcPts val="0"/>
              </a:spcBef>
              <a:buFont typeface="Arial" panose="020B0604020202020204" pitchFamily="34" charset="0"/>
              <a:buChar char="•"/>
            </a:pPr>
            <a:r>
              <a:rPr lang="en-AU" sz="1000" b="0" dirty="0"/>
              <a:t>Renovations or small extensions to an existing house.</a:t>
            </a:r>
          </a:p>
          <a:p>
            <a:pPr>
              <a:lnSpc>
                <a:spcPct val="114000"/>
              </a:lnSpc>
              <a:spcBef>
                <a:spcPts val="600"/>
              </a:spcBef>
              <a:spcAft>
                <a:spcPts val="600"/>
              </a:spcAft>
            </a:pPr>
            <a:r>
              <a:rPr lang="en-AU" sz="1000" b="0" dirty="0"/>
              <a:t>Always check if a permit is required under an overlay or particular provision.</a:t>
            </a:r>
            <a:endParaRPr lang="en-AU" sz="1000" b="0" dirty="0">
              <a:cs typeface="Arial"/>
            </a:endParaRPr>
          </a:p>
          <a:p>
            <a:pPr>
              <a:lnSpc>
                <a:spcPct val="114000"/>
              </a:lnSpc>
            </a:pPr>
            <a:r>
              <a:rPr lang="en-AU" sz="1200" dirty="0"/>
              <a:t>Is anything not allowed in the GWZ?</a:t>
            </a:r>
          </a:p>
          <a:p>
            <a:pPr>
              <a:lnSpc>
                <a:spcPct val="114000"/>
              </a:lnSpc>
              <a:spcBef>
                <a:spcPts val="0"/>
              </a:spcBef>
              <a:spcAft>
                <a:spcPts val="600"/>
              </a:spcAft>
            </a:pPr>
            <a:r>
              <a:rPr lang="en-AU" sz="1000" b="0" dirty="0"/>
              <a:t>Two or more houses, most other forms of residential use, many industries, all offices, most retailing and many other uses are not allowed in the Green Wedge.</a:t>
            </a:r>
          </a:p>
        </p:txBody>
      </p:sp>
      <p:sp>
        <p:nvSpPr>
          <p:cNvPr id="12" name="Content Placeholder 3">
            <a:extLst>
              <a:ext uri="{FF2B5EF4-FFF2-40B4-BE49-F238E27FC236}">
                <a16:creationId xmlns:a16="http://schemas.microsoft.com/office/drawing/2014/main" id="{5CA0F714-427C-AEAE-81F7-2929FA93E55B}"/>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do I need to include in my planning permit application?</a:t>
            </a:r>
          </a:p>
          <a:p>
            <a:pPr>
              <a:lnSpc>
                <a:spcPct val="114000"/>
              </a:lnSpc>
              <a:spcBef>
                <a:spcPts val="0"/>
              </a:spcBef>
            </a:pPr>
            <a:r>
              <a:rPr lang="en-AU" sz="1000" b="0" dirty="0"/>
              <a:t>If your application is for a new building (including a house), an extension to a current building or another development then the following will generally be required:</a:t>
            </a:r>
          </a:p>
          <a:p>
            <a:pPr marL="171450" indent="-171450">
              <a:lnSpc>
                <a:spcPct val="114000"/>
              </a:lnSpc>
              <a:spcBef>
                <a:spcPts val="0"/>
              </a:spcBef>
              <a:buFont typeface="Arial" panose="020B0604020202020204" pitchFamily="34" charset="0"/>
              <a:buChar char="•"/>
            </a:pPr>
            <a:r>
              <a:rPr lang="en-AU" sz="1000" b="0" dirty="0"/>
              <a:t>Site plans, showing key features of the site – features of adjoining properties close to the boundary, access roads and road reserves should be shown</a:t>
            </a:r>
          </a:p>
          <a:p>
            <a:pPr marL="171450" indent="-171450">
              <a:lnSpc>
                <a:spcPct val="114000"/>
              </a:lnSpc>
              <a:spcBef>
                <a:spcPts val="0"/>
              </a:spcBef>
              <a:buFont typeface="Arial" panose="020B0604020202020204" pitchFamily="34" charset="0"/>
              <a:buChar char="•"/>
            </a:pPr>
            <a:r>
              <a:rPr lang="en-AU" sz="1000" b="0" dirty="0"/>
              <a:t>Elevation plans including floor levels, boundary setbacks and building design</a:t>
            </a:r>
          </a:p>
          <a:p>
            <a:pPr marL="171450" indent="-171450">
              <a:lnSpc>
                <a:spcPct val="114000"/>
              </a:lnSpc>
              <a:spcBef>
                <a:spcPts val="0"/>
              </a:spcBef>
              <a:buFont typeface="Arial" panose="020B0604020202020204" pitchFamily="34" charset="0"/>
              <a:buChar char="•"/>
            </a:pPr>
            <a:r>
              <a:rPr lang="en-AU" sz="1000" b="0" dirty="0"/>
              <a:t>Floor plans, detailing setbacks from boundaries and layouts may be required</a:t>
            </a:r>
          </a:p>
          <a:p>
            <a:pPr>
              <a:lnSpc>
                <a:spcPct val="114000"/>
              </a:lnSpc>
              <a:spcBef>
                <a:spcPts val="600"/>
              </a:spcBef>
            </a:pPr>
            <a:r>
              <a:rPr lang="en-AU" sz="1000" b="0" dirty="0"/>
              <a:t>If your application is for a land use in the GWZ,  the following are needed:</a:t>
            </a:r>
          </a:p>
          <a:p>
            <a:pPr marL="171450" indent="-171450">
              <a:lnSpc>
                <a:spcPct val="114000"/>
              </a:lnSpc>
              <a:spcBef>
                <a:spcPts val="0"/>
              </a:spcBef>
              <a:buFont typeface="Arial" panose="020B0604020202020204" pitchFamily="34" charset="0"/>
              <a:buChar char="•"/>
            </a:pPr>
            <a:r>
              <a:rPr lang="en-AU" sz="1000" b="0" dirty="0"/>
              <a:t>Traffic and vehicle movements </a:t>
            </a:r>
          </a:p>
          <a:p>
            <a:pPr marL="171450" indent="-171450">
              <a:lnSpc>
                <a:spcPct val="114000"/>
              </a:lnSpc>
              <a:spcBef>
                <a:spcPts val="0"/>
              </a:spcBef>
              <a:buFont typeface="Arial" panose="020B0604020202020204" pitchFamily="34" charset="0"/>
              <a:buChar char="•"/>
            </a:pPr>
            <a:r>
              <a:rPr lang="en-AU" sz="1000" b="0" dirty="0"/>
              <a:t>Numbers of patrons and hours of operation </a:t>
            </a:r>
          </a:p>
          <a:p>
            <a:pPr marL="171450" indent="-171450">
              <a:lnSpc>
                <a:spcPct val="114000"/>
              </a:lnSpc>
              <a:spcBef>
                <a:spcPts val="0"/>
              </a:spcBef>
              <a:buFont typeface="Arial" panose="020B0604020202020204" pitchFamily="34" charset="0"/>
              <a:buChar char="•"/>
            </a:pPr>
            <a:r>
              <a:rPr lang="en-AU" sz="1000" b="0" dirty="0"/>
              <a:t>Layout of the land, and how different parts of the land will be used</a:t>
            </a:r>
          </a:p>
          <a:p>
            <a:pPr marL="171450" indent="-171450">
              <a:lnSpc>
                <a:spcPct val="114000"/>
              </a:lnSpc>
              <a:spcBef>
                <a:spcPts val="0"/>
              </a:spcBef>
              <a:buFont typeface="Arial" panose="020B0604020202020204" pitchFamily="34" charset="0"/>
              <a:buChar char="•"/>
            </a:pPr>
            <a:r>
              <a:rPr lang="en-AU" sz="1000" b="0" dirty="0"/>
              <a:t>Additional noise or smell impacts, particularly those which may impact neighbours</a:t>
            </a:r>
          </a:p>
          <a:p>
            <a:pPr marL="171450" indent="-171450">
              <a:lnSpc>
                <a:spcPct val="114000"/>
              </a:lnSpc>
              <a:spcBef>
                <a:spcPts val="0"/>
              </a:spcBef>
              <a:buFont typeface="Arial" panose="020B0604020202020204" pitchFamily="34" charset="0"/>
              <a:buChar char="•"/>
            </a:pPr>
            <a:r>
              <a:rPr lang="en-AU" sz="1000" b="0" dirty="0">
                <a:latin typeface="Arial" panose="020B0604020202020204" pitchFamily="34" charset="0"/>
                <a:cs typeface="Arial" panose="020B0604020202020204" pitchFamily="34" charset="0"/>
              </a:rPr>
              <a:t>Types of land uses in the surrounding area</a:t>
            </a:r>
            <a:r>
              <a:rPr lang="en-AU" sz="1000" b="0" dirty="0"/>
              <a:t>, particularly near residential land</a:t>
            </a:r>
          </a:p>
          <a:p>
            <a:pPr>
              <a:lnSpc>
                <a:spcPct val="114000"/>
              </a:lnSpc>
            </a:pPr>
            <a:r>
              <a:rPr lang="en-AU" sz="1200" dirty="0"/>
              <a:t>Are there any specific requirements?</a:t>
            </a:r>
          </a:p>
          <a:p>
            <a:pPr>
              <a:lnSpc>
                <a:spcPct val="114000"/>
              </a:lnSpc>
              <a:spcBef>
                <a:spcPts val="0"/>
              </a:spcBef>
              <a:spcAft>
                <a:spcPts val="600"/>
              </a:spcAft>
            </a:pPr>
            <a:r>
              <a:rPr lang="en-AU" sz="1000" b="0" dirty="0"/>
              <a:t>In many applications, a planning report and other consulting reports should be submitted. Additional reports could be land capability assessments, vegetation analysis or many others. Most GWZ lots do not include reticulated sewerage – effluent disposal must be considered in these situations.</a:t>
            </a:r>
          </a:p>
          <a:p>
            <a:pPr>
              <a:lnSpc>
                <a:spcPct val="114000"/>
              </a:lnSpc>
              <a:spcBef>
                <a:spcPts val="600"/>
              </a:spcBef>
              <a:spcAft>
                <a:spcPts val="600"/>
              </a:spcAft>
            </a:pPr>
            <a:r>
              <a:rPr lang="en-AU" sz="1000" b="0" dirty="0"/>
              <a:t>Planning applications for seemingly minor activities in the GWZ can be difficult, so it is recommended to speak with council before spending too much time or money on an idea</a:t>
            </a:r>
            <a:r>
              <a:rPr lang="en-AU" sz="1100" b="0" dirty="0"/>
              <a:t>.</a:t>
            </a:r>
          </a:p>
          <a:p>
            <a:pPr>
              <a:lnSpc>
                <a:spcPct val="114000"/>
              </a:lnSpc>
            </a:pPr>
            <a:endParaRPr lang="en-AU" sz="1100" b="0" dirty="0"/>
          </a:p>
        </p:txBody>
      </p:sp>
    </p:spTree>
    <p:extLst>
      <p:ext uri="{BB962C8B-B14F-4D97-AF65-F5344CB8AC3E}">
        <p14:creationId xmlns:p14="http://schemas.microsoft.com/office/powerpoint/2010/main" val="3391562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Green Wedge A Zone</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33</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1" name="Content Placeholder 2">
            <a:extLst>
              <a:ext uri="{FF2B5EF4-FFF2-40B4-BE49-F238E27FC236}">
                <a16:creationId xmlns:a16="http://schemas.microsoft.com/office/drawing/2014/main" id="{59BE6AC0-B7B3-D401-2B4E-10D7FE939A6B}"/>
              </a:ext>
            </a:extLst>
          </p:cNvPr>
          <p:cNvSpPr txBox="1">
            <a:spLocks/>
          </p:cNvSpPr>
          <p:nvPr/>
        </p:nvSpPr>
        <p:spPr>
          <a:xfrm>
            <a:off x="364332" y="2434167"/>
            <a:ext cx="2996088"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Green Wedge A Zone?</a:t>
            </a:r>
          </a:p>
          <a:p>
            <a:pPr>
              <a:lnSpc>
                <a:spcPct val="114000"/>
              </a:lnSpc>
              <a:spcBef>
                <a:spcPts val="0"/>
              </a:spcBef>
              <a:spcAft>
                <a:spcPts val="600"/>
              </a:spcAft>
            </a:pPr>
            <a:r>
              <a:rPr lang="en-AU" sz="1000" b="0" dirty="0"/>
              <a:t>The Green Wedge A Zone (GWAZ) intends to protect, conserve and enhance the rural character on the metropolitan fringe. This means farming activities are generally encouraged in the GWAZ as are other sustainable land management activities. It can also mean that non-agricultural development is discouraged, although existing rural living is protected.</a:t>
            </a:r>
          </a:p>
          <a:p>
            <a:pPr>
              <a:lnSpc>
                <a:spcPct val="114000"/>
              </a:lnSpc>
            </a:pPr>
            <a:r>
              <a:rPr lang="en-AU" sz="1200" dirty="0"/>
              <a:t>When is a planning permit usually required?</a:t>
            </a:r>
          </a:p>
          <a:p>
            <a:pPr>
              <a:lnSpc>
                <a:spcPct val="114000"/>
              </a:lnSpc>
              <a:spcBef>
                <a:spcPts val="0"/>
              </a:spcBef>
            </a:pPr>
            <a:r>
              <a:rPr lang="en-AU" sz="1000" b="0" dirty="0"/>
              <a:t>A planning permit might be needed for:</a:t>
            </a:r>
          </a:p>
          <a:p>
            <a:pPr marL="171450" indent="-171450">
              <a:lnSpc>
                <a:spcPct val="114000"/>
              </a:lnSpc>
              <a:spcBef>
                <a:spcPts val="0"/>
              </a:spcBef>
              <a:buFont typeface="Arial" panose="020B0604020202020204" pitchFamily="34" charset="0"/>
              <a:buChar char="•"/>
            </a:pPr>
            <a:r>
              <a:rPr lang="en-AU" sz="1000" b="0" dirty="0"/>
              <a:t>Most non-agricultural (and more intense agricultural) activities and their buildings </a:t>
            </a:r>
          </a:p>
          <a:p>
            <a:pPr marL="171450" indent="-171450">
              <a:lnSpc>
                <a:spcPct val="114000"/>
              </a:lnSpc>
              <a:spcBef>
                <a:spcPts val="0"/>
              </a:spcBef>
              <a:buFont typeface="Arial" panose="020B0604020202020204" pitchFamily="34" charset="0"/>
              <a:buChar char="•"/>
            </a:pPr>
            <a:r>
              <a:rPr lang="en-AU" sz="1000" b="0" dirty="0"/>
              <a:t>New houses (which may not always be approved) – only one house can be on a lot.</a:t>
            </a:r>
          </a:p>
          <a:p>
            <a:pPr marL="171450" indent="-171450">
              <a:lnSpc>
                <a:spcPct val="114000"/>
              </a:lnSpc>
              <a:spcBef>
                <a:spcPts val="0"/>
              </a:spcBef>
              <a:buFont typeface="Arial" panose="020B0604020202020204" pitchFamily="34" charset="0"/>
              <a:buChar char="•"/>
            </a:pPr>
            <a:r>
              <a:rPr lang="en-AU" sz="1000" b="0" dirty="0"/>
              <a:t>Most subdivisions, although there are restrictions on how small a lot may divided into</a:t>
            </a:r>
          </a:p>
          <a:p>
            <a:pPr>
              <a:lnSpc>
                <a:spcPct val="114000"/>
              </a:lnSpc>
              <a:spcBef>
                <a:spcPts val="600"/>
              </a:spcBef>
              <a:spcAft>
                <a:spcPts val="600"/>
              </a:spcAft>
            </a:pPr>
            <a:r>
              <a:rPr lang="en-AU" sz="1000" b="0" dirty="0"/>
              <a:t>New development is generally restricted in the GWAZ. A permit may also be triggered by an overlay or particular provision.</a:t>
            </a:r>
            <a:endParaRPr lang="en-AU" sz="1000" b="0" dirty="0">
              <a:cs typeface="Arial"/>
            </a:endParaRPr>
          </a:p>
          <a:p>
            <a:pPr>
              <a:lnSpc>
                <a:spcPct val="114000"/>
              </a:lnSpc>
            </a:pPr>
            <a:r>
              <a:rPr lang="en-AU" sz="1200" dirty="0"/>
              <a:t>What may not need a planning permit?</a:t>
            </a:r>
          </a:p>
          <a:p>
            <a:pPr>
              <a:lnSpc>
                <a:spcPct val="114000"/>
              </a:lnSpc>
              <a:spcBef>
                <a:spcPts val="0"/>
              </a:spcBef>
            </a:pPr>
            <a:r>
              <a:rPr lang="en-AU" sz="1000" b="0" dirty="0"/>
              <a:t>The following might not require a permit:</a:t>
            </a:r>
          </a:p>
          <a:p>
            <a:pPr marL="171450" indent="-171450">
              <a:lnSpc>
                <a:spcPct val="114000"/>
              </a:lnSpc>
              <a:spcBef>
                <a:spcPts val="0"/>
              </a:spcBef>
              <a:buFont typeface="Arial" panose="020B0604020202020204" pitchFamily="34" charset="0"/>
              <a:buChar char="•"/>
            </a:pPr>
            <a:r>
              <a:rPr lang="en-AU" sz="1000" b="0" dirty="0"/>
              <a:t>Some small-scale farming uses (although planning scheme conditions must be met to avoid a permit)</a:t>
            </a:r>
          </a:p>
          <a:p>
            <a:pPr marL="171450" indent="-171450">
              <a:lnSpc>
                <a:spcPct val="114000"/>
              </a:lnSpc>
              <a:spcBef>
                <a:spcPts val="0"/>
              </a:spcBef>
              <a:buFont typeface="Arial" panose="020B0604020202020204" pitchFamily="34" charset="0"/>
              <a:buChar char="•"/>
            </a:pPr>
            <a:r>
              <a:rPr lang="en-AU" sz="1000" b="0" dirty="0"/>
              <a:t>New buildings or earthworks for a use that does not need a permit</a:t>
            </a:r>
          </a:p>
          <a:p>
            <a:pPr marL="171450" indent="-171450">
              <a:lnSpc>
                <a:spcPct val="114000"/>
              </a:lnSpc>
              <a:spcBef>
                <a:spcPts val="0"/>
              </a:spcBef>
              <a:buFont typeface="Arial" panose="020B0604020202020204" pitchFamily="34" charset="0"/>
              <a:buChar char="•"/>
            </a:pPr>
            <a:r>
              <a:rPr lang="en-AU" sz="1000" b="0" dirty="0"/>
              <a:t>Renovations or small extensions to an existing house.</a:t>
            </a:r>
          </a:p>
          <a:p>
            <a:pPr>
              <a:lnSpc>
                <a:spcPct val="114000"/>
              </a:lnSpc>
              <a:spcBef>
                <a:spcPts val="0"/>
              </a:spcBef>
              <a:spcAft>
                <a:spcPts val="600"/>
              </a:spcAft>
            </a:pPr>
            <a:r>
              <a:rPr lang="en-AU" sz="1000" b="0" dirty="0"/>
              <a:t>Always check if a permit is required under an overlay or particular provision.</a:t>
            </a:r>
            <a:endParaRPr lang="en-AU" sz="1000" b="0" dirty="0">
              <a:cs typeface="Arial"/>
            </a:endParaRPr>
          </a:p>
          <a:p>
            <a:pPr>
              <a:lnSpc>
                <a:spcPct val="114000"/>
              </a:lnSpc>
            </a:pPr>
            <a:r>
              <a:rPr lang="en-AU" sz="1200" dirty="0"/>
              <a:t>Is anything not allowed in the GWAZ?</a:t>
            </a:r>
          </a:p>
          <a:p>
            <a:pPr>
              <a:lnSpc>
                <a:spcPct val="114000"/>
              </a:lnSpc>
              <a:spcBef>
                <a:spcPts val="0"/>
              </a:spcBef>
              <a:spcAft>
                <a:spcPts val="600"/>
              </a:spcAft>
            </a:pPr>
            <a:r>
              <a:rPr lang="en-AU" sz="1000" b="0" dirty="0"/>
              <a:t>Two or more houses, many other residential uses, many industries, all offices, most retailing and many other uses are not allowed in the Green Wedge A Zone.</a:t>
            </a:r>
          </a:p>
        </p:txBody>
      </p:sp>
      <p:sp>
        <p:nvSpPr>
          <p:cNvPr id="12" name="Content Placeholder 3">
            <a:extLst>
              <a:ext uri="{FF2B5EF4-FFF2-40B4-BE49-F238E27FC236}">
                <a16:creationId xmlns:a16="http://schemas.microsoft.com/office/drawing/2014/main" id="{3936DE71-2251-63CE-5EE9-19486DD82898}"/>
              </a:ext>
            </a:extLst>
          </p:cNvPr>
          <p:cNvSpPr txBox="1">
            <a:spLocks/>
          </p:cNvSpPr>
          <p:nvPr/>
        </p:nvSpPr>
        <p:spPr>
          <a:xfrm>
            <a:off x="3605518" y="2434166"/>
            <a:ext cx="2888150"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do I need to include in my planning permit application?</a:t>
            </a:r>
          </a:p>
          <a:p>
            <a:pPr>
              <a:lnSpc>
                <a:spcPct val="114000"/>
              </a:lnSpc>
              <a:spcBef>
                <a:spcPts val="0"/>
              </a:spcBef>
            </a:pPr>
            <a:r>
              <a:rPr lang="en-AU" sz="1000" b="0" dirty="0"/>
              <a:t>If your application is for a new building (including a house), an extension to a current building or another development then the following will generally be required:</a:t>
            </a:r>
          </a:p>
          <a:p>
            <a:pPr marL="171450" indent="-171450">
              <a:lnSpc>
                <a:spcPct val="114000"/>
              </a:lnSpc>
              <a:spcBef>
                <a:spcPts val="200"/>
              </a:spcBef>
              <a:spcAft>
                <a:spcPts val="200"/>
              </a:spcAft>
              <a:buFont typeface="Arial" panose="020B0604020202020204" pitchFamily="34" charset="0"/>
              <a:buChar char="•"/>
            </a:pPr>
            <a:r>
              <a:rPr lang="en-AU" sz="1000" b="0" dirty="0"/>
              <a:t>Site plans, showing key features of the site – features of adjoining properties close to the boundary, access roads and road reserves should be shown</a:t>
            </a:r>
          </a:p>
          <a:p>
            <a:pPr marL="171450" indent="-171450">
              <a:lnSpc>
                <a:spcPct val="114000"/>
              </a:lnSpc>
              <a:spcBef>
                <a:spcPts val="200"/>
              </a:spcBef>
              <a:spcAft>
                <a:spcPts val="200"/>
              </a:spcAft>
              <a:buFont typeface="Arial" panose="020B0604020202020204" pitchFamily="34" charset="0"/>
              <a:buChar char="•"/>
            </a:pPr>
            <a:r>
              <a:rPr lang="en-AU" sz="1000" b="0" dirty="0"/>
              <a:t>Elevation plans including floor levels, boundary setbacks and building design</a:t>
            </a:r>
          </a:p>
          <a:p>
            <a:pPr marL="171450" indent="-171450">
              <a:lnSpc>
                <a:spcPct val="114000"/>
              </a:lnSpc>
              <a:spcBef>
                <a:spcPts val="200"/>
              </a:spcBef>
              <a:spcAft>
                <a:spcPts val="200"/>
              </a:spcAft>
              <a:buFont typeface="Arial" panose="020B0604020202020204" pitchFamily="34" charset="0"/>
              <a:buChar char="•"/>
            </a:pPr>
            <a:r>
              <a:rPr lang="en-AU" sz="1000" b="0" dirty="0"/>
              <a:t>Floor plans, detailing setbacks from boundaries and layouts may be required</a:t>
            </a:r>
          </a:p>
          <a:p>
            <a:pPr>
              <a:lnSpc>
                <a:spcPct val="114000"/>
              </a:lnSpc>
              <a:spcBef>
                <a:spcPts val="600"/>
              </a:spcBef>
            </a:pPr>
            <a:r>
              <a:rPr lang="en-AU" sz="1000" b="0" dirty="0"/>
              <a:t>If your application is for a land use in the GWAZ,  the below will likely be needed:</a:t>
            </a:r>
          </a:p>
          <a:p>
            <a:pPr marL="171450" indent="-171450">
              <a:lnSpc>
                <a:spcPct val="114000"/>
              </a:lnSpc>
              <a:spcBef>
                <a:spcPts val="200"/>
              </a:spcBef>
              <a:spcAft>
                <a:spcPts val="200"/>
              </a:spcAft>
              <a:buFont typeface="Arial" panose="020B0604020202020204" pitchFamily="34" charset="0"/>
              <a:buChar char="•"/>
            </a:pPr>
            <a:r>
              <a:rPr lang="en-AU" sz="1000" b="0" dirty="0"/>
              <a:t>Traffic and vehicle movements </a:t>
            </a:r>
          </a:p>
          <a:p>
            <a:pPr marL="171450" indent="-171450">
              <a:lnSpc>
                <a:spcPct val="114000"/>
              </a:lnSpc>
              <a:spcBef>
                <a:spcPts val="200"/>
              </a:spcBef>
              <a:spcAft>
                <a:spcPts val="200"/>
              </a:spcAft>
              <a:buFont typeface="Arial" panose="020B0604020202020204" pitchFamily="34" charset="0"/>
              <a:buChar char="•"/>
            </a:pPr>
            <a:r>
              <a:rPr lang="en-AU" sz="1000" b="0" dirty="0"/>
              <a:t>Numbers of patrons and hours of operation </a:t>
            </a:r>
          </a:p>
          <a:p>
            <a:pPr marL="171450" indent="-171450">
              <a:lnSpc>
                <a:spcPct val="114000"/>
              </a:lnSpc>
              <a:spcBef>
                <a:spcPts val="200"/>
              </a:spcBef>
              <a:spcAft>
                <a:spcPts val="200"/>
              </a:spcAft>
              <a:buFont typeface="Arial" panose="020B0604020202020204" pitchFamily="34" charset="0"/>
              <a:buChar char="•"/>
            </a:pPr>
            <a:r>
              <a:rPr lang="en-AU" sz="1000" b="0" dirty="0"/>
              <a:t>Layout of the land, and how different parts of the land will be used</a:t>
            </a:r>
          </a:p>
          <a:p>
            <a:pPr marL="171450" indent="-171450">
              <a:lnSpc>
                <a:spcPct val="114000"/>
              </a:lnSpc>
              <a:spcBef>
                <a:spcPts val="200"/>
              </a:spcBef>
              <a:spcAft>
                <a:spcPts val="200"/>
              </a:spcAft>
              <a:buFont typeface="Arial" panose="020B0604020202020204" pitchFamily="34" charset="0"/>
              <a:buChar char="•"/>
            </a:pPr>
            <a:r>
              <a:rPr lang="en-AU" sz="1000" b="0" dirty="0"/>
              <a:t>Additional noise or smell impacts, particularly those which may impact neighbours</a:t>
            </a:r>
          </a:p>
          <a:p>
            <a:pPr marL="171450" indent="-171450">
              <a:lnSpc>
                <a:spcPct val="114000"/>
              </a:lnSpc>
              <a:spcBef>
                <a:spcPts val="200"/>
              </a:spcBef>
              <a:spcAft>
                <a:spcPts val="200"/>
              </a:spcAft>
              <a:buFont typeface="Arial" panose="020B0604020202020204" pitchFamily="34" charset="0"/>
              <a:buChar char="•"/>
            </a:pPr>
            <a:r>
              <a:rPr lang="en-AU" sz="1000" b="0" dirty="0">
                <a:latin typeface="Arial" panose="020B0604020202020204" pitchFamily="34" charset="0"/>
                <a:cs typeface="Arial" panose="020B0604020202020204" pitchFamily="34" charset="0"/>
              </a:rPr>
              <a:t>Types of land uses in the surrounding area</a:t>
            </a:r>
            <a:r>
              <a:rPr lang="en-AU" sz="1000" b="0" dirty="0"/>
              <a:t>, particularly near residential land</a:t>
            </a:r>
          </a:p>
          <a:p>
            <a:pPr>
              <a:lnSpc>
                <a:spcPct val="114000"/>
              </a:lnSpc>
            </a:pPr>
            <a:r>
              <a:rPr lang="en-AU" sz="1200" dirty="0"/>
              <a:t>Are there any specific requirements?</a:t>
            </a:r>
          </a:p>
          <a:p>
            <a:pPr>
              <a:lnSpc>
                <a:spcPct val="114000"/>
              </a:lnSpc>
              <a:spcBef>
                <a:spcPts val="0"/>
              </a:spcBef>
              <a:spcAft>
                <a:spcPts val="600"/>
              </a:spcAft>
            </a:pPr>
            <a:r>
              <a:rPr lang="en-AU" sz="1000" b="0" dirty="0"/>
              <a:t>In many applications, a planning report and other consulting reports should be submitted. Additional reports could be land capability assessments, vegetation analysis or many others. Most GWAZ lots do not include reticulated sewerage – effluent disposal must be considered in these situations.</a:t>
            </a:r>
          </a:p>
          <a:p>
            <a:pPr>
              <a:lnSpc>
                <a:spcPct val="114000"/>
              </a:lnSpc>
              <a:spcBef>
                <a:spcPts val="600"/>
              </a:spcBef>
              <a:spcAft>
                <a:spcPts val="600"/>
              </a:spcAft>
            </a:pPr>
            <a:r>
              <a:rPr lang="en-AU" sz="1000" b="0" dirty="0"/>
              <a:t>Planning applications for seemingly minor activities in the GWAZ can be difficult, so it is recommended to speak with council before spending too much time or money on an idea.</a:t>
            </a:r>
          </a:p>
          <a:p>
            <a:pPr>
              <a:lnSpc>
                <a:spcPct val="114000"/>
              </a:lnSpc>
            </a:pPr>
            <a:endParaRPr lang="en-AU" sz="1100" b="0" dirty="0"/>
          </a:p>
        </p:txBody>
      </p:sp>
    </p:spTree>
    <p:extLst>
      <p:ext uri="{BB962C8B-B14F-4D97-AF65-F5344CB8AC3E}">
        <p14:creationId xmlns:p14="http://schemas.microsoft.com/office/powerpoint/2010/main" val="3719667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Rural Conservation Zone</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34</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1" name="Content Placeholder 2">
            <a:extLst>
              <a:ext uri="{FF2B5EF4-FFF2-40B4-BE49-F238E27FC236}">
                <a16:creationId xmlns:a16="http://schemas.microsoft.com/office/drawing/2014/main" id="{D4194E0A-C7EF-00EF-39B9-799F97CED307}"/>
              </a:ext>
            </a:extLst>
          </p:cNvPr>
          <p:cNvSpPr txBox="1">
            <a:spLocks/>
          </p:cNvSpPr>
          <p:nvPr/>
        </p:nvSpPr>
        <p:spPr>
          <a:xfrm>
            <a:off x="364332" y="2434167"/>
            <a:ext cx="3064668"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Rural Conservation Zone?</a:t>
            </a:r>
          </a:p>
          <a:p>
            <a:pPr>
              <a:lnSpc>
                <a:spcPct val="114000"/>
              </a:lnSpc>
              <a:spcBef>
                <a:spcPts val="600"/>
              </a:spcBef>
              <a:spcAft>
                <a:spcPts val="600"/>
              </a:spcAft>
            </a:pPr>
            <a:r>
              <a:rPr lang="en-AU" sz="1000" b="0" dirty="0"/>
              <a:t>The Rural Conservation Zone (RCZ) seeks to conserve, protect and enhance the natural and rural surrounds. Development is encouraged to consider sustainable land management and the value of rural landscapes to Victorians. The RCZ generally requires new buildings and land uses to be subtle. </a:t>
            </a:r>
          </a:p>
          <a:p>
            <a:pPr>
              <a:lnSpc>
                <a:spcPct val="114000"/>
              </a:lnSpc>
            </a:pPr>
            <a:r>
              <a:rPr lang="en-AU" sz="1200" dirty="0"/>
              <a:t>When is a planning permit usually required?</a:t>
            </a:r>
          </a:p>
          <a:p>
            <a:pPr>
              <a:lnSpc>
                <a:spcPct val="114000"/>
              </a:lnSpc>
              <a:spcBef>
                <a:spcPts val="600"/>
              </a:spcBef>
              <a:spcAft>
                <a:spcPts val="600"/>
              </a:spcAft>
            </a:pPr>
            <a:r>
              <a:rPr lang="en-AU" sz="1000" b="0" dirty="0"/>
              <a:t>Most new land use activities and their buildings require a planning permit in the RCZ. New houses need permits too and may not always be approved – only one house can be on a lot.</a:t>
            </a:r>
          </a:p>
          <a:p>
            <a:pPr>
              <a:lnSpc>
                <a:spcPct val="114000"/>
              </a:lnSpc>
              <a:spcBef>
                <a:spcPts val="600"/>
              </a:spcBef>
              <a:spcAft>
                <a:spcPts val="600"/>
              </a:spcAft>
            </a:pPr>
            <a:r>
              <a:rPr lang="en-AU" sz="1000" b="0" dirty="0"/>
              <a:t>Victorian planning rules are restrictive on what can be done in the RCZ. Most subdivisions need a permit, and there are restrictions on how small or large a lot may be divided into. </a:t>
            </a:r>
          </a:p>
          <a:p>
            <a:pPr>
              <a:lnSpc>
                <a:spcPct val="114000"/>
              </a:lnSpc>
              <a:spcBef>
                <a:spcPts val="600"/>
              </a:spcBef>
              <a:spcAft>
                <a:spcPts val="600"/>
              </a:spcAft>
            </a:pPr>
            <a:r>
              <a:rPr lang="en-AU" sz="1000" b="0" dirty="0"/>
              <a:t>A permit may also be triggered by an overlay or particular provision.</a:t>
            </a:r>
            <a:endParaRPr lang="en-AU" sz="1000" b="0" dirty="0">
              <a:cs typeface="Arial"/>
            </a:endParaRPr>
          </a:p>
          <a:p>
            <a:pPr>
              <a:lnSpc>
                <a:spcPct val="114000"/>
              </a:lnSpc>
            </a:pPr>
            <a:r>
              <a:rPr lang="en-AU" sz="1200" dirty="0"/>
              <a:t>What may not need a planning permit?</a:t>
            </a:r>
          </a:p>
          <a:p>
            <a:pPr>
              <a:lnSpc>
                <a:spcPct val="114000"/>
              </a:lnSpc>
              <a:spcBef>
                <a:spcPts val="600"/>
              </a:spcBef>
              <a:spcAft>
                <a:spcPts val="600"/>
              </a:spcAft>
            </a:pPr>
            <a:r>
              <a:rPr lang="en-AU" sz="1000" b="0" dirty="0"/>
              <a:t>A small number of minor farming activities do not need a planning permit, although planning scheme conditions must be met to avoid a permit. Buildings associated with these minor farming activities may also not need a permit. Renovations or small extensions to an existing house or sheds may avoid a permit.</a:t>
            </a:r>
          </a:p>
          <a:p>
            <a:pPr>
              <a:lnSpc>
                <a:spcPct val="114000"/>
              </a:lnSpc>
              <a:spcBef>
                <a:spcPts val="600"/>
              </a:spcBef>
              <a:spcAft>
                <a:spcPts val="600"/>
              </a:spcAft>
            </a:pPr>
            <a:r>
              <a:rPr lang="en-AU" sz="1000" b="0" dirty="0"/>
              <a:t>Always check if a permit is required under an overlay or particular provision.</a:t>
            </a:r>
            <a:endParaRPr lang="en-AU" sz="1000" b="0" dirty="0">
              <a:cs typeface="Arial"/>
            </a:endParaRPr>
          </a:p>
          <a:p>
            <a:pPr>
              <a:lnSpc>
                <a:spcPct val="114000"/>
              </a:lnSpc>
            </a:pPr>
            <a:r>
              <a:rPr lang="en-AU" sz="1200" dirty="0"/>
              <a:t>Is anything not allowed in the RCZ?</a:t>
            </a:r>
          </a:p>
          <a:p>
            <a:pPr>
              <a:lnSpc>
                <a:spcPct val="114000"/>
              </a:lnSpc>
              <a:spcBef>
                <a:spcPts val="600"/>
              </a:spcBef>
              <a:spcAft>
                <a:spcPts val="600"/>
              </a:spcAft>
            </a:pPr>
            <a:r>
              <a:rPr lang="en-AU" sz="1000" b="0" dirty="0"/>
              <a:t>Many activities are prohibited in the RCZ: two or more houses, most other residential uses, most industries, offices, most retailing and many other uses are not allowed in the RCZ.</a:t>
            </a:r>
          </a:p>
        </p:txBody>
      </p:sp>
      <p:sp>
        <p:nvSpPr>
          <p:cNvPr id="12" name="Content Placeholder 3">
            <a:extLst>
              <a:ext uri="{FF2B5EF4-FFF2-40B4-BE49-F238E27FC236}">
                <a16:creationId xmlns:a16="http://schemas.microsoft.com/office/drawing/2014/main" id="{D8B91101-6D60-1E87-920C-920C5340B13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do I need to include in my planning permit application?</a:t>
            </a:r>
          </a:p>
          <a:p>
            <a:pPr>
              <a:lnSpc>
                <a:spcPct val="114000"/>
              </a:lnSpc>
              <a:spcBef>
                <a:spcPts val="600"/>
              </a:spcBef>
            </a:pPr>
            <a:r>
              <a:rPr lang="en-AU" sz="1000" b="0" dirty="0"/>
              <a:t>If your application is for a new building (including a house), an extension to a current building or another development then the following will generally be required:</a:t>
            </a:r>
          </a:p>
          <a:p>
            <a:pPr marL="171450" indent="-171450">
              <a:lnSpc>
                <a:spcPct val="114000"/>
              </a:lnSpc>
              <a:spcBef>
                <a:spcPts val="200"/>
              </a:spcBef>
              <a:spcAft>
                <a:spcPts val="200"/>
              </a:spcAft>
              <a:buFont typeface="Arial" panose="020B0604020202020204" pitchFamily="34" charset="0"/>
              <a:buChar char="•"/>
            </a:pPr>
            <a:r>
              <a:rPr lang="en-AU" sz="1000" b="0" dirty="0"/>
              <a:t>Site plans, showing key features of the site – features of adjoining properties close to the boundary, access roads and road reserves should be shown</a:t>
            </a:r>
          </a:p>
          <a:p>
            <a:pPr marL="171450" indent="-171450">
              <a:lnSpc>
                <a:spcPct val="114000"/>
              </a:lnSpc>
              <a:spcBef>
                <a:spcPts val="200"/>
              </a:spcBef>
              <a:spcAft>
                <a:spcPts val="200"/>
              </a:spcAft>
              <a:buFont typeface="Arial" panose="020B0604020202020204" pitchFamily="34" charset="0"/>
              <a:buChar char="•"/>
            </a:pPr>
            <a:r>
              <a:rPr lang="en-AU" sz="1000" b="0" dirty="0"/>
              <a:t>Elevation plans including floor levels, boundary setbacks and building design</a:t>
            </a:r>
          </a:p>
          <a:p>
            <a:pPr marL="171450" indent="-171450">
              <a:lnSpc>
                <a:spcPct val="114000"/>
              </a:lnSpc>
              <a:spcBef>
                <a:spcPts val="200"/>
              </a:spcBef>
              <a:spcAft>
                <a:spcPts val="200"/>
              </a:spcAft>
              <a:buFont typeface="Arial" panose="020B0604020202020204" pitchFamily="34" charset="0"/>
              <a:buChar char="•"/>
            </a:pPr>
            <a:r>
              <a:rPr lang="en-AU" sz="1000" b="0" dirty="0"/>
              <a:t>Floor plans, detailing setbacks from boundaries and layouts may be required</a:t>
            </a:r>
          </a:p>
          <a:p>
            <a:pPr>
              <a:lnSpc>
                <a:spcPct val="114000"/>
              </a:lnSpc>
              <a:spcBef>
                <a:spcPts val="600"/>
              </a:spcBef>
            </a:pPr>
            <a:r>
              <a:rPr lang="en-AU" sz="1000" b="0" dirty="0"/>
              <a:t>If your application is for a land use in the RCZ, the items below are likely needed:</a:t>
            </a:r>
          </a:p>
          <a:p>
            <a:pPr marL="171450" indent="-171450">
              <a:lnSpc>
                <a:spcPct val="114000"/>
              </a:lnSpc>
              <a:spcBef>
                <a:spcPts val="0"/>
              </a:spcBef>
              <a:buFont typeface="Arial" panose="020B0604020202020204" pitchFamily="34" charset="0"/>
              <a:buChar char="•"/>
            </a:pPr>
            <a:r>
              <a:rPr lang="en-AU" sz="1000" b="0" dirty="0"/>
              <a:t>Traffic and vehicle movements </a:t>
            </a:r>
          </a:p>
          <a:p>
            <a:pPr marL="171450" indent="-171450">
              <a:lnSpc>
                <a:spcPct val="114000"/>
              </a:lnSpc>
              <a:spcBef>
                <a:spcPts val="0"/>
              </a:spcBef>
              <a:buFont typeface="Arial" panose="020B0604020202020204" pitchFamily="34" charset="0"/>
              <a:buChar char="•"/>
            </a:pPr>
            <a:r>
              <a:rPr lang="en-AU" sz="1000" b="0" dirty="0"/>
              <a:t>Numbers of patrons and hours of operation </a:t>
            </a:r>
          </a:p>
          <a:p>
            <a:pPr marL="171450" indent="-171450">
              <a:lnSpc>
                <a:spcPct val="114000"/>
              </a:lnSpc>
              <a:spcBef>
                <a:spcPts val="0"/>
              </a:spcBef>
              <a:buFont typeface="Arial" panose="020B0604020202020204" pitchFamily="34" charset="0"/>
              <a:buChar char="•"/>
            </a:pPr>
            <a:r>
              <a:rPr lang="en-AU" sz="1000" b="0" dirty="0"/>
              <a:t>Layout of the land, and how different parts of the land will be used</a:t>
            </a:r>
          </a:p>
          <a:p>
            <a:pPr marL="171450" indent="-171450">
              <a:lnSpc>
                <a:spcPct val="114000"/>
              </a:lnSpc>
              <a:spcBef>
                <a:spcPts val="0"/>
              </a:spcBef>
              <a:buFont typeface="Arial" panose="020B0604020202020204" pitchFamily="34" charset="0"/>
              <a:buChar char="•"/>
            </a:pPr>
            <a:r>
              <a:rPr lang="en-AU" sz="1000" b="0" dirty="0"/>
              <a:t>Additional noise or smell impacts, particularly those which may impact neighbours. </a:t>
            </a:r>
          </a:p>
          <a:p>
            <a:pPr marL="171450" indent="-171450">
              <a:lnSpc>
                <a:spcPct val="114000"/>
              </a:lnSpc>
              <a:spcBef>
                <a:spcPts val="0"/>
              </a:spcBef>
              <a:buFont typeface="Arial" panose="020B0604020202020204" pitchFamily="34" charset="0"/>
              <a:buChar char="•"/>
            </a:pPr>
            <a:r>
              <a:rPr lang="en-AU" sz="1000" b="0" dirty="0">
                <a:latin typeface="Arial" panose="020B0604020202020204" pitchFamily="34" charset="0"/>
                <a:cs typeface="Arial" panose="020B0604020202020204" pitchFamily="34" charset="0"/>
              </a:rPr>
              <a:t>Types of land uses in the surrounding area, particularly if near natural and rural surrounds</a:t>
            </a:r>
            <a:endParaRPr lang="en-AU" sz="1000" b="0" dirty="0"/>
          </a:p>
          <a:p>
            <a:pPr>
              <a:lnSpc>
                <a:spcPct val="114000"/>
              </a:lnSpc>
            </a:pPr>
            <a:r>
              <a:rPr lang="en-AU" sz="1200" dirty="0"/>
              <a:t>Are there any specific requirements?</a:t>
            </a:r>
          </a:p>
          <a:p>
            <a:pPr>
              <a:lnSpc>
                <a:spcPct val="114000"/>
              </a:lnSpc>
              <a:spcBef>
                <a:spcPts val="600"/>
              </a:spcBef>
              <a:spcAft>
                <a:spcPts val="600"/>
              </a:spcAft>
            </a:pPr>
            <a:r>
              <a:rPr lang="en-AU" sz="1000" b="0" dirty="0"/>
              <a:t>In many applications, a planning report and other consulting reports should be submitted. Additional reports could be land capability assessments, vegetation analysis or many others. Most RCZ lots do not include reticulated sewerage – effluent disposal must be considered in these situations.</a:t>
            </a:r>
          </a:p>
          <a:p>
            <a:pPr>
              <a:lnSpc>
                <a:spcPct val="114000"/>
              </a:lnSpc>
              <a:spcBef>
                <a:spcPts val="600"/>
              </a:spcBef>
              <a:spcAft>
                <a:spcPts val="600"/>
              </a:spcAft>
            </a:pPr>
            <a:r>
              <a:rPr lang="en-AU" sz="1000" b="0" dirty="0"/>
              <a:t>Planning applications for seemingly minor activities in the RCZ can be difficult, so it is recommended to speak with council or a planning professional before spending too much time or money on an idea.</a:t>
            </a:r>
          </a:p>
          <a:p>
            <a:pPr>
              <a:lnSpc>
                <a:spcPct val="114000"/>
              </a:lnSpc>
            </a:pPr>
            <a:endParaRPr lang="en-AU" sz="1100" b="0" dirty="0"/>
          </a:p>
        </p:txBody>
      </p:sp>
    </p:spTree>
    <p:extLst>
      <p:ext uri="{BB962C8B-B14F-4D97-AF65-F5344CB8AC3E}">
        <p14:creationId xmlns:p14="http://schemas.microsoft.com/office/powerpoint/2010/main" val="907128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Farming Zone</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35</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1" name="Content Placeholder 2">
            <a:extLst>
              <a:ext uri="{FF2B5EF4-FFF2-40B4-BE49-F238E27FC236}">
                <a16:creationId xmlns:a16="http://schemas.microsoft.com/office/drawing/2014/main" id="{5C9A6CEA-4726-3563-9D87-F0E8AF7D256A}"/>
              </a:ext>
            </a:extLst>
          </p:cNvPr>
          <p:cNvSpPr txBox="1">
            <a:spLocks/>
          </p:cNvSpPr>
          <p:nvPr/>
        </p:nvSpPr>
        <p:spPr>
          <a:xfrm>
            <a:off x="364332" y="2329660"/>
            <a:ext cx="3003708"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Farming Zone?</a:t>
            </a:r>
          </a:p>
          <a:p>
            <a:pPr>
              <a:lnSpc>
                <a:spcPct val="114000"/>
              </a:lnSpc>
              <a:spcBef>
                <a:spcPts val="600"/>
              </a:spcBef>
              <a:spcAft>
                <a:spcPts val="600"/>
              </a:spcAft>
            </a:pPr>
            <a:r>
              <a:rPr lang="en-AU" sz="1000" b="0" dirty="0"/>
              <a:t>The Farming Zone (FZ) intends to provide land for agriculture and retain productive farming land. Non-agricultural uses may be discouraged as they could be negative to future farming activities. For example, small lots (&lt;1ha) in the FZ may not receive permission for a new house for this reason.</a:t>
            </a:r>
          </a:p>
          <a:p>
            <a:pPr>
              <a:lnSpc>
                <a:spcPct val="114000"/>
              </a:lnSpc>
            </a:pPr>
            <a:r>
              <a:rPr lang="en-AU" sz="1200" dirty="0"/>
              <a:t>When is a planning permit usually required?</a:t>
            </a:r>
          </a:p>
          <a:p>
            <a:pPr>
              <a:lnSpc>
                <a:spcPct val="114000"/>
              </a:lnSpc>
              <a:spcBef>
                <a:spcPts val="600"/>
              </a:spcBef>
            </a:pPr>
            <a:r>
              <a:rPr lang="en-AU" sz="1000" b="0" dirty="0"/>
              <a:t>In the Farming Zone, the following need a permit:</a:t>
            </a:r>
          </a:p>
          <a:p>
            <a:pPr marL="171450" indent="-171450">
              <a:lnSpc>
                <a:spcPct val="114000"/>
              </a:lnSpc>
              <a:spcBef>
                <a:spcPts val="0"/>
              </a:spcBef>
              <a:buFont typeface="Arial" panose="020B0604020202020204" pitchFamily="34" charset="0"/>
              <a:buChar char="•"/>
            </a:pPr>
            <a:r>
              <a:rPr lang="en-AU" sz="1000" b="0" dirty="0"/>
              <a:t>Most new houses on smaller landholdings (often less than 40ha)</a:t>
            </a:r>
          </a:p>
          <a:p>
            <a:pPr marL="171450" indent="-171450">
              <a:lnSpc>
                <a:spcPct val="114000"/>
              </a:lnSpc>
              <a:spcBef>
                <a:spcPts val="0"/>
              </a:spcBef>
              <a:buFont typeface="Arial" panose="020B0604020202020204" pitchFamily="34" charset="0"/>
              <a:buChar char="•"/>
            </a:pPr>
            <a:r>
              <a:rPr lang="en-AU" sz="1000" b="0" dirty="0"/>
              <a:t>More intense forms of agriculture and other rural activities </a:t>
            </a:r>
          </a:p>
          <a:p>
            <a:pPr marL="171450" indent="-171450">
              <a:lnSpc>
                <a:spcPct val="114000"/>
              </a:lnSpc>
              <a:spcBef>
                <a:spcPts val="0"/>
              </a:spcBef>
              <a:buFont typeface="Arial" panose="020B0604020202020204" pitchFamily="34" charset="0"/>
              <a:buChar char="•"/>
            </a:pPr>
            <a:r>
              <a:rPr lang="en-AU" sz="1000" b="0" dirty="0"/>
              <a:t>Industrial sized sheds</a:t>
            </a:r>
          </a:p>
          <a:p>
            <a:pPr marL="171450" indent="-171450">
              <a:lnSpc>
                <a:spcPct val="114000"/>
              </a:lnSpc>
              <a:spcBef>
                <a:spcPts val="0"/>
              </a:spcBef>
              <a:buFont typeface="Arial" panose="020B0604020202020204" pitchFamily="34" charset="0"/>
              <a:buChar char="•"/>
            </a:pPr>
            <a:r>
              <a:rPr lang="en-AU" sz="1000" b="0" dirty="0"/>
              <a:t>Agricultural industrial and commercial activities </a:t>
            </a:r>
          </a:p>
          <a:p>
            <a:pPr marL="171450" indent="-171450">
              <a:lnSpc>
                <a:spcPct val="114000"/>
              </a:lnSpc>
              <a:spcBef>
                <a:spcPts val="0"/>
              </a:spcBef>
              <a:buFont typeface="Arial" panose="020B0604020202020204" pitchFamily="34" charset="0"/>
              <a:buChar char="•"/>
            </a:pPr>
            <a:r>
              <a:rPr lang="en-AU" sz="1000" b="0" dirty="0"/>
              <a:t>Subdivision (some councils may not support subdivision to ‘excise’ off an existing house lot, as this may be negative for nearby farming activities)</a:t>
            </a:r>
          </a:p>
          <a:p>
            <a:pPr>
              <a:lnSpc>
                <a:spcPct val="114000"/>
              </a:lnSpc>
              <a:spcBef>
                <a:spcPts val="200"/>
              </a:spcBef>
              <a:spcAft>
                <a:spcPts val="200"/>
              </a:spcAft>
            </a:pPr>
            <a:r>
              <a:rPr lang="en-AU" sz="1000" b="0" dirty="0"/>
              <a:t>A permit may also be triggered by an overlay or particular provision.</a:t>
            </a:r>
            <a:endParaRPr lang="en-AU" sz="1000" b="0" dirty="0">
              <a:cs typeface="Arial"/>
            </a:endParaRPr>
          </a:p>
          <a:p>
            <a:pPr>
              <a:lnSpc>
                <a:spcPct val="114000"/>
              </a:lnSpc>
            </a:pPr>
            <a:r>
              <a:rPr lang="en-AU" sz="1200" dirty="0"/>
              <a:t>What may not need a planning permit?</a:t>
            </a:r>
          </a:p>
          <a:p>
            <a:pPr>
              <a:lnSpc>
                <a:spcPct val="114000"/>
              </a:lnSpc>
              <a:spcBef>
                <a:spcPts val="600"/>
              </a:spcBef>
            </a:pPr>
            <a:r>
              <a:rPr lang="en-AU" sz="1000" b="0" dirty="0"/>
              <a:t>There are a few ‘exemptions’ to needing a planning permit in the FZ:</a:t>
            </a:r>
          </a:p>
          <a:p>
            <a:pPr marL="171450" indent="-171450">
              <a:lnSpc>
                <a:spcPct val="114000"/>
              </a:lnSpc>
              <a:spcBef>
                <a:spcPts val="0"/>
              </a:spcBef>
              <a:buFont typeface="Arial" panose="020B0604020202020204" pitchFamily="34" charset="0"/>
              <a:buChar char="•"/>
            </a:pPr>
            <a:r>
              <a:rPr lang="en-AU" sz="1000" b="0" dirty="0"/>
              <a:t>Many forms of agriculture (although some must meet the planning scheme conditions) </a:t>
            </a:r>
          </a:p>
          <a:p>
            <a:pPr marL="171450" indent="-171450">
              <a:lnSpc>
                <a:spcPct val="114000"/>
              </a:lnSpc>
              <a:spcBef>
                <a:spcPts val="0"/>
              </a:spcBef>
              <a:buFont typeface="Arial" panose="020B0604020202020204" pitchFamily="34" charset="0"/>
              <a:buChar char="•"/>
            </a:pPr>
            <a:r>
              <a:rPr lang="en-AU" sz="1000" b="0" dirty="0"/>
              <a:t>Some complementary residential uses, including a new house on a large landholding.</a:t>
            </a:r>
          </a:p>
          <a:p>
            <a:pPr marL="171450" indent="-171450">
              <a:lnSpc>
                <a:spcPct val="114000"/>
              </a:lnSpc>
              <a:spcBef>
                <a:spcPts val="0"/>
              </a:spcBef>
              <a:buFont typeface="Arial" panose="020B0604020202020204" pitchFamily="34" charset="0"/>
              <a:buChar char="•"/>
            </a:pPr>
            <a:r>
              <a:rPr lang="en-AU" sz="1000" b="0" dirty="0"/>
              <a:t>Many forms of farming infrastructure – including medium-sized sheds, fences and other supporting buildings (they generally need to be setback from boundaries, waterways and houses on other land)</a:t>
            </a:r>
          </a:p>
          <a:p>
            <a:pPr>
              <a:lnSpc>
                <a:spcPct val="114000"/>
              </a:lnSpc>
              <a:spcBef>
                <a:spcPts val="200"/>
              </a:spcBef>
              <a:spcAft>
                <a:spcPts val="200"/>
              </a:spcAft>
            </a:pPr>
            <a:r>
              <a:rPr lang="en-AU" sz="1000" b="0" dirty="0"/>
              <a:t>Always check if a permit is required under an overlay or particular provision.</a:t>
            </a:r>
            <a:endParaRPr lang="en-AU" sz="1000" b="0" dirty="0">
              <a:cs typeface="Arial"/>
            </a:endParaRPr>
          </a:p>
          <a:p>
            <a:pPr>
              <a:lnSpc>
                <a:spcPct val="114000"/>
              </a:lnSpc>
            </a:pPr>
            <a:r>
              <a:rPr lang="en-AU" sz="1200" dirty="0"/>
              <a:t>Is anything not allowed in the FZ?</a:t>
            </a:r>
          </a:p>
          <a:p>
            <a:pPr>
              <a:lnSpc>
                <a:spcPct val="114000"/>
              </a:lnSpc>
            </a:pPr>
            <a:r>
              <a:rPr lang="en-AU" sz="1000" b="0" dirty="0"/>
              <a:t>Larger types of residential use, cinemas, offices, many retail premises and brothels are not allowed.</a:t>
            </a:r>
          </a:p>
        </p:txBody>
      </p:sp>
      <p:sp>
        <p:nvSpPr>
          <p:cNvPr id="12" name="Content Placeholder 3">
            <a:extLst>
              <a:ext uri="{FF2B5EF4-FFF2-40B4-BE49-F238E27FC236}">
                <a16:creationId xmlns:a16="http://schemas.microsoft.com/office/drawing/2014/main" id="{5483D9E5-A1E4-B74B-C7FC-091BB0948AAF}"/>
              </a:ext>
            </a:extLst>
          </p:cNvPr>
          <p:cNvSpPr txBox="1">
            <a:spLocks/>
          </p:cNvSpPr>
          <p:nvPr/>
        </p:nvSpPr>
        <p:spPr>
          <a:xfrm>
            <a:off x="3605518" y="2329659"/>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do I need to include in my planning permit application?</a:t>
            </a:r>
          </a:p>
          <a:p>
            <a:pPr>
              <a:lnSpc>
                <a:spcPct val="114000"/>
              </a:lnSpc>
              <a:spcBef>
                <a:spcPts val="600"/>
              </a:spcBef>
            </a:pPr>
            <a:r>
              <a:rPr lang="en-AU" sz="1000" b="0" dirty="0"/>
              <a:t>If the application is for a new building or house, or an extension to a current building or house then the following will usually be needed:</a:t>
            </a:r>
          </a:p>
          <a:p>
            <a:pPr marL="171450" indent="-171450">
              <a:lnSpc>
                <a:spcPct val="114000"/>
              </a:lnSpc>
              <a:spcBef>
                <a:spcPts val="0"/>
              </a:spcBef>
              <a:buFont typeface="Arial" panose="020B0604020202020204" pitchFamily="34" charset="0"/>
              <a:buChar char="•"/>
            </a:pPr>
            <a:r>
              <a:rPr lang="en-AU" sz="1000" b="0" dirty="0"/>
              <a:t>Site plans, showing key features of the site – features of adjoining properties close to the boundary, access roads and road reserves should be shown</a:t>
            </a:r>
          </a:p>
          <a:p>
            <a:pPr marL="171450" indent="-171450">
              <a:lnSpc>
                <a:spcPct val="114000"/>
              </a:lnSpc>
              <a:spcBef>
                <a:spcPts val="0"/>
              </a:spcBef>
              <a:buFont typeface="Arial" panose="020B0604020202020204" pitchFamily="34" charset="0"/>
              <a:buChar char="•"/>
            </a:pPr>
            <a:r>
              <a:rPr lang="en-AU" sz="1000" b="0" dirty="0"/>
              <a:t>Elevation plans including floor levels, boundary setbacks and building / house design</a:t>
            </a:r>
          </a:p>
          <a:p>
            <a:pPr marL="171450" indent="-171450">
              <a:lnSpc>
                <a:spcPct val="114000"/>
              </a:lnSpc>
              <a:spcBef>
                <a:spcPts val="0"/>
              </a:spcBef>
              <a:buFont typeface="Arial" panose="020B0604020202020204" pitchFamily="34" charset="0"/>
              <a:buChar char="•"/>
            </a:pPr>
            <a:r>
              <a:rPr lang="en-AU" sz="1000" b="0" dirty="0"/>
              <a:t>Floor plans, detailing setbacks from boundaries and layouts may be required</a:t>
            </a:r>
          </a:p>
          <a:p>
            <a:pPr>
              <a:lnSpc>
                <a:spcPct val="114000"/>
              </a:lnSpc>
              <a:spcBef>
                <a:spcPts val="600"/>
              </a:spcBef>
            </a:pPr>
            <a:r>
              <a:rPr lang="en-AU" sz="1000" b="0" dirty="0"/>
              <a:t>If your application is for a land use in the FZ, the items below are likely needed:</a:t>
            </a:r>
          </a:p>
          <a:p>
            <a:pPr marL="171450" indent="-171450">
              <a:lnSpc>
                <a:spcPct val="114000"/>
              </a:lnSpc>
              <a:spcBef>
                <a:spcPts val="0"/>
              </a:spcBef>
              <a:buFont typeface="Arial" panose="020B0604020202020204" pitchFamily="34" charset="0"/>
              <a:buChar char="•"/>
            </a:pPr>
            <a:r>
              <a:rPr lang="en-AU" sz="1000" b="0" dirty="0"/>
              <a:t>Traffic and vehicle movements </a:t>
            </a:r>
          </a:p>
          <a:p>
            <a:pPr marL="171450" indent="-171450">
              <a:lnSpc>
                <a:spcPct val="114000"/>
              </a:lnSpc>
              <a:spcBef>
                <a:spcPts val="0"/>
              </a:spcBef>
              <a:buFont typeface="Arial" panose="020B0604020202020204" pitchFamily="34" charset="0"/>
              <a:buChar char="•"/>
            </a:pPr>
            <a:r>
              <a:rPr lang="en-AU" sz="1000" b="0" dirty="0"/>
              <a:t>Numbers of patrons and hours of operation </a:t>
            </a:r>
          </a:p>
          <a:p>
            <a:pPr marL="171450" indent="-171450">
              <a:lnSpc>
                <a:spcPct val="114000"/>
              </a:lnSpc>
              <a:spcBef>
                <a:spcPts val="0"/>
              </a:spcBef>
              <a:buFont typeface="Arial" panose="020B0604020202020204" pitchFamily="34" charset="0"/>
              <a:buChar char="•"/>
            </a:pPr>
            <a:r>
              <a:rPr lang="en-AU" sz="1000" b="0" dirty="0"/>
              <a:t>Layout of the land, and how different parts of the land will be used</a:t>
            </a:r>
          </a:p>
          <a:p>
            <a:pPr marL="171450" indent="-171450">
              <a:lnSpc>
                <a:spcPct val="114000"/>
              </a:lnSpc>
              <a:spcBef>
                <a:spcPts val="0"/>
              </a:spcBef>
              <a:buFont typeface="Arial" panose="020B0604020202020204" pitchFamily="34" charset="0"/>
              <a:buChar char="•"/>
            </a:pPr>
            <a:r>
              <a:rPr lang="en-AU" sz="1000" b="0" dirty="0"/>
              <a:t>Additional noise or smell impacts, particularly those which may impact neighbours. </a:t>
            </a:r>
          </a:p>
          <a:p>
            <a:pPr marL="171450" indent="-171450">
              <a:lnSpc>
                <a:spcPct val="114000"/>
              </a:lnSpc>
              <a:spcBef>
                <a:spcPts val="0"/>
              </a:spcBef>
              <a:buFont typeface="Arial" panose="020B0604020202020204" pitchFamily="34" charset="0"/>
              <a:buChar char="•"/>
            </a:pPr>
            <a:r>
              <a:rPr lang="en-AU" sz="1000" b="0" dirty="0">
                <a:latin typeface="Arial" panose="020B0604020202020204" pitchFamily="34" charset="0"/>
                <a:cs typeface="Arial" panose="020B0604020202020204" pitchFamily="34" charset="0"/>
              </a:rPr>
              <a:t>Types of land uses in the surrounding area, particularly if near natural and rural surrounds</a:t>
            </a:r>
            <a:endParaRPr lang="en-AU" sz="1000" b="0" dirty="0"/>
          </a:p>
          <a:p>
            <a:pPr>
              <a:lnSpc>
                <a:spcPct val="114000"/>
              </a:lnSpc>
            </a:pPr>
            <a:r>
              <a:rPr lang="en-AU" sz="1200" dirty="0"/>
              <a:t>Are there any specific requirements?</a:t>
            </a:r>
          </a:p>
          <a:p>
            <a:pPr>
              <a:lnSpc>
                <a:spcPct val="114000"/>
              </a:lnSpc>
              <a:spcBef>
                <a:spcPts val="600"/>
              </a:spcBef>
              <a:spcAft>
                <a:spcPts val="600"/>
              </a:spcAft>
            </a:pPr>
            <a:r>
              <a:rPr lang="en-AU" sz="1000" b="0" dirty="0"/>
              <a:t>For many applications, a planning report should be submitted. Additional consultant reports could be required including land capability assessments, farm management plans or others. Most FZ lots do not include reticulated sewerage – effluent disposal must be considered in these situations.</a:t>
            </a:r>
          </a:p>
          <a:p>
            <a:pPr>
              <a:lnSpc>
                <a:spcPct val="114000"/>
              </a:lnSpc>
              <a:spcBef>
                <a:spcPts val="600"/>
              </a:spcBef>
              <a:spcAft>
                <a:spcPts val="600"/>
              </a:spcAft>
            </a:pPr>
            <a:r>
              <a:rPr lang="en-AU" sz="1000" b="0" dirty="0"/>
              <a:t>Applications for new houses on small landholdings generally must be associated with a new or established farm. Many councils have local policies discouraging houses in FZ unless needed for farming.</a:t>
            </a:r>
          </a:p>
          <a:p>
            <a:pPr>
              <a:lnSpc>
                <a:spcPct val="114000"/>
              </a:lnSpc>
            </a:pPr>
            <a:endParaRPr lang="en-AU" sz="1100" b="0" dirty="0"/>
          </a:p>
        </p:txBody>
      </p:sp>
    </p:spTree>
    <p:extLst>
      <p:ext uri="{BB962C8B-B14F-4D97-AF65-F5344CB8AC3E}">
        <p14:creationId xmlns:p14="http://schemas.microsoft.com/office/powerpoint/2010/main" val="3356793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Rural Activity Zone</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36</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1" name="Content Placeholder 2">
            <a:extLst>
              <a:ext uri="{FF2B5EF4-FFF2-40B4-BE49-F238E27FC236}">
                <a16:creationId xmlns:a16="http://schemas.microsoft.com/office/drawing/2014/main" id="{DF1517DE-666F-7DFD-F409-8BD96A3AE0BE}"/>
              </a:ext>
            </a:extLst>
          </p:cNvPr>
          <p:cNvSpPr txBox="1">
            <a:spLocks/>
          </p:cNvSpPr>
          <p:nvPr/>
        </p:nvSpPr>
        <p:spPr>
          <a:xfrm>
            <a:off x="364332" y="2434167"/>
            <a:ext cx="3064668"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Rural Activity Zone?</a:t>
            </a:r>
          </a:p>
          <a:p>
            <a:pPr>
              <a:lnSpc>
                <a:spcPct val="114000"/>
              </a:lnSpc>
              <a:spcBef>
                <a:spcPts val="600"/>
              </a:spcBef>
              <a:spcAft>
                <a:spcPts val="600"/>
              </a:spcAft>
            </a:pPr>
            <a:r>
              <a:rPr lang="en-AU" sz="1000" b="0" dirty="0"/>
              <a:t>The Rural Activity Zone (RAZ) intends to provide land for farming while also supporting other activities to diversify rural economies. An important aspect of the RAZ is making sure that new uses or buildings do not negatively impact on agriculture or other existing land uses. Many RAZ sites have been designated for specific activities by councils. </a:t>
            </a:r>
          </a:p>
          <a:p>
            <a:pPr>
              <a:lnSpc>
                <a:spcPct val="114000"/>
              </a:lnSpc>
            </a:pPr>
            <a:r>
              <a:rPr lang="en-AU" sz="1200" dirty="0"/>
              <a:t>When is a planning permit usually required?</a:t>
            </a:r>
          </a:p>
          <a:p>
            <a:pPr>
              <a:lnSpc>
                <a:spcPct val="114000"/>
              </a:lnSpc>
              <a:spcBef>
                <a:spcPts val="600"/>
              </a:spcBef>
            </a:pPr>
            <a:r>
              <a:rPr lang="en-AU" sz="1000" b="0" dirty="0"/>
              <a:t>Most new houses on smaller landholdings require a planning permit in the RAZ. More intense forms of agriculture and tourism activities require a planning permit too. Industrial sized sheds, rural industrial and commercial activities and other items may be permitted but generally require a permit.</a:t>
            </a:r>
          </a:p>
          <a:p>
            <a:pPr>
              <a:lnSpc>
                <a:spcPct val="114000"/>
              </a:lnSpc>
              <a:spcBef>
                <a:spcPts val="600"/>
              </a:spcBef>
            </a:pPr>
            <a:r>
              <a:rPr lang="en-AU" sz="1000" b="0" dirty="0"/>
              <a:t>Subdivision generally needs a planning permit, and some councils may have rules around the maximum size that a new lot can be.</a:t>
            </a:r>
          </a:p>
          <a:p>
            <a:pPr>
              <a:lnSpc>
                <a:spcPct val="114000"/>
              </a:lnSpc>
              <a:spcBef>
                <a:spcPts val="600"/>
              </a:spcBef>
            </a:pPr>
            <a:r>
              <a:rPr lang="en-AU" sz="1000" b="0" dirty="0"/>
              <a:t>A permit may also be triggered by an overlay or particular provision.</a:t>
            </a:r>
            <a:endParaRPr lang="en-AU" sz="1000" b="0" dirty="0">
              <a:cs typeface="Arial"/>
            </a:endParaRPr>
          </a:p>
          <a:p>
            <a:pPr>
              <a:lnSpc>
                <a:spcPct val="114000"/>
              </a:lnSpc>
            </a:pPr>
            <a:r>
              <a:rPr lang="en-AU" sz="1200" dirty="0"/>
              <a:t>What may not need a planning permit?</a:t>
            </a:r>
          </a:p>
          <a:p>
            <a:pPr>
              <a:lnSpc>
                <a:spcPct val="114000"/>
              </a:lnSpc>
              <a:spcBef>
                <a:spcPts val="600"/>
              </a:spcBef>
            </a:pPr>
            <a:r>
              <a:rPr lang="en-AU" sz="1000" b="0" dirty="0"/>
              <a:t>Many forms of agriculture – and some forms of rural commercial / industrial activities – do not need a permit, although some must meet the planning scheme conditions to avoid a planning permission. Some complementary residential uses may also be allowed without a planning permit, including a new house on a large landholding.</a:t>
            </a:r>
          </a:p>
          <a:p>
            <a:pPr>
              <a:lnSpc>
                <a:spcPct val="114000"/>
              </a:lnSpc>
              <a:spcBef>
                <a:spcPts val="600"/>
              </a:spcBef>
            </a:pPr>
            <a:r>
              <a:rPr lang="en-AU" sz="1000" b="0" dirty="0"/>
              <a:t>Many forms of supporting infrastructure including medium-sized sheds, fences and other buildings may not need planning permission. They generally must be setback from boundaries, waterways and house on other land to avoid planning though.</a:t>
            </a:r>
          </a:p>
          <a:p>
            <a:pPr>
              <a:lnSpc>
                <a:spcPct val="114000"/>
              </a:lnSpc>
              <a:spcBef>
                <a:spcPts val="600"/>
              </a:spcBef>
            </a:pPr>
            <a:r>
              <a:rPr lang="en-AU" sz="1000" b="0" dirty="0"/>
              <a:t>Always check if a permit is required under an overlay or particular provision.</a:t>
            </a:r>
            <a:endParaRPr lang="en-AU" sz="1000" b="0" dirty="0">
              <a:cs typeface="Arial"/>
            </a:endParaRPr>
          </a:p>
        </p:txBody>
      </p:sp>
      <p:sp>
        <p:nvSpPr>
          <p:cNvPr id="12" name="Content Placeholder 3">
            <a:extLst>
              <a:ext uri="{FF2B5EF4-FFF2-40B4-BE49-F238E27FC236}">
                <a16:creationId xmlns:a16="http://schemas.microsoft.com/office/drawing/2014/main" id="{3D19BD2D-E51A-35A1-261D-7309948195FF}"/>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Is anything not allowed in the RAZ?</a:t>
            </a:r>
          </a:p>
          <a:p>
            <a:pPr>
              <a:lnSpc>
                <a:spcPct val="114000"/>
              </a:lnSpc>
            </a:pPr>
            <a:r>
              <a:rPr lang="en-AU" sz="1000" b="0" dirty="0"/>
              <a:t>Larger types of residential use, child care centres, cinemas, offices, non-rural industry, many retail premises, nightclubs and brothels are not allowed.</a:t>
            </a:r>
          </a:p>
          <a:p>
            <a:pPr>
              <a:lnSpc>
                <a:spcPct val="114000"/>
              </a:lnSpc>
            </a:pPr>
            <a:r>
              <a:rPr lang="en-AU" sz="1200" dirty="0"/>
              <a:t>What do I need to include in my planning permit application?</a:t>
            </a:r>
          </a:p>
          <a:p>
            <a:pPr>
              <a:lnSpc>
                <a:spcPct val="114000"/>
              </a:lnSpc>
              <a:spcBef>
                <a:spcPts val="600"/>
              </a:spcBef>
            </a:pPr>
            <a:r>
              <a:rPr lang="en-AU" sz="1000" b="0" dirty="0"/>
              <a:t>If the application is for a new building or house, or an extension to a current building or house then the following will usually be needed:</a:t>
            </a:r>
          </a:p>
          <a:p>
            <a:pPr marL="171450" indent="-171450">
              <a:lnSpc>
                <a:spcPct val="114000"/>
              </a:lnSpc>
              <a:spcBef>
                <a:spcPts val="0"/>
              </a:spcBef>
              <a:buFont typeface="Arial" panose="020B0604020202020204" pitchFamily="34" charset="0"/>
              <a:buChar char="•"/>
            </a:pPr>
            <a:r>
              <a:rPr lang="en-AU" sz="1000" b="0" dirty="0"/>
              <a:t>Site plans, showing key features of the site – features of adjoining properties close to the boundary, access roads and road reserves should be shown</a:t>
            </a:r>
          </a:p>
          <a:p>
            <a:pPr marL="171450" indent="-171450">
              <a:lnSpc>
                <a:spcPct val="114000"/>
              </a:lnSpc>
              <a:spcBef>
                <a:spcPts val="0"/>
              </a:spcBef>
              <a:buFont typeface="Arial" panose="020B0604020202020204" pitchFamily="34" charset="0"/>
              <a:buChar char="•"/>
            </a:pPr>
            <a:r>
              <a:rPr lang="en-AU" sz="1000" b="0" dirty="0"/>
              <a:t>Elevation plans including floor levels, boundary setbacks and building / house design</a:t>
            </a:r>
          </a:p>
          <a:p>
            <a:pPr marL="171450" indent="-171450">
              <a:lnSpc>
                <a:spcPct val="114000"/>
              </a:lnSpc>
              <a:spcBef>
                <a:spcPts val="0"/>
              </a:spcBef>
              <a:buFont typeface="Arial" panose="020B0604020202020204" pitchFamily="34" charset="0"/>
              <a:buChar char="•"/>
            </a:pPr>
            <a:r>
              <a:rPr lang="en-AU" sz="1000" b="0" dirty="0"/>
              <a:t>Floor plans, detailing setbacks from boundaries and layouts may be required</a:t>
            </a:r>
          </a:p>
          <a:p>
            <a:pPr marL="171450" indent="-171450">
              <a:lnSpc>
                <a:spcPct val="114000"/>
              </a:lnSpc>
              <a:spcBef>
                <a:spcPts val="0"/>
              </a:spcBef>
              <a:buFont typeface="Arial" panose="020B0604020202020204" pitchFamily="34" charset="0"/>
              <a:buChar char="•"/>
            </a:pPr>
            <a:r>
              <a:rPr lang="en-AU" sz="1000" b="0" dirty="0">
                <a:latin typeface="Arial" panose="020B0604020202020204" pitchFamily="34" charset="0"/>
                <a:cs typeface="Arial" panose="020B0604020202020204" pitchFamily="34" charset="0"/>
              </a:rPr>
              <a:t>Types of land uses in the surrounding area, particularly if near natural and rural surrounds</a:t>
            </a:r>
            <a:endParaRPr lang="en-AU" sz="1000" b="0" dirty="0"/>
          </a:p>
          <a:p>
            <a:pPr>
              <a:lnSpc>
                <a:spcPct val="114000"/>
              </a:lnSpc>
              <a:spcBef>
                <a:spcPts val="600"/>
              </a:spcBef>
              <a:spcAft>
                <a:spcPts val="600"/>
              </a:spcAft>
            </a:pPr>
            <a:r>
              <a:rPr lang="en-AU" sz="1000" b="0" dirty="0"/>
              <a:t>If an application is for land use in the RAZ, things like vehicle movements, hours of operation, site layout and impacts on nearby farming activities are often needed. Depending on the new activity proposed, it generally must be considerate of surrounding farming actions.</a:t>
            </a:r>
          </a:p>
          <a:p>
            <a:pPr>
              <a:lnSpc>
                <a:spcPct val="114000"/>
              </a:lnSpc>
            </a:pPr>
            <a:r>
              <a:rPr lang="en-AU" sz="1200" dirty="0"/>
              <a:t>Are there any specific requirements?</a:t>
            </a:r>
          </a:p>
          <a:p>
            <a:pPr>
              <a:lnSpc>
                <a:spcPct val="114000"/>
              </a:lnSpc>
              <a:spcBef>
                <a:spcPts val="600"/>
              </a:spcBef>
              <a:spcAft>
                <a:spcPts val="600"/>
              </a:spcAft>
            </a:pPr>
            <a:r>
              <a:rPr lang="en-AU" sz="1000" b="0" dirty="0"/>
              <a:t>For many applications, a planning report should be submitted. Additional consultant reports could be required although this depends on the activities and buildings proposed. Most RAZ lots do not include reticulated sewerage – effluent disposal must be considered in these situations.</a:t>
            </a:r>
          </a:p>
          <a:p>
            <a:pPr>
              <a:lnSpc>
                <a:spcPct val="114000"/>
              </a:lnSpc>
            </a:pPr>
            <a:r>
              <a:rPr lang="en-AU" sz="1000" b="0" dirty="0"/>
              <a:t>It is recommended to liaise with council’s economic development unit early on, as RAZ land is often designated for particular uses or activities. </a:t>
            </a:r>
          </a:p>
        </p:txBody>
      </p:sp>
    </p:spTree>
    <p:extLst>
      <p:ext uri="{BB962C8B-B14F-4D97-AF65-F5344CB8AC3E}">
        <p14:creationId xmlns:p14="http://schemas.microsoft.com/office/powerpoint/2010/main" val="279869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1741A18-E01E-1701-1573-1A9872173B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Schedule </a:t>
            </a:r>
            <a:r>
              <a:rPr lang="en-AU" b="1">
                <a:highlight>
                  <a:srgbClr val="FFFF00"/>
                </a:highlight>
              </a:rPr>
              <a:t>X</a:t>
            </a:r>
            <a:r>
              <a:rPr lang="en-AU" b="1"/>
              <a:t> to the </a:t>
            </a:r>
            <a:r>
              <a:rPr lang="en-AU" b="1">
                <a:highlight>
                  <a:srgbClr val="FFFF00"/>
                </a:highlight>
              </a:rPr>
              <a:t>XX</a:t>
            </a:r>
            <a:r>
              <a:rPr lang="en-AU" b="1"/>
              <a:t>Z</a:t>
            </a:r>
          </a:p>
        </p:txBody>
      </p:sp>
      <p:sp>
        <p:nvSpPr>
          <p:cNvPr id="3" name="Title 1">
            <a:extLst>
              <a:ext uri="{FF2B5EF4-FFF2-40B4-BE49-F238E27FC236}">
                <a16:creationId xmlns:a16="http://schemas.microsoft.com/office/drawing/2014/main" id="{675202D9-CEA4-8166-2303-B3997D923652}"/>
              </a:ext>
            </a:extLst>
          </p:cNvPr>
          <p:cNvSpPr txBox="1">
            <a:spLocks/>
          </p:cNvSpPr>
          <p:nvPr/>
        </p:nvSpPr>
        <p:spPr>
          <a:xfrm>
            <a:off x="1377792" y="1241961"/>
            <a:ext cx="4231963" cy="960000"/>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r>
              <a:rPr lang="en-AU" sz="1200" i="1">
                <a:highlight>
                  <a:srgbClr val="FFFF00"/>
                </a:highlight>
              </a:rPr>
              <a:t>XXXXX City / Shire / Rural City Council</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37</a:t>
            </a:fld>
            <a:endParaRPr lang="en-GB"/>
          </a:p>
        </p:txBody>
      </p:sp>
      <p:sp>
        <p:nvSpPr>
          <p:cNvPr id="7" name="Content Placeholder 2">
            <a:extLst>
              <a:ext uri="{FF2B5EF4-FFF2-40B4-BE49-F238E27FC236}">
                <a16:creationId xmlns:a16="http://schemas.microsoft.com/office/drawing/2014/main" id="{4C682D07-35BF-4894-8314-49B056BC509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To what areas does schedule </a:t>
            </a:r>
            <a:r>
              <a:rPr lang="en-AU" sz="1200" dirty="0">
                <a:highlight>
                  <a:srgbClr val="FFFF00"/>
                </a:highlight>
              </a:rPr>
              <a:t>X</a:t>
            </a:r>
            <a:r>
              <a:rPr lang="en-AU" sz="1200" dirty="0"/>
              <a:t> to the </a:t>
            </a:r>
            <a:r>
              <a:rPr lang="en-AU" sz="1200" dirty="0">
                <a:highlight>
                  <a:srgbClr val="FFFF00"/>
                </a:highlight>
              </a:rPr>
              <a:t>XX</a:t>
            </a:r>
            <a:r>
              <a:rPr lang="en-AU" sz="1200" dirty="0"/>
              <a:t>Z apply?</a:t>
            </a:r>
          </a:p>
          <a:p>
            <a:pPr>
              <a:lnSpc>
                <a:spcPct val="114000"/>
              </a:lnSpc>
              <a:spcBef>
                <a:spcPts val="600"/>
              </a:spcBef>
              <a:spcAft>
                <a:spcPts val="600"/>
              </a:spcAft>
            </a:pPr>
            <a:r>
              <a:rPr lang="en-AU" sz="1000" b="0" dirty="0"/>
              <a:t>This schedule – known as the </a:t>
            </a:r>
            <a:r>
              <a:rPr lang="en-AU" sz="1000" b="0" dirty="0">
                <a:highlight>
                  <a:srgbClr val="FFFF00"/>
                </a:highlight>
              </a:rPr>
              <a:t>XX</a:t>
            </a:r>
            <a:r>
              <a:rPr lang="en-AU" sz="1000" b="0" dirty="0"/>
              <a:t>Z</a:t>
            </a:r>
            <a:r>
              <a:rPr lang="en-AU" sz="1000" b="0" dirty="0">
                <a:highlight>
                  <a:srgbClr val="FFFF00"/>
                </a:highlight>
              </a:rPr>
              <a:t>X</a:t>
            </a:r>
            <a:r>
              <a:rPr lang="en-AU" sz="1000" b="0" dirty="0"/>
              <a:t> – applies to the…</a:t>
            </a:r>
          </a:p>
          <a:p>
            <a:pPr>
              <a:lnSpc>
                <a:spcPct val="114000"/>
              </a:lnSpc>
              <a:spcBef>
                <a:spcPts val="600"/>
              </a:spcBef>
              <a:spcAft>
                <a:spcPts val="600"/>
              </a:spcAft>
            </a:pPr>
            <a:r>
              <a:rPr lang="en-AU" sz="1000" b="0" dirty="0">
                <a:solidFill>
                  <a:srgbClr val="FF0000"/>
                </a:solidFill>
              </a:rPr>
              <a:t>Use this section to briefly explain what this area is called and anything that the general public might need to know about the schedule.</a:t>
            </a:r>
          </a:p>
          <a:p>
            <a:pPr>
              <a:lnSpc>
                <a:spcPct val="114000"/>
              </a:lnSpc>
            </a:pPr>
            <a:r>
              <a:rPr lang="en-AU" sz="1200" dirty="0"/>
              <a:t>What are the conservation objectives for the </a:t>
            </a:r>
            <a:r>
              <a:rPr lang="en-AU" sz="1200" dirty="0">
                <a:highlight>
                  <a:srgbClr val="FFFF00"/>
                </a:highlight>
              </a:rPr>
              <a:t>XX</a:t>
            </a:r>
            <a:r>
              <a:rPr lang="en-AU" sz="1200" dirty="0"/>
              <a:t>Z</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Use this section to elaborate on any conservation objectives. We recommend two or three sentences to explain the key elements of the objectives. Always use plain English over technical planning language. Delete this section if not needed.</a:t>
            </a:r>
          </a:p>
          <a:p>
            <a:pPr>
              <a:lnSpc>
                <a:spcPct val="114000"/>
              </a:lnSpc>
            </a:pPr>
            <a:r>
              <a:rPr lang="en-AU" sz="1200" dirty="0"/>
              <a:t>Are there any specific requirements  when assessing applications in the</a:t>
            </a:r>
            <a:r>
              <a:rPr lang="en-AU" sz="1200" dirty="0">
                <a:highlight>
                  <a:srgbClr val="FFFF00"/>
                </a:highlight>
              </a:rPr>
              <a:t> XX</a:t>
            </a:r>
            <a:r>
              <a:rPr lang="en-AU" sz="1200" dirty="0"/>
              <a:t>Z</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This section might need two paragraphs to explain any variations to minimum subdivision areas, minimum areas for which no permit is required or other items. Consider the types of questions that the planning departments might receive frequently. The answer here does not need to be all encompassing.</a:t>
            </a:r>
          </a:p>
          <a:p>
            <a:pPr>
              <a:lnSpc>
                <a:spcPct val="114000"/>
              </a:lnSpc>
              <a:spcBef>
                <a:spcPts val="600"/>
              </a:spcBef>
              <a:spcAft>
                <a:spcPts val="600"/>
              </a:spcAft>
            </a:pPr>
            <a:r>
              <a:rPr lang="en-AU" sz="1000" b="0" dirty="0">
                <a:solidFill>
                  <a:srgbClr val="FF0000"/>
                </a:solidFill>
              </a:rPr>
              <a:t>This doesn’t need to be specific but should elaborate on what a homeowner or interested party might want to know. For example, “a lot smaller than 40ha requires a planning permit for a new dwelling and that dwelling must be needed for farming” or “the minimum subdivision size is 20ha for a new lot”.</a:t>
            </a:r>
          </a:p>
          <a:p>
            <a:pPr>
              <a:lnSpc>
                <a:spcPct val="114000"/>
              </a:lnSpc>
            </a:pPr>
            <a:endParaRPr lang="en-AU" sz="1000" b="0" dirty="0"/>
          </a:p>
          <a:p>
            <a:pPr>
              <a:lnSpc>
                <a:spcPct val="114000"/>
              </a:lnSpc>
            </a:pPr>
            <a:endParaRPr lang="en-AU" sz="1200" b="0" dirty="0"/>
          </a:p>
        </p:txBody>
      </p:sp>
      <p:sp>
        <p:nvSpPr>
          <p:cNvPr id="12" name="Content Placeholder 3">
            <a:extLst>
              <a:ext uri="{FF2B5EF4-FFF2-40B4-BE49-F238E27FC236}">
                <a16:creationId xmlns:a16="http://schemas.microsoft.com/office/drawing/2014/main" id="{D087B5FF-BB3C-4E95-A247-84C7D2FC412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spcBef>
                <a:spcPts val="600"/>
              </a:spcBef>
              <a:spcAft>
                <a:spcPts val="600"/>
              </a:spcAft>
            </a:pPr>
            <a:r>
              <a:rPr lang="en-AU" sz="1000" b="0" dirty="0">
                <a:solidFill>
                  <a:srgbClr val="FF0000"/>
                </a:solidFill>
              </a:rPr>
              <a:t>This section can be used to elaborate on any stubs or key information. </a:t>
            </a:r>
          </a:p>
          <a:p>
            <a:pPr>
              <a:lnSpc>
                <a:spcPct val="114000"/>
              </a:lnSpc>
              <a:spcBef>
                <a:spcPts val="600"/>
              </a:spcBef>
              <a:spcAft>
                <a:spcPts val="600"/>
              </a:spcAft>
            </a:pPr>
            <a:r>
              <a:rPr lang="en-AU" sz="1000" b="0" dirty="0">
                <a:solidFill>
                  <a:srgbClr val="FF0000"/>
                </a:solidFill>
              </a:rPr>
              <a:t>Otherwise, this can be used for an image, plans or other example to add-value to the reader.</a:t>
            </a:r>
          </a:p>
          <a:p>
            <a:pPr>
              <a:lnSpc>
                <a:spcPct val="114000"/>
              </a:lnSpc>
            </a:pPr>
            <a:endParaRPr lang="en-AU" sz="1400" b="0" dirty="0"/>
          </a:p>
        </p:txBody>
      </p:sp>
      <p:sp>
        <p:nvSpPr>
          <p:cNvPr id="5" name="TextBox 4">
            <a:extLst>
              <a:ext uri="{FF2B5EF4-FFF2-40B4-BE49-F238E27FC236}">
                <a16:creationId xmlns:a16="http://schemas.microsoft.com/office/drawing/2014/main" id="{D5E548B9-DD95-CEB8-A2AD-3EFAF5ED75F2}"/>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a:t>Relevant icon here</a:t>
            </a:r>
          </a:p>
        </p:txBody>
      </p:sp>
      <p:sp>
        <p:nvSpPr>
          <p:cNvPr id="8" name="TextBox 7">
            <a:extLst>
              <a:ext uri="{FF2B5EF4-FFF2-40B4-BE49-F238E27FC236}">
                <a16:creationId xmlns:a16="http://schemas.microsoft.com/office/drawing/2014/main" id="{52AF9A7F-4EAD-F604-1B54-81033C0C94E8}"/>
              </a:ext>
            </a:extLst>
          </p:cNvPr>
          <p:cNvSpPr txBox="1"/>
          <p:nvPr/>
        </p:nvSpPr>
        <p:spPr>
          <a:xfrm>
            <a:off x="364331" y="280202"/>
            <a:ext cx="6294707" cy="553998"/>
          </a:xfrm>
          <a:prstGeom prst="rect">
            <a:avLst/>
          </a:prstGeom>
          <a:noFill/>
        </p:spPr>
        <p:txBody>
          <a:bodyPr wrap="square" rtlCol="0">
            <a:spAutoFit/>
          </a:bodyPr>
          <a:lstStyle/>
          <a:p>
            <a:r>
              <a:rPr lang="en-AU" sz="1000" dirty="0">
                <a:solidFill>
                  <a:srgbClr val="FF0000"/>
                </a:solidFill>
              </a:rPr>
              <a:t>Use this template to develop local content to better explain particular schedules,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4017117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87C58C56-3D1D-4E00-97E7-8167563C69A1}"/>
              </a:ext>
              <a:ext uri="{C183D7F6-B498-43B3-948B-1728B52AA6E4}">
                <adec:decorative xmlns:adec="http://schemas.microsoft.com/office/drawing/2017/decorative" val="1"/>
              </a:ext>
            </a:extLst>
          </p:cNvPr>
          <p:cNvPicPr>
            <a:picLocks noGrp="1" noChangeAspect="1"/>
          </p:cNvPicPr>
          <p:nvPr>
            <p:ph type="pic" sz="quarter" idx="20"/>
          </p:nvPr>
        </p:nvPicPr>
        <p:blipFill>
          <a:blip r:embed="rId2" cstate="screen">
            <a:alphaModFix amt="50000"/>
            <a:extLst>
              <a:ext uri="{28A0092B-C50C-407E-A947-70E740481C1C}">
                <a14:useLocalDpi xmlns:a14="http://schemas.microsoft.com/office/drawing/2010/main"/>
              </a:ext>
            </a:extLst>
          </a:blip>
          <a:srcRect/>
          <a:stretch/>
        </p:blipFill>
        <p:spPr>
          <a:xfrm>
            <a:off x="2066926" y="1221938"/>
            <a:ext cx="4791075" cy="7455916"/>
          </a:xfrm>
        </p:spPr>
      </p:pic>
      <p:sp>
        <p:nvSpPr>
          <p:cNvPr id="3" name="Text Placeholder 2">
            <a:extLst>
              <a:ext uri="{FF2B5EF4-FFF2-40B4-BE49-F238E27FC236}">
                <a16:creationId xmlns:a16="http://schemas.microsoft.com/office/drawing/2014/main" id="{98E97DC0-CD4D-49AE-ABE9-13359CFF52DA}"/>
              </a:ext>
              <a:ext uri="{C183D7F6-B498-43B3-948B-1728B52AA6E4}">
                <adec:decorative xmlns:adec="http://schemas.microsoft.com/office/drawing/2017/decorative" val="1"/>
              </a:ext>
            </a:extLst>
          </p:cNvPr>
          <p:cNvSpPr>
            <a:spLocks noGrp="1"/>
          </p:cNvSpPr>
          <p:nvPr>
            <p:ph type="body" sz="quarter" idx="21"/>
          </p:nvPr>
        </p:nvSpPr>
        <p:spPr/>
        <p:txBody>
          <a:bodyPr/>
          <a:lstStyle/>
          <a:p>
            <a:endParaRPr lang="en-AU"/>
          </a:p>
        </p:txBody>
      </p:sp>
      <p:sp>
        <p:nvSpPr>
          <p:cNvPr id="4" name="Text Placeholder 3">
            <a:extLst>
              <a:ext uri="{FF2B5EF4-FFF2-40B4-BE49-F238E27FC236}">
                <a16:creationId xmlns:a16="http://schemas.microsoft.com/office/drawing/2014/main" id="{E2348DA3-8D84-4101-8F87-E43B5A15D332}"/>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AU"/>
          </a:p>
        </p:txBody>
      </p:sp>
      <p:sp>
        <p:nvSpPr>
          <p:cNvPr id="5" name="Text Placeholder 4">
            <a:extLst>
              <a:ext uri="{FF2B5EF4-FFF2-40B4-BE49-F238E27FC236}">
                <a16:creationId xmlns:a16="http://schemas.microsoft.com/office/drawing/2014/main" id="{B1DCB57E-07F1-49AD-807D-E4A7FEE2C649}"/>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AU"/>
          </a:p>
        </p:txBody>
      </p:sp>
      <p:sp>
        <p:nvSpPr>
          <p:cNvPr id="6" name="Text Placeholder 5">
            <a:extLst>
              <a:ext uri="{FF2B5EF4-FFF2-40B4-BE49-F238E27FC236}">
                <a16:creationId xmlns:a16="http://schemas.microsoft.com/office/drawing/2014/main" id="{609E3B5B-B4B0-45B2-868C-013CB97AA439}"/>
              </a:ext>
              <a:ext uri="{C183D7F6-B498-43B3-948B-1728B52AA6E4}">
                <adec:decorative xmlns:adec="http://schemas.microsoft.com/office/drawing/2017/decorative" val="1"/>
              </a:ext>
            </a:extLst>
          </p:cNvPr>
          <p:cNvSpPr>
            <a:spLocks noGrp="1"/>
          </p:cNvSpPr>
          <p:nvPr>
            <p:ph type="body" sz="quarter" idx="24"/>
          </p:nvPr>
        </p:nvSpPr>
        <p:spPr/>
        <p:txBody>
          <a:bodyPr/>
          <a:lstStyle/>
          <a:p>
            <a:endParaRPr lang="en-AU"/>
          </a:p>
        </p:txBody>
      </p:sp>
      <p:sp>
        <p:nvSpPr>
          <p:cNvPr id="7" name="Text Placeholder 6">
            <a:extLst>
              <a:ext uri="{FF2B5EF4-FFF2-40B4-BE49-F238E27FC236}">
                <a16:creationId xmlns:a16="http://schemas.microsoft.com/office/drawing/2014/main" id="{315AA503-160C-4977-A392-F28531305476}"/>
              </a:ext>
              <a:ext uri="{C183D7F6-B498-43B3-948B-1728B52AA6E4}">
                <adec:decorative xmlns:adec="http://schemas.microsoft.com/office/drawing/2017/decorative" val="1"/>
              </a:ext>
            </a:extLst>
          </p:cNvPr>
          <p:cNvSpPr>
            <a:spLocks noGrp="1"/>
          </p:cNvSpPr>
          <p:nvPr>
            <p:ph type="body" sz="quarter" idx="25"/>
          </p:nvPr>
        </p:nvSpPr>
        <p:spPr/>
        <p:txBody>
          <a:bodyPr/>
          <a:lstStyle/>
          <a:p>
            <a:endParaRPr lang="en-AU"/>
          </a:p>
        </p:txBody>
      </p:sp>
      <p:sp>
        <p:nvSpPr>
          <p:cNvPr id="10" name="Title 9">
            <a:extLst>
              <a:ext uri="{FF2B5EF4-FFF2-40B4-BE49-F238E27FC236}">
                <a16:creationId xmlns:a16="http://schemas.microsoft.com/office/drawing/2014/main" id="{29D3D87C-C18C-43B1-929D-FA43A6DD0613}"/>
              </a:ext>
            </a:extLst>
          </p:cNvPr>
          <p:cNvSpPr>
            <a:spLocks noGrp="1"/>
          </p:cNvSpPr>
          <p:nvPr>
            <p:ph type="title"/>
          </p:nvPr>
        </p:nvSpPr>
        <p:spPr/>
        <p:txBody>
          <a:bodyPr/>
          <a:lstStyle/>
          <a:p>
            <a:r>
              <a:rPr lang="en-AU"/>
              <a:t>Public Land Zones</a:t>
            </a:r>
          </a:p>
        </p:txBody>
      </p:sp>
      <p:sp>
        <p:nvSpPr>
          <p:cNvPr id="9" name="Subtitle 8">
            <a:extLst>
              <a:ext uri="{FF2B5EF4-FFF2-40B4-BE49-F238E27FC236}">
                <a16:creationId xmlns:a16="http://schemas.microsoft.com/office/drawing/2014/main" id="{B3B6FFAC-A2C9-49A9-BEEC-98A3B46CE732}"/>
              </a:ext>
            </a:extLst>
          </p:cNvPr>
          <p:cNvSpPr>
            <a:spLocks noGrp="1"/>
          </p:cNvSpPr>
          <p:nvPr>
            <p:ph type="subTitle" idx="1"/>
          </p:nvPr>
        </p:nvSpPr>
        <p:spPr>
          <a:xfrm>
            <a:off x="362237" y="3617472"/>
            <a:ext cx="2942938" cy="1920000"/>
          </a:xfrm>
        </p:spPr>
        <p:txBody>
          <a:bodyPr/>
          <a:lstStyle/>
          <a:p>
            <a:r>
              <a:rPr lang="en-AU" dirty="0"/>
              <a:t>Clause 36 in local planning schemes</a:t>
            </a:r>
          </a:p>
          <a:p>
            <a:endParaRPr lang="en-AU" i="1" dirty="0"/>
          </a:p>
          <a:p>
            <a:r>
              <a:rPr lang="en-AU" dirty="0"/>
              <a:t>Page </a:t>
            </a:r>
            <a:r>
              <a:rPr lang="en-AU" dirty="0">
                <a:highlight>
                  <a:srgbClr val="FFFF00"/>
                </a:highlight>
              </a:rPr>
              <a:t>28</a:t>
            </a:r>
            <a:r>
              <a:rPr lang="en-AU" dirty="0"/>
              <a:t> – Public Land</a:t>
            </a:r>
          </a:p>
          <a:p>
            <a:endParaRPr lang="en-AU" dirty="0"/>
          </a:p>
          <a:p>
            <a:endParaRPr lang="en-AU" dirty="0"/>
          </a:p>
          <a:p>
            <a:endParaRPr lang="en-AU" dirty="0"/>
          </a:p>
        </p:txBody>
      </p:sp>
      <p:sp>
        <p:nvSpPr>
          <p:cNvPr id="11" name="Slide Number Placeholder 10">
            <a:extLst>
              <a:ext uri="{FF2B5EF4-FFF2-40B4-BE49-F238E27FC236}">
                <a16:creationId xmlns:a16="http://schemas.microsoft.com/office/drawing/2014/main" id="{0429D799-4167-45C3-B03F-E1B12D38DA3C}"/>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GB"/>
              <a:t>Page </a:t>
            </a:r>
            <a:fld id="{F5AEA0E0-5CC6-4BD0-905C-A0021E419432}" type="slidenum">
              <a:rPr lang="en-GB" smtClean="0"/>
              <a:pPr/>
              <a:t>38</a:t>
            </a:fld>
            <a:endParaRPr lang="en-GB"/>
          </a:p>
        </p:txBody>
      </p:sp>
    </p:spTree>
    <p:extLst>
      <p:ext uri="{BB962C8B-B14F-4D97-AF65-F5344CB8AC3E}">
        <p14:creationId xmlns:p14="http://schemas.microsoft.com/office/powerpoint/2010/main" val="1622430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Public Land Zones</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39</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5" name="Content Placeholder 2">
            <a:extLst>
              <a:ext uri="{FF2B5EF4-FFF2-40B4-BE49-F238E27FC236}">
                <a16:creationId xmlns:a16="http://schemas.microsoft.com/office/drawing/2014/main" id="{1A1852AB-64B2-872C-BBFE-FDF4F6797443}"/>
              </a:ext>
            </a:extLst>
          </p:cNvPr>
          <p:cNvSpPr txBox="1">
            <a:spLocks/>
          </p:cNvSpPr>
          <p:nvPr/>
        </p:nvSpPr>
        <p:spPr>
          <a:xfrm>
            <a:off x="364332" y="2434166"/>
            <a:ext cx="6092207"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are Public Land Zones?</a:t>
            </a:r>
          </a:p>
          <a:p>
            <a:pPr>
              <a:lnSpc>
                <a:spcPct val="114000"/>
              </a:lnSpc>
              <a:spcBef>
                <a:spcPts val="600"/>
              </a:spcBef>
              <a:spcAft>
                <a:spcPts val="600"/>
              </a:spcAft>
            </a:pPr>
            <a:r>
              <a:rPr lang="en-AU" sz="1000" b="0" dirty="0"/>
              <a:t>Public land zones are generally for land held in public ownership or intended for current or future community activities. There are several zones in this suite, including:</a:t>
            </a:r>
          </a:p>
          <a:p>
            <a:pPr marL="171450" indent="-171450">
              <a:lnSpc>
                <a:spcPct val="114000"/>
              </a:lnSpc>
              <a:spcBef>
                <a:spcPts val="0"/>
              </a:spcBef>
              <a:buFont typeface="Arial" panose="020B0604020202020204" pitchFamily="34" charset="0"/>
              <a:buChar char="•"/>
            </a:pPr>
            <a:r>
              <a:rPr lang="en-AU" sz="1000" b="0" dirty="0"/>
              <a:t>Public Use Zone (PUZ)</a:t>
            </a:r>
          </a:p>
          <a:p>
            <a:pPr marL="171450" indent="-171450">
              <a:lnSpc>
                <a:spcPct val="114000"/>
              </a:lnSpc>
              <a:spcBef>
                <a:spcPts val="0"/>
              </a:spcBef>
              <a:buFont typeface="Arial" panose="020B0604020202020204" pitchFamily="34" charset="0"/>
              <a:buChar char="•"/>
            </a:pPr>
            <a:r>
              <a:rPr lang="en-AU" sz="1000" b="0" dirty="0"/>
              <a:t>Public Park and Recreation Zone (PPRZ)</a:t>
            </a:r>
          </a:p>
          <a:p>
            <a:pPr marL="171450" indent="-171450">
              <a:lnSpc>
                <a:spcPct val="114000"/>
              </a:lnSpc>
              <a:spcBef>
                <a:spcPts val="0"/>
              </a:spcBef>
              <a:buFont typeface="Arial" panose="020B0604020202020204" pitchFamily="34" charset="0"/>
              <a:buChar char="•"/>
            </a:pPr>
            <a:r>
              <a:rPr lang="en-AU" sz="1000" b="0" dirty="0"/>
              <a:t>Public Conservation and Resource Zone (PCRZ)</a:t>
            </a:r>
          </a:p>
          <a:p>
            <a:pPr marL="171450" indent="-171450">
              <a:lnSpc>
                <a:spcPct val="114000"/>
              </a:lnSpc>
              <a:spcBef>
                <a:spcPts val="0"/>
              </a:spcBef>
              <a:buFont typeface="Arial" panose="020B0604020202020204" pitchFamily="34" charset="0"/>
              <a:buChar char="•"/>
            </a:pPr>
            <a:r>
              <a:rPr lang="en-AU" sz="1000" b="0" dirty="0"/>
              <a:t>Transport Zone (TZ)</a:t>
            </a:r>
          </a:p>
          <a:p>
            <a:pPr>
              <a:lnSpc>
                <a:spcPct val="114000"/>
              </a:lnSpc>
              <a:spcBef>
                <a:spcPts val="600"/>
              </a:spcBef>
              <a:spcAft>
                <a:spcPts val="600"/>
              </a:spcAft>
            </a:pPr>
            <a:r>
              <a:rPr lang="en-AU" sz="1000" b="0" dirty="0"/>
              <a:t>This page briefly outlines each of the public land zones and when they are generally used.</a:t>
            </a:r>
          </a:p>
        </p:txBody>
      </p:sp>
      <p:sp>
        <p:nvSpPr>
          <p:cNvPr id="3" name="Content Placeholder 2">
            <a:extLst>
              <a:ext uri="{FF2B5EF4-FFF2-40B4-BE49-F238E27FC236}">
                <a16:creationId xmlns:a16="http://schemas.microsoft.com/office/drawing/2014/main" id="{5EF283F3-6D4A-B515-2647-EDB815C2C1CF}"/>
              </a:ext>
            </a:extLst>
          </p:cNvPr>
          <p:cNvSpPr txBox="1">
            <a:spLocks/>
          </p:cNvSpPr>
          <p:nvPr/>
        </p:nvSpPr>
        <p:spPr>
          <a:xfrm>
            <a:off x="364332" y="4187469"/>
            <a:ext cx="2888155" cy="4725845"/>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is the PUZ and when is it used?</a:t>
            </a:r>
          </a:p>
          <a:p>
            <a:pPr>
              <a:lnSpc>
                <a:spcPct val="114000"/>
              </a:lnSpc>
              <a:spcBef>
                <a:spcPts val="600"/>
              </a:spcBef>
            </a:pPr>
            <a:r>
              <a:rPr lang="en-AU" sz="1000" b="0" dirty="0"/>
              <a:t>The Public Use Zone is for community services, facilities and public utilities including: service &amp; utility, education, health &amp; community, cemetery / crematorium, local government and other uses. Many public schools, hospitals, council offices and other piece of infrastructure are within the PUZ. </a:t>
            </a:r>
          </a:p>
          <a:p>
            <a:pPr>
              <a:lnSpc>
                <a:spcPct val="114000"/>
              </a:lnSpc>
              <a:spcBef>
                <a:spcPts val="600"/>
              </a:spcBef>
              <a:spcAft>
                <a:spcPts val="600"/>
              </a:spcAft>
            </a:pPr>
            <a:r>
              <a:rPr lang="en-AU" sz="1000" b="0" dirty="0"/>
              <a:t>In many circumstances, a land use or building carried out in accordance with the designated public use does not require planning permission in the PUZ. For non-public ownership or activities, or other land uses, interpretations can get murkier and it is recommended to speak to a professional.</a:t>
            </a:r>
          </a:p>
          <a:p>
            <a:pPr>
              <a:lnSpc>
                <a:spcPct val="114000"/>
              </a:lnSpc>
            </a:pPr>
            <a:r>
              <a:rPr lang="en-AU" sz="1200" dirty="0"/>
              <a:t>What is the PPRZ and when is it used?</a:t>
            </a:r>
          </a:p>
          <a:p>
            <a:pPr>
              <a:lnSpc>
                <a:spcPct val="114000"/>
              </a:lnSpc>
              <a:spcBef>
                <a:spcPts val="600"/>
              </a:spcBef>
            </a:pPr>
            <a:r>
              <a:rPr lang="en-AU" sz="1000" b="0" dirty="0"/>
              <a:t>The Public Park and Recreation Zone is for areas of recreation and open space. This is a frequent zone for parks, sporting ovals and beach foreshores. Minor non-public commercial uses may be permissible where appropriate.</a:t>
            </a:r>
          </a:p>
          <a:p>
            <a:pPr>
              <a:lnSpc>
                <a:spcPct val="114000"/>
              </a:lnSpc>
              <a:spcBef>
                <a:spcPts val="600"/>
              </a:spcBef>
              <a:spcAft>
                <a:spcPts val="600"/>
              </a:spcAft>
            </a:pPr>
            <a:r>
              <a:rPr lang="en-AU" sz="1000" b="0" dirty="0"/>
              <a:t>In some circumstances, a land use or building carried out by or on behalf of the public land manager may not need a planning permit. Activities carried out by other parties usually require a planning permit.</a:t>
            </a:r>
          </a:p>
        </p:txBody>
      </p:sp>
      <p:sp>
        <p:nvSpPr>
          <p:cNvPr id="4" name="Content Placeholder 3">
            <a:extLst>
              <a:ext uri="{FF2B5EF4-FFF2-40B4-BE49-F238E27FC236}">
                <a16:creationId xmlns:a16="http://schemas.microsoft.com/office/drawing/2014/main" id="{41466F9A-6E58-FBDA-CBCC-B45B4F87C49B}"/>
              </a:ext>
            </a:extLst>
          </p:cNvPr>
          <p:cNvSpPr txBox="1">
            <a:spLocks/>
          </p:cNvSpPr>
          <p:nvPr/>
        </p:nvSpPr>
        <p:spPr>
          <a:xfrm>
            <a:off x="3605518" y="4187468"/>
            <a:ext cx="2851021" cy="4725844"/>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is the PCRZ and when is it used?</a:t>
            </a:r>
          </a:p>
          <a:p>
            <a:pPr>
              <a:lnSpc>
                <a:spcPct val="114000"/>
              </a:lnSpc>
            </a:pPr>
            <a:r>
              <a:rPr lang="en-AU" sz="1000" b="0" dirty="0"/>
              <a:t>The Public Conservation and Recreation Zone is for protecting and conserving the natural environment and associated processes. This zone is often used for national parks, state forests and similar resource-focused public land uses.</a:t>
            </a:r>
          </a:p>
          <a:p>
            <a:pPr>
              <a:lnSpc>
                <a:spcPct val="114000"/>
              </a:lnSpc>
              <a:spcBef>
                <a:spcPts val="600"/>
              </a:spcBef>
              <a:spcAft>
                <a:spcPts val="600"/>
              </a:spcAft>
            </a:pPr>
            <a:r>
              <a:rPr lang="en-AU" sz="1000" b="0" dirty="0"/>
              <a:t>In some circumstances, a land use or building carried out by or on behalf of the public land manager may not need a planning permit. Activities carried out by other parties usually require a planning permit.</a:t>
            </a:r>
          </a:p>
          <a:p>
            <a:pPr>
              <a:lnSpc>
                <a:spcPct val="114000"/>
              </a:lnSpc>
            </a:pPr>
            <a:r>
              <a:rPr lang="en-AU" sz="1200" dirty="0"/>
              <a:t>What is the TZ and when is it used?</a:t>
            </a:r>
          </a:p>
          <a:p>
            <a:pPr>
              <a:lnSpc>
                <a:spcPct val="114000"/>
              </a:lnSpc>
              <a:spcBef>
                <a:spcPts val="600"/>
              </a:spcBef>
            </a:pPr>
            <a:r>
              <a:rPr lang="en-AU" sz="1000" b="0" dirty="0"/>
              <a:t>The Transport Zone provides land for Victoria’s transport system, its associated services and facilities, and other activities that complement transportation. This includes: state transport infrastructure (such as rail or minor airports), the principal road network, significant council roads and other transport uses.</a:t>
            </a:r>
          </a:p>
          <a:p>
            <a:pPr>
              <a:lnSpc>
                <a:spcPct val="114000"/>
              </a:lnSpc>
              <a:spcBef>
                <a:spcPts val="600"/>
              </a:spcBef>
              <a:spcAft>
                <a:spcPts val="600"/>
              </a:spcAft>
            </a:pPr>
            <a:r>
              <a:rPr lang="en-AU" sz="1000" b="0" dirty="0"/>
              <a:t>If an application is carried out by or on behalf of the relevant transport manager or in association with the designated transport activity, generally a planning permit is not required. However, if a land use or building does not meet this guidance then often a planning permit is required and permission must be sought from the head of the relevant agency.</a:t>
            </a:r>
          </a:p>
        </p:txBody>
      </p:sp>
    </p:spTree>
    <p:extLst>
      <p:ext uri="{BB962C8B-B14F-4D97-AF65-F5344CB8AC3E}">
        <p14:creationId xmlns:p14="http://schemas.microsoft.com/office/powerpoint/2010/main" val="172207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2E3D2AC-3BD6-370D-1EF3-696F279D790D}"/>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520241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8" imgH="328" progId="TCLayout.ActiveDocument.1">
                  <p:embed/>
                </p:oleObj>
              </mc:Choice>
              <mc:Fallback>
                <p:oleObj name="think-cell Slide" r:id="rId3" imgW="328" imgH="328" progId="TCLayout.ActiveDocument.1">
                  <p:embed/>
                  <p:pic>
                    <p:nvPicPr>
                      <p:cNvPr id="3" name="Object 2" hidden="1">
                        <a:extLst>
                          <a:ext uri="{FF2B5EF4-FFF2-40B4-BE49-F238E27FC236}">
                            <a16:creationId xmlns:a16="http://schemas.microsoft.com/office/drawing/2014/main" id="{F2E3D2AC-3BD6-370D-1EF3-696F279D790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Picture Placeholder 13">
            <a:extLst>
              <a:ext uri="{FF2B5EF4-FFF2-40B4-BE49-F238E27FC236}">
                <a16:creationId xmlns:a16="http://schemas.microsoft.com/office/drawing/2014/main" id="{5C9F9DF4-4C7E-4D59-9446-8218BAC5F596}"/>
              </a:ext>
              <a:ext uri="{C183D7F6-B498-43B3-948B-1728B52AA6E4}">
                <adec:decorative xmlns:adec="http://schemas.microsoft.com/office/drawing/2017/decorative" val="1"/>
              </a:ext>
            </a:extLst>
          </p:cNvPr>
          <p:cNvPicPr>
            <a:picLocks noGrp="1" noChangeAspect="1"/>
          </p:cNvPicPr>
          <p:nvPr>
            <p:ph type="pic" sz="quarter" idx="20"/>
          </p:nvPr>
        </p:nvPicPr>
        <p:blipFill rotWithShape="1">
          <a:blip r:embed="rId5" cstate="screen">
            <a:alphaModFix amt="50000"/>
            <a:extLst>
              <a:ext uri="{28A0092B-C50C-407E-A947-70E740481C1C}">
                <a14:useLocalDpi xmlns:a14="http://schemas.microsoft.com/office/drawing/2010/main"/>
              </a:ext>
            </a:extLst>
          </a:blip>
          <a:srcRect/>
          <a:stretch/>
        </p:blipFill>
        <p:spPr>
          <a:xfrm>
            <a:off x="2531436" y="897866"/>
            <a:ext cx="4324377" cy="8092762"/>
          </a:xfrm>
        </p:spPr>
      </p:pic>
      <p:sp>
        <p:nvSpPr>
          <p:cNvPr id="4" name="Text Placeholder 3">
            <a:extLst>
              <a:ext uri="{FF2B5EF4-FFF2-40B4-BE49-F238E27FC236}">
                <a16:creationId xmlns:a16="http://schemas.microsoft.com/office/drawing/2014/main" id="{D93BDC73-2025-4799-B818-52C1F4516235}"/>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AU"/>
          </a:p>
        </p:txBody>
      </p:sp>
      <p:sp>
        <p:nvSpPr>
          <p:cNvPr id="5" name="Text Placeholder 4">
            <a:extLst>
              <a:ext uri="{FF2B5EF4-FFF2-40B4-BE49-F238E27FC236}">
                <a16:creationId xmlns:a16="http://schemas.microsoft.com/office/drawing/2014/main" id="{FFDD74F3-5C4E-4335-9003-12D342388B8A}"/>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AU"/>
          </a:p>
        </p:txBody>
      </p:sp>
      <p:sp>
        <p:nvSpPr>
          <p:cNvPr id="6" name="Text Placeholder 5">
            <a:extLst>
              <a:ext uri="{FF2B5EF4-FFF2-40B4-BE49-F238E27FC236}">
                <a16:creationId xmlns:a16="http://schemas.microsoft.com/office/drawing/2014/main" id="{C3B23EB5-1003-4B60-9A3B-57D3A126DD4B}"/>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a:p>
        </p:txBody>
      </p:sp>
      <p:sp>
        <p:nvSpPr>
          <p:cNvPr id="7" name="Text Placeholder 6">
            <a:extLst>
              <a:ext uri="{FF2B5EF4-FFF2-40B4-BE49-F238E27FC236}">
                <a16:creationId xmlns:a16="http://schemas.microsoft.com/office/drawing/2014/main" id="{D1341AAF-E723-4848-A983-EC7EABC934F0}"/>
              </a:ext>
              <a:ext uri="{C183D7F6-B498-43B3-948B-1728B52AA6E4}">
                <adec:decorative xmlns:adec="http://schemas.microsoft.com/office/drawing/2017/decorative" val="1"/>
              </a:ext>
            </a:extLst>
          </p:cNvPr>
          <p:cNvSpPr>
            <a:spLocks noGrp="1"/>
          </p:cNvSpPr>
          <p:nvPr>
            <p:ph type="body" sz="quarter" idx="19"/>
          </p:nvPr>
        </p:nvSpPr>
        <p:spPr/>
        <p:txBody>
          <a:bodyPr/>
          <a:lstStyle/>
          <a:p>
            <a:endParaRPr lang="en-AU"/>
          </a:p>
        </p:txBody>
      </p:sp>
      <p:sp>
        <p:nvSpPr>
          <p:cNvPr id="8" name="Text Placeholder 7">
            <a:extLst>
              <a:ext uri="{FF2B5EF4-FFF2-40B4-BE49-F238E27FC236}">
                <a16:creationId xmlns:a16="http://schemas.microsoft.com/office/drawing/2014/main" id="{3760AA0B-7E3F-4293-AC8B-CE2777DE1E0D}"/>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AU" dirty="0"/>
          </a:p>
        </p:txBody>
      </p:sp>
      <p:sp>
        <p:nvSpPr>
          <p:cNvPr id="9" name="Text Placeholder 8">
            <a:extLst>
              <a:ext uri="{FF2B5EF4-FFF2-40B4-BE49-F238E27FC236}">
                <a16:creationId xmlns:a16="http://schemas.microsoft.com/office/drawing/2014/main" id="{F3B0102F-EBB3-43FD-9C19-23B97EC74E56}"/>
              </a:ext>
              <a:ext uri="{C183D7F6-B498-43B3-948B-1728B52AA6E4}">
                <adec:decorative xmlns:adec="http://schemas.microsoft.com/office/drawing/2017/decorative" val="1"/>
              </a:ext>
            </a:extLst>
          </p:cNvPr>
          <p:cNvSpPr>
            <a:spLocks noGrp="1"/>
          </p:cNvSpPr>
          <p:nvPr>
            <p:ph type="body" sz="quarter" idx="21"/>
          </p:nvPr>
        </p:nvSpPr>
        <p:spPr>
          <a:solidFill>
            <a:schemeClr val="accent3">
              <a:alpha val="66000"/>
            </a:schemeClr>
          </a:solidFill>
        </p:spPr>
        <p:txBody>
          <a:bodyPr/>
          <a:lstStyle/>
          <a:p>
            <a:endParaRPr lang="en-AU" dirty="0"/>
          </a:p>
        </p:txBody>
      </p:sp>
      <p:sp>
        <p:nvSpPr>
          <p:cNvPr id="10" name="Title 9">
            <a:extLst>
              <a:ext uri="{FF2B5EF4-FFF2-40B4-BE49-F238E27FC236}">
                <a16:creationId xmlns:a16="http://schemas.microsoft.com/office/drawing/2014/main" id="{2ABC248C-62BA-451C-8C30-D022AF9A67DE}"/>
              </a:ext>
            </a:extLst>
          </p:cNvPr>
          <p:cNvSpPr>
            <a:spLocks noGrp="1"/>
          </p:cNvSpPr>
          <p:nvPr>
            <p:ph type="title"/>
          </p:nvPr>
        </p:nvSpPr>
        <p:spPr>
          <a:xfrm>
            <a:off x="364331" y="1823797"/>
            <a:ext cx="2167106" cy="1560000"/>
          </a:xfrm>
        </p:spPr>
        <p:txBody>
          <a:bodyPr vert="horz"/>
          <a:lstStyle/>
          <a:p>
            <a:r>
              <a:rPr lang="en-AU" sz="2400" b="1" dirty="0">
                <a:solidFill>
                  <a:schemeClr val="accent6"/>
                </a:solidFill>
              </a:rPr>
              <a:t>Chapter 1</a:t>
            </a:r>
            <a:br>
              <a:rPr lang="en-AU" sz="2400" dirty="0">
                <a:solidFill>
                  <a:schemeClr val="accent6"/>
                </a:solidFill>
              </a:rPr>
            </a:br>
            <a:r>
              <a:rPr lang="en-AU" sz="2400" dirty="0">
                <a:solidFill>
                  <a:schemeClr val="accent6"/>
                </a:solidFill>
              </a:rPr>
              <a:t>Planning rules and preparing an application</a:t>
            </a:r>
          </a:p>
        </p:txBody>
      </p:sp>
      <p:sp>
        <p:nvSpPr>
          <p:cNvPr id="11" name="Subtitle 10">
            <a:extLst>
              <a:ext uri="{FF2B5EF4-FFF2-40B4-BE49-F238E27FC236}">
                <a16:creationId xmlns:a16="http://schemas.microsoft.com/office/drawing/2014/main" id="{E0986C4E-50E7-4F5A-8422-9C847943571E}"/>
              </a:ext>
            </a:extLst>
          </p:cNvPr>
          <p:cNvSpPr>
            <a:spLocks noGrp="1"/>
          </p:cNvSpPr>
          <p:nvPr>
            <p:ph type="subTitle" idx="1"/>
          </p:nvPr>
        </p:nvSpPr>
        <p:spPr>
          <a:xfrm>
            <a:off x="362238" y="3617472"/>
            <a:ext cx="2169201" cy="1920000"/>
          </a:xfrm>
        </p:spPr>
        <p:txBody>
          <a:bodyPr/>
          <a:lstStyle/>
          <a:p>
            <a:r>
              <a:rPr lang="en-AU" i="1" dirty="0">
                <a:solidFill>
                  <a:schemeClr val="accent6"/>
                </a:solidFill>
                <a:highlight>
                  <a:srgbClr val="FFFF00"/>
                </a:highlight>
              </a:rPr>
              <a:t>Tips, support and the process</a:t>
            </a:r>
          </a:p>
        </p:txBody>
      </p:sp>
      <p:sp>
        <p:nvSpPr>
          <p:cNvPr id="12" name="Slide Number Placeholder 11">
            <a:extLst>
              <a:ext uri="{FF2B5EF4-FFF2-40B4-BE49-F238E27FC236}">
                <a16:creationId xmlns:a16="http://schemas.microsoft.com/office/drawing/2014/main" id="{E5C29613-7978-4499-81F0-36AE52578D78}"/>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GB"/>
              <a:t>Page </a:t>
            </a:r>
            <a:fld id="{F5AEA0E0-5CC6-4BD0-905C-A0021E419432}" type="slidenum">
              <a:rPr lang="en-GB" smtClean="0"/>
              <a:pPr/>
              <a:t>4</a:t>
            </a:fld>
            <a:endParaRPr lang="en-GB"/>
          </a:p>
        </p:txBody>
      </p:sp>
    </p:spTree>
    <p:extLst>
      <p:ext uri="{BB962C8B-B14F-4D97-AF65-F5344CB8AC3E}">
        <p14:creationId xmlns:p14="http://schemas.microsoft.com/office/powerpoint/2010/main" val="4115772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87C58C56-3D1D-4E00-97E7-8167563C69A1}"/>
              </a:ext>
              <a:ext uri="{C183D7F6-B498-43B3-948B-1728B52AA6E4}">
                <adec:decorative xmlns:adec="http://schemas.microsoft.com/office/drawing/2017/decorative" val="1"/>
              </a:ext>
            </a:extLst>
          </p:cNvPr>
          <p:cNvPicPr>
            <a:picLocks noGrp="1" noChangeAspect="1"/>
          </p:cNvPicPr>
          <p:nvPr>
            <p:ph type="pic" sz="quarter" idx="20"/>
          </p:nvPr>
        </p:nvPicPr>
        <p:blipFill>
          <a:blip r:embed="rId2" cstate="screen">
            <a:alphaModFix amt="70000"/>
            <a:extLst>
              <a:ext uri="{28A0092B-C50C-407E-A947-70E740481C1C}">
                <a14:useLocalDpi xmlns:a14="http://schemas.microsoft.com/office/drawing/2010/main"/>
              </a:ext>
            </a:extLst>
          </a:blip>
          <a:srcRect/>
          <a:stretch/>
        </p:blipFill>
        <p:spPr>
          <a:xfrm>
            <a:off x="2066926" y="1221938"/>
            <a:ext cx="4791075" cy="7455916"/>
          </a:xfrm>
        </p:spPr>
      </p:pic>
      <p:sp>
        <p:nvSpPr>
          <p:cNvPr id="3" name="Text Placeholder 2">
            <a:extLst>
              <a:ext uri="{FF2B5EF4-FFF2-40B4-BE49-F238E27FC236}">
                <a16:creationId xmlns:a16="http://schemas.microsoft.com/office/drawing/2014/main" id="{98E97DC0-CD4D-49AE-ABE9-13359CFF52DA}"/>
              </a:ext>
              <a:ext uri="{C183D7F6-B498-43B3-948B-1728B52AA6E4}">
                <adec:decorative xmlns:adec="http://schemas.microsoft.com/office/drawing/2017/decorative" val="1"/>
              </a:ext>
            </a:extLst>
          </p:cNvPr>
          <p:cNvSpPr>
            <a:spLocks noGrp="1"/>
          </p:cNvSpPr>
          <p:nvPr>
            <p:ph type="body" sz="quarter" idx="21"/>
          </p:nvPr>
        </p:nvSpPr>
        <p:spPr/>
        <p:txBody>
          <a:bodyPr/>
          <a:lstStyle/>
          <a:p>
            <a:endParaRPr lang="en-AU"/>
          </a:p>
        </p:txBody>
      </p:sp>
      <p:sp>
        <p:nvSpPr>
          <p:cNvPr id="4" name="Text Placeholder 3">
            <a:extLst>
              <a:ext uri="{FF2B5EF4-FFF2-40B4-BE49-F238E27FC236}">
                <a16:creationId xmlns:a16="http://schemas.microsoft.com/office/drawing/2014/main" id="{E2348DA3-8D84-4101-8F87-E43B5A15D332}"/>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AU"/>
          </a:p>
        </p:txBody>
      </p:sp>
      <p:sp>
        <p:nvSpPr>
          <p:cNvPr id="5" name="Text Placeholder 4">
            <a:extLst>
              <a:ext uri="{FF2B5EF4-FFF2-40B4-BE49-F238E27FC236}">
                <a16:creationId xmlns:a16="http://schemas.microsoft.com/office/drawing/2014/main" id="{B1DCB57E-07F1-49AD-807D-E4A7FEE2C649}"/>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AU"/>
          </a:p>
        </p:txBody>
      </p:sp>
      <p:sp>
        <p:nvSpPr>
          <p:cNvPr id="6" name="Text Placeholder 5">
            <a:extLst>
              <a:ext uri="{FF2B5EF4-FFF2-40B4-BE49-F238E27FC236}">
                <a16:creationId xmlns:a16="http://schemas.microsoft.com/office/drawing/2014/main" id="{609E3B5B-B4B0-45B2-868C-013CB97AA439}"/>
              </a:ext>
              <a:ext uri="{C183D7F6-B498-43B3-948B-1728B52AA6E4}">
                <adec:decorative xmlns:adec="http://schemas.microsoft.com/office/drawing/2017/decorative" val="1"/>
              </a:ext>
            </a:extLst>
          </p:cNvPr>
          <p:cNvSpPr>
            <a:spLocks noGrp="1"/>
          </p:cNvSpPr>
          <p:nvPr>
            <p:ph type="body" sz="quarter" idx="24"/>
          </p:nvPr>
        </p:nvSpPr>
        <p:spPr/>
        <p:txBody>
          <a:bodyPr/>
          <a:lstStyle/>
          <a:p>
            <a:endParaRPr lang="en-AU"/>
          </a:p>
        </p:txBody>
      </p:sp>
      <p:sp>
        <p:nvSpPr>
          <p:cNvPr id="7" name="Text Placeholder 6">
            <a:extLst>
              <a:ext uri="{FF2B5EF4-FFF2-40B4-BE49-F238E27FC236}">
                <a16:creationId xmlns:a16="http://schemas.microsoft.com/office/drawing/2014/main" id="{315AA503-160C-4977-A392-F28531305476}"/>
              </a:ext>
              <a:ext uri="{C183D7F6-B498-43B3-948B-1728B52AA6E4}">
                <adec:decorative xmlns:adec="http://schemas.microsoft.com/office/drawing/2017/decorative" val="1"/>
              </a:ext>
            </a:extLst>
          </p:cNvPr>
          <p:cNvSpPr>
            <a:spLocks noGrp="1"/>
          </p:cNvSpPr>
          <p:nvPr>
            <p:ph type="body" sz="quarter" idx="25"/>
          </p:nvPr>
        </p:nvSpPr>
        <p:spPr/>
        <p:txBody>
          <a:bodyPr/>
          <a:lstStyle/>
          <a:p>
            <a:endParaRPr lang="en-AU"/>
          </a:p>
        </p:txBody>
      </p:sp>
      <p:sp>
        <p:nvSpPr>
          <p:cNvPr id="10" name="Title 9">
            <a:extLst>
              <a:ext uri="{FF2B5EF4-FFF2-40B4-BE49-F238E27FC236}">
                <a16:creationId xmlns:a16="http://schemas.microsoft.com/office/drawing/2014/main" id="{29D3D87C-C18C-43B1-929D-FA43A6DD0613}"/>
              </a:ext>
            </a:extLst>
          </p:cNvPr>
          <p:cNvSpPr>
            <a:spLocks noGrp="1"/>
          </p:cNvSpPr>
          <p:nvPr>
            <p:ph type="title"/>
          </p:nvPr>
        </p:nvSpPr>
        <p:spPr>
          <a:xfrm>
            <a:off x="364331" y="2064505"/>
            <a:ext cx="3064669" cy="1440000"/>
          </a:xfrm>
        </p:spPr>
        <p:txBody>
          <a:bodyPr/>
          <a:lstStyle/>
          <a:p>
            <a:r>
              <a:rPr lang="en-AU"/>
              <a:t>Special Purpose Zones</a:t>
            </a:r>
          </a:p>
        </p:txBody>
      </p:sp>
      <p:sp>
        <p:nvSpPr>
          <p:cNvPr id="9" name="Subtitle 8">
            <a:extLst>
              <a:ext uri="{FF2B5EF4-FFF2-40B4-BE49-F238E27FC236}">
                <a16:creationId xmlns:a16="http://schemas.microsoft.com/office/drawing/2014/main" id="{B3B6FFAC-A2C9-49A9-BEEC-98A3B46CE732}"/>
              </a:ext>
            </a:extLst>
          </p:cNvPr>
          <p:cNvSpPr>
            <a:spLocks noGrp="1"/>
          </p:cNvSpPr>
          <p:nvPr>
            <p:ph type="subTitle" idx="1"/>
          </p:nvPr>
        </p:nvSpPr>
        <p:spPr>
          <a:xfrm>
            <a:off x="362237" y="3617472"/>
            <a:ext cx="2942938" cy="1920000"/>
          </a:xfrm>
        </p:spPr>
        <p:txBody>
          <a:bodyPr/>
          <a:lstStyle/>
          <a:p>
            <a:r>
              <a:rPr lang="en-AU" dirty="0"/>
              <a:t>Clause 37 in local planning schemes</a:t>
            </a:r>
          </a:p>
          <a:p>
            <a:endParaRPr lang="en-AU" i="1" dirty="0"/>
          </a:p>
          <a:p>
            <a:r>
              <a:rPr lang="en-AU" dirty="0"/>
              <a:t>Page </a:t>
            </a:r>
            <a:r>
              <a:rPr lang="en-AU" dirty="0">
                <a:highlight>
                  <a:srgbClr val="FFFF00"/>
                </a:highlight>
              </a:rPr>
              <a:t>30</a:t>
            </a:r>
            <a:r>
              <a:rPr lang="en-AU" dirty="0"/>
              <a:t> – Land for Special Purposes</a:t>
            </a:r>
          </a:p>
          <a:p>
            <a:endParaRPr lang="en-AU" dirty="0"/>
          </a:p>
          <a:p>
            <a:endParaRPr lang="en-AU" dirty="0"/>
          </a:p>
          <a:p>
            <a:endParaRPr lang="en-AU" dirty="0"/>
          </a:p>
        </p:txBody>
      </p:sp>
      <p:sp>
        <p:nvSpPr>
          <p:cNvPr id="11" name="Slide Number Placeholder 10">
            <a:extLst>
              <a:ext uri="{FF2B5EF4-FFF2-40B4-BE49-F238E27FC236}">
                <a16:creationId xmlns:a16="http://schemas.microsoft.com/office/drawing/2014/main" id="{0429D799-4167-45C3-B03F-E1B12D38DA3C}"/>
              </a:ext>
            </a:extLst>
          </p:cNvPr>
          <p:cNvSpPr>
            <a:spLocks noGrp="1"/>
          </p:cNvSpPr>
          <p:nvPr>
            <p:ph type="sldNum" sz="quarter" idx="4"/>
          </p:nvPr>
        </p:nvSpPr>
        <p:spPr/>
        <p:txBody>
          <a:bodyPr/>
          <a:lstStyle/>
          <a:p>
            <a:r>
              <a:rPr lang="en-GB"/>
              <a:t>Page </a:t>
            </a:r>
            <a:fld id="{F5AEA0E0-5CC6-4BD0-905C-A0021E419432}" type="slidenum">
              <a:rPr lang="en-GB" smtClean="0"/>
              <a:pPr/>
              <a:t>40</a:t>
            </a:fld>
            <a:endParaRPr lang="en-GB"/>
          </a:p>
        </p:txBody>
      </p:sp>
    </p:spTree>
    <p:extLst>
      <p:ext uri="{BB962C8B-B14F-4D97-AF65-F5344CB8AC3E}">
        <p14:creationId xmlns:p14="http://schemas.microsoft.com/office/powerpoint/2010/main" val="59889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Special Purpose Zones</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41</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3" name="Content Placeholder 2">
            <a:extLst>
              <a:ext uri="{FF2B5EF4-FFF2-40B4-BE49-F238E27FC236}">
                <a16:creationId xmlns:a16="http://schemas.microsoft.com/office/drawing/2014/main" id="{5AD2CDC7-9CD8-15AB-AE3C-349C13F4715B}"/>
              </a:ext>
            </a:extLst>
          </p:cNvPr>
          <p:cNvSpPr txBox="1">
            <a:spLocks/>
          </p:cNvSpPr>
          <p:nvPr/>
        </p:nvSpPr>
        <p:spPr>
          <a:xfrm>
            <a:off x="364331" y="2367909"/>
            <a:ext cx="2759870" cy="6309437"/>
          </a:xfrm>
          <a:prstGeom prst="rect">
            <a:avLst/>
          </a:prstGeom>
        </p:spPr>
        <p:txBody>
          <a:bodyPr vert="horz" lIns="0" tIns="0" rIns="0" bIns="0" numCol="1"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are Special Purpose Zones?</a:t>
            </a:r>
          </a:p>
          <a:p>
            <a:pPr>
              <a:lnSpc>
                <a:spcPct val="114000"/>
              </a:lnSpc>
              <a:spcBef>
                <a:spcPts val="600"/>
              </a:spcBef>
            </a:pPr>
            <a:r>
              <a:rPr lang="en-AU" sz="1000" b="0" dirty="0"/>
              <a:t>Special purpose zones apply to land designated or needed for a specific activity. These activities may be significant to the state of Victoria. The zones in this suite include:</a:t>
            </a:r>
          </a:p>
          <a:p>
            <a:pPr>
              <a:lnSpc>
                <a:spcPct val="114000"/>
              </a:lnSpc>
              <a:spcBef>
                <a:spcPts val="0"/>
              </a:spcBef>
              <a:buFont typeface="Arial" panose="020B0604020202020204" pitchFamily="34" charset="0"/>
              <a:buChar char="•"/>
            </a:pPr>
            <a:r>
              <a:rPr lang="en-AU" sz="1000" b="0" dirty="0"/>
              <a:t>Special Use Zone (SUZ)</a:t>
            </a:r>
          </a:p>
          <a:p>
            <a:pPr>
              <a:lnSpc>
                <a:spcPct val="114000"/>
              </a:lnSpc>
              <a:spcBef>
                <a:spcPts val="0"/>
              </a:spcBef>
              <a:buFont typeface="Arial" panose="020B0604020202020204" pitchFamily="34" charset="0"/>
              <a:buChar char="•"/>
            </a:pPr>
            <a:r>
              <a:rPr lang="en-AU" sz="1000" b="0" dirty="0"/>
              <a:t>Comprehensive Development Zone (CDZ)</a:t>
            </a:r>
          </a:p>
          <a:p>
            <a:pPr>
              <a:lnSpc>
                <a:spcPct val="114000"/>
              </a:lnSpc>
              <a:spcBef>
                <a:spcPts val="0"/>
              </a:spcBef>
              <a:buFont typeface="Arial" panose="020B0604020202020204" pitchFamily="34" charset="0"/>
              <a:buChar char="•"/>
            </a:pPr>
            <a:r>
              <a:rPr lang="en-AU" sz="1000" b="0" dirty="0"/>
              <a:t>Urban Floodway Zone (UFZ)</a:t>
            </a:r>
          </a:p>
          <a:p>
            <a:pPr>
              <a:lnSpc>
                <a:spcPct val="114000"/>
              </a:lnSpc>
              <a:spcBef>
                <a:spcPts val="0"/>
              </a:spcBef>
              <a:buFont typeface="Arial" panose="020B0604020202020204" pitchFamily="34" charset="0"/>
              <a:buChar char="•"/>
            </a:pPr>
            <a:r>
              <a:rPr lang="en-AU" sz="1000" b="0" dirty="0"/>
              <a:t>Capital City Zone (CCZ)</a:t>
            </a:r>
          </a:p>
          <a:p>
            <a:pPr>
              <a:lnSpc>
                <a:spcPct val="114000"/>
              </a:lnSpc>
              <a:spcBef>
                <a:spcPts val="0"/>
              </a:spcBef>
              <a:buFont typeface="Arial" panose="020B0604020202020204" pitchFamily="34" charset="0"/>
              <a:buChar char="•"/>
            </a:pPr>
            <a:r>
              <a:rPr lang="en-AU" sz="1000" b="0" dirty="0"/>
              <a:t>Docklands Zone (DZ)</a:t>
            </a:r>
          </a:p>
          <a:p>
            <a:pPr>
              <a:lnSpc>
                <a:spcPct val="114000"/>
              </a:lnSpc>
              <a:spcBef>
                <a:spcPts val="0"/>
              </a:spcBef>
              <a:buFont typeface="Arial" panose="020B0604020202020204" pitchFamily="34" charset="0"/>
              <a:buChar char="•"/>
            </a:pPr>
            <a:r>
              <a:rPr lang="en-AU" sz="1000" b="0" dirty="0"/>
              <a:t>Priority Development Zone (PDZ)</a:t>
            </a:r>
          </a:p>
          <a:p>
            <a:pPr>
              <a:lnSpc>
                <a:spcPct val="114000"/>
              </a:lnSpc>
              <a:spcBef>
                <a:spcPts val="0"/>
              </a:spcBef>
              <a:buFont typeface="Arial" panose="020B0604020202020204" pitchFamily="34" charset="0"/>
              <a:buChar char="•"/>
            </a:pPr>
            <a:r>
              <a:rPr lang="en-AU" sz="1000" b="0" dirty="0"/>
              <a:t>Urban Growth Zone (UGZ)</a:t>
            </a:r>
          </a:p>
          <a:p>
            <a:pPr>
              <a:lnSpc>
                <a:spcPct val="114000"/>
              </a:lnSpc>
              <a:spcBef>
                <a:spcPts val="0"/>
              </a:spcBef>
              <a:buFont typeface="Arial" panose="020B0604020202020204" pitchFamily="34" charset="0"/>
              <a:buChar char="•"/>
            </a:pPr>
            <a:r>
              <a:rPr lang="en-AU" sz="1000" b="0" dirty="0"/>
              <a:t>Activity Centre Zone (ACZ)</a:t>
            </a:r>
          </a:p>
          <a:p>
            <a:pPr>
              <a:lnSpc>
                <a:spcPct val="114000"/>
              </a:lnSpc>
              <a:spcBef>
                <a:spcPts val="0"/>
              </a:spcBef>
              <a:buFont typeface="Arial" panose="020B0604020202020204" pitchFamily="34" charset="0"/>
              <a:buChar char="•"/>
            </a:pPr>
            <a:r>
              <a:rPr lang="en-AU" sz="1000" b="0" dirty="0"/>
              <a:t>Port Zone (PZ)</a:t>
            </a:r>
          </a:p>
          <a:p>
            <a:pPr>
              <a:lnSpc>
                <a:spcPct val="114000"/>
              </a:lnSpc>
              <a:spcBef>
                <a:spcPts val="600"/>
              </a:spcBef>
              <a:spcAft>
                <a:spcPts val="600"/>
              </a:spcAft>
            </a:pPr>
            <a:r>
              <a:rPr lang="en-AU" sz="1000" b="0" dirty="0"/>
              <a:t>This page briefly outlines each of the special purpose zones and when they are generally used.</a:t>
            </a:r>
          </a:p>
          <a:p>
            <a:pPr>
              <a:lnSpc>
                <a:spcPct val="114000"/>
              </a:lnSpc>
            </a:pPr>
            <a:r>
              <a:rPr lang="en-AU" sz="1200" dirty="0"/>
              <a:t>What is the SUZ and when is it used?</a:t>
            </a:r>
          </a:p>
          <a:p>
            <a:pPr>
              <a:lnSpc>
                <a:spcPct val="114000"/>
              </a:lnSpc>
              <a:spcBef>
                <a:spcPts val="600"/>
              </a:spcBef>
              <a:spcAft>
                <a:spcPts val="600"/>
              </a:spcAft>
            </a:pPr>
            <a:r>
              <a:rPr lang="en-AU" sz="1000" b="0" dirty="0"/>
              <a:t>The SUZ is to designate land for specific purposes as outlined within the relevant ‘schedule’ to the zone. Check with your council to gauge how this land has been designated, how it is intended to be used or developed.</a:t>
            </a:r>
          </a:p>
          <a:p>
            <a:pPr>
              <a:lnSpc>
                <a:spcPct val="114000"/>
              </a:lnSpc>
            </a:pPr>
            <a:r>
              <a:rPr lang="en-AU" sz="1200" dirty="0"/>
              <a:t>What is the CDZ and when is it used?</a:t>
            </a:r>
          </a:p>
          <a:p>
            <a:pPr>
              <a:lnSpc>
                <a:spcPct val="114000"/>
              </a:lnSpc>
              <a:spcBef>
                <a:spcPts val="600"/>
              </a:spcBef>
              <a:spcAft>
                <a:spcPts val="600"/>
              </a:spcAft>
            </a:pPr>
            <a:r>
              <a:rPr lang="en-AU" sz="1000" b="0" dirty="0"/>
              <a:t>The CDZ designates land within a comprehensive development plan, which outlines the uses and development sought by the council.</a:t>
            </a:r>
          </a:p>
          <a:p>
            <a:pPr>
              <a:lnSpc>
                <a:spcPct val="114000"/>
              </a:lnSpc>
            </a:pPr>
            <a:r>
              <a:rPr lang="en-AU" sz="1200" dirty="0"/>
              <a:t>What is the UFZ and when is it used?</a:t>
            </a:r>
          </a:p>
          <a:p>
            <a:pPr>
              <a:lnSpc>
                <a:spcPct val="114000"/>
              </a:lnSpc>
              <a:spcBef>
                <a:spcPts val="600"/>
              </a:spcBef>
              <a:spcAft>
                <a:spcPts val="600"/>
              </a:spcAft>
            </a:pPr>
            <a:r>
              <a:rPr lang="en-AU" sz="1000" b="0" dirty="0"/>
              <a:t>The UFZ covers waterways, </a:t>
            </a:r>
            <a:r>
              <a:rPr lang="en-AU" sz="1000" b="0" dirty="0" err="1"/>
              <a:t>floodpaths</a:t>
            </a:r>
            <a:r>
              <a:rPr lang="en-AU" sz="1000" b="0" dirty="0"/>
              <a:t>, drainage depressions and high flood hazard areas. Due to the high risk to human safety and potential for impacts to floodwater and waterway flows, many activities are not allowed in this zone</a:t>
            </a:r>
          </a:p>
          <a:p>
            <a:pPr>
              <a:lnSpc>
                <a:spcPct val="114000"/>
              </a:lnSpc>
              <a:spcBef>
                <a:spcPts val="600"/>
              </a:spcBef>
              <a:spcAft>
                <a:spcPts val="600"/>
              </a:spcAft>
            </a:pPr>
            <a:endParaRPr lang="en-AU" sz="1200" dirty="0"/>
          </a:p>
          <a:p>
            <a:pPr>
              <a:lnSpc>
                <a:spcPct val="114000"/>
              </a:lnSpc>
              <a:spcBef>
                <a:spcPts val="600"/>
              </a:spcBef>
              <a:spcAft>
                <a:spcPts val="600"/>
              </a:spcAft>
            </a:pPr>
            <a:endParaRPr lang="en-AU" sz="1000" b="0" dirty="0"/>
          </a:p>
        </p:txBody>
      </p:sp>
      <p:sp>
        <p:nvSpPr>
          <p:cNvPr id="14" name="Content Placeholder 2">
            <a:extLst>
              <a:ext uri="{FF2B5EF4-FFF2-40B4-BE49-F238E27FC236}">
                <a16:creationId xmlns:a16="http://schemas.microsoft.com/office/drawing/2014/main" id="{32AE44A9-015B-6DE6-54B6-2458B795CCD4}"/>
              </a:ext>
            </a:extLst>
          </p:cNvPr>
          <p:cNvSpPr txBox="1">
            <a:spLocks/>
          </p:cNvSpPr>
          <p:nvPr/>
        </p:nvSpPr>
        <p:spPr>
          <a:xfrm>
            <a:off x="3333509" y="2367909"/>
            <a:ext cx="3160162" cy="6309437"/>
          </a:xfrm>
          <a:prstGeom prst="rect">
            <a:avLst/>
          </a:prstGeom>
        </p:spPr>
        <p:txBody>
          <a:bodyPr vert="horz" lIns="0" tIns="0" rIns="0" bIns="0" numCol="1"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is the CCZ and when is it used?</a:t>
            </a:r>
          </a:p>
          <a:p>
            <a:pPr>
              <a:lnSpc>
                <a:spcPct val="114000"/>
              </a:lnSpc>
              <a:spcBef>
                <a:spcPts val="600"/>
              </a:spcBef>
              <a:spcAft>
                <a:spcPts val="600"/>
              </a:spcAft>
            </a:pPr>
            <a:r>
              <a:rPr lang="en-AU" sz="1000" b="0" dirty="0"/>
              <a:t>The CCZ seeks to enhance Melbourne’s central city as the capital of Victoria. The CCZ supports this as an area of national and international significance with specific land uses and guidelines for this important part of the state. The ‘schedules’ to the CCZ impact the types of activities and buildings encouraged. </a:t>
            </a:r>
          </a:p>
          <a:p>
            <a:pPr>
              <a:lnSpc>
                <a:spcPct val="114000"/>
              </a:lnSpc>
            </a:pPr>
            <a:r>
              <a:rPr lang="en-AU" sz="1200" dirty="0"/>
              <a:t>What is the DZ and when is it used?</a:t>
            </a:r>
          </a:p>
          <a:p>
            <a:pPr>
              <a:lnSpc>
                <a:spcPct val="114000"/>
              </a:lnSpc>
              <a:spcBef>
                <a:spcPts val="600"/>
              </a:spcBef>
              <a:spcAft>
                <a:spcPts val="600"/>
              </a:spcAft>
            </a:pPr>
            <a:r>
              <a:rPr lang="en-AU" sz="1000" b="0" dirty="0"/>
              <a:t>The DZ encourages development and dwelling types that respond to the unique location of the Docklands neighbourhood of Melbourne. The ‘schedules’ to the DZ impact the types of activities and buildings encouraged.</a:t>
            </a:r>
          </a:p>
          <a:p>
            <a:pPr>
              <a:lnSpc>
                <a:spcPct val="114000"/>
              </a:lnSpc>
            </a:pPr>
            <a:r>
              <a:rPr lang="en-AU" sz="1200" dirty="0"/>
              <a:t>What is the PDZ and when is it used?</a:t>
            </a:r>
          </a:p>
          <a:p>
            <a:pPr>
              <a:lnSpc>
                <a:spcPct val="114000"/>
              </a:lnSpc>
              <a:spcBef>
                <a:spcPts val="600"/>
              </a:spcBef>
              <a:spcAft>
                <a:spcPts val="600"/>
              </a:spcAft>
            </a:pPr>
            <a:r>
              <a:rPr lang="en-AU" sz="1000" b="0" dirty="0"/>
              <a:t>The PDZ designates land for projects and areas of regional and state significance. A PDZ plan outlines the uses and development sought which must be incorporated within the local planning scheme.</a:t>
            </a:r>
          </a:p>
          <a:p>
            <a:pPr>
              <a:lnSpc>
                <a:spcPct val="114000"/>
              </a:lnSpc>
            </a:pPr>
            <a:r>
              <a:rPr lang="en-AU" sz="1200" dirty="0"/>
              <a:t>What is the UGZ and when is it used?</a:t>
            </a:r>
          </a:p>
          <a:p>
            <a:pPr>
              <a:lnSpc>
                <a:spcPct val="114000"/>
              </a:lnSpc>
              <a:spcBef>
                <a:spcPts val="600"/>
              </a:spcBef>
              <a:spcAft>
                <a:spcPts val="600"/>
              </a:spcAft>
            </a:pPr>
            <a:r>
              <a:rPr lang="en-AU" sz="1000" b="0" dirty="0"/>
              <a:t>The UGZ is for land that is intended to transition from non-urban to urban land. This land is generally on the metropolitan periphery and often requires the preparation of a precinct structure plan to recognise the transition.</a:t>
            </a:r>
          </a:p>
          <a:p>
            <a:pPr>
              <a:lnSpc>
                <a:spcPct val="114000"/>
              </a:lnSpc>
            </a:pPr>
            <a:r>
              <a:rPr lang="en-AU" sz="1200" dirty="0"/>
              <a:t>What is the ACZ and when is it used?</a:t>
            </a:r>
          </a:p>
          <a:p>
            <a:pPr>
              <a:lnSpc>
                <a:spcPct val="114000"/>
              </a:lnSpc>
              <a:spcBef>
                <a:spcPts val="600"/>
              </a:spcBef>
              <a:spcAft>
                <a:spcPts val="600"/>
              </a:spcAft>
            </a:pPr>
            <a:r>
              <a:rPr lang="en-AU" sz="1000" b="0" dirty="0"/>
              <a:t>The ACZ usually encourages ‘intensive development’ around metropolitan and regional city activity centres. The ‘schedule’ to the ACZ generally encourages a mixture of land uses, built forms and layouts.</a:t>
            </a:r>
          </a:p>
          <a:p>
            <a:pPr>
              <a:lnSpc>
                <a:spcPct val="114000"/>
              </a:lnSpc>
            </a:pPr>
            <a:r>
              <a:rPr lang="en-AU" sz="1200" dirty="0"/>
              <a:t>What is the PZ and when is it used?</a:t>
            </a:r>
          </a:p>
          <a:p>
            <a:pPr>
              <a:lnSpc>
                <a:spcPct val="114000"/>
              </a:lnSpc>
              <a:spcBef>
                <a:spcPts val="600"/>
              </a:spcBef>
              <a:spcAft>
                <a:spcPts val="600"/>
              </a:spcAft>
            </a:pPr>
            <a:r>
              <a:rPr lang="en-AU" sz="1000" b="0" dirty="0"/>
              <a:t>The PZ recognises the primacy of the Port of Melbourne as a transport, logistics and maritime gateway to the state. Uses and development that support this are generally encouraged.</a:t>
            </a:r>
          </a:p>
          <a:p>
            <a:pPr>
              <a:lnSpc>
                <a:spcPct val="114000"/>
              </a:lnSpc>
              <a:spcBef>
                <a:spcPts val="600"/>
              </a:spcBef>
              <a:spcAft>
                <a:spcPts val="600"/>
              </a:spcAft>
            </a:pPr>
            <a:endParaRPr lang="en-AU" sz="1200" dirty="0"/>
          </a:p>
          <a:p>
            <a:pPr>
              <a:lnSpc>
                <a:spcPct val="114000"/>
              </a:lnSpc>
              <a:spcBef>
                <a:spcPts val="600"/>
              </a:spcBef>
              <a:spcAft>
                <a:spcPts val="600"/>
              </a:spcAft>
            </a:pPr>
            <a:endParaRPr lang="en-AU" sz="1000" b="0" dirty="0"/>
          </a:p>
        </p:txBody>
      </p:sp>
    </p:spTree>
    <p:extLst>
      <p:ext uri="{BB962C8B-B14F-4D97-AF65-F5344CB8AC3E}">
        <p14:creationId xmlns:p14="http://schemas.microsoft.com/office/powerpoint/2010/main" val="3338675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highlight>
                  <a:srgbClr val="FFFF00"/>
                </a:highlight>
              </a:rPr>
              <a:t>XXXXXX </a:t>
            </a:r>
            <a:r>
              <a:rPr lang="en-AU" b="1" err="1">
                <a:highlight>
                  <a:srgbClr val="FFFF00"/>
                </a:highlight>
              </a:rPr>
              <a:t>XXXXXX</a:t>
            </a:r>
            <a:r>
              <a:rPr lang="en-AU" b="1">
                <a:highlight>
                  <a:srgbClr val="FFFF00"/>
                </a:highlight>
              </a:rPr>
              <a:t> </a:t>
            </a:r>
            <a:r>
              <a:rPr lang="en-AU" b="1"/>
              <a:t>Zone</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42</a:t>
            </a:fld>
            <a:endParaRPr lang="en-GB"/>
          </a:p>
        </p:txBody>
      </p:sp>
      <p:sp>
        <p:nvSpPr>
          <p:cNvPr id="11" name="Content Placeholder 2">
            <a:extLst>
              <a:ext uri="{FF2B5EF4-FFF2-40B4-BE49-F238E27FC236}">
                <a16:creationId xmlns:a16="http://schemas.microsoft.com/office/drawing/2014/main" id="{9E5280EB-ADC5-6235-8B90-81DFB325661A}"/>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a:t>
            </a:r>
            <a:r>
              <a:rPr lang="en-AU" sz="1200" dirty="0">
                <a:solidFill>
                  <a:schemeClr val="accent6">
                    <a:lumMod val="75000"/>
                  </a:schemeClr>
                </a:solidFill>
                <a:highlight>
                  <a:srgbClr val="FFFF00"/>
                </a:highlight>
              </a:rPr>
              <a:t>XXXXX XXXXXXX </a:t>
            </a:r>
            <a:r>
              <a:rPr lang="en-AU" sz="1200" dirty="0">
                <a:solidFill>
                  <a:schemeClr val="accent6">
                    <a:lumMod val="75000"/>
                  </a:schemeClr>
                </a:solidFill>
              </a:rPr>
              <a:t>Zone?</a:t>
            </a:r>
          </a:p>
          <a:p>
            <a:pPr>
              <a:lnSpc>
                <a:spcPct val="114000"/>
              </a:lnSpc>
              <a:spcBef>
                <a:spcPts val="600"/>
              </a:spcBef>
              <a:spcAft>
                <a:spcPts val="600"/>
              </a:spcAft>
            </a:pPr>
            <a:r>
              <a:rPr lang="en-AU" sz="1000" b="0" dirty="0">
                <a:highlight>
                  <a:srgbClr val="FFFF00"/>
                </a:highlight>
              </a:rPr>
              <a:t>The XXXXXX </a:t>
            </a:r>
            <a:r>
              <a:rPr lang="en-AU" sz="1000" b="0" dirty="0" err="1">
                <a:highlight>
                  <a:srgbClr val="FFFF00"/>
                </a:highlight>
              </a:rPr>
              <a:t>XXXXXX</a:t>
            </a:r>
            <a:r>
              <a:rPr lang="en-AU" sz="1000" b="0" dirty="0">
                <a:highlight>
                  <a:srgbClr val="FFFF00"/>
                </a:highlight>
              </a:rPr>
              <a:t> </a:t>
            </a:r>
            <a:r>
              <a:rPr lang="en-AU" sz="1000" b="0" dirty="0"/>
              <a:t>Zone (</a:t>
            </a:r>
            <a:r>
              <a:rPr lang="en-AU" sz="1000" b="0" dirty="0">
                <a:highlight>
                  <a:srgbClr val="FFFF00"/>
                </a:highlight>
              </a:rPr>
              <a:t>XXZ</a:t>
            </a:r>
            <a:r>
              <a:rPr lang="en-AU" sz="1000" b="0" dirty="0"/>
              <a:t>) identifies parts of Victoria where...</a:t>
            </a:r>
          </a:p>
          <a:p>
            <a:pPr>
              <a:lnSpc>
                <a:spcPct val="114000"/>
              </a:lnSpc>
              <a:spcBef>
                <a:spcPts val="600"/>
              </a:spcBef>
              <a:spcAft>
                <a:spcPts val="600"/>
              </a:spcAft>
            </a:pPr>
            <a:r>
              <a:rPr lang="en-AU" sz="1000" b="0" dirty="0">
                <a:solidFill>
                  <a:srgbClr val="FF0000"/>
                </a:solidFill>
              </a:rPr>
              <a:t>Use this section to briefly explain what this overlay is and summarise the purpose in plain English using 2-3 sentences. Use local understanding for explaining this information in simpler language.</a:t>
            </a:r>
          </a:p>
          <a:p>
            <a:pPr>
              <a:lnSpc>
                <a:spcPct val="114000"/>
              </a:lnSpc>
            </a:pPr>
            <a:r>
              <a:rPr lang="en-AU" sz="1200" dirty="0"/>
              <a:t>When is a planning permit usually required?</a:t>
            </a:r>
          </a:p>
          <a:p>
            <a:pPr>
              <a:lnSpc>
                <a:spcPct val="114000"/>
              </a:lnSpc>
              <a:spcBef>
                <a:spcPts val="600"/>
              </a:spcBef>
              <a:spcAft>
                <a:spcPts val="600"/>
              </a:spcAft>
            </a:pPr>
            <a:r>
              <a:rPr lang="en-AU" sz="1000" b="0" dirty="0"/>
              <a:t>Within the </a:t>
            </a:r>
            <a:r>
              <a:rPr lang="en-AU" sz="1000" b="0" dirty="0">
                <a:highlight>
                  <a:srgbClr val="FFFF00"/>
                </a:highlight>
              </a:rPr>
              <a:t>XXZ</a:t>
            </a:r>
            <a:r>
              <a:rPr lang="en-AU" sz="1000" b="0" dirty="0"/>
              <a:t>, a planning permit is required for:</a:t>
            </a:r>
          </a:p>
          <a:p>
            <a:pPr marL="171450" indent="-171450">
              <a:lnSpc>
                <a:spcPct val="114000"/>
              </a:lnSpc>
              <a:spcBef>
                <a:spcPts val="200"/>
              </a:spcBef>
              <a:spcAft>
                <a:spcPts val="200"/>
              </a:spcAft>
              <a:buFont typeface="Arial" panose="020B0604020202020204" pitchFamily="34" charset="0"/>
              <a:buChar char="•"/>
            </a:pPr>
            <a:r>
              <a:rPr lang="en-AU" sz="1000" b="0" dirty="0"/>
              <a:t>Most new buildings or construction not being done as a part of an existing house </a:t>
            </a:r>
          </a:p>
          <a:p>
            <a:pPr marL="171450" indent="-171450">
              <a:lnSpc>
                <a:spcPct val="114000"/>
              </a:lnSpc>
              <a:spcBef>
                <a:spcPts val="200"/>
              </a:spcBef>
              <a:spcAft>
                <a:spcPts val="200"/>
              </a:spcAft>
              <a:buFont typeface="Arial" panose="020B0604020202020204" pitchFamily="34" charset="0"/>
              <a:buChar char="•"/>
            </a:pPr>
            <a:r>
              <a:rPr lang="en-AU" sz="1000" b="0" dirty="0"/>
              <a:t>Many new land uses… </a:t>
            </a:r>
          </a:p>
          <a:p>
            <a:pPr>
              <a:lnSpc>
                <a:spcPct val="114000"/>
              </a:lnSpc>
              <a:spcBef>
                <a:spcPts val="200"/>
              </a:spcBef>
              <a:spcAft>
                <a:spcPts val="200"/>
              </a:spcAft>
            </a:pPr>
            <a:r>
              <a:rPr lang="en-AU" sz="1000" b="0" dirty="0">
                <a:solidFill>
                  <a:srgbClr val="FF0000"/>
                </a:solidFill>
              </a:rPr>
              <a:t>Use this section to outline common permit triggers – this doesn’t need to be all inclusive but should focus instead on common queries from home- and business-owners, prospective applicants or others. Make use of dot points where possible as they can make items easier to read.</a:t>
            </a:r>
          </a:p>
          <a:p>
            <a:pPr>
              <a:lnSpc>
                <a:spcPct val="114000"/>
              </a:lnSpc>
            </a:pPr>
            <a:r>
              <a:rPr lang="en-AU" sz="1200" dirty="0"/>
              <a:t>What may not need a planning permit?</a:t>
            </a:r>
          </a:p>
          <a:p>
            <a:pPr>
              <a:lnSpc>
                <a:spcPct val="114000"/>
              </a:lnSpc>
              <a:spcBef>
                <a:spcPts val="600"/>
              </a:spcBef>
              <a:spcAft>
                <a:spcPts val="600"/>
              </a:spcAft>
            </a:pPr>
            <a:r>
              <a:rPr lang="en-AU" sz="1000" b="0" dirty="0"/>
              <a:t>There are some actions that do not need a permit within the </a:t>
            </a:r>
            <a:r>
              <a:rPr lang="en-AU" sz="1000" b="0" dirty="0">
                <a:highlight>
                  <a:srgbClr val="FFFF00"/>
                </a:highlight>
              </a:rPr>
              <a:t>XXZ</a:t>
            </a:r>
            <a:r>
              <a:rPr lang="en-AU" sz="1000" b="0" dirty="0"/>
              <a:t>, including:</a:t>
            </a:r>
          </a:p>
          <a:p>
            <a:pPr marL="171450" indent="-171450">
              <a:lnSpc>
                <a:spcPct val="114000"/>
              </a:lnSpc>
              <a:spcBef>
                <a:spcPts val="200"/>
              </a:spcBef>
              <a:spcAft>
                <a:spcPts val="200"/>
              </a:spcAft>
              <a:buFont typeface="Arial" panose="020B0604020202020204" pitchFamily="34" charset="0"/>
              <a:buChar char="•"/>
            </a:pPr>
            <a:r>
              <a:rPr lang="en-AU" sz="1000" b="0" dirty="0"/>
              <a:t>Minor extensions, renovations and building to existing houses…  </a:t>
            </a:r>
          </a:p>
          <a:p>
            <a:pPr>
              <a:lnSpc>
                <a:spcPct val="114000"/>
              </a:lnSpc>
              <a:spcBef>
                <a:spcPts val="200"/>
              </a:spcBef>
              <a:spcAft>
                <a:spcPts val="200"/>
              </a:spcAft>
            </a:pPr>
            <a:r>
              <a:rPr lang="en-AU" sz="1000" b="0" dirty="0">
                <a:solidFill>
                  <a:srgbClr val="FF0000"/>
                </a:solidFill>
              </a:rPr>
              <a:t>Use this section to outline the most frequent exemptions to planning permits. This should include the items that council receives frequent enquiries about or don’t necessarily make sense to a lay person. Make use of dot points where possible as they can make items easier to read.</a:t>
            </a:r>
          </a:p>
          <a:p>
            <a:pPr>
              <a:lnSpc>
                <a:spcPct val="114000"/>
              </a:lnSpc>
              <a:spcBef>
                <a:spcPts val="200"/>
              </a:spcBef>
              <a:spcAft>
                <a:spcPts val="200"/>
              </a:spcAft>
            </a:pPr>
            <a:endParaRPr lang="en-AU" sz="1200" dirty="0"/>
          </a:p>
          <a:p>
            <a:pPr>
              <a:lnSpc>
                <a:spcPct val="114000"/>
              </a:lnSpc>
              <a:spcBef>
                <a:spcPts val="200"/>
              </a:spcBef>
              <a:spcAft>
                <a:spcPts val="200"/>
              </a:spcAft>
            </a:pPr>
            <a:endParaRPr lang="en-AU" sz="800" b="0" dirty="0">
              <a:solidFill>
                <a:srgbClr val="FF0000"/>
              </a:solidFill>
            </a:endParaRPr>
          </a:p>
          <a:p>
            <a:pPr>
              <a:lnSpc>
                <a:spcPct val="114000"/>
              </a:lnSpc>
              <a:spcBef>
                <a:spcPts val="200"/>
              </a:spcBef>
              <a:spcAft>
                <a:spcPts val="200"/>
              </a:spcAft>
            </a:pPr>
            <a:endParaRPr lang="en-AU" sz="800" b="0" dirty="0">
              <a:solidFill>
                <a:srgbClr val="FF0000"/>
              </a:solidFill>
            </a:endParaRPr>
          </a:p>
          <a:p>
            <a:pPr>
              <a:lnSpc>
                <a:spcPct val="114000"/>
              </a:lnSpc>
              <a:spcBef>
                <a:spcPts val="200"/>
              </a:spcBef>
              <a:spcAft>
                <a:spcPts val="200"/>
              </a:spcAft>
            </a:pPr>
            <a:endParaRPr lang="en-AU" sz="1000" b="0" dirty="0"/>
          </a:p>
          <a:p>
            <a:pPr>
              <a:lnSpc>
                <a:spcPct val="114000"/>
              </a:lnSpc>
              <a:spcBef>
                <a:spcPts val="600"/>
              </a:spcBef>
              <a:spcAft>
                <a:spcPts val="600"/>
              </a:spcAft>
            </a:pPr>
            <a:endParaRPr lang="en-AU" sz="1000" b="0" dirty="0"/>
          </a:p>
        </p:txBody>
      </p:sp>
      <p:sp>
        <p:nvSpPr>
          <p:cNvPr id="12" name="Content Placeholder 2">
            <a:extLst>
              <a:ext uri="{FF2B5EF4-FFF2-40B4-BE49-F238E27FC236}">
                <a16:creationId xmlns:a16="http://schemas.microsoft.com/office/drawing/2014/main" id="{43049265-6B83-2F3B-B44C-87BC78936DC0}"/>
              </a:ext>
            </a:extLst>
          </p:cNvPr>
          <p:cNvSpPr txBox="1">
            <a:spLocks/>
          </p:cNvSpPr>
          <p:nvPr/>
        </p:nvSpPr>
        <p:spPr>
          <a:xfrm>
            <a:off x="3605515"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200"/>
              </a:spcBef>
              <a:spcAft>
                <a:spcPts val="200"/>
              </a:spcAft>
              <a:buClrTx/>
              <a:buSzTx/>
              <a:buFontTx/>
              <a:buNone/>
              <a:tabLst/>
              <a:defRPr/>
            </a:pPr>
            <a:r>
              <a:rPr kumimoji="0" lang="en-AU" sz="1200" i="0" u="none" strike="noStrike" kern="1200" cap="none" spc="0" normalizeH="0" baseline="0" noProof="0" dirty="0">
                <a:ln>
                  <a:noFill/>
                </a:ln>
                <a:solidFill>
                  <a:prstClr val="black"/>
                </a:solidFill>
                <a:effectLst/>
                <a:uLnTx/>
                <a:uFillTx/>
                <a:latin typeface="Arial" panose="020B0604020202020204"/>
                <a:ea typeface="+mn-ea"/>
                <a:cs typeface="+mn-cs"/>
              </a:rPr>
              <a:t>Is anything not allowed in the </a:t>
            </a:r>
            <a:r>
              <a:rPr kumimoji="0" lang="en-AU" sz="120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rPr>
              <a:t>XXZ</a:t>
            </a:r>
            <a:r>
              <a:rPr kumimoji="0" lang="en-AU" sz="1200"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914400" rtl="0" eaLnBrk="1" fontAlgn="auto" latinLnBrk="0" hangingPunct="1">
              <a:lnSpc>
                <a:spcPct val="114000"/>
              </a:lnSpc>
              <a:spcBef>
                <a:spcPts val="200"/>
              </a:spcBef>
              <a:spcAft>
                <a:spcPts val="2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Use this section to summarise the Section 3 uses within the zone. It is recommended this is in sentence format and land uses are in plain English rather than planning scheme terms (where possible).</a:t>
            </a:r>
          </a:p>
          <a:p>
            <a:pPr>
              <a:lnSpc>
                <a:spcPct val="114000"/>
              </a:lnSpc>
            </a:pPr>
            <a:r>
              <a:rPr lang="en-AU" sz="1200" dirty="0"/>
              <a:t>What do I need to include in my planning permit application?</a:t>
            </a:r>
          </a:p>
          <a:p>
            <a:pPr>
              <a:lnSpc>
                <a:spcPct val="114000"/>
              </a:lnSpc>
              <a:spcBef>
                <a:spcPts val="600"/>
              </a:spcBef>
              <a:spcAft>
                <a:spcPts val="600"/>
              </a:spcAft>
            </a:pPr>
            <a:r>
              <a:rPr lang="en-AU" sz="1000" b="0" dirty="0">
                <a:solidFill>
                  <a:srgbClr val="FF0000"/>
                </a:solidFill>
              </a:rPr>
              <a:t>This section should outline the specific information required for a planning application triggered under this overlay. We recommend two or three sentences to explain key pieces of information that a homeowner or interested party might want to know. </a:t>
            </a:r>
          </a:p>
          <a:p>
            <a:pPr>
              <a:lnSpc>
                <a:spcPct val="114000"/>
              </a:lnSpc>
            </a:pPr>
            <a:r>
              <a:rPr lang="en-AU" sz="1200" dirty="0"/>
              <a:t>Are there any specific requirements?</a:t>
            </a:r>
          </a:p>
          <a:p>
            <a:pPr>
              <a:lnSpc>
                <a:spcPct val="114000"/>
              </a:lnSpc>
              <a:spcBef>
                <a:spcPts val="600"/>
              </a:spcBef>
              <a:spcAft>
                <a:spcPts val="600"/>
              </a:spcAft>
            </a:pPr>
            <a:r>
              <a:rPr lang="en-AU" sz="1000" b="0" dirty="0">
                <a:solidFill>
                  <a:srgbClr val="FF0000"/>
                </a:solidFill>
              </a:rPr>
              <a:t>This section should outline the specific application requirements and when they might apply. We recommend two or three sentences to explain key pieces of information that a homeowner or interested party might want to know. </a:t>
            </a:r>
          </a:p>
          <a:p>
            <a:pPr>
              <a:lnSpc>
                <a:spcPct val="114000"/>
              </a:lnSpc>
              <a:spcBef>
                <a:spcPts val="600"/>
              </a:spcBef>
              <a:spcAft>
                <a:spcPts val="600"/>
              </a:spcAft>
            </a:pPr>
            <a:endParaRPr lang="en-AU" sz="1000" b="0" dirty="0"/>
          </a:p>
        </p:txBody>
      </p:sp>
      <p:pic>
        <p:nvPicPr>
          <p:cNvPr id="3" name="Graphic 2">
            <a:extLst>
              <a:ext uri="{FF2B5EF4-FFF2-40B4-BE49-F238E27FC236}">
                <a16:creationId xmlns:a16="http://schemas.microsoft.com/office/drawing/2014/main" id="{D05D98FF-6F02-95FA-B376-377CED19426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4" name="TextBox 3">
            <a:extLst>
              <a:ext uri="{FF2B5EF4-FFF2-40B4-BE49-F238E27FC236}">
                <a16:creationId xmlns:a16="http://schemas.microsoft.com/office/drawing/2014/main" id="{8D20423E-1CE0-7D2B-48CA-FE52B6FFC54B}"/>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a:t>Relevant icon here</a:t>
            </a:r>
          </a:p>
        </p:txBody>
      </p:sp>
      <p:sp>
        <p:nvSpPr>
          <p:cNvPr id="5" name="TextBox 4">
            <a:extLst>
              <a:ext uri="{FF2B5EF4-FFF2-40B4-BE49-F238E27FC236}">
                <a16:creationId xmlns:a16="http://schemas.microsoft.com/office/drawing/2014/main" id="{E50525E8-0F85-990D-810D-1B5635A0C485}"/>
              </a:ext>
            </a:extLst>
          </p:cNvPr>
          <p:cNvSpPr txBox="1"/>
          <p:nvPr/>
        </p:nvSpPr>
        <p:spPr>
          <a:xfrm>
            <a:off x="364331" y="237021"/>
            <a:ext cx="5889707" cy="553998"/>
          </a:xfrm>
          <a:prstGeom prst="rect">
            <a:avLst/>
          </a:prstGeom>
          <a:noFill/>
        </p:spPr>
        <p:txBody>
          <a:bodyPr wrap="square" rtlCol="0">
            <a:spAutoFit/>
          </a:bodyPr>
          <a:lstStyle/>
          <a:p>
            <a:r>
              <a:rPr lang="en-AU" sz="1000" dirty="0">
                <a:solidFill>
                  <a:srgbClr val="FF0000"/>
                </a:solidFill>
              </a:rPr>
              <a:t>Use this template to develop local content to better explain particular zones,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2923955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1741A18-E01E-1701-1573-1A9872173B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Schedule </a:t>
            </a:r>
            <a:r>
              <a:rPr lang="en-AU" b="1">
                <a:highlight>
                  <a:srgbClr val="FFFF00"/>
                </a:highlight>
              </a:rPr>
              <a:t>X</a:t>
            </a:r>
            <a:r>
              <a:rPr lang="en-AU" b="1"/>
              <a:t> to the </a:t>
            </a:r>
            <a:r>
              <a:rPr lang="en-AU" b="1">
                <a:highlight>
                  <a:srgbClr val="FFFF00"/>
                </a:highlight>
              </a:rPr>
              <a:t>XX</a:t>
            </a:r>
            <a:r>
              <a:rPr lang="en-AU" b="1"/>
              <a:t>Z</a:t>
            </a:r>
          </a:p>
        </p:txBody>
      </p:sp>
      <p:sp>
        <p:nvSpPr>
          <p:cNvPr id="3" name="Title 1">
            <a:extLst>
              <a:ext uri="{FF2B5EF4-FFF2-40B4-BE49-F238E27FC236}">
                <a16:creationId xmlns:a16="http://schemas.microsoft.com/office/drawing/2014/main" id="{675202D9-CEA4-8166-2303-B3997D923652}"/>
              </a:ext>
            </a:extLst>
          </p:cNvPr>
          <p:cNvSpPr txBox="1">
            <a:spLocks/>
          </p:cNvSpPr>
          <p:nvPr/>
        </p:nvSpPr>
        <p:spPr>
          <a:xfrm>
            <a:off x="1377792" y="1241961"/>
            <a:ext cx="4231963" cy="960000"/>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r>
              <a:rPr lang="en-AU" sz="1200" i="1">
                <a:highlight>
                  <a:srgbClr val="FFFF00"/>
                </a:highlight>
              </a:rPr>
              <a:t>XXXXX City / Shire / Rural City Council</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43</a:t>
            </a:fld>
            <a:endParaRPr lang="en-GB"/>
          </a:p>
        </p:txBody>
      </p:sp>
      <p:sp>
        <p:nvSpPr>
          <p:cNvPr id="7" name="Content Placeholder 2">
            <a:extLst>
              <a:ext uri="{FF2B5EF4-FFF2-40B4-BE49-F238E27FC236}">
                <a16:creationId xmlns:a16="http://schemas.microsoft.com/office/drawing/2014/main" id="{4C682D07-35BF-4894-8314-49B056BC509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To what areas does schedule </a:t>
            </a:r>
            <a:r>
              <a:rPr lang="en-AU" sz="1200" dirty="0">
                <a:highlight>
                  <a:srgbClr val="FFFF00"/>
                </a:highlight>
              </a:rPr>
              <a:t>X</a:t>
            </a:r>
            <a:r>
              <a:rPr lang="en-AU" sz="1200" dirty="0"/>
              <a:t> to the </a:t>
            </a:r>
            <a:r>
              <a:rPr lang="en-AU" sz="1200" dirty="0">
                <a:highlight>
                  <a:srgbClr val="FFFF00"/>
                </a:highlight>
              </a:rPr>
              <a:t>XX</a:t>
            </a:r>
            <a:r>
              <a:rPr lang="en-AU" sz="1200" dirty="0"/>
              <a:t>Z apply?</a:t>
            </a:r>
          </a:p>
          <a:p>
            <a:pPr>
              <a:lnSpc>
                <a:spcPct val="114000"/>
              </a:lnSpc>
              <a:spcBef>
                <a:spcPts val="600"/>
              </a:spcBef>
              <a:spcAft>
                <a:spcPts val="600"/>
              </a:spcAft>
            </a:pPr>
            <a:r>
              <a:rPr lang="en-AU" sz="1000" b="0" dirty="0"/>
              <a:t>This schedule – known as the </a:t>
            </a:r>
            <a:r>
              <a:rPr lang="en-AU" sz="1000" b="0" dirty="0">
                <a:highlight>
                  <a:srgbClr val="FFFF00"/>
                </a:highlight>
              </a:rPr>
              <a:t>XX</a:t>
            </a:r>
            <a:r>
              <a:rPr lang="en-AU" sz="1000" b="0" dirty="0"/>
              <a:t>Z</a:t>
            </a:r>
            <a:r>
              <a:rPr lang="en-AU" sz="1000" b="0" dirty="0">
                <a:highlight>
                  <a:srgbClr val="FFFF00"/>
                </a:highlight>
              </a:rPr>
              <a:t>X</a:t>
            </a:r>
            <a:r>
              <a:rPr lang="en-AU" sz="1000" b="0" dirty="0"/>
              <a:t> – applies to the…</a:t>
            </a:r>
          </a:p>
          <a:p>
            <a:pPr>
              <a:lnSpc>
                <a:spcPct val="114000"/>
              </a:lnSpc>
              <a:spcBef>
                <a:spcPts val="600"/>
              </a:spcBef>
              <a:spcAft>
                <a:spcPts val="600"/>
              </a:spcAft>
            </a:pPr>
            <a:r>
              <a:rPr lang="en-AU" sz="1000" b="0" dirty="0">
                <a:solidFill>
                  <a:srgbClr val="FF0000"/>
                </a:solidFill>
              </a:rPr>
              <a:t>Use this section to briefly explain what this area is called and anything that the general public might need to know about the schedule.</a:t>
            </a:r>
          </a:p>
          <a:p>
            <a:pPr>
              <a:lnSpc>
                <a:spcPct val="114000"/>
              </a:lnSpc>
            </a:pPr>
            <a:r>
              <a:rPr lang="en-AU" sz="1200" dirty="0"/>
              <a:t>What are the </a:t>
            </a:r>
            <a:r>
              <a:rPr lang="en-AU" sz="1200" dirty="0">
                <a:highlight>
                  <a:srgbClr val="FFFF00"/>
                </a:highlight>
              </a:rPr>
              <a:t>XXXXX</a:t>
            </a:r>
            <a:r>
              <a:rPr lang="en-AU" sz="1200" dirty="0"/>
              <a:t> objectives for the </a:t>
            </a:r>
            <a:r>
              <a:rPr lang="en-AU" sz="1200" dirty="0">
                <a:highlight>
                  <a:srgbClr val="FFFF00"/>
                </a:highlight>
              </a:rPr>
              <a:t>XX</a:t>
            </a:r>
            <a:r>
              <a:rPr lang="en-AU" sz="1200" dirty="0"/>
              <a:t>Z</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Use this section to elaborate on any relevant objectives. We recommend two or three sentences to explain the key elements of the objectives. Always use plain English over technical planning language. Delete this section if not needed.</a:t>
            </a:r>
          </a:p>
          <a:p>
            <a:pPr>
              <a:lnSpc>
                <a:spcPct val="114000"/>
              </a:lnSpc>
            </a:pPr>
            <a:r>
              <a:rPr lang="en-AU" sz="1200" dirty="0"/>
              <a:t>Are there any specific requirements  when assessing applications in the</a:t>
            </a:r>
            <a:r>
              <a:rPr lang="en-AU" sz="1200" dirty="0">
                <a:highlight>
                  <a:srgbClr val="FFFF00"/>
                </a:highlight>
              </a:rPr>
              <a:t> XX</a:t>
            </a:r>
            <a:r>
              <a:rPr lang="en-AU" sz="1200" dirty="0"/>
              <a:t>Z</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This section might need two paragraphs to explain any variations to minimum subdivision areas, minimum areas for which no permit is required or other items. Consider the types of questions that the planning departments might receive frequently. The answer here does not need to be all encompassing.</a:t>
            </a:r>
          </a:p>
          <a:p>
            <a:pPr>
              <a:lnSpc>
                <a:spcPct val="114000"/>
              </a:lnSpc>
              <a:spcBef>
                <a:spcPts val="600"/>
              </a:spcBef>
              <a:spcAft>
                <a:spcPts val="600"/>
              </a:spcAft>
            </a:pPr>
            <a:r>
              <a:rPr lang="en-AU" sz="1000" b="0" dirty="0">
                <a:solidFill>
                  <a:srgbClr val="FF0000"/>
                </a:solidFill>
              </a:rPr>
              <a:t>This doesn’t need to be specific but should elaborate on what a homeowner or interested party might want to know. For example, “a lot smaller than 40ha requires a planning permit for a new dwelling and that dwelling must be needed for farming” or “the minimum subdivision size is 20ha for a new lot”.</a:t>
            </a:r>
          </a:p>
          <a:p>
            <a:pPr>
              <a:lnSpc>
                <a:spcPct val="114000"/>
              </a:lnSpc>
            </a:pPr>
            <a:endParaRPr lang="en-AU" sz="1000" b="0" dirty="0"/>
          </a:p>
          <a:p>
            <a:pPr>
              <a:lnSpc>
                <a:spcPct val="114000"/>
              </a:lnSpc>
            </a:pPr>
            <a:endParaRPr lang="en-AU" sz="1200" b="0" dirty="0"/>
          </a:p>
        </p:txBody>
      </p:sp>
      <p:sp>
        <p:nvSpPr>
          <p:cNvPr id="12" name="Content Placeholder 3">
            <a:extLst>
              <a:ext uri="{FF2B5EF4-FFF2-40B4-BE49-F238E27FC236}">
                <a16:creationId xmlns:a16="http://schemas.microsoft.com/office/drawing/2014/main" id="{D087B5FF-BB3C-4E95-A247-84C7D2FC412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spcBef>
                <a:spcPts val="600"/>
              </a:spcBef>
              <a:spcAft>
                <a:spcPts val="600"/>
              </a:spcAft>
            </a:pPr>
            <a:r>
              <a:rPr lang="en-AU" sz="1000" b="0" dirty="0">
                <a:solidFill>
                  <a:srgbClr val="FF0000"/>
                </a:solidFill>
              </a:rPr>
              <a:t>This section can be used to elaborate on any stubs or key information. </a:t>
            </a:r>
          </a:p>
          <a:p>
            <a:pPr>
              <a:lnSpc>
                <a:spcPct val="114000"/>
              </a:lnSpc>
              <a:spcBef>
                <a:spcPts val="600"/>
              </a:spcBef>
              <a:spcAft>
                <a:spcPts val="600"/>
              </a:spcAft>
            </a:pPr>
            <a:r>
              <a:rPr lang="en-AU" sz="1000" b="0" dirty="0">
                <a:solidFill>
                  <a:srgbClr val="FF0000"/>
                </a:solidFill>
              </a:rPr>
              <a:t>Otherwise, this can be used for an image, plans or other example to add-value to the reader.</a:t>
            </a:r>
          </a:p>
          <a:p>
            <a:pPr>
              <a:lnSpc>
                <a:spcPct val="114000"/>
              </a:lnSpc>
            </a:pPr>
            <a:endParaRPr lang="en-AU" sz="1400" b="0" dirty="0"/>
          </a:p>
        </p:txBody>
      </p:sp>
      <p:sp>
        <p:nvSpPr>
          <p:cNvPr id="5" name="TextBox 4">
            <a:extLst>
              <a:ext uri="{FF2B5EF4-FFF2-40B4-BE49-F238E27FC236}">
                <a16:creationId xmlns:a16="http://schemas.microsoft.com/office/drawing/2014/main" id="{D5E548B9-DD95-CEB8-A2AD-3EFAF5ED75F2}"/>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a:t>Relevant icon here</a:t>
            </a:r>
          </a:p>
        </p:txBody>
      </p:sp>
      <p:sp>
        <p:nvSpPr>
          <p:cNvPr id="8" name="TextBox 7">
            <a:extLst>
              <a:ext uri="{FF2B5EF4-FFF2-40B4-BE49-F238E27FC236}">
                <a16:creationId xmlns:a16="http://schemas.microsoft.com/office/drawing/2014/main" id="{52AF9A7F-4EAD-F604-1B54-81033C0C94E8}"/>
              </a:ext>
            </a:extLst>
          </p:cNvPr>
          <p:cNvSpPr txBox="1"/>
          <p:nvPr/>
        </p:nvSpPr>
        <p:spPr>
          <a:xfrm>
            <a:off x="364332" y="237021"/>
            <a:ext cx="5765536" cy="553998"/>
          </a:xfrm>
          <a:prstGeom prst="rect">
            <a:avLst/>
          </a:prstGeom>
          <a:noFill/>
        </p:spPr>
        <p:txBody>
          <a:bodyPr wrap="square" rtlCol="0">
            <a:spAutoFit/>
          </a:bodyPr>
          <a:lstStyle/>
          <a:p>
            <a:r>
              <a:rPr lang="en-AU" sz="1000">
                <a:solidFill>
                  <a:srgbClr val="FF0000"/>
                </a:solidFill>
              </a:rPr>
              <a:t>Use this template to develop local content to better explain particular schedules,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3196406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C337C6F-34A2-4B8E-8A2B-D9AB99FCA6D6}"/>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776916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8" imgH="328" progId="TCLayout.ActiveDocument.1">
                  <p:embed/>
                </p:oleObj>
              </mc:Choice>
              <mc:Fallback>
                <p:oleObj name="think-cell Slide" r:id="rId3" imgW="328" imgH="328" progId="TCLayout.ActiveDocument.1">
                  <p:embed/>
                  <p:pic>
                    <p:nvPicPr>
                      <p:cNvPr id="3" name="Object 2" hidden="1">
                        <a:extLst>
                          <a:ext uri="{FF2B5EF4-FFF2-40B4-BE49-F238E27FC236}">
                            <a16:creationId xmlns:a16="http://schemas.microsoft.com/office/drawing/2014/main" id="{DC337C6F-34A2-4B8E-8A2B-D9AB99FCA6D6}"/>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Picture Placeholder 13">
            <a:extLst>
              <a:ext uri="{FF2B5EF4-FFF2-40B4-BE49-F238E27FC236}">
                <a16:creationId xmlns:a16="http://schemas.microsoft.com/office/drawing/2014/main" id="{5C9F9DF4-4C7E-4D59-9446-8218BAC5F596}"/>
              </a:ext>
              <a:ext uri="{C183D7F6-B498-43B3-948B-1728B52AA6E4}">
                <adec:decorative xmlns:adec="http://schemas.microsoft.com/office/drawing/2017/decorative" val="1"/>
              </a:ext>
            </a:extLst>
          </p:cNvPr>
          <p:cNvPicPr>
            <a:picLocks noGrp="1" noChangeAspect="1"/>
          </p:cNvPicPr>
          <p:nvPr>
            <p:ph type="pic" sz="quarter" idx="20"/>
          </p:nvPr>
        </p:nvPicPr>
        <p:blipFill>
          <a:blip r:embed="rId5" cstate="screen">
            <a:alphaModFix amt="50000"/>
            <a:extLst>
              <a:ext uri="{28A0092B-C50C-407E-A947-70E740481C1C}">
                <a14:useLocalDpi xmlns:a14="http://schemas.microsoft.com/office/drawing/2010/main"/>
              </a:ext>
            </a:extLst>
          </a:blip>
          <a:srcRect/>
          <a:stretch/>
        </p:blipFill>
        <p:spPr>
          <a:xfrm>
            <a:off x="2533720" y="1225042"/>
            <a:ext cx="4324280" cy="7455916"/>
          </a:xfrm>
        </p:spPr>
      </p:pic>
      <p:sp>
        <p:nvSpPr>
          <p:cNvPr id="4" name="Text Placeholder 3">
            <a:extLst>
              <a:ext uri="{FF2B5EF4-FFF2-40B4-BE49-F238E27FC236}">
                <a16:creationId xmlns:a16="http://schemas.microsoft.com/office/drawing/2014/main" id="{D93BDC73-2025-4799-B818-52C1F4516235}"/>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AU"/>
          </a:p>
        </p:txBody>
      </p:sp>
      <p:sp>
        <p:nvSpPr>
          <p:cNvPr id="5" name="Text Placeholder 4">
            <a:extLst>
              <a:ext uri="{FF2B5EF4-FFF2-40B4-BE49-F238E27FC236}">
                <a16:creationId xmlns:a16="http://schemas.microsoft.com/office/drawing/2014/main" id="{FFDD74F3-5C4E-4335-9003-12D342388B8A}"/>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AU"/>
          </a:p>
        </p:txBody>
      </p:sp>
      <p:sp>
        <p:nvSpPr>
          <p:cNvPr id="6" name="Text Placeholder 5">
            <a:extLst>
              <a:ext uri="{FF2B5EF4-FFF2-40B4-BE49-F238E27FC236}">
                <a16:creationId xmlns:a16="http://schemas.microsoft.com/office/drawing/2014/main" id="{C3B23EB5-1003-4B60-9A3B-57D3A126DD4B}"/>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a:p>
        </p:txBody>
      </p:sp>
      <p:sp>
        <p:nvSpPr>
          <p:cNvPr id="7" name="Text Placeholder 6">
            <a:extLst>
              <a:ext uri="{FF2B5EF4-FFF2-40B4-BE49-F238E27FC236}">
                <a16:creationId xmlns:a16="http://schemas.microsoft.com/office/drawing/2014/main" id="{D1341AAF-E723-4848-A983-EC7EABC934F0}"/>
              </a:ext>
              <a:ext uri="{C183D7F6-B498-43B3-948B-1728B52AA6E4}">
                <adec:decorative xmlns:adec="http://schemas.microsoft.com/office/drawing/2017/decorative" val="1"/>
              </a:ext>
            </a:extLst>
          </p:cNvPr>
          <p:cNvSpPr>
            <a:spLocks noGrp="1"/>
          </p:cNvSpPr>
          <p:nvPr>
            <p:ph type="body" sz="quarter" idx="19"/>
          </p:nvPr>
        </p:nvSpPr>
        <p:spPr/>
        <p:txBody>
          <a:bodyPr/>
          <a:lstStyle/>
          <a:p>
            <a:endParaRPr lang="en-AU"/>
          </a:p>
        </p:txBody>
      </p:sp>
      <p:sp>
        <p:nvSpPr>
          <p:cNvPr id="8" name="Text Placeholder 7">
            <a:extLst>
              <a:ext uri="{FF2B5EF4-FFF2-40B4-BE49-F238E27FC236}">
                <a16:creationId xmlns:a16="http://schemas.microsoft.com/office/drawing/2014/main" id="{3760AA0B-7E3F-4293-AC8B-CE2777DE1E0D}"/>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AU"/>
          </a:p>
        </p:txBody>
      </p:sp>
      <p:sp>
        <p:nvSpPr>
          <p:cNvPr id="9" name="Text Placeholder 8">
            <a:extLst>
              <a:ext uri="{FF2B5EF4-FFF2-40B4-BE49-F238E27FC236}">
                <a16:creationId xmlns:a16="http://schemas.microsoft.com/office/drawing/2014/main" id="{F3B0102F-EBB3-43FD-9C19-23B97EC74E56}"/>
              </a:ext>
              <a:ext uri="{C183D7F6-B498-43B3-948B-1728B52AA6E4}">
                <adec:decorative xmlns:adec="http://schemas.microsoft.com/office/drawing/2017/decorative" val="1"/>
              </a:ext>
            </a:extLst>
          </p:cNvPr>
          <p:cNvSpPr>
            <a:spLocks noGrp="1"/>
          </p:cNvSpPr>
          <p:nvPr>
            <p:ph type="body" sz="quarter" idx="21"/>
          </p:nvPr>
        </p:nvSpPr>
        <p:spPr>
          <a:solidFill>
            <a:schemeClr val="accent3">
              <a:alpha val="66000"/>
            </a:schemeClr>
          </a:solidFill>
        </p:spPr>
        <p:txBody>
          <a:bodyPr/>
          <a:lstStyle/>
          <a:p>
            <a:endParaRPr lang="en-AU" dirty="0"/>
          </a:p>
        </p:txBody>
      </p:sp>
      <p:sp>
        <p:nvSpPr>
          <p:cNvPr id="10" name="Title 9">
            <a:extLst>
              <a:ext uri="{FF2B5EF4-FFF2-40B4-BE49-F238E27FC236}">
                <a16:creationId xmlns:a16="http://schemas.microsoft.com/office/drawing/2014/main" id="{2ABC248C-62BA-451C-8C30-D022AF9A67DE}"/>
              </a:ext>
            </a:extLst>
          </p:cNvPr>
          <p:cNvSpPr>
            <a:spLocks noGrp="1"/>
          </p:cNvSpPr>
          <p:nvPr>
            <p:ph type="title"/>
          </p:nvPr>
        </p:nvSpPr>
        <p:spPr/>
        <p:txBody>
          <a:bodyPr vert="horz"/>
          <a:lstStyle/>
          <a:p>
            <a:r>
              <a:rPr lang="en-AU" b="1" dirty="0">
                <a:solidFill>
                  <a:schemeClr val="accent6"/>
                </a:solidFill>
              </a:rPr>
              <a:t>Chapter 3 </a:t>
            </a:r>
            <a:br>
              <a:rPr lang="en-AU" b="1" dirty="0">
                <a:solidFill>
                  <a:schemeClr val="accent6"/>
                </a:solidFill>
              </a:rPr>
            </a:br>
            <a:r>
              <a:rPr lang="en-AU" dirty="0">
                <a:solidFill>
                  <a:schemeClr val="accent6"/>
                </a:solidFill>
              </a:rPr>
              <a:t>Overlays</a:t>
            </a:r>
          </a:p>
        </p:txBody>
      </p:sp>
      <p:sp>
        <p:nvSpPr>
          <p:cNvPr id="11" name="Subtitle 10">
            <a:extLst>
              <a:ext uri="{FF2B5EF4-FFF2-40B4-BE49-F238E27FC236}">
                <a16:creationId xmlns:a16="http://schemas.microsoft.com/office/drawing/2014/main" id="{E0986C4E-50E7-4F5A-8422-9C847943571E}"/>
              </a:ext>
            </a:extLst>
          </p:cNvPr>
          <p:cNvSpPr>
            <a:spLocks noGrp="1"/>
          </p:cNvSpPr>
          <p:nvPr>
            <p:ph type="subTitle" idx="1"/>
          </p:nvPr>
        </p:nvSpPr>
        <p:spPr>
          <a:xfrm>
            <a:off x="362238" y="3617472"/>
            <a:ext cx="2169201" cy="1920000"/>
          </a:xfrm>
        </p:spPr>
        <p:txBody>
          <a:bodyPr/>
          <a:lstStyle/>
          <a:p>
            <a:r>
              <a:rPr lang="en-AU" dirty="0">
                <a:solidFill>
                  <a:schemeClr val="accent6"/>
                </a:solidFill>
              </a:rPr>
              <a:t>Purposes, permit applications and processes</a:t>
            </a:r>
          </a:p>
        </p:txBody>
      </p:sp>
      <p:sp>
        <p:nvSpPr>
          <p:cNvPr id="12" name="Slide Number Placeholder 11">
            <a:extLst>
              <a:ext uri="{FF2B5EF4-FFF2-40B4-BE49-F238E27FC236}">
                <a16:creationId xmlns:a16="http://schemas.microsoft.com/office/drawing/2014/main" id="{E5C29613-7978-4499-81F0-36AE52578D78}"/>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GB"/>
              <a:t>Page </a:t>
            </a:r>
            <a:fld id="{F5AEA0E0-5CC6-4BD0-905C-A0021E419432}" type="slidenum">
              <a:rPr lang="en-GB" smtClean="0"/>
              <a:pPr/>
              <a:t>44</a:t>
            </a:fld>
            <a:endParaRPr lang="en-GB"/>
          </a:p>
        </p:txBody>
      </p:sp>
    </p:spTree>
    <p:extLst>
      <p:ext uri="{BB962C8B-B14F-4D97-AF65-F5344CB8AC3E}">
        <p14:creationId xmlns:p14="http://schemas.microsoft.com/office/powerpoint/2010/main" val="2956269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87C58C56-3D1D-4E00-97E7-8167563C69A1}"/>
              </a:ext>
              <a:ext uri="{C183D7F6-B498-43B3-948B-1728B52AA6E4}">
                <adec:decorative xmlns:adec="http://schemas.microsoft.com/office/drawing/2017/decorative" val="1"/>
              </a:ext>
            </a:extLst>
          </p:cNvPr>
          <p:cNvPicPr>
            <a:picLocks noGrp="1" noChangeAspect="1"/>
          </p:cNvPicPr>
          <p:nvPr>
            <p:ph type="pic" sz="quarter" idx="20"/>
          </p:nvPr>
        </p:nvPicPr>
        <p:blipFill>
          <a:blip r:embed="rId2" cstate="screen">
            <a:alphaModFix amt="50000"/>
            <a:extLst>
              <a:ext uri="{28A0092B-C50C-407E-A947-70E740481C1C}">
                <a14:useLocalDpi xmlns:a14="http://schemas.microsoft.com/office/drawing/2010/main"/>
              </a:ext>
            </a:extLst>
          </a:blip>
          <a:srcRect/>
          <a:stretch/>
        </p:blipFill>
        <p:spPr>
          <a:xfrm>
            <a:off x="2066926" y="1221938"/>
            <a:ext cx="4791075" cy="7455916"/>
          </a:xfrm>
        </p:spPr>
      </p:pic>
      <p:sp>
        <p:nvSpPr>
          <p:cNvPr id="3" name="Text Placeholder 2">
            <a:extLst>
              <a:ext uri="{FF2B5EF4-FFF2-40B4-BE49-F238E27FC236}">
                <a16:creationId xmlns:a16="http://schemas.microsoft.com/office/drawing/2014/main" id="{98E97DC0-CD4D-49AE-ABE9-13359CFF52DA}"/>
              </a:ext>
              <a:ext uri="{C183D7F6-B498-43B3-948B-1728B52AA6E4}">
                <adec:decorative xmlns:adec="http://schemas.microsoft.com/office/drawing/2017/decorative" val="1"/>
              </a:ext>
            </a:extLst>
          </p:cNvPr>
          <p:cNvSpPr>
            <a:spLocks noGrp="1"/>
          </p:cNvSpPr>
          <p:nvPr>
            <p:ph type="body" sz="quarter" idx="21"/>
          </p:nvPr>
        </p:nvSpPr>
        <p:spPr/>
        <p:txBody>
          <a:bodyPr/>
          <a:lstStyle/>
          <a:p>
            <a:endParaRPr lang="en-AU"/>
          </a:p>
        </p:txBody>
      </p:sp>
      <p:sp>
        <p:nvSpPr>
          <p:cNvPr id="4" name="Text Placeholder 3">
            <a:extLst>
              <a:ext uri="{FF2B5EF4-FFF2-40B4-BE49-F238E27FC236}">
                <a16:creationId xmlns:a16="http://schemas.microsoft.com/office/drawing/2014/main" id="{E2348DA3-8D84-4101-8F87-E43B5A15D332}"/>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AU"/>
          </a:p>
        </p:txBody>
      </p:sp>
      <p:sp>
        <p:nvSpPr>
          <p:cNvPr id="5" name="Text Placeholder 4">
            <a:extLst>
              <a:ext uri="{FF2B5EF4-FFF2-40B4-BE49-F238E27FC236}">
                <a16:creationId xmlns:a16="http://schemas.microsoft.com/office/drawing/2014/main" id="{B1DCB57E-07F1-49AD-807D-E4A7FEE2C649}"/>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AU"/>
          </a:p>
        </p:txBody>
      </p:sp>
      <p:sp>
        <p:nvSpPr>
          <p:cNvPr id="6" name="Text Placeholder 5">
            <a:extLst>
              <a:ext uri="{FF2B5EF4-FFF2-40B4-BE49-F238E27FC236}">
                <a16:creationId xmlns:a16="http://schemas.microsoft.com/office/drawing/2014/main" id="{609E3B5B-B4B0-45B2-868C-013CB97AA439}"/>
              </a:ext>
              <a:ext uri="{C183D7F6-B498-43B3-948B-1728B52AA6E4}">
                <adec:decorative xmlns:adec="http://schemas.microsoft.com/office/drawing/2017/decorative" val="1"/>
              </a:ext>
            </a:extLst>
          </p:cNvPr>
          <p:cNvSpPr>
            <a:spLocks noGrp="1"/>
          </p:cNvSpPr>
          <p:nvPr>
            <p:ph type="body" sz="quarter" idx="24"/>
          </p:nvPr>
        </p:nvSpPr>
        <p:spPr/>
        <p:txBody>
          <a:bodyPr/>
          <a:lstStyle/>
          <a:p>
            <a:endParaRPr lang="en-AU"/>
          </a:p>
        </p:txBody>
      </p:sp>
      <p:sp>
        <p:nvSpPr>
          <p:cNvPr id="7" name="Text Placeholder 6">
            <a:extLst>
              <a:ext uri="{FF2B5EF4-FFF2-40B4-BE49-F238E27FC236}">
                <a16:creationId xmlns:a16="http://schemas.microsoft.com/office/drawing/2014/main" id="{315AA503-160C-4977-A392-F28531305476}"/>
              </a:ext>
              <a:ext uri="{C183D7F6-B498-43B3-948B-1728B52AA6E4}">
                <adec:decorative xmlns:adec="http://schemas.microsoft.com/office/drawing/2017/decorative" val="1"/>
              </a:ext>
            </a:extLst>
          </p:cNvPr>
          <p:cNvSpPr>
            <a:spLocks noGrp="1"/>
          </p:cNvSpPr>
          <p:nvPr>
            <p:ph type="body" sz="quarter" idx="25"/>
          </p:nvPr>
        </p:nvSpPr>
        <p:spPr/>
        <p:txBody>
          <a:bodyPr/>
          <a:lstStyle/>
          <a:p>
            <a:endParaRPr lang="en-AU"/>
          </a:p>
        </p:txBody>
      </p:sp>
      <p:sp>
        <p:nvSpPr>
          <p:cNvPr id="10" name="Title 9">
            <a:extLst>
              <a:ext uri="{FF2B5EF4-FFF2-40B4-BE49-F238E27FC236}">
                <a16:creationId xmlns:a16="http://schemas.microsoft.com/office/drawing/2014/main" id="{29D3D87C-C18C-43B1-929D-FA43A6DD0613}"/>
              </a:ext>
            </a:extLst>
          </p:cNvPr>
          <p:cNvSpPr>
            <a:spLocks noGrp="1"/>
          </p:cNvSpPr>
          <p:nvPr>
            <p:ph type="title"/>
          </p:nvPr>
        </p:nvSpPr>
        <p:spPr>
          <a:xfrm>
            <a:off x="364331" y="2064505"/>
            <a:ext cx="3064669" cy="1440000"/>
          </a:xfrm>
        </p:spPr>
        <p:txBody>
          <a:bodyPr/>
          <a:lstStyle/>
          <a:p>
            <a:r>
              <a:rPr lang="en-AU"/>
              <a:t>Environmental and Landscape Overlays</a:t>
            </a:r>
          </a:p>
        </p:txBody>
      </p:sp>
      <p:sp>
        <p:nvSpPr>
          <p:cNvPr id="9" name="Subtitle 8">
            <a:extLst>
              <a:ext uri="{FF2B5EF4-FFF2-40B4-BE49-F238E27FC236}">
                <a16:creationId xmlns:a16="http://schemas.microsoft.com/office/drawing/2014/main" id="{B3B6FFAC-A2C9-49A9-BEEC-98A3B46CE732}"/>
              </a:ext>
            </a:extLst>
          </p:cNvPr>
          <p:cNvSpPr>
            <a:spLocks noGrp="1"/>
          </p:cNvSpPr>
          <p:nvPr>
            <p:ph type="subTitle" idx="1"/>
          </p:nvPr>
        </p:nvSpPr>
        <p:spPr>
          <a:xfrm>
            <a:off x="362237" y="3617472"/>
            <a:ext cx="2942938" cy="1920000"/>
          </a:xfrm>
        </p:spPr>
        <p:txBody>
          <a:bodyPr/>
          <a:lstStyle/>
          <a:p>
            <a:r>
              <a:rPr lang="en-AU" dirty="0"/>
              <a:t>Clause 42 in local planning schemes</a:t>
            </a:r>
          </a:p>
          <a:p>
            <a:endParaRPr lang="en-AU" i="1" dirty="0"/>
          </a:p>
          <a:p>
            <a:r>
              <a:rPr lang="en-AU" dirty="0"/>
              <a:t>Page </a:t>
            </a:r>
            <a:r>
              <a:rPr lang="en-AU" dirty="0">
                <a:highlight>
                  <a:srgbClr val="FFFF00"/>
                </a:highlight>
              </a:rPr>
              <a:t>33</a:t>
            </a:r>
            <a:r>
              <a:rPr lang="en-AU" dirty="0"/>
              <a:t> – Environmental Significance</a:t>
            </a:r>
          </a:p>
          <a:p>
            <a:r>
              <a:rPr lang="en-AU" dirty="0"/>
              <a:t>Page </a:t>
            </a:r>
            <a:r>
              <a:rPr lang="en-AU" dirty="0">
                <a:highlight>
                  <a:srgbClr val="FFFF00"/>
                </a:highlight>
              </a:rPr>
              <a:t>34</a:t>
            </a:r>
            <a:r>
              <a:rPr lang="en-AU" dirty="0"/>
              <a:t> – Vegetation Protection</a:t>
            </a:r>
          </a:p>
          <a:p>
            <a:r>
              <a:rPr lang="en-AU" dirty="0"/>
              <a:t>Page </a:t>
            </a:r>
            <a:r>
              <a:rPr lang="en-AU" dirty="0">
                <a:highlight>
                  <a:srgbClr val="FFFF00"/>
                </a:highlight>
              </a:rPr>
              <a:t>35</a:t>
            </a:r>
            <a:r>
              <a:rPr lang="en-AU" dirty="0"/>
              <a:t> – Significant Landscape</a:t>
            </a:r>
          </a:p>
          <a:p>
            <a:endParaRPr lang="en-AU" dirty="0"/>
          </a:p>
          <a:p>
            <a:endParaRPr lang="en-AU" dirty="0"/>
          </a:p>
          <a:p>
            <a:endParaRPr lang="en-AU" dirty="0"/>
          </a:p>
        </p:txBody>
      </p:sp>
      <p:sp>
        <p:nvSpPr>
          <p:cNvPr id="11" name="Slide Number Placeholder 10">
            <a:extLst>
              <a:ext uri="{FF2B5EF4-FFF2-40B4-BE49-F238E27FC236}">
                <a16:creationId xmlns:a16="http://schemas.microsoft.com/office/drawing/2014/main" id="{0429D799-4167-45C3-B03F-E1B12D38DA3C}"/>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GB"/>
              <a:t>Page </a:t>
            </a:r>
            <a:fld id="{F5AEA0E0-5CC6-4BD0-905C-A0021E419432}" type="slidenum">
              <a:rPr lang="en-GB" smtClean="0"/>
              <a:pPr/>
              <a:t>45</a:t>
            </a:fld>
            <a:endParaRPr lang="en-GB"/>
          </a:p>
        </p:txBody>
      </p:sp>
    </p:spTree>
    <p:extLst>
      <p:ext uri="{BB962C8B-B14F-4D97-AF65-F5344CB8AC3E}">
        <p14:creationId xmlns:p14="http://schemas.microsoft.com/office/powerpoint/2010/main" val="3485442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Environmental Significance Overlay</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46</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1" name="Content Placeholder 2">
            <a:extLst>
              <a:ext uri="{FF2B5EF4-FFF2-40B4-BE49-F238E27FC236}">
                <a16:creationId xmlns:a16="http://schemas.microsoft.com/office/drawing/2014/main" id="{29F4BF8A-1DB2-1DDE-6558-428341C825FE}"/>
              </a:ext>
            </a:extLst>
          </p:cNvPr>
          <p:cNvSpPr txBox="1">
            <a:spLocks/>
          </p:cNvSpPr>
          <p:nvPr/>
        </p:nvSpPr>
        <p:spPr>
          <a:xfrm>
            <a:off x="364332" y="2434167"/>
            <a:ext cx="3064668" cy="74718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Environmental Significance Overlay?</a:t>
            </a:r>
          </a:p>
          <a:p>
            <a:pPr>
              <a:lnSpc>
                <a:spcPct val="114000"/>
              </a:lnSpc>
              <a:spcBef>
                <a:spcPts val="0"/>
              </a:spcBef>
              <a:spcAft>
                <a:spcPts val="600"/>
              </a:spcAft>
            </a:pPr>
            <a:r>
              <a:rPr lang="en-AU" sz="1000" b="0" dirty="0"/>
              <a:t>The Environmental Significance Overlay (ESO) applies to areas where development need to  consider of specific environmental factors. Local ‘schedules’ include statements of environmental significance and any objectives to be achieved. The schedule describes those factors and how they must be considered in an ESO.</a:t>
            </a:r>
          </a:p>
          <a:p>
            <a:pPr>
              <a:lnSpc>
                <a:spcPct val="114000"/>
              </a:lnSpc>
            </a:pPr>
            <a:r>
              <a:rPr lang="en-AU" sz="1200" dirty="0"/>
              <a:t>When is a planning permit usually required?</a:t>
            </a:r>
          </a:p>
          <a:p>
            <a:pPr>
              <a:lnSpc>
                <a:spcPct val="114000"/>
              </a:lnSpc>
              <a:spcBef>
                <a:spcPts val="0"/>
              </a:spcBef>
            </a:pPr>
            <a:r>
              <a:rPr lang="en-AU" sz="1000" b="0" dirty="0"/>
              <a:t>A planning permit is required for many development actions including:</a:t>
            </a:r>
          </a:p>
          <a:p>
            <a:pPr marL="171450" indent="-171450">
              <a:lnSpc>
                <a:spcPct val="114000"/>
              </a:lnSpc>
              <a:spcBef>
                <a:spcPts val="0"/>
              </a:spcBef>
              <a:buFont typeface="Arial" panose="020B0604020202020204" pitchFamily="34" charset="0"/>
              <a:buChar char="•"/>
            </a:pPr>
            <a:r>
              <a:rPr lang="en-AU" sz="1000" b="0" dirty="0"/>
              <a:t>Most new buildings </a:t>
            </a:r>
          </a:p>
          <a:p>
            <a:pPr marL="306450" lvl="2" indent="-171450">
              <a:lnSpc>
                <a:spcPct val="114000"/>
              </a:lnSpc>
              <a:spcBef>
                <a:spcPts val="0"/>
              </a:spcBef>
            </a:pPr>
            <a:r>
              <a:rPr lang="en-AU" sz="1000" b="0" dirty="0"/>
              <a:t>This may </a:t>
            </a:r>
            <a:r>
              <a:rPr lang="en-AU" sz="1000" dirty="0"/>
              <a:t>include</a:t>
            </a:r>
            <a:r>
              <a:rPr lang="en-AU" sz="1000" b="0" dirty="0"/>
              <a:t> earthworks, removing trees or other vegetation, or installing a new effluent disposal area. </a:t>
            </a:r>
          </a:p>
          <a:p>
            <a:pPr marL="171450" indent="-171450">
              <a:lnSpc>
                <a:spcPct val="114000"/>
              </a:lnSpc>
              <a:spcBef>
                <a:spcPts val="0"/>
              </a:spcBef>
              <a:buFont typeface="Arial" panose="020B0604020202020204" pitchFamily="34" charset="0"/>
              <a:buChar char="•"/>
            </a:pPr>
            <a:r>
              <a:rPr lang="en-AU" sz="1000" b="0" dirty="0"/>
              <a:t>Subdivision generally requires a permit too. </a:t>
            </a:r>
          </a:p>
          <a:p>
            <a:pPr>
              <a:lnSpc>
                <a:spcPct val="114000"/>
              </a:lnSpc>
              <a:spcBef>
                <a:spcPts val="600"/>
              </a:spcBef>
              <a:spcAft>
                <a:spcPts val="600"/>
              </a:spcAft>
            </a:pPr>
            <a:r>
              <a:rPr lang="en-AU" sz="1000" b="0" dirty="0"/>
              <a:t>The ESO is designated for areas that are environmentally sensitive, therefore development must consider this. </a:t>
            </a:r>
          </a:p>
          <a:p>
            <a:pPr>
              <a:lnSpc>
                <a:spcPct val="114000"/>
              </a:lnSpc>
            </a:pPr>
            <a:r>
              <a:rPr lang="en-AU" sz="1200" dirty="0"/>
              <a:t>What may not need a planning permit?</a:t>
            </a:r>
          </a:p>
          <a:p>
            <a:pPr>
              <a:lnSpc>
                <a:spcPct val="114000"/>
              </a:lnSpc>
              <a:spcBef>
                <a:spcPts val="0"/>
              </a:spcBef>
              <a:spcAft>
                <a:spcPts val="600"/>
              </a:spcAft>
            </a:pPr>
            <a:r>
              <a:rPr lang="en-AU" sz="1000" b="0" dirty="0"/>
              <a:t>The best way to avoid needing a planning permit in the ESO can be to develop outside the overlay areas, if possible. If your entire land is impacted by an ESO, check the schedule as there may be exemptions, including for fencing, driveways, some new buildings or other minor activities. There is a long list of exemptions in the planning scheme too, so check if your proposal meets any of these.</a:t>
            </a:r>
          </a:p>
          <a:p>
            <a:pPr>
              <a:lnSpc>
                <a:spcPct val="114000"/>
              </a:lnSpc>
            </a:pPr>
            <a:r>
              <a:rPr lang="en-AU" sz="1200" dirty="0"/>
              <a:t>Is anything not allowed in the ESO?</a:t>
            </a:r>
          </a:p>
          <a:p>
            <a:pPr>
              <a:lnSpc>
                <a:spcPct val="114000"/>
              </a:lnSpc>
              <a:spcBef>
                <a:spcPts val="0"/>
              </a:spcBef>
            </a:pPr>
            <a:r>
              <a:rPr lang="en-AU" sz="1000" b="0" dirty="0"/>
              <a:t>While no land uses or specific development are ‘prohibited’ in the ESO, some activities may not receive support. Councils require that specific environmental factors are prioritised for new development – if it is has not been appropriately considered, approval may not be issued.</a:t>
            </a:r>
          </a:p>
          <a:p>
            <a:pPr>
              <a:lnSpc>
                <a:spcPct val="114000"/>
              </a:lnSpc>
              <a:spcBef>
                <a:spcPts val="600"/>
              </a:spcBef>
              <a:spcAft>
                <a:spcPts val="600"/>
              </a:spcAft>
            </a:pPr>
            <a:endParaRPr lang="en-AU" sz="1000" b="0" dirty="0"/>
          </a:p>
        </p:txBody>
      </p:sp>
      <p:sp>
        <p:nvSpPr>
          <p:cNvPr id="12" name="Content Placeholder 3">
            <a:extLst>
              <a:ext uri="{FF2B5EF4-FFF2-40B4-BE49-F238E27FC236}">
                <a16:creationId xmlns:a16="http://schemas.microsoft.com/office/drawing/2014/main" id="{A41D9FBE-35E9-EB7F-FD2A-12049B2E6116}"/>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do I need to include in my planning permit application?</a:t>
            </a:r>
          </a:p>
          <a:p>
            <a:pPr>
              <a:lnSpc>
                <a:spcPct val="114000"/>
              </a:lnSpc>
              <a:spcBef>
                <a:spcPts val="0"/>
              </a:spcBef>
              <a:spcAft>
                <a:spcPts val="600"/>
              </a:spcAft>
            </a:pPr>
            <a:r>
              <a:rPr lang="en-AU" sz="1000" b="0" dirty="0"/>
              <a:t>Given the different environmental matters for which an ESO might need a permit, it is recommended to check the schedule and with the council before progressing too far with a proposal. The schedule often includes any information that must be submitted  The specific requirements will depend on the significance of the area, therefore different reports, plans and other items may be required for submission.</a:t>
            </a:r>
          </a:p>
          <a:p>
            <a:pPr>
              <a:lnSpc>
                <a:spcPct val="114000"/>
              </a:lnSpc>
            </a:pPr>
            <a:r>
              <a:rPr lang="en-AU" sz="1200" dirty="0"/>
              <a:t>Are there any specific requirements?</a:t>
            </a:r>
          </a:p>
          <a:p>
            <a:pPr>
              <a:lnSpc>
                <a:spcPct val="114000"/>
              </a:lnSpc>
              <a:spcBef>
                <a:spcPts val="0"/>
              </a:spcBef>
              <a:spcAft>
                <a:spcPts val="600"/>
              </a:spcAft>
            </a:pPr>
            <a:r>
              <a:rPr lang="en-AU" sz="1000" b="0" dirty="0"/>
              <a:t>The statement of environmental significance and objectives within a schedule must be responded to and considered. This might need particular reports prepared. </a:t>
            </a:r>
          </a:p>
          <a:p>
            <a:pPr>
              <a:lnSpc>
                <a:spcPct val="114000"/>
              </a:lnSpc>
            </a:pPr>
            <a:r>
              <a:rPr lang="en-AU" sz="1200" dirty="0"/>
              <a:t>How different are ESO’s based on the local schedule?</a:t>
            </a:r>
          </a:p>
          <a:p>
            <a:pPr>
              <a:lnSpc>
                <a:spcPct val="114000"/>
              </a:lnSpc>
              <a:spcBef>
                <a:spcPts val="0"/>
              </a:spcBef>
            </a:pPr>
            <a:r>
              <a:rPr lang="en-AU" sz="1000" b="0" dirty="0"/>
              <a:t>The diversity of environmental issues covered in the ESO is outlined by some of the schedules across Victoria. For example:</a:t>
            </a:r>
          </a:p>
          <a:p>
            <a:pPr marL="171450" indent="-171450">
              <a:lnSpc>
                <a:spcPct val="114000"/>
              </a:lnSpc>
              <a:spcBef>
                <a:spcPts val="600"/>
              </a:spcBef>
              <a:buFont typeface="Arial" panose="020B0604020202020204" pitchFamily="34" charset="0"/>
              <a:buChar char="•"/>
            </a:pPr>
            <a:r>
              <a:rPr lang="en-AU" sz="1000" b="0" dirty="0"/>
              <a:t>Western Grassland Reserves – Wyndham City</a:t>
            </a:r>
          </a:p>
          <a:p>
            <a:pPr marL="171450" indent="-171450">
              <a:lnSpc>
                <a:spcPct val="114000"/>
              </a:lnSpc>
              <a:spcBef>
                <a:spcPts val="100"/>
              </a:spcBef>
              <a:buFont typeface="Arial" panose="020B0604020202020204" pitchFamily="34" charset="0"/>
              <a:buChar char="•"/>
            </a:pPr>
            <a:r>
              <a:rPr lang="en-AU" sz="1000" b="0" dirty="0"/>
              <a:t>Biodiversity Habitat Areas and </a:t>
            </a:r>
            <a:r>
              <a:rPr lang="en-AU" sz="1000" b="0" dirty="0" err="1"/>
              <a:t>Biolink</a:t>
            </a:r>
            <a:r>
              <a:rPr lang="en-AU" sz="1000" b="0" dirty="0"/>
              <a:t> Corridors – Yarra Ranges Shire</a:t>
            </a:r>
          </a:p>
          <a:p>
            <a:pPr marL="171450" indent="-171450">
              <a:lnSpc>
                <a:spcPct val="114000"/>
              </a:lnSpc>
              <a:spcBef>
                <a:spcPts val="100"/>
              </a:spcBef>
              <a:buFont typeface="Arial" panose="020B0604020202020204" pitchFamily="34" charset="0"/>
              <a:buChar char="•"/>
            </a:pPr>
            <a:r>
              <a:rPr lang="en-AU" sz="1000" b="0" dirty="0"/>
              <a:t>Proclaimed Water Catchment Areas – Moorabool Shire</a:t>
            </a:r>
          </a:p>
          <a:p>
            <a:pPr marL="171450" indent="-171450">
              <a:lnSpc>
                <a:spcPct val="114000"/>
              </a:lnSpc>
              <a:spcBef>
                <a:spcPts val="100"/>
              </a:spcBef>
              <a:buFont typeface="Arial" panose="020B0604020202020204" pitchFamily="34" charset="0"/>
              <a:buChar char="•"/>
            </a:pPr>
            <a:r>
              <a:rPr lang="en-AU" sz="1000" b="0" dirty="0"/>
              <a:t>Shepparton Waste Water Treatment Complex Environmental Significance Area – Greater Shepparton City</a:t>
            </a:r>
          </a:p>
          <a:p>
            <a:pPr marL="171450" indent="-171450">
              <a:lnSpc>
                <a:spcPct val="114000"/>
              </a:lnSpc>
              <a:spcBef>
                <a:spcPts val="100"/>
              </a:spcBef>
              <a:buFont typeface="Arial" panose="020B0604020202020204" pitchFamily="34" charset="0"/>
              <a:buChar char="•"/>
            </a:pPr>
            <a:r>
              <a:rPr lang="en-AU" sz="1000" b="0" dirty="0"/>
              <a:t>South-eastern Black Cockatoo Habitat Areas – Glenelg Shire</a:t>
            </a:r>
          </a:p>
          <a:p>
            <a:pPr>
              <a:lnSpc>
                <a:spcPct val="114000"/>
              </a:lnSpc>
              <a:spcBef>
                <a:spcPts val="600"/>
              </a:spcBef>
              <a:spcAft>
                <a:spcPts val="600"/>
              </a:spcAft>
            </a:pPr>
            <a:r>
              <a:rPr lang="en-AU" sz="1000" b="0" dirty="0"/>
              <a:t>Each of these schedules consider unique local environmental issues, showing the need to speak with local authorities before progressing too far.</a:t>
            </a:r>
          </a:p>
          <a:p>
            <a:pPr marL="171450" indent="-171450">
              <a:lnSpc>
                <a:spcPct val="114000"/>
              </a:lnSpc>
              <a:spcBef>
                <a:spcPts val="100"/>
              </a:spcBef>
              <a:spcAft>
                <a:spcPts val="100"/>
              </a:spcAft>
              <a:buFont typeface="Arial" panose="020B0604020202020204" pitchFamily="34" charset="0"/>
              <a:buChar char="•"/>
            </a:pPr>
            <a:endParaRPr lang="en-AU" sz="1000" b="0" dirty="0"/>
          </a:p>
          <a:p>
            <a:pPr marL="171450" indent="-171450">
              <a:lnSpc>
                <a:spcPct val="114000"/>
              </a:lnSpc>
              <a:spcBef>
                <a:spcPts val="100"/>
              </a:spcBef>
              <a:spcAft>
                <a:spcPts val="100"/>
              </a:spcAft>
              <a:buFont typeface="Arial" panose="020B0604020202020204" pitchFamily="34" charset="0"/>
              <a:buChar char="•"/>
            </a:pPr>
            <a:endParaRPr lang="en-AU" sz="1000" b="0" dirty="0"/>
          </a:p>
        </p:txBody>
      </p:sp>
    </p:spTree>
    <p:extLst>
      <p:ext uri="{BB962C8B-B14F-4D97-AF65-F5344CB8AC3E}">
        <p14:creationId xmlns:p14="http://schemas.microsoft.com/office/powerpoint/2010/main" val="2769526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1741A18-E01E-1701-1573-1A9872173B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Schedule </a:t>
            </a:r>
            <a:r>
              <a:rPr lang="en-AU" b="1">
                <a:highlight>
                  <a:srgbClr val="FFFF00"/>
                </a:highlight>
              </a:rPr>
              <a:t>X</a:t>
            </a:r>
            <a:r>
              <a:rPr lang="en-AU" b="1"/>
              <a:t> to the ESO</a:t>
            </a:r>
          </a:p>
        </p:txBody>
      </p:sp>
      <p:sp>
        <p:nvSpPr>
          <p:cNvPr id="3" name="Title 1">
            <a:extLst>
              <a:ext uri="{FF2B5EF4-FFF2-40B4-BE49-F238E27FC236}">
                <a16:creationId xmlns:a16="http://schemas.microsoft.com/office/drawing/2014/main" id="{675202D9-CEA4-8166-2303-B3997D923652}"/>
              </a:ext>
            </a:extLst>
          </p:cNvPr>
          <p:cNvSpPr txBox="1">
            <a:spLocks/>
          </p:cNvSpPr>
          <p:nvPr/>
        </p:nvSpPr>
        <p:spPr>
          <a:xfrm>
            <a:off x="1377792" y="1241961"/>
            <a:ext cx="4231963" cy="960000"/>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r>
              <a:rPr lang="en-AU" sz="1200" i="1">
                <a:highlight>
                  <a:srgbClr val="FFFF00"/>
                </a:highlight>
              </a:rPr>
              <a:t>XXXXX City / Shire / Rural City Council</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47</a:t>
            </a:fld>
            <a:endParaRPr lang="en-GB"/>
          </a:p>
        </p:txBody>
      </p:sp>
      <p:sp>
        <p:nvSpPr>
          <p:cNvPr id="7" name="Content Placeholder 2">
            <a:extLst>
              <a:ext uri="{FF2B5EF4-FFF2-40B4-BE49-F238E27FC236}">
                <a16:creationId xmlns:a16="http://schemas.microsoft.com/office/drawing/2014/main" id="{4C682D07-35BF-4894-8314-49B056BC509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To what areas does schedule </a:t>
            </a:r>
            <a:r>
              <a:rPr lang="en-AU" sz="1200" dirty="0">
                <a:highlight>
                  <a:srgbClr val="FFFF00"/>
                </a:highlight>
              </a:rPr>
              <a:t>X</a:t>
            </a:r>
            <a:r>
              <a:rPr lang="en-AU" sz="1200" dirty="0"/>
              <a:t> to the ESO apply?</a:t>
            </a:r>
          </a:p>
          <a:p>
            <a:pPr>
              <a:lnSpc>
                <a:spcPct val="114000"/>
              </a:lnSpc>
              <a:spcBef>
                <a:spcPts val="600"/>
              </a:spcBef>
              <a:spcAft>
                <a:spcPts val="600"/>
              </a:spcAft>
            </a:pPr>
            <a:r>
              <a:rPr lang="en-AU" sz="1000" b="0" dirty="0"/>
              <a:t>This schedule – known as the ESO</a:t>
            </a:r>
            <a:r>
              <a:rPr lang="en-AU" sz="1000" b="0" dirty="0">
                <a:highlight>
                  <a:srgbClr val="FFFF00"/>
                </a:highlight>
              </a:rPr>
              <a:t>X</a:t>
            </a:r>
            <a:r>
              <a:rPr lang="en-AU" sz="1000" b="0" dirty="0"/>
              <a:t> – applies to the…</a:t>
            </a:r>
          </a:p>
          <a:p>
            <a:pPr>
              <a:lnSpc>
                <a:spcPct val="114000"/>
              </a:lnSpc>
              <a:spcBef>
                <a:spcPts val="600"/>
              </a:spcBef>
              <a:spcAft>
                <a:spcPts val="600"/>
              </a:spcAft>
            </a:pPr>
            <a:r>
              <a:rPr lang="en-AU" sz="1000" b="0" dirty="0">
                <a:solidFill>
                  <a:srgbClr val="FF0000"/>
                </a:solidFill>
              </a:rPr>
              <a:t>Use this section to briefly explain what this area is called and anything that the general public might need to know about the schedule. The statement of environmental significance can be most helpful for explaining this information in simpler language</a:t>
            </a:r>
            <a:r>
              <a:rPr lang="en-AU" sz="800" b="0" dirty="0">
                <a:solidFill>
                  <a:srgbClr val="FF0000"/>
                </a:solidFill>
              </a:rPr>
              <a:t>.</a:t>
            </a:r>
          </a:p>
          <a:p>
            <a:pPr>
              <a:lnSpc>
                <a:spcPct val="114000"/>
              </a:lnSpc>
            </a:pPr>
            <a:r>
              <a:rPr lang="en-AU" sz="1200" dirty="0"/>
              <a:t>What are the environmental objectives for the ESO</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Use this section to elaborate on any environmental objectives. We recommend two or three sentences to explain the key elements of the objectives. Always use plain English over technical planning language. Delete this section if not needed.</a:t>
            </a:r>
          </a:p>
          <a:p>
            <a:pPr>
              <a:lnSpc>
                <a:spcPct val="114000"/>
              </a:lnSpc>
            </a:pPr>
            <a:r>
              <a:rPr lang="en-AU" sz="1200" dirty="0"/>
              <a:t>Are there specific permit requirements for new buildings, land uses or other development in the ESO</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This section might need two paragraphs to explain any variations to permit triggers including for land uses, buildings with particular areas or other items. Consider the types of questions that the planning departments might receive frequently. The answer here does not need to be all encompassing.</a:t>
            </a:r>
          </a:p>
          <a:p>
            <a:pPr>
              <a:lnSpc>
                <a:spcPct val="114000"/>
              </a:lnSpc>
              <a:spcBef>
                <a:spcPts val="600"/>
              </a:spcBef>
              <a:spcAft>
                <a:spcPts val="600"/>
              </a:spcAft>
            </a:pPr>
            <a:r>
              <a:rPr lang="en-AU" sz="1000" b="0" dirty="0">
                <a:solidFill>
                  <a:srgbClr val="FF0000"/>
                </a:solidFill>
              </a:rPr>
              <a:t>This doesn’t need to be specific but should elaborate on what a homeowner or interested party might want to know. For example, “an application for intensive agriculture requires a planning permit and requires a referral to XXX authority” or “the minimum subdivision size is 2ha for a new lot – this is to limit intensive development in the identified water catchment area”.</a:t>
            </a:r>
          </a:p>
          <a:p>
            <a:pPr>
              <a:lnSpc>
                <a:spcPct val="114000"/>
              </a:lnSpc>
            </a:pPr>
            <a:endParaRPr lang="en-AU" sz="1100" b="0" dirty="0"/>
          </a:p>
          <a:p>
            <a:pPr>
              <a:lnSpc>
                <a:spcPct val="114000"/>
              </a:lnSpc>
            </a:pPr>
            <a:endParaRPr lang="en-AU" sz="1200" b="0" dirty="0"/>
          </a:p>
        </p:txBody>
      </p:sp>
      <p:sp>
        <p:nvSpPr>
          <p:cNvPr id="12" name="Content Placeholder 3">
            <a:extLst>
              <a:ext uri="{FF2B5EF4-FFF2-40B4-BE49-F238E27FC236}">
                <a16:creationId xmlns:a16="http://schemas.microsoft.com/office/drawing/2014/main" id="{D087B5FF-BB3C-4E95-A247-84C7D2FC412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Are there any specific application requirements in the ESO</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This section should outline the specific application requirements and when they might apply. We recommend two or three sentences to explain key pieces of information that a homeowner or interested party might want to know. </a:t>
            </a:r>
          </a:p>
          <a:p>
            <a:pPr>
              <a:lnSpc>
                <a:spcPct val="114000"/>
              </a:lnSpc>
            </a:pPr>
            <a:r>
              <a:rPr lang="en-AU" sz="1200" dirty="0"/>
              <a:t>Are there any specific decision guidelines in the ESO</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This section should outline the specific decision guidelines and the implications for any planning applications. </a:t>
            </a:r>
          </a:p>
          <a:p>
            <a:pPr>
              <a:lnSpc>
                <a:spcPct val="114000"/>
              </a:lnSpc>
              <a:spcBef>
                <a:spcPts val="600"/>
              </a:spcBef>
              <a:spcAft>
                <a:spcPts val="600"/>
              </a:spcAft>
            </a:pPr>
            <a:r>
              <a:rPr lang="en-AU" sz="1000" b="0" dirty="0">
                <a:solidFill>
                  <a:srgbClr val="FF0000"/>
                </a:solidFill>
              </a:rPr>
              <a:t>We recommend two paragraphs of two to four sentences to explain key pieces of information that a homeowner or interested party might want to know. Always use plain English over technical planning language</a:t>
            </a:r>
          </a:p>
          <a:p>
            <a:pPr>
              <a:lnSpc>
                <a:spcPct val="114000"/>
              </a:lnSpc>
            </a:pPr>
            <a:endParaRPr lang="en-AU" sz="1400" b="0" dirty="0"/>
          </a:p>
        </p:txBody>
      </p:sp>
      <p:sp>
        <p:nvSpPr>
          <p:cNvPr id="5" name="TextBox 4">
            <a:extLst>
              <a:ext uri="{FF2B5EF4-FFF2-40B4-BE49-F238E27FC236}">
                <a16:creationId xmlns:a16="http://schemas.microsoft.com/office/drawing/2014/main" id="{D5E548B9-DD95-CEB8-A2AD-3EFAF5ED75F2}"/>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a:t>Relevant icon here</a:t>
            </a:r>
          </a:p>
        </p:txBody>
      </p:sp>
      <p:sp>
        <p:nvSpPr>
          <p:cNvPr id="8" name="TextBox 7">
            <a:extLst>
              <a:ext uri="{FF2B5EF4-FFF2-40B4-BE49-F238E27FC236}">
                <a16:creationId xmlns:a16="http://schemas.microsoft.com/office/drawing/2014/main" id="{52AF9A7F-4EAD-F604-1B54-81033C0C94E8}"/>
              </a:ext>
              <a:ext uri="{C183D7F6-B498-43B3-948B-1728B52AA6E4}">
                <adec:decorative xmlns:adec="http://schemas.microsoft.com/office/drawing/2017/decorative" val="0"/>
              </a:ext>
            </a:extLst>
          </p:cNvPr>
          <p:cNvSpPr txBox="1"/>
          <p:nvPr/>
        </p:nvSpPr>
        <p:spPr>
          <a:xfrm>
            <a:off x="364331" y="264871"/>
            <a:ext cx="5925702" cy="553998"/>
          </a:xfrm>
          <a:prstGeom prst="rect">
            <a:avLst/>
          </a:prstGeom>
          <a:noFill/>
        </p:spPr>
        <p:txBody>
          <a:bodyPr wrap="square" rtlCol="0">
            <a:spAutoFit/>
          </a:bodyPr>
          <a:lstStyle/>
          <a:p>
            <a:r>
              <a:rPr lang="en-AU" sz="1000" dirty="0">
                <a:solidFill>
                  <a:srgbClr val="FF0000"/>
                </a:solidFill>
              </a:rPr>
              <a:t>Use this template to develop local content to better explain particular schedules,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2494211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Vegetation Protection Overlay</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48</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1" name="Content Placeholder 2">
            <a:extLst>
              <a:ext uri="{FF2B5EF4-FFF2-40B4-BE49-F238E27FC236}">
                <a16:creationId xmlns:a16="http://schemas.microsoft.com/office/drawing/2014/main" id="{4CB83259-C8EF-B90E-5470-416ECF6279ED}"/>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Vegetation Protection Overlay?</a:t>
            </a:r>
          </a:p>
          <a:p>
            <a:pPr>
              <a:lnSpc>
                <a:spcPct val="114000"/>
              </a:lnSpc>
              <a:spcBef>
                <a:spcPts val="600"/>
              </a:spcBef>
              <a:spcAft>
                <a:spcPts val="600"/>
              </a:spcAft>
            </a:pPr>
            <a:r>
              <a:rPr lang="en-AU" sz="1000" b="0" dirty="0"/>
              <a:t>The Vegetation Protection Overlay (VPO) protects significant vegetation and directs development to minimise the loss of existing trees and other vegetation. Local ‘schedules’ include a statement of the vegetation’s significance and any vegetation protection objectives to be achieved. The schedule describes those factors and how they must be considered when decisions are made.</a:t>
            </a:r>
          </a:p>
          <a:p>
            <a:pPr>
              <a:lnSpc>
                <a:spcPct val="114000"/>
              </a:lnSpc>
            </a:pPr>
            <a:r>
              <a:rPr lang="en-AU" sz="1200" dirty="0"/>
              <a:t>When is a planning permit usually required?</a:t>
            </a:r>
          </a:p>
          <a:p>
            <a:pPr>
              <a:lnSpc>
                <a:spcPct val="114000"/>
              </a:lnSpc>
              <a:spcBef>
                <a:spcPts val="600"/>
              </a:spcBef>
              <a:spcAft>
                <a:spcPts val="600"/>
              </a:spcAft>
            </a:pPr>
            <a:r>
              <a:rPr lang="en-AU" sz="1000" b="0" dirty="0"/>
              <a:t>A planning permit is generally required for:</a:t>
            </a:r>
          </a:p>
          <a:p>
            <a:pPr marL="171450" indent="-171450">
              <a:lnSpc>
                <a:spcPct val="114000"/>
              </a:lnSpc>
              <a:spcBef>
                <a:spcPts val="200"/>
              </a:spcBef>
              <a:spcAft>
                <a:spcPts val="200"/>
              </a:spcAft>
              <a:buFont typeface="Arial" panose="020B0604020202020204" pitchFamily="34" charset="0"/>
              <a:buChar char="•"/>
            </a:pPr>
            <a:r>
              <a:rPr lang="en-AU" sz="1000" b="0" dirty="0"/>
              <a:t>Removing, destroying or lopping any protected vegetation </a:t>
            </a:r>
          </a:p>
          <a:p>
            <a:pPr marL="306450" lvl="2" indent="-171450">
              <a:lnSpc>
                <a:spcPct val="114000"/>
              </a:lnSpc>
              <a:spcBef>
                <a:spcPts val="200"/>
              </a:spcBef>
              <a:spcAft>
                <a:spcPts val="200"/>
              </a:spcAft>
            </a:pPr>
            <a:r>
              <a:rPr lang="en-AU" sz="1000" b="0" dirty="0"/>
              <a:t>This might include groundcover vegetation or shrubs, so it is recommended to check the local schedule closely</a:t>
            </a:r>
          </a:p>
          <a:p>
            <a:pPr marL="171450" indent="-171450">
              <a:lnSpc>
                <a:spcPct val="114000"/>
              </a:lnSpc>
              <a:spcBef>
                <a:spcPts val="200"/>
              </a:spcBef>
              <a:spcAft>
                <a:spcPts val="200"/>
              </a:spcAft>
              <a:buFont typeface="Arial" panose="020B0604020202020204" pitchFamily="34" charset="0"/>
              <a:buChar char="•"/>
            </a:pPr>
            <a:r>
              <a:rPr lang="en-AU" sz="1000" b="0" dirty="0"/>
              <a:t>In some instances, a new building or earthworks within a tree protection zone for protected vegetation may require a planning permit (to make sure the tree’s health may not be negatively impacted)</a:t>
            </a:r>
          </a:p>
          <a:p>
            <a:pPr>
              <a:lnSpc>
                <a:spcPct val="114000"/>
              </a:lnSpc>
            </a:pPr>
            <a:r>
              <a:rPr lang="en-AU" sz="1200" dirty="0"/>
              <a:t>What may not need a planning permit?</a:t>
            </a:r>
          </a:p>
          <a:p>
            <a:pPr>
              <a:lnSpc>
                <a:spcPct val="114000"/>
              </a:lnSpc>
              <a:spcBef>
                <a:spcPts val="600"/>
              </a:spcBef>
              <a:spcAft>
                <a:spcPts val="600"/>
              </a:spcAft>
            </a:pPr>
            <a:r>
              <a:rPr lang="en-AU" sz="1000" b="0" dirty="0"/>
              <a:t>The best way to avoid needing a planning permit in the VPO is to avoid removing vegetation or building within tree protection zones of protected trees or vegetation. Often new buildings or earthworks away from protected trees or other vegetation avoid the need for a planning permit.</a:t>
            </a:r>
          </a:p>
          <a:p>
            <a:pPr>
              <a:lnSpc>
                <a:spcPct val="114000"/>
              </a:lnSpc>
              <a:spcBef>
                <a:spcPts val="600"/>
              </a:spcBef>
              <a:spcAft>
                <a:spcPts val="600"/>
              </a:spcAft>
            </a:pPr>
            <a:r>
              <a:rPr lang="en-AU" sz="1000" b="0" dirty="0"/>
              <a:t>There is a list of exemptions within the planning scheme that might avoid the need for a planning permit, as might the local schedule have some exemptions.</a:t>
            </a:r>
          </a:p>
          <a:p>
            <a:pPr>
              <a:lnSpc>
                <a:spcPct val="114000"/>
              </a:lnSpc>
              <a:spcBef>
                <a:spcPts val="600"/>
              </a:spcBef>
              <a:spcAft>
                <a:spcPts val="600"/>
              </a:spcAft>
            </a:pPr>
            <a:endParaRPr lang="en-AU" sz="1000" b="0" dirty="0"/>
          </a:p>
        </p:txBody>
      </p:sp>
      <p:sp>
        <p:nvSpPr>
          <p:cNvPr id="12" name="Content Placeholder 3">
            <a:extLst>
              <a:ext uri="{FF2B5EF4-FFF2-40B4-BE49-F238E27FC236}">
                <a16:creationId xmlns:a16="http://schemas.microsoft.com/office/drawing/2014/main" id="{149A9040-2095-8875-789D-A5A7069ADF4B}"/>
              </a:ext>
            </a:extLst>
          </p:cNvPr>
          <p:cNvSpPr txBox="1">
            <a:spLocks/>
          </p:cNvSpPr>
          <p:nvPr/>
        </p:nvSpPr>
        <p:spPr>
          <a:xfrm>
            <a:off x="3519476" y="2434166"/>
            <a:ext cx="2974192"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Is anything not allowed in the VPO?</a:t>
            </a:r>
          </a:p>
          <a:p>
            <a:pPr>
              <a:lnSpc>
                <a:spcPct val="114000"/>
              </a:lnSpc>
            </a:pPr>
            <a:r>
              <a:rPr lang="en-AU" sz="1000" b="0" dirty="0"/>
              <a:t>While specific development is not ‘prohibited’ in a VPO, approval to remove significant vegetation can be difficult without good reasons. Often councils prefer that the trees and vegetation are retained with new development designed and located accordingly.</a:t>
            </a:r>
          </a:p>
          <a:p>
            <a:pPr>
              <a:lnSpc>
                <a:spcPct val="114000"/>
              </a:lnSpc>
            </a:pPr>
            <a:r>
              <a:rPr lang="en-AU" sz="1200" dirty="0"/>
              <a:t>What do I need to include in my planning permit application?</a:t>
            </a:r>
          </a:p>
          <a:p>
            <a:pPr>
              <a:lnSpc>
                <a:spcPct val="114000"/>
              </a:lnSpc>
              <a:spcBef>
                <a:spcPts val="600"/>
              </a:spcBef>
              <a:spcAft>
                <a:spcPts val="600"/>
              </a:spcAft>
            </a:pPr>
            <a:r>
              <a:rPr lang="en-AU" sz="1000" b="0" dirty="0"/>
              <a:t>Within the VPO, all trees and vegetation must generally be shown on a site plan. Often an arborist report must accompany an application. The specific requirements will depend on the vegetation significance, therefore other reports or plans may be required for submission.</a:t>
            </a:r>
          </a:p>
          <a:p>
            <a:pPr>
              <a:lnSpc>
                <a:spcPct val="114000"/>
              </a:lnSpc>
            </a:pPr>
            <a:r>
              <a:rPr lang="en-AU" sz="1200" dirty="0"/>
              <a:t>Are there any specific requirements?</a:t>
            </a:r>
          </a:p>
          <a:p>
            <a:pPr>
              <a:lnSpc>
                <a:spcPct val="114000"/>
              </a:lnSpc>
              <a:spcBef>
                <a:spcPts val="600"/>
              </a:spcBef>
              <a:spcAft>
                <a:spcPts val="600"/>
              </a:spcAft>
            </a:pPr>
            <a:r>
              <a:rPr lang="en-AU" sz="1000" b="0" dirty="0"/>
              <a:t>The statement of the nature and significance of the vegetation to be protected must be responded to and considered. This might need particular reports prepared</a:t>
            </a:r>
          </a:p>
          <a:p>
            <a:pPr marL="171450" indent="-171450">
              <a:lnSpc>
                <a:spcPct val="114000"/>
              </a:lnSpc>
              <a:spcBef>
                <a:spcPts val="100"/>
              </a:spcBef>
              <a:spcAft>
                <a:spcPts val="100"/>
              </a:spcAft>
              <a:buFont typeface="Arial" panose="020B0604020202020204" pitchFamily="34" charset="0"/>
              <a:buChar char="•"/>
            </a:pPr>
            <a:endParaRPr lang="en-AU" sz="1000" b="0" dirty="0"/>
          </a:p>
        </p:txBody>
      </p:sp>
      <p:pic>
        <p:nvPicPr>
          <p:cNvPr id="14" name="Picture 13" descr="VPO protected Blackwood (Acacia m">
            <a:extLst>
              <a:ext uri="{FF2B5EF4-FFF2-40B4-BE49-F238E27FC236}">
                <a16:creationId xmlns:a16="http://schemas.microsoft.com/office/drawing/2014/main" id="{A830DD9B-0F2C-8072-2706-59B63A2D5431}"/>
              </a:ext>
            </a:extLst>
          </p:cNvPr>
          <p:cNvPicPr>
            <a:picLocks noChangeAspect="1"/>
          </p:cNvPicPr>
          <p:nvPr/>
        </p:nvPicPr>
        <p:blipFill rotWithShape="1">
          <a:blip r:embed="rId4" cstate="email">
            <a:alphaModFix amt="70000"/>
            <a:extLst>
              <a:ext uri="{28A0092B-C50C-407E-A947-70E740481C1C}">
                <a14:useLocalDpi xmlns:a14="http://schemas.microsoft.com/office/drawing/2010/main"/>
              </a:ext>
            </a:extLst>
          </a:blip>
          <a:srcRect/>
          <a:stretch/>
        </p:blipFill>
        <p:spPr>
          <a:xfrm>
            <a:off x="3519475" y="6355577"/>
            <a:ext cx="2851019" cy="2548308"/>
          </a:xfrm>
          <a:prstGeom prst="rect">
            <a:avLst/>
          </a:prstGeom>
          <a:ln>
            <a:noFill/>
          </a:ln>
        </p:spPr>
      </p:pic>
      <p:sp>
        <p:nvSpPr>
          <p:cNvPr id="15" name="TextBox 14" descr="VPO protected Blackwood (Acacia melanoxylon) in Macedon Ranges Shire&#10;">
            <a:extLst>
              <a:ext uri="{FF2B5EF4-FFF2-40B4-BE49-F238E27FC236}">
                <a16:creationId xmlns:a16="http://schemas.microsoft.com/office/drawing/2014/main" id="{789833D0-32F7-B571-6475-33E47BE3DC84}"/>
              </a:ext>
            </a:extLst>
          </p:cNvPr>
          <p:cNvSpPr txBox="1"/>
          <p:nvPr/>
        </p:nvSpPr>
        <p:spPr>
          <a:xfrm>
            <a:off x="3590454" y="8903885"/>
            <a:ext cx="2851020" cy="400110"/>
          </a:xfrm>
          <a:prstGeom prst="rect">
            <a:avLst/>
          </a:prstGeom>
          <a:noFill/>
        </p:spPr>
        <p:txBody>
          <a:bodyPr wrap="square" rtlCol="0">
            <a:spAutoFit/>
          </a:bodyPr>
          <a:lstStyle/>
          <a:p>
            <a:pPr algn="r"/>
            <a:r>
              <a:rPr lang="en-AU" sz="1000" dirty="0"/>
              <a:t>VPO protected Blackwood (</a:t>
            </a:r>
            <a:r>
              <a:rPr lang="en-AU" sz="1000" i="1" dirty="0"/>
              <a:t>Acacia melanoxylon</a:t>
            </a:r>
            <a:r>
              <a:rPr lang="en-AU" sz="1000" dirty="0"/>
              <a:t>) in Macedon Ranges Shire</a:t>
            </a:r>
          </a:p>
        </p:txBody>
      </p:sp>
    </p:spTree>
    <p:extLst>
      <p:ext uri="{BB962C8B-B14F-4D97-AF65-F5344CB8AC3E}">
        <p14:creationId xmlns:p14="http://schemas.microsoft.com/office/powerpoint/2010/main" val="2560163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1741A18-E01E-1701-1573-1A9872173B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Schedule </a:t>
            </a:r>
            <a:r>
              <a:rPr lang="en-AU" b="1">
                <a:highlight>
                  <a:srgbClr val="FFFF00"/>
                </a:highlight>
              </a:rPr>
              <a:t>X</a:t>
            </a:r>
            <a:r>
              <a:rPr lang="en-AU" b="1"/>
              <a:t> to the VPO</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49</a:t>
            </a:fld>
            <a:endParaRPr lang="en-GB"/>
          </a:p>
        </p:txBody>
      </p:sp>
      <p:sp>
        <p:nvSpPr>
          <p:cNvPr id="3" name="Title 1">
            <a:extLst>
              <a:ext uri="{FF2B5EF4-FFF2-40B4-BE49-F238E27FC236}">
                <a16:creationId xmlns:a16="http://schemas.microsoft.com/office/drawing/2014/main" id="{675202D9-CEA4-8166-2303-B3997D923652}"/>
              </a:ext>
            </a:extLst>
          </p:cNvPr>
          <p:cNvSpPr txBox="1">
            <a:spLocks/>
          </p:cNvSpPr>
          <p:nvPr/>
        </p:nvSpPr>
        <p:spPr>
          <a:xfrm>
            <a:off x="1377792" y="1241961"/>
            <a:ext cx="4231963" cy="960000"/>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r>
              <a:rPr lang="en-AU" sz="1200" i="1">
                <a:highlight>
                  <a:srgbClr val="FFFF00"/>
                </a:highlight>
              </a:rPr>
              <a:t>XXXXX City / Shire / Rural City Council</a:t>
            </a:r>
          </a:p>
        </p:txBody>
      </p:sp>
      <p:sp>
        <p:nvSpPr>
          <p:cNvPr id="7" name="Content Placeholder 2">
            <a:extLst>
              <a:ext uri="{FF2B5EF4-FFF2-40B4-BE49-F238E27FC236}">
                <a16:creationId xmlns:a16="http://schemas.microsoft.com/office/drawing/2014/main" id="{4C682D07-35BF-4894-8314-49B056BC509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To what areas does schedule </a:t>
            </a:r>
            <a:r>
              <a:rPr lang="en-AU" sz="1200" dirty="0">
                <a:highlight>
                  <a:srgbClr val="FFFF00"/>
                </a:highlight>
              </a:rPr>
              <a:t>X</a:t>
            </a:r>
            <a:r>
              <a:rPr lang="en-AU" sz="1200" dirty="0"/>
              <a:t> to the VPO apply?</a:t>
            </a:r>
          </a:p>
          <a:p>
            <a:pPr>
              <a:lnSpc>
                <a:spcPct val="114000"/>
              </a:lnSpc>
              <a:spcBef>
                <a:spcPts val="600"/>
              </a:spcBef>
              <a:spcAft>
                <a:spcPts val="600"/>
              </a:spcAft>
            </a:pPr>
            <a:r>
              <a:rPr lang="en-AU" sz="1000" b="0" dirty="0"/>
              <a:t>This schedule – known as the VPO</a:t>
            </a:r>
            <a:r>
              <a:rPr lang="en-AU" sz="1000" b="0" dirty="0">
                <a:highlight>
                  <a:srgbClr val="FFFF00"/>
                </a:highlight>
              </a:rPr>
              <a:t>X</a:t>
            </a:r>
            <a:r>
              <a:rPr lang="en-AU" sz="1000" b="0" dirty="0"/>
              <a:t> – applies to the…</a:t>
            </a:r>
          </a:p>
          <a:p>
            <a:pPr>
              <a:lnSpc>
                <a:spcPct val="114000"/>
              </a:lnSpc>
              <a:spcBef>
                <a:spcPts val="600"/>
              </a:spcBef>
              <a:spcAft>
                <a:spcPts val="600"/>
              </a:spcAft>
            </a:pPr>
            <a:r>
              <a:rPr lang="en-AU" sz="1000" b="0" dirty="0">
                <a:solidFill>
                  <a:srgbClr val="FF0000"/>
                </a:solidFill>
              </a:rPr>
              <a:t>Use this section to briefly explain what this area is called and anything that the general public might need to know about the schedule. The statement of nature and significance of vegetation to be protected can be most helpful for explaining this information in simpler language.</a:t>
            </a:r>
          </a:p>
          <a:p>
            <a:pPr>
              <a:lnSpc>
                <a:spcPct val="114000"/>
              </a:lnSpc>
            </a:pPr>
            <a:r>
              <a:rPr lang="en-AU" sz="1200" dirty="0"/>
              <a:t>What are the vegetation protection objectives for the VPO</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Use this section to elaborate on any vegetation protection objectives. We recommend two or three sentences to explain the key elements of the objectives. Always use plain English over technical planning language. Delete this section if not needed.</a:t>
            </a:r>
          </a:p>
          <a:p>
            <a:pPr>
              <a:lnSpc>
                <a:spcPct val="114000"/>
              </a:lnSpc>
            </a:pPr>
            <a:r>
              <a:rPr lang="en-AU" sz="1200" dirty="0"/>
              <a:t>Are there any specific application requirements in the VPO</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This section should outline the specific application requirements and when they might apply. We recommend two or three sentences to explain key pieces of information that a homeowner or interested party might want to know. </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endParaRPr lang="en-AU" sz="1200" b="0" dirty="0"/>
          </a:p>
        </p:txBody>
      </p:sp>
      <p:sp>
        <p:nvSpPr>
          <p:cNvPr id="12" name="Content Placeholder 3">
            <a:extLst>
              <a:ext uri="{FF2B5EF4-FFF2-40B4-BE49-F238E27FC236}">
                <a16:creationId xmlns:a16="http://schemas.microsoft.com/office/drawing/2014/main" id="{D087B5FF-BB3C-4E95-A247-84C7D2FC412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AU" sz="1200" i="0" u="none" strike="noStrike" kern="1200" cap="none" spc="0" normalizeH="0" baseline="0" noProof="0" dirty="0">
                <a:ln>
                  <a:noFill/>
                </a:ln>
                <a:effectLst/>
                <a:uLnTx/>
                <a:uFillTx/>
                <a:latin typeface="Arial" panose="020B0604020202020204"/>
                <a:ea typeface="+mn-ea"/>
                <a:cs typeface="+mn-cs"/>
              </a:rPr>
              <a:t>Are there specific permit requirements for new buildings, land uses or other development in the VPO</a:t>
            </a:r>
            <a:r>
              <a:rPr kumimoji="0" lang="en-AU" sz="1200" i="0" u="none" strike="noStrike" kern="1200" cap="none" spc="0" normalizeH="0" baseline="0" noProof="0" dirty="0">
                <a:ln>
                  <a:noFill/>
                </a:ln>
                <a:effectLst/>
                <a:highlight>
                  <a:srgbClr val="FFFF00"/>
                </a:highlight>
                <a:uLnTx/>
                <a:uFillTx/>
                <a:latin typeface="Arial" panose="020B0604020202020204"/>
                <a:ea typeface="+mn-ea"/>
                <a:cs typeface="+mn-cs"/>
              </a:rPr>
              <a:t>X</a:t>
            </a:r>
            <a:r>
              <a:rPr kumimoji="0" lang="en-AU" sz="1200" i="0" u="none" strike="noStrike" kern="1200" cap="none" spc="0" normalizeH="0" baseline="0" noProof="0" dirty="0">
                <a:ln>
                  <a:noFill/>
                </a:ln>
                <a:effectLst/>
                <a:uLnTx/>
                <a:uFillTx/>
                <a:latin typeface="Arial" panose="020B0604020202020204"/>
                <a:ea typeface="+mn-ea"/>
                <a:cs typeface="+mn-cs"/>
              </a:rPr>
              <a:t>?</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This section might need two paragraphs to explain any variations to permit triggers or other items. Consider the types of questions that the planning departments might receive frequently. This might also include an permit exemptions that the team has to explain often (i.e., trees that risk immediate danger to health or human safety). The answer here does not need to be all encompassing.</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This doesn’t need to be specific but should elaborate on what a homeowner or interested party might want to know. For example, “a permit is required for works within a tree protection zone of a tree with a height greater than 7 metres” or “a permit is required to lop a branch with a diameter greater than 500mm”. </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If there are no specific permit requirements then delete this section if not needed.</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a:lnSpc>
                <a:spcPct val="114000"/>
              </a:lnSpc>
            </a:pPr>
            <a:r>
              <a:rPr lang="en-AU" sz="1200" dirty="0"/>
              <a:t>Are there any specific decision guidelines in the VPO</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This section should outline the specific decision guidelines and the implications for any planning applications. </a:t>
            </a:r>
          </a:p>
          <a:p>
            <a:pPr>
              <a:lnSpc>
                <a:spcPct val="114000"/>
              </a:lnSpc>
              <a:spcBef>
                <a:spcPts val="600"/>
              </a:spcBef>
              <a:spcAft>
                <a:spcPts val="600"/>
              </a:spcAft>
            </a:pPr>
            <a:r>
              <a:rPr lang="en-AU" sz="1000" b="0" dirty="0">
                <a:solidFill>
                  <a:srgbClr val="FF0000"/>
                </a:solidFill>
              </a:rPr>
              <a:t>We recommend two paragraphs of two to four sentences to explain key pieces of information that a homeowner or interested party might want to know. Always use plain English over technical planning language.</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endParaRPr lang="en-AU" sz="1400" b="0" dirty="0"/>
          </a:p>
        </p:txBody>
      </p:sp>
      <p:sp>
        <p:nvSpPr>
          <p:cNvPr id="5" name="TextBox 4">
            <a:extLst>
              <a:ext uri="{FF2B5EF4-FFF2-40B4-BE49-F238E27FC236}">
                <a16:creationId xmlns:a16="http://schemas.microsoft.com/office/drawing/2014/main" id="{D5E548B9-DD95-CEB8-A2AD-3EFAF5ED75F2}"/>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a:t>Relevant icon here</a:t>
            </a:r>
          </a:p>
        </p:txBody>
      </p:sp>
      <p:sp>
        <p:nvSpPr>
          <p:cNvPr id="8" name="TextBox 7">
            <a:extLst>
              <a:ext uri="{FF2B5EF4-FFF2-40B4-BE49-F238E27FC236}">
                <a16:creationId xmlns:a16="http://schemas.microsoft.com/office/drawing/2014/main" id="{52AF9A7F-4EAD-F604-1B54-81033C0C94E8}"/>
              </a:ext>
            </a:extLst>
          </p:cNvPr>
          <p:cNvSpPr txBox="1"/>
          <p:nvPr/>
        </p:nvSpPr>
        <p:spPr>
          <a:xfrm>
            <a:off x="463391" y="214221"/>
            <a:ext cx="5936449" cy="553998"/>
          </a:xfrm>
          <a:prstGeom prst="rect">
            <a:avLst/>
          </a:prstGeom>
          <a:noFill/>
        </p:spPr>
        <p:txBody>
          <a:bodyPr wrap="square" rtlCol="0">
            <a:spAutoFit/>
          </a:bodyPr>
          <a:lstStyle/>
          <a:p>
            <a:r>
              <a:rPr lang="en-AU" sz="1000" dirty="0">
                <a:solidFill>
                  <a:srgbClr val="FF0000"/>
                </a:solidFill>
              </a:rPr>
              <a:t>Use this template to develop local content to better explain particular schedules,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161515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D5BB-34C4-4AA5-899C-619B55958803}"/>
              </a:ext>
            </a:extLst>
          </p:cNvPr>
          <p:cNvSpPr>
            <a:spLocks noGrp="1"/>
          </p:cNvSpPr>
          <p:nvPr>
            <p:ph type="title"/>
          </p:nvPr>
        </p:nvSpPr>
        <p:spPr/>
        <p:txBody>
          <a:bodyPr/>
          <a:lstStyle/>
          <a:p>
            <a:r>
              <a:rPr lang="en-AU" sz="2400"/>
              <a:t>Introduction</a:t>
            </a:r>
          </a:p>
        </p:txBody>
      </p:sp>
      <p:sp>
        <p:nvSpPr>
          <p:cNvPr id="6" name="Content Placeholder 2">
            <a:extLst>
              <a:ext uri="{FF2B5EF4-FFF2-40B4-BE49-F238E27FC236}">
                <a16:creationId xmlns:a16="http://schemas.microsoft.com/office/drawing/2014/main" id="{49FB0062-465A-EDBF-A78A-1DB9FEC561FA}"/>
              </a:ext>
            </a:extLst>
          </p:cNvPr>
          <p:cNvSpPr txBox="1">
            <a:spLocks/>
          </p:cNvSpPr>
          <p:nvPr/>
        </p:nvSpPr>
        <p:spPr>
          <a:xfrm>
            <a:off x="368042" y="2611669"/>
            <a:ext cx="6178100" cy="528067"/>
          </a:xfrm>
          <a:prstGeom prst="rect">
            <a:avLst/>
          </a:prstGeom>
        </p:spPr>
        <p:txBody>
          <a:bodyPr vert="horz" lIns="0" tIns="0" rIns="0" bIns="0" rtlCol="0" anchor="t">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spcBef>
                <a:spcPts val="600"/>
              </a:spcBef>
              <a:spcAft>
                <a:spcPts val="600"/>
              </a:spcAft>
            </a:pPr>
            <a:r>
              <a:rPr lang="en-AU" sz="1600" dirty="0"/>
              <a:t>Understanding planning rules and preparing permit applications can be challenging. Knowing key information and how to prepare documents may be the first step to success.</a:t>
            </a:r>
          </a:p>
        </p:txBody>
      </p:sp>
      <p:sp>
        <p:nvSpPr>
          <p:cNvPr id="3" name="Content Placeholder 2">
            <a:extLst>
              <a:ext uri="{FF2B5EF4-FFF2-40B4-BE49-F238E27FC236}">
                <a16:creationId xmlns:a16="http://schemas.microsoft.com/office/drawing/2014/main" id="{D0B8E6F7-E9BC-4D7F-B4DC-01E371B29106}"/>
              </a:ext>
            </a:extLst>
          </p:cNvPr>
          <p:cNvSpPr>
            <a:spLocks noGrp="1"/>
          </p:cNvSpPr>
          <p:nvPr>
            <p:ph sz="quarter" idx="14"/>
          </p:nvPr>
        </p:nvSpPr>
        <p:spPr>
          <a:xfrm>
            <a:off x="364330" y="3623593"/>
            <a:ext cx="6125628" cy="1851288"/>
          </a:xfrm>
        </p:spPr>
        <p:txBody>
          <a:bodyPr numCol="1" spcCol="360000"/>
          <a:lstStyle/>
          <a:p>
            <a:pPr>
              <a:lnSpc>
                <a:spcPct val="114000"/>
              </a:lnSpc>
              <a:spcBef>
                <a:spcPts val="600"/>
              </a:spcBef>
              <a:spcAft>
                <a:spcPts val="600"/>
              </a:spcAft>
            </a:pPr>
            <a:r>
              <a:rPr lang="en-AU" sz="1000" b="0" dirty="0"/>
              <a:t>Our planning and development experts work to ensure that our community's built environment meets the needs of the community and aligns with our strategic priorities. This is guided by the </a:t>
            </a:r>
            <a:r>
              <a:rPr lang="en-AU" sz="1000" b="0" dirty="0">
                <a:highlight>
                  <a:srgbClr val="FFFF00"/>
                </a:highlight>
              </a:rPr>
              <a:t>[Insert council name] </a:t>
            </a:r>
            <a:r>
              <a:rPr lang="en-AU" sz="1000" b="0" dirty="0"/>
              <a:t>planning policies and controls that apply to your property. </a:t>
            </a:r>
          </a:p>
          <a:p>
            <a:pPr>
              <a:lnSpc>
                <a:spcPct val="114000"/>
              </a:lnSpc>
              <a:spcBef>
                <a:spcPts val="600"/>
              </a:spcBef>
              <a:spcAft>
                <a:spcPts val="600"/>
              </a:spcAft>
            </a:pPr>
            <a:r>
              <a:rPr lang="en-AU" sz="1000" b="0" dirty="0"/>
              <a:t>We will assess your proposal against the planning policies and controls to make sure it is the right outcome for the site. To do this, we need you to provide the right information when you apply for your planning permit. A complete and high-quality application will also save you time during the application process.</a:t>
            </a:r>
          </a:p>
          <a:p>
            <a:pPr>
              <a:lnSpc>
                <a:spcPct val="114000"/>
              </a:lnSpc>
              <a:spcBef>
                <a:spcPts val="600"/>
              </a:spcBef>
              <a:spcAft>
                <a:spcPts val="600"/>
              </a:spcAft>
            </a:pPr>
            <a:r>
              <a:rPr lang="en-AU" sz="1000" b="0" dirty="0"/>
              <a:t>This guide has been written for people who are not familiar with the planning system, would like to understand the controls on their land and may be thinking about submitting a planning application.</a:t>
            </a:r>
          </a:p>
        </p:txBody>
      </p:sp>
      <p:sp>
        <p:nvSpPr>
          <p:cNvPr id="5" name="Slide Number Placeholder 4">
            <a:extLst>
              <a:ext uri="{FF2B5EF4-FFF2-40B4-BE49-F238E27FC236}">
                <a16:creationId xmlns:a16="http://schemas.microsoft.com/office/drawing/2014/main" id="{ECB0146E-3380-4835-804E-7805ECA7DC3D}"/>
              </a:ext>
              <a:ext uri="{C183D7F6-B498-43B3-948B-1728B52AA6E4}">
                <adec:decorative xmlns:adec="http://schemas.microsoft.com/office/drawing/2017/decorative" val="1"/>
              </a:ext>
            </a:extLst>
          </p:cNvPr>
          <p:cNvSpPr>
            <a:spLocks noGrp="1"/>
          </p:cNvSpPr>
          <p:nvPr>
            <p:ph type="sldNum" sz="quarter" idx="17"/>
          </p:nvPr>
        </p:nvSpPr>
        <p:spPr/>
        <p:txBody>
          <a:bodyPr/>
          <a:lstStyle/>
          <a:p>
            <a:r>
              <a:rPr lang="en-GB"/>
              <a:t>Page </a:t>
            </a:r>
            <a:fld id="{F5AEA0E0-5CC6-4BD0-905C-A0021E419432}" type="slidenum">
              <a:rPr lang="en-GB" smtClean="0"/>
              <a:pPr/>
              <a:t>5</a:t>
            </a:fld>
            <a:endParaRPr lang="en-GB"/>
          </a:p>
        </p:txBody>
      </p:sp>
      <p:sp>
        <p:nvSpPr>
          <p:cNvPr id="7" name="Content Placeholder 2">
            <a:extLst>
              <a:ext uri="{FF2B5EF4-FFF2-40B4-BE49-F238E27FC236}">
                <a16:creationId xmlns:a16="http://schemas.microsoft.com/office/drawing/2014/main" id="{914022EC-9314-4B20-A115-A0FB28421CEC}"/>
              </a:ext>
            </a:extLst>
          </p:cNvPr>
          <p:cNvSpPr txBox="1">
            <a:spLocks/>
          </p:cNvSpPr>
          <p:nvPr/>
        </p:nvSpPr>
        <p:spPr>
          <a:xfrm>
            <a:off x="364330" y="5667736"/>
            <a:ext cx="6125628" cy="2912384"/>
          </a:xfrm>
          <a:prstGeom prst="rect">
            <a:avLst/>
          </a:prstGeom>
          <a:solidFill>
            <a:schemeClr val="bg2"/>
          </a:solidFill>
          <a:ln w="76200">
            <a:noFill/>
          </a:ln>
        </p:spPr>
        <p:txBody>
          <a:bodyPr vert="horz" lIns="72000" tIns="72000" rIns="72000" bIns="72000" numCol="1" spcCol="360000" rtlCol="0" anchor="t">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spcBef>
                <a:spcPts val="600"/>
              </a:spcBef>
              <a:spcAft>
                <a:spcPts val="600"/>
              </a:spcAft>
            </a:pPr>
            <a:r>
              <a:rPr lang="en-AU" sz="1000" i="1" dirty="0"/>
              <a:t>What is in this guide</a:t>
            </a:r>
            <a:endParaRPr lang="en-AU" sz="1000" i="1" dirty="0">
              <a:cs typeface="Arial"/>
            </a:endParaRPr>
          </a:p>
          <a:p>
            <a:pPr>
              <a:lnSpc>
                <a:spcPct val="114000"/>
              </a:lnSpc>
              <a:spcBef>
                <a:spcPts val="600"/>
              </a:spcBef>
              <a:spcAft>
                <a:spcPts val="600"/>
              </a:spcAft>
            </a:pPr>
            <a:r>
              <a:rPr lang="en-AU" sz="1000" dirty="0"/>
              <a:t>Chapter one </a:t>
            </a:r>
            <a:r>
              <a:rPr lang="en-AU" sz="1000" b="0" dirty="0"/>
              <a:t>of this document will help you:</a:t>
            </a:r>
          </a:p>
          <a:p>
            <a:pPr marL="171450" indent="-171450">
              <a:lnSpc>
                <a:spcPct val="114000"/>
              </a:lnSpc>
              <a:spcBef>
                <a:spcPts val="600"/>
              </a:spcBef>
              <a:spcAft>
                <a:spcPts val="600"/>
              </a:spcAft>
              <a:buFont typeface="Arial" panose="020B0604020202020204" pitchFamily="34" charset="0"/>
              <a:buChar char="•"/>
            </a:pPr>
            <a:r>
              <a:rPr lang="en-AU" sz="1000" b="0" dirty="0"/>
              <a:t>Identify the planning controls and policies that apply to your property</a:t>
            </a:r>
          </a:p>
          <a:p>
            <a:pPr marL="171450" indent="-171450">
              <a:lnSpc>
                <a:spcPct val="114000"/>
              </a:lnSpc>
              <a:spcBef>
                <a:spcPts val="600"/>
              </a:spcBef>
              <a:spcAft>
                <a:spcPts val="600"/>
              </a:spcAft>
              <a:buFont typeface="Arial" panose="020B0604020202020204" pitchFamily="34" charset="0"/>
              <a:buChar char="•"/>
            </a:pPr>
            <a:r>
              <a:rPr lang="en-AU" sz="1000" b="0" dirty="0"/>
              <a:t>Identify what information you need to include in your application (you may need professionals to prepare some of the specialist documents)</a:t>
            </a:r>
          </a:p>
          <a:p>
            <a:pPr marL="171450" indent="-171450">
              <a:lnSpc>
                <a:spcPct val="114000"/>
              </a:lnSpc>
              <a:spcBef>
                <a:spcPts val="600"/>
              </a:spcBef>
              <a:spcAft>
                <a:spcPts val="600"/>
              </a:spcAft>
              <a:buFont typeface="Arial" panose="020B0604020202020204" pitchFamily="34" charset="0"/>
              <a:buChar char="•"/>
            </a:pPr>
            <a:r>
              <a:rPr lang="en-AU" sz="1000" b="0" dirty="0"/>
              <a:t>Identify who you need to talk to and when</a:t>
            </a:r>
          </a:p>
          <a:p>
            <a:pPr>
              <a:lnSpc>
                <a:spcPct val="114000"/>
              </a:lnSpc>
              <a:spcBef>
                <a:spcPts val="600"/>
              </a:spcBef>
              <a:spcAft>
                <a:spcPts val="600"/>
              </a:spcAft>
            </a:pPr>
            <a:r>
              <a:rPr lang="en-AU" sz="1000" dirty="0"/>
              <a:t>Chapter two </a:t>
            </a:r>
            <a:r>
              <a:rPr lang="en-AU" sz="1000" b="0" dirty="0"/>
              <a:t>and </a:t>
            </a:r>
            <a:r>
              <a:rPr lang="en-AU" sz="1000" dirty="0"/>
              <a:t>three</a:t>
            </a:r>
            <a:r>
              <a:rPr lang="en-AU" sz="1000" b="0" dirty="0"/>
              <a:t> will help you understand the planning controls that might apply to your property, what it might say for your proposal, and what information you need to include in your application.</a:t>
            </a:r>
          </a:p>
          <a:p>
            <a:pPr>
              <a:lnSpc>
                <a:spcPct val="114000"/>
              </a:lnSpc>
              <a:spcBef>
                <a:spcPts val="600"/>
              </a:spcBef>
              <a:spcAft>
                <a:spcPts val="600"/>
              </a:spcAft>
            </a:pPr>
            <a:r>
              <a:rPr lang="en-AU" sz="1000" b="0" dirty="0"/>
              <a:t>Planning can use technical and confusing language. Use </a:t>
            </a:r>
            <a:r>
              <a:rPr lang="en-AU" sz="1000" dirty="0"/>
              <a:t>Chapter four</a:t>
            </a:r>
            <a:r>
              <a:rPr lang="en-AU" sz="1000" b="0" dirty="0"/>
              <a:t> to this guide to demystify planning terminology and better understand how plans or other documents might need to look.</a:t>
            </a:r>
          </a:p>
        </p:txBody>
      </p:sp>
    </p:spTree>
    <p:extLst>
      <p:ext uri="{BB962C8B-B14F-4D97-AF65-F5344CB8AC3E}">
        <p14:creationId xmlns:p14="http://schemas.microsoft.com/office/powerpoint/2010/main" val="2348634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Significant Landscape Overlay</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50</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1" name="Content Placeholder 2">
            <a:extLst>
              <a:ext uri="{FF2B5EF4-FFF2-40B4-BE49-F238E27FC236}">
                <a16:creationId xmlns:a16="http://schemas.microsoft.com/office/drawing/2014/main" id="{2B9E42B9-FD23-E151-38A4-39556C0646DF}"/>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Significant Landscape Overlay?</a:t>
            </a:r>
          </a:p>
          <a:p>
            <a:pPr>
              <a:lnSpc>
                <a:spcPct val="114000"/>
              </a:lnSpc>
              <a:spcBef>
                <a:spcPts val="600"/>
              </a:spcBef>
              <a:spcAft>
                <a:spcPts val="600"/>
              </a:spcAft>
            </a:pPr>
            <a:r>
              <a:rPr lang="en-AU" sz="1000" b="0" dirty="0"/>
              <a:t>The Significant Landscape Overlay (SLO) identifies – and seeks to conserve and enhance – significant landscapes. Local ‘schedules’ include a statement of the nature, key elements of the landscape and the landscape character objectives. The schedule describes those factors and how they must be considered when a decision is made.</a:t>
            </a:r>
          </a:p>
          <a:p>
            <a:pPr>
              <a:lnSpc>
                <a:spcPct val="114000"/>
              </a:lnSpc>
            </a:pPr>
            <a:r>
              <a:rPr lang="en-AU" sz="1200" dirty="0"/>
              <a:t>When is a planning permit usually required?</a:t>
            </a:r>
          </a:p>
          <a:p>
            <a:pPr>
              <a:lnSpc>
                <a:spcPct val="114000"/>
              </a:lnSpc>
              <a:spcBef>
                <a:spcPts val="600"/>
              </a:spcBef>
            </a:pPr>
            <a:r>
              <a:rPr lang="en-AU" sz="1000" b="0" dirty="0"/>
              <a:t>A planning permit is required for:</a:t>
            </a:r>
          </a:p>
          <a:p>
            <a:pPr marL="171450" indent="-171450">
              <a:lnSpc>
                <a:spcPct val="114000"/>
              </a:lnSpc>
              <a:spcBef>
                <a:spcPts val="0"/>
              </a:spcBef>
              <a:buFont typeface="Arial" panose="020B0604020202020204" pitchFamily="34" charset="0"/>
              <a:buChar char="•"/>
            </a:pPr>
            <a:r>
              <a:rPr lang="en-AU" sz="1000" b="0" dirty="0"/>
              <a:t>Most new buildings </a:t>
            </a:r>
          </a:p>
          <a:p>
            <a:pPr marL="171450" indent="-171450">
              <a:lnSpc>
                <a:spcPct val="114000"/>
              </a:lnSpc>
              <a:spcBef>
                <a:spcPts val="0"/>
              </a:spcBef>
              <a:buFont typeface="Arial" panose="020B0604020202020204" pitchFamily="34" charset="0"/>
              <a:buChar char="•"/>
            </a:pPr>
            <a:r>
              <a:rPr lang="en-AU" sz="1000" b="0" dirty="0"/>
              <a:t>This may extend to earthworks, and removing trees or other vegetation</a:t>
            </a:r>
          </a:p>
          <a:p>
            <a:pPr>
              <a:lnSpc>
                <a:spcPct val="114000"/>
              </a:lnSpc>
              <a:spcBef>
                <a:spcPts val="600"/>
              </a:spcBef>
              <a:spcAft>
                <a:spcPts val="600"/>
              </a:spcAft>
            </a:pPr>
            <a:r>
              <a:rPr lang="en-AU" sz="1000" b="0" dirty="0"/>
              <a:t>The SLO is designated for areas that have landscapes of local significance, therefore the items that contribute to this – trees, pleasant buildings, open fields, views to the ocean – are generally protected. </a:t>
            </a:r>
          </a:p>
          <a:p>
            <a:pPr>
              <a:lnSpc>
                <a:spcPct val="114000"/>
              </a:lnSpc>
            </a:pPr>
            <a:r>
              <a:rPr lang="en-AU" sz="1200" dirty="0"/>
              <a:t>What may not need a planning permit?</a:t>
            </a:r>
          </a:p>
          <a:p>
            <a:pPr>
              <a:lnSpc>
                <a:spcPct val="114000"/>
              </a:lnSpc>
              <a:spcBef>
                <a:spcPts val="600"/>
              </a:spcBef>
              <a:spcAft>
                <a:spcPts val="600"/>
              </a:spcAft>
            </a:pPr>
            <a:r>
              <a:rPr lang="en-AU" sz="1000" b="0" dirty="0"/>
              <a:t>The best way to avoid needing a planning permit in the SLO can be to develop outside the overlay areas, if possible. If your entire land is impacted by an SLO, check the schedule as there may be exemptions, including for fencing, driveways, some new buildings or other minor activities. There is a long list of exemptions in the planning scheme too, so check if your proposal meets any of these.</a:t>
            </a:r>
          </a:p>
          <a:p>
            <a:pPr>
              <a:lnSpc>
                <a:spcPct val="114000"/>
              </a:lnSpc>
            </a:pPr>
            <a:r>
              <a:rPr lang="en-AU" sz="1200" dirty="0"/>
              <a:t>Is anything not allowed in the SLO?</a:t>
            </a:r>
          </a:p>
          <a:p>
            <a:pPr>
              <a:lnSpc>
                <a:spcPct val="114000"/>
              </a:lnSpc>
            </a:pPr>
            <a:r>
              <a:rPr lang="en-AU" sz="1000" b="0" dirty="0"/>
              <a:t>While no land uses or specific development are ‘prohibited’ in the SLO, many impactful activities may not receive support. Often councils prefer that the relevant landscape and visual factors are considered for new development – if it is has not been considered, approval may not be issued.</a:t>
            </a:r>
          </a:p>
          <a:p>
            <a:pPr>
              <a:lnSpc>
                <a:spcPct val="114000"/>
              </a:lnSpc>
              <a:spcBef>
                <a:spcPts val="600"/>
              </a:spcBef>
              <a:spcAft>
                <a:spcPts val="600"/>
              </a:spcAft>
            </a:pPr>
            <a:endParaRPr lang="en-AU" sz="1000" b="0" dirty="0"/>
          </a:p>
        </p:txBody>
      </p:sp>
      <p:sp>
        <p:nvSpPr>
          <p:cNvPr id="12" name="Content Placeholder 3">
            <a:extLst>
              <a:ext uri="{FF2B5EF4-FFF2-40B4-BE49-F238E27FC236}">
                <a16:creationId xmlns:a16="http://schemas.microsoft.com/office/drawing/2014/main" id="{BFB7E5EB-41A7-81EC-CDC0-AE033019E1DE}"/>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a:t>What do I need to include in my planning permit application?</a:t>
            </a:r>
          </a:p>
          <a:p>
            <a:pPr>
              <a:lnSpc>
                <a:spcPct val="114000"/>
              </a:lnSpc>
              <a:spcBef>
                <a:spcPts val="600"/>
              </a:spcBef>
              <a:spcAft>
                <a:spcPts val="600"/>
              </a:spcAft>
            </a:pPr>
            <a:r>
              <a:rPr lang="en-AU" sz="1000" b="0"/>
              <a:t>Given the different landscape matters for which an SLO might need a permit, it is recommended to check the schedule and with the council before progressing too far with a proposal. The schedule often includes any information that must be submitted  The specific requirements will depend on the significance of the area, therefore different reports, plans and other items may be required for submission.</a:t>
            </a:r>
          </a:p>
          <a:p>
            <a:pPr>
              <a:lnSpc>
                <a:spcPct val="114000"/>
              </a:lnSpc>
            </a:pPr>
            <a:r>
              <a:rPr lang="en-AU" sz="1200"/>
              <a:t>Are there any specific requirements?</a:t>
            </a:r>
          </a:p>
          <a:p>
            <a:pPr>
              <a:lnSpc>
                <a:spcPct val="114000"/>
              </a:lnSpc>
              <a:spcBef>
                <a:spcPts val="600"/>
              </a:spcBef>
              <a:spcAft>
                <a:spcPts val="600"/>
              </a:spcAft>
            </a:pPr>
            <a:r>
              <a:rPr lang="en-AU" sz="1000" b="0"/>
              <a:t>The statement of landscape significance and objectives within a schedule must be responded to and considered. This might need particular reports prepared. </a:t>
            </a:r>
          </a:p>
          <a:p>
            <a:pPr>
              <a:lnSpc>
                <a:spcPct val="114000"/>
              </a:lnSpc>
            </a:pPr>
            <a:r>
              <a:rPr lang="en-AU" sz="1200"/>
              <a:t>How different are SLO’s based on the local schedule?</a:t>
            </a:r>
          </a:p>
          <a:p>
            <a:pPr>
              <a:lnSpc>
                <a:spcPct val="114000"/>
              </a:lnSpc>
              <a:spcBef>
                <a:spcPts val="600"/>
              </a:spcBef>
              <a:spcAft>
                <a:spcPts val="100"/>
              </a:spcAft>
            </a:pPr>
            <a:r>
              <a:rPr lang="en-AU" sz="1000" b="0"/>
              <a:t>The diversity of landscape issues covered in the SLO is outlined by some of the schedules across Victoria. For example:</a:t>
            </a:r>
          </a:p>
          <a:p>
            <a:pPr marL="171450" indent="-171450">
              <a:lnSpc>
                <a:spcPct val="114000"/>
              </a:lnSpc>
              <a:spcBef>
                <a:spcPts val="100"/>
              </a:spcBef>
              <a:spcAft>
                <a:spcPts val="100"/>
              </a:spcAft>
              <a:buFont typeface="Arial" panose="020B0604020202020204" pitchFamily="34" charset="0"/>
              <a:buChar char="•"/>
            </a:pPr>
            <a:r>
              <a:rPr lang="en-AU" sz="1000" b="0"/>
              <a:t>Yarra (</a:t>
            </a:r>
            <a:r>
              <a:rPr lang="en-AU" sz="1000" b="0" err="1"/>
              <a:t>Birrarung</a:t>
            </a:r>
            <a:r>
              <a:rPr lang="en-AU" sz="1000" b="0"/>
              <a:t>) River Corridor Environs – Boroondara City</a:t>
            </a:r>
          </a:p>
          <a:p>
            <a:pPr marL="171450" indent="-171450">
              <a:lnSpc>
                <a:spcPct val="114000"/>
              </a:lnSpc>
              <a:spcBef>
                <a:spcPts val="100"/>
              </a:spcBef>
              <a:spcAft>
                <a:spcPts val="100"/>
              </a:spcAft>
              <a:buFont typeface="Arial" panose="020B0604020202020204" pitchFamily="34" charset="0"/>
              <a:buChar char="•"/>
            </a:pPr>
            <a:r>
              <a:rPr lang="en-AU" sz="1000" b="0"/>
              <a:t>Neighbourhood Character Areas – Whitehorse City</a:t>
            </a:r>
          </a:p>
          <a:p>
            <a:pPr marL="171450" indent="-171450">
              <a:lnSpc>
                <a:spcPct val="114000"/>
              </a:lnSpc>
              <a:spcBef>
                <a:spcPts val="100"/>
              </a:spcBef>
              <a:spcAft>
                <a:spcPts val="100"/>
              </a:spcAft>
              <a:buFont typeface="Arial" panose="020B0604020202020204" pitchFamily="34" charset="0"/>
              <a:buChar char="•"/>
            </a:pPr>
            <a:r>
              <a:rPr lang="en-AU" sz="1000" b="0"/>
              <a:t>Approaches to Maldon Landscape Area – Mount Alexander Shire</a:t>
            </a:r>
          </a:p>
          <a:p>
            <a:pPr marL="171450" indent="-171450">
              <a:lnSpc>
                <a:spcPct val="114000"/>
              </a:lnSpc>
              <a:spcBef>
                <a:spcPts val="100"/>
              </a:spcBef>
              <a:spcAft>
                <a:spcPts val="100"/>
              </a:spcAft>
              <a:buFont typeface="Arial" panose="020B0604020202020204" pitchFamily="34" charset="0"/>
              <a:buChar char="•"/>
            </a:pPr>
            <a:r>
              <a:rPr lang="en-AU" sz="1000" b="0"/>
              <a:t>Great Ocean Road Landscape Area – Corangamite Shire</a:t>
            </a:r>
          </a:p>
          <a:p>
            <a:pPr marL="171450" indent="-171450">
              <a:lnSpc>
                <a:spcPct val="114000"/>
              </a:lnSpc>
              <a:spcBef>
                <a:spcPts val="100"/>
              </a:spcBef>
              <a:spcAft>
                <a:spcPts val="100"/>
              </a:spcAft>
              <a:buFont typeface="Arial" panose="020B0604020202020204" pitchFamily="34" charset="0"/>
              <a:buChar char="•"/>
            </a:pPr>
            <a:r>
              <a:rPr lang="en-AU" sz="1000" b="0"/>
              <a:t>Mallacoota Inlet and Surrounds – East Gippsland Shire</a:t>
            </a:r>
          </a:p>
          <a:p>
            <a:pPr>
              <a:lnSpc>
                <a:spcPct val="114000"/>
              </a:lnSpc>
              <a:spcBef>
                <a:spcPts val="600"/>
              </a:spcBef>
              <a:spcAft>
                <a:spcPts val="600"/>
              </a:spcAft>
            </a:pPr>
            <a:r>
              <a:rPr lang="en-AU" sz="1000" b="0"/>
              <a:t>Each of these schedules consider unique local landscape characteristics which must be considered for new buildings.</a:t>
            </a:r>
          </a:p>
          <a:p>
            <a:pPr marL="171450" indent="-171450">
              <a:lnSpc>
                <a:spcPct val="114000"/>
              </a:lnSpc>
              <a:spcBef>
                <a:spcPts val="100"/>
              </a:spcBef>
              <a:spcAft>
                <a:spcPts val="100"/>
              </a:spcAft>
              <a:buFont typeface="Arial" panose="020B0604020202020204" pitchFamily="34" charset="0"/>
              <a:buChar char="•"/>
            </a:pPr>
            <a:endParaRPr lang="en-AU" sz="1000" b="0"/>
          </a:p>
          <a:p>
            <a:pPr marL="171450" indent="-171450">
              <a:lnSpc>
                <a:spcPct val="114000"/>
              </a:lnSpc>
              <a:spcBef>
                <a:spcPts val="100"/>
              </a:spcBef>
              <a:spcAft>
                <a:spcPts val="100"/>
              </a:spcAft>
              <a:buFont typeface="Arial" panose="020B0604020202020204" pitchFamily="34" charset="0"/>
              <a:buChar char="•"/>
            </a:pPr>
            <a:endParaRPr lang="en-AU" sz="1000" b="0"/>
          </a:p>
        </p:txBody>
      </p:sp>
    </p:spTree>
    <p:extLst>
      <p:ext uri="{BB962C8B-B14F-4D97-AF65-F5344CB8AC3E}">
        <p14:creationId xmlns:p14="http://schemas.microsoft.com/office/powerpoint/2010/main" val="1894269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1741A18-E01E-1701-1573-1A9872173B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Schedule </a:t>
            </a:r>
            <a:r>
              <a:rPr lang="en-AU" b="1">
                <a:highlight>
                  <a:srgbClr val="FFFF00"/>
                </a:highlight>
              </a:rPr>
              <a:t>X</a:t>
            </a:r>
            <a:r>
              <a:rPr lang="en-AU" b="1"/>
              <a:t> to the SLO</a:t>
            </a:r>
          </a:p>
        </p:txBody>
      </p:sp>
      <p:sp>
        <p:nvSpPr>
          <p:cNvPr id="3" name="Title 1">
            <a:extLst>
              <a:ext uri="{FF2B5EF4-FFF2-40B4-BE49-F238E27FC236}">
                <a16:creationId xmlns:a16="http://schemas.microsoft.com/office/drawing/2014/main" id="{675202D9-CEA4-8166-2303-B3997D923652}"/>
              </a:ext>
            </a:extLst>
          </p:cNvPr>
          <p:cNvSpPr txBox="1">
            <a:spLocks/>
          </p:cNvSpPr>
          <p:nvPr/>
        </p:nvSpPr>
        <p:spPr>
          <a:xfrm>
            <a:off x="1377792" y="1241961"/>
            <a:ext cx="4231963" cy="960000"/>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r>
              <a:rPr lang="en-AU" sz="1200" i="1">
                <a:highlight>
                  <a:srgbClr val="FFFF00"/>
                </a:highlight>
              </a:rPr>
              <a:t>XXXXX City / Shire / Rural City Council</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51</a:t>
            </a:fld>
            <a:endParaRPr lang="en-GB"/>
          </a:p>
        </p:txBody>
      </p:sp>
      <p:sp>
        <p:nvSpPr>
          <p:cNvPr id="7" name="Content Placeholder 2">
            <a:extLst>
              <a:ext uri="{FF2B5EF4-FFF2-40B4-BE49-F238E27FC236}">
                <a16:creationId xmlns:a16="http://schemas.microsoft.com/office/drawing/2014/main" id="{4C682D07-35BF-4894-8314-49B056BC509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To what areas does schedule </a:t>
            </a:r>
            <a:r>
              <a:rPr lang="en-AU" sz="1200" dirty="0">
                <a:highlight>
                  <a:srgbClr val="FFFF00"/>
                </a:highlight>
              </a:rPr>
              <a:t>X</a:t>
            </a:r>
            <a:r>
              <a:rPr lang="en-AU" sz="1200" dirty="0"/>
              <a:t> to the SLO apply?</a:t>
            </a:r>
          </a:p>
          <a:p>
            <a:pPr>
              <a:lnSpc>
                <a:spcPct val="114000"/>
              </a:lnSpc>
              <a:spcBef>
                <a:spcPts val="600"/>
              </a:spcBef>
              <a:spcAft>
                <a:spcPts val="600"/>
              </a:spcAft>
            </a:pPr>
            <a:r>
              <a:rPr lang="en-AU" sz="1000" b="0" dirty="0"/>
              <a:t>This schedule – known as the SLO</a:t>
            </a:r>
            <a:r>
              <a:rPr lang="en-AU" sz="1000" b="0" dirty="0">
                <a:highlight>
                  <a:srgbClr val="FFFF00"/>
                </a:highlight>
              </a:rPr>
              <a:t>X</a:t>
            </a:r>
            <a:r>
              <a:rPr lang="en-AU" sz="1000" b="0" dirty="0"/>
              <a:t> – applies to the…</a:t>
            </a:r>
          </a:p>
          <a:p>
            <a:pPr>
              <a:lnSpc>
                <a:spcPct val="114000"/>
              </a:lnSpc>
              <a:spcBef>
                <a:spcPts val="600"/>
              </a:spcBef>
              <a:spcAft>
                <a:spcPts val="600"/>
              </a:spcAft>
            </a:pPr>
            <a:r>
              <a:rPr lang="en-AU" sz="1000" b="0" dirty="0">
                <a:solidFill>
                  <a:srgbClr val="FF0000"/>
                </a:solidFill>
              </a:rPr>
              <a:t>Use this section to briefly explain what this area is called and anything that the general public might need to know about the schedule. The statement of nature and key elements of landscape can be most helpful for explaining this information in simpler language.</a:t>
            </a:r>
          </a:p>
          <a:p>
            <a:pPr>
              <a:lnSpc>
                <a:spcPct val="114000"/>
              </a:lnSpc>
            </a:pPr>
            <a:r>
              <a:rPr lang="en-AU" sz="1200" dirty="0"/>
              <a:t>What are the landscape character objectives for the SLO</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Use this section to elaborate on any landscape protection objectives. We recommend two or three sentences to explain the key elements of the objectives. Always use plain English over technical planning language. </a:t>
            </a:r>
          </a:p>
          <a:p>
            <a:pPr>
              <a:lnSpc>
                <a:spcPct val="114000"/>
              </a:lnSpc>
              <a:spcBef>
                <a:spcPts val="600"/>
              </a:spcBef>
              <a:spcAft>
                <a:spcPts val="600"/>
              </a:spcAft>
            </a:pPr>
            <a:r>
              <a:rPr lang="en-AU" sz="1000" b="0" dirty="0">
                <a:solidFill>
                  <a:srgbClr val="FF0000"/>
                </a:solidFill>
              </a:rPr>
              <a:t>Delete this section if not needed.</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anose="020B0604020202020204"/>
                <a:ea typeface="+mn-ea"/>
                <a:cs typeface="+mn-cs"/>
              </a:rPr>
              <a:t>Are there any specific application requirements in the SLO</a:t>
            </a:r>
            <a:r>
              <a:rPr kumimoji="0" lang="en-AU" sz="12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rPr>
              <a:t>X</a:t>
            </a:r>
            <a:r>
              <a:rPr kumimoji="0" lang="en-AU" sz="12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This section should outline the specific application requirements and when they might apply. We recommend two or three sentences to explain key pieces of information that a homeowner or interested party might want to know. </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Delete this section if not needed.</a:t>
            </a:r>
          </a:p>
          <a:p>
            <a:pPr>
              <a:lnSpc>
                <a:spcPct val="114000"/>
              </a:lnSpc>
              <a:spcBef>
                <a:spcPts val="600"/>
              </a:spcBef>
              <a:spcAft>
                <a:spcPts val="600"/>
              </a:spcAft>
            </a:pPr>
            <a:endParaRPr lang="en-AU" sz="1000" b="0" dirty="0">
              <a:solidFill>
                <a:srgbClr val="FF0000"/>
              </a:solidFill>
            </a:endParaRPr>
          </a:p>
          <a:p>
            <a:pPr>
              <a:lnSpc>
                <a:spcPct val="114000"/>
              </a:lnSpc>
            </a:pPr>
            <a:endParaRPr lang="en-AU" sz="1200" b="0" dirty="0"/>
          </a:p>
        </p:txBody>
      </p:sp>
      <p:sp>
        <p:nvSpPr>
          <p:cNvPr id="12" name="Content Placeholder 3">
            <a:extLst>
              <a:ext uri="{FF2B5EF4-FFF2-40B4-BE49-F238E27FC236}">
                <a16:creationId xmlns:a16="http://schemas.microsoft.com/office/drawing/2014/main" id="{D087B5FF-BB3C-4E95-A247-84C7D2FC412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anose="020B0604020202020204"/>
                <a:ea typeface="+mn-ea"/>
                <a:cs typeface="+mn-cs"/>
              </a:rPr>
              <a:t>Are there specific permit requirements for new buildings, land uses or other development in the SLO</a:t>
            </a:r>
            <a:r>
              <a:rPr kumimoji="0" lang="en-AU" sz="12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rPr>
              <a:t>X</a:t>
            </a:r>
            <a:r>
              <a:rPr kumimoji="0" lang="en-AU" sz="12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This section might need two paragraphs to explain any variations to permit triggers including building heights, materials or other items. Consider the types of questions that the planning departments might receive frequently. This might also include an permit exemptions that the team has to explain often. The answer here does not need to be all encompassing.</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This doesn’t need to be specific but should elaborate on what a homeowner or interested party might want to know. For example, “a permit is required to remove, destroy or lopping an vegetation native to Australia” or “routine maintenance by a public landowner does not require a planning permit”. </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If there are no specific permit requirements then delete this section if not needed.</a:t>
            </a:r>
          </a:p>
          <a:p>
            <a:pPr>
              <a:lnSpc>
                <a:spcPct val="114000"/>
              </a:lnSpc>
            </a:pPr>
            <a:r>
              <a:rPr lang="en-AU" sz="1200" dirty="0"/>
              <a:t>Are there any specific decision guidelines in the SLO</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This section should outline the specific decision guidelines and the implications for any planning applications. </a:t>
            </a:r>
          </a:p>
          <a:p>
            <a:pPr>
              <a:lnSpc>
                <a:spcPct val="114000"/>
              </a:lnSpc>
              <a:spcBef>
                <a:spcPts val="600"/>
              </a:spcBef>
              <a:spcAft>
                <a:spcPts val="600"/>
              </a:spcAft>
            </a:pPr>
            <a:r>
              <a:rPr lang="en-AU" sz="1000" b="0" dirty="0">
                <a:solidFill>
                  <a:srgbClr val="FF0000"/>
                </a:solidFill>
              </a:rPr>
              <a:t>We recommend two paragraphs of two to four sentences to explain key pieces of information that a homeowner or interested party might want to know. Always use plain English over technical planning language.</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endParaRPr lang="en-AU" sz="1400" b="0" dirty="0"/>
          </a:p>
        </p:txBody>
      </p:sp>
      <p:sp>
        <p:nvSpPr>
          <p:cNvPr id="5" name="TextBox 4">
            <a:extLst>
              <a:ext uri="{FF2B5EF4-FFF2-40B4-BE49-F238E27FC236}">
                <a16:creationId xmlns:a16="http://schemas.microsoft.com/office/drawing/2014/main" id="{D5E548B9-DD95-CEB8-A2AD-3EFAF5ED75F2}"/>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a:t>Relevant icon here</a:t>
            </a:r>
          </a:p>
        </p:txBody>
      </p:sp>
      <p:sp>
        <p:nvSpPr>
          <p:cNvPr id="8" name="TextBox 7">
            <a:extLst>
              <a:ext uri="{FF2B5EF4-FFF2-40B4-BE49-F238E27FC236}">
                <a16:creationId xmlns:a16="http://schemas.microsoft.com/office/drawing/2014/main" id="{52AF9A7F-4EAD-F604-1B54-81033C0C94E8}"/>
              </a:ext>
            </a:extLst>
          </p:cNvPr>
          <p:cNvSpPr txBox="1"/>
          <p:nvPr/>
        </p:nvSpPr>
        <p:spPr>
          <a:xfrm>
            <a:off x="364331" y="237021"/>
            <a:ext cx="5889707" cy="553998"/>
          </a:xfrm>
          <a:prstGeom prst="rect">
            <a:avLst/>
          </a:prstGeom>
          <a:noFill/>
        </p:spPr>
        <p:txBody>
          <a:bodyPr wrap="square" rtlCol="0">
            <a:spAutoFit/>
          </a:bodyPr>
          <a:lstStyle/>
          <a:p>
            <a:r>
              <a:rPr lang="en-AU" sz="1000">
                <a:solidFill>
                  <a:srgbClr val="FF0000"/>
                </a:solidFill>
              </a:rPr>
              <a:t>Use this template to develop local content to better explain particular schedules,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1656520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87C58C56-3D1D-4E00-97E7-8167563C69A1}"/>
              </a:ext>
              <a:ext uri="{C183D7F6-B498-43B3-948B-1728B52AA6E4}">
                <adec:decorative xmlns:adec="http://schemas.microsoft.com/office/drawing/2017/decorative" val="1"/>
              </a:ext>
            </a:extLst>
          </p:cNvPr>
          <p:cNvPicPr>
            <a:picLocks noGrp="1" noChangeAspect="1"/>
          </p:cNvPicPr>
          <p:nvPr>
            <p:ph type="pic" sz="quarter" idx="20"/>
          </p:nvPr>
        </p:nvPicPr>
        <p:blipFill>
          <a:blip r:embed="rId2" cstate="screen">
            <a:alphaModFix amt="50000"/>
            <a:extLst>
              <a:ext uri="{28A0092B-C50C-407E-A947-70E740481C1C}">
                <a14:useLocalDpi xmlns:a14="http://schemas.microsoft.com/office/drawing/2010/main"/>
              </a:ext>
            </a:extLst>
          </a:blip>
          <a:srcRect/>
          <a:stretch/>
        </p:blipFill>
        <p:spPr>
          <a:xfrm>
            <a:off x="2066926" y="1221938"/>
            <a:ext cx="4791075" cy="7455916"/>
          </a:xfrm>
        </p:spPr>
      </p:pic>
      <p:sp>
        <p:nvSpPr>
          <p:cNvPr id="3" name="Text Placeholder 2">
            <a:extLst>
              <a:ext uri="{FF2B5EF4-FFF2-40B4-BE49-F238E27FC236}">
                <a16:creationId xmlns:a16="http://schemas.microsoft.com/office/drawing/2014/main" id="{98E97DC0-CD4D-49AE-ABE9-13359CFF52DA}"/>
              </a:ext>
              <a:ext uri="{C183D7F6-B498-43B3-948B-1728B52AA6E4}">
                <adec:decorative xmlns:adec="http://schemas.microsoft.com/office/drawing/2017/decorative" val="1"/>
              </a:ext>
            </a:extLst>
          </p:cNvPr>
          <p:cNvSpPr>
            <a:spLocks noGrp="1"/>
          </p:cNvSpPr>
          <p:nvPr>
            <p:ph type="body" sz="quarter" idx="21"/>
          </p:nvPr>
        </p:nvSpPr>
        <p:spPr/>
        <p:txBody>
          <a:bodyPr/>
          <a:lstStyle/>
          <a:p>
            <a:endParaRPr lang="en-AU"/>
          </a:p>
        </p:txBody>
      </p:sp>
      <p:sp>
        <p:nvSpPr>
          <p:cNvPr id="4" name="Text Placeholder 3">
            <a:extLst>
              <a:ext uri="{FF2B5EF4-FFF2-40B4-BE49-F238E27FC236}">
                <a16:creationId xmlns:a16="http://schemas.microsoft.com/office/drawing/2014/main" id="{E2348DA3-8D84-4101-8F87-E43B5A15D332}"/>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AU"/>
          </a:p>
        </p:txBody>
      </p:sp>
      <p:sp>
        <p:nvSpPr>
          <p:cNvPr id="5" name="Text Placeholder 4">
            <a:extLst>
              <a:ext uri="{FF2B5EF4-FFF2-40B4-BE49-F238E27FC236}">
                <a16:creationId xmlns:a16="http://schemas.microsoft.com/office/drawing/2014/main" id="{B1DCB57E-07F1-49AD-807D-E4A7FEE2C649}"/>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AU"/>
          </a:p>
        </p:txBody>
      </p:sp>
      <p:sp>
        <p:nvSpPr>
          <p:cNvPr id="6" name="Text Placeholder 5">
            <a:extLst>
              <a:ext uri="{FF2B5EF4-FFF2-40B4-BE49-F238E27FC236}">
                <a16:creationId xmlns:a16="http://schemas.microsoft.com/office/drawing/2014/main" id="{609E3B5B-B4B0-45B2-868C-013CB97AA439}"/>
              </a:ext>
              <a:ext uri="{C183D7F6-B498-43B3-948B-1728B52AA6E4}">
                <adec:decorative xmlns:adec="http://schemas.microsoft.com/office/drawing/2017/decorative" val="1"/>
              </a:ext>
            </a:extLst>
          </p:cNvPr>
          <p:cNvSpPr>
            <a:spLocks noGrp="1"/>
          </p:cNvSpPr>
          <p:nvPr>
            <p:ph type="body" sz="quarter" idx="24"/>
          </p:nvPr>
        </p:nvSpPr>
        <p:spPr/>
        <p:txBody>
          <a:bodyPr/>
          <a:lstStyle/>
          <a:p>
            <a:endParaRPr lang="en-AU"/>
          </a:p>
        </p:txBody>
      </p:sp>
      <p:sp>
        <p:nvSpPr>
          <p:cNvPr id="7" name="Text Placeholder 6">
            <a:extLst>
              <a:ext uri="{FF2B5EF4-FFF2-40B4-BE49-F238E27FC236}">
                <a16:creationId xmlns:a16="http://schemas.microsoft.com/office/drawing/2014/main" id="{315AA503-160C-4977-A392-F28531305476}"/>
              </a:ext>
              <a:ext uri="{C183D7F6-B498-43B3-948B-1728B52AA6E4}">
                <adec:decorative xmlns:adec="http://schemas.microsoft.com/office/drawing/2017/decorative" val="1"/>
              </a:ext>
            </a:extLst>
          </p:cNvPr>
          <p:cNvSpPr>
            <a:spLocks noGrp="1"/>
          </p:cNvSpPr>
          <p:nvPr>
            <p:ph type="body" sz="quarter" idx="25"/>
          </p:nvPr>
        </p:nvSpPr>
        <p:spPr/>
        <p:txBody>
          <a:bodyPr/>
          <a:lstStyle/>
          <a:p>
            <a:endParaRPr lang="en-AU"/>
          </a:p>
        </p:txBody>
      </p:sp>
      <p:sp>
        <p:nvSpPr>
          <p:cNvPr id="10" name="Title 9">
            <a:extLst>
              <a:ext uri="{FF2B5EF4-FFF2-40B4-BE49-F238E27FC236}">
                <a16:creationId xmlns:a16="http://schemas.microsoft.com/office/drawing/2014/main" id="{29D3D87C-C18C-43B1-929D-FA43A6DD0613}"/>
              </a:ext>
            </a:extLst>
          </p:cNvPr>
          <p:cNvSpPr>
            <a:spLocks noGrp="1"/>
          </p:cNvSpPr>
          <p:nvPr>
            <p:ph type="title"/>
          </p:nvPr>
        </p:nvSpPr>
        <p:spPr>
          <a:xfrm>
            <a:off x="364331" y="2064505"/>
            <a:ext cx="3064669" cy="1440000"/>
          </a:xfrm>
        </p:spPr>
        <p:txBody>
          <a:bodyPr/>
          <a:lstStyle/>
          <a:p>
            <a:r>
              <a:rPr lang="en-AU"/>
              <a:t>Heritage and Built Form Overlays</a:t>
            </a:r>
          </a:p>
        </p:txBody>
      </p:sp>
      <p:sp>
        <p:nvSpPr>
          <p:cNvPr id="9" name="Subtitle 8">
            <a:extLst>
              <a:ext uri="{FF2B5EF4-FFF2-40B4-BE49-F238E27FC236}">
                <a16:creationId xmlns:a16="http://schemas.microsoft.com/office/drawing/2014/main" id="{B3B6FFAC-A2C9-49A9-BEEC-98A3B46CE732}"/>
              </a:ext>
            </a:extLst>
          </p:cNvPr>
          <p:cNvSpPr>
            <a:spLocks noGrp="1"/>
          </p:cNvSpPr>
          <p:nvPr>
            <p:ph type="subTitle" idx="1"/>
          </p:nvPr>
        </p:nvSpPr>
        <p:spPr>
          <a:xfrm>
            <a:off x="362237" y="3617472"/>
            <a:ext cx="2728204" cy="1920000"/>
          </a:xfrm>
        </p:spPr>
        <p:txBody>
          <a:bodyPr/>
          <a:lstStyle/>
          <a:p>
            <a:r>
              <a:rPr lang="en-AU" dirty="0"/>
              <a:t>Clause 43 in local planning schemes</a:t>
            </a:r>
          </a:p>
          <a:p>
            <a:endParaRPr lang="en-AU" i="1" dirty="0"/>
          </a:p>
          <a:p>
            <a:r>
              <a:rPr lang="en-AU" dirty="0"/>
              <a:t>Page </a:t>
            </a:r>
            <a:r>
              <a:rPr lang="en-AU" dirty="0">
                <a:highlight>
                  <a:srgbClr val="FFFF00"/>
                </a:highlight>
              </a:rPr>
              <a:t>37</a:t>
            </a:r>
            <a:r>
              <a:rPr lang="en-AU" dirty="0"/>
              <a:t> – Heritage</a:t>
            </a:r>
          </a:p>
          <a:p>
            <a:r>
              <a:rPr lang="en-AU" dirty="0"/>
              <a:t>Page </a:t>
            </a:r>
            <a:r>
              <a:rPr lang="en-AU" dirty="0">
                <a:highlight>
                  <a:srgbClr val="FFFF00"/>
                </a:highlight>
              </a:rPr>
              <a:t>38</a:t>
            </a:r>
            <a:r>
              <a:rPr lang="en-AU" dirty="0"/>
              <a:t> – Design and Development</a:t>
            </a:r>
          </a:p>
          <a:p>
            <a:r>
              <a:rPr lang="en-AU" dirty="0"/>
              <a:t>Page </a:t>
            </a:r>
            <a:r>
              <a:rPr lang="en-AU" dirty="0">
                <a:highlight>
                  <a:srgbClr val="FFFF00"/>
                </a:highlight>
              </a:rPr>
              <a:t>39</a:t>
            </a:r>
            <a:r>
              <a:rPr lang="en-AU" dirty="0"/>
              <a:t> – Incorporated Plan, Development Plan </a:t>
            </a:r>
            <a:br>
              <a:rPr lang="en-AU" dirty="0"/>
            </a:br>
            <a:r>
              <a:rPr lang="en-AU" dirty="0"/>
              <a:t>&amp; Neighbourhood Character</a:t>
            </a:r>
          </a:p>
          <a:p>
            <a:endParaRPr lang="en-AU" dirty="0"/>
          </a:p>
          <a:p>
            <a:endParaRPr lang="en-AU" dirty="0"/>
          </a:p>
          <a:p>
            <a:endParaRPr lang="en-AU" dirty="0"/>
          </a:p>
        </p:txBody>
      </p:sp>
      <p:sp>
        <p:nvSpPr>
          <p:cNvPr id="11" name="Slide Number Placeholder 10">
            <a:extLst>
              <a:ext uri="{FF2B5EF4-FFF2-40B4-BE49-F238E27FC236}">
                <a16:creationId xmlns:a16="http://schemas.microsoft.com/office/drawing/2014/main" id="{0429D799-4167-45C3-B03F-E1B12D38DA3C}"/>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GB"/>
              <a:t>Page </a:t>
            </a:r>
            <a:fld id="{F5AEA0E0-5CC6-4BD0-905C-A0021E419432}" type="slidenum">
              <a:rPr lang="en-GB" smtClean="0"/>
              <a:pPr/>
              <a:t>52</a:t>
            </a:fld>
            <a:endParaRPr lang="en-GB"/>
          </a:p>
        </p:txBody>
      </p:sp>
    </p:spTree>
    <p:extLst>
      <p:ext uri="{BB962C8B-B14F-4D97-AF65-F5344CB8AC3E}">
        <p14:creationId xmlns:p14="http://schemas.microsoft.com/office/powerpoint/2010/main" val="1741452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Heritage Overlay</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53</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1" name="Content Placeholder 2">
            <a:extLst>
              <a:ext uri="{FF2B5EF4-FFF2-40B4-BE49-F238E27FC236}">
                <a16:creationId xmlns:a16="http://schemas.microsoft.com/office/drawing/2014/main" id="{3A1E38F4-1F05-C7A3-873B-E782E1ABE87E}"/>
              </a:ext>
            </a:extLst>
          </p:cNvPr>
          <p:cNvSpPr txBox="1">
            <a:spLocks/>
          </p:cNvSpPr>
          <p:nvPr/>
        </p:nvSpPr>
        <p:spPr>
          <a:xfrm>
            <a:off x="364332" y="2434167"/>
            <a:ext cx="3064668"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Heritage Overlay?</a:t>
            </a:r>
          </a:p>
          <a:p>
            <a:pPr>
              <a:lnSpc>
                <a:spcPct val="114000"/>
              </a:lnSpc>
              <a:spcBef>
                <a:spcPts val="600"/>
              </a:spcBef>
              <a:spcAft>
                <a:spcPts val="600"/>
              </a:spcAft>
            </a:pPr>
            <a:r>
              <a:rPr lang="en-AU" sz="1000" b="0" dirty="0"/>
              <a:t>The Heritage Overlay (HO) identifies places of cultural or natural heritage significance. The HO seeks to preserve these places and enhance the parts of them that have heritage significance. Matters in the HO often focus on seemingly small factors – it is important to closely identify and protect parts of the land. The HO has many permit requirements, as it can be important to make sure new buildings, extensions and other matters protect the heritage character of a place.</a:t>
            </a:r>
          </a:p>
          <a:p>
            <a:pPr>
              <a:lnSpc>
                <a:spcPct val="114000"/>
              </a:lnSpc>
            </a:pPr>
            <a:r>
              <a:rPr lang="en-AU" sz="1200" dirty="0"/>
              <a:t>When is a planning permit usually required?</a:t>
            </a:r>
          </a:p>
          <a:p>
            <a:pPr>
              <a:lnSpc>
                <a:spcPct val="114000"/>
              </a:lnSpc>
              <a:spcBef>
                <a:spcPts val="600"/>
              </a:spcBef>
              <a:spcAft>
                <a:spcPts val="600"/>
              </a:spcAft>
            </a:pPr>
            <a:r>
              <a:rPr lang="en-AU" sz="1000" b="0" dirty="0"/>
              <a:t>Almost all buildings, extensions and other activities require planning permission in the HO. Unlike many other overlays a planning permit is required before demolition and – in some circumstances – painting an exterior, among many other activities. </a:t>
            </a:r>
          </a:p>
          <a:p>
            <a:pPr>
              <a:lnSpc>
                <a:spcPct val="114000"/>
              </a:lnSpc>
            </a:pPr>
            <a:r>
              <a:rPr lang="en-AU" sz="1200" dirty="0"/>
              <a:t>What may not need a planning permit?</a:t>
            </a:r>
          </a:p>
          <a:p>
            <a:pPr>
              <a:lnSpc>
                <a:spcPct val="114000"/>
              </a:lnSpc>
              <a:spcBef>
                <a:spcPts val="600"/>
              </a:spcBef>
            </a:pPr>
            <a:r>
              <a:rPr lang="en-AU" sz="1000" b="0" dirty="0"/>
              <a:t>Several minor actions may not require a planning permit, including:</a:t>
            </a:r>
          </a:p>
          <a:p>
            <a:pPr marL="171450" indent="-171450">
              <a:lnSpc>
                <a:spcPct val="114000"/>
              </a:lnSpc>
              <a:spcBef>
                <a:spcPts val="0"/>
              </a:spcBef>
              <a:buFont typeface="Arial" panose="020B0604020202020204" pitchFamily="34" charset="0"/>
              <a:buChar char="•"/>
            </a:pPr>
            <a:r>
              <a:rPr lang="en-AU" sz="1000" b="0" dirty="0"/>
              <a:t>Repairs and routine maintenance to heritage buildings, although it is important that the materials are very similar or the same. </a:t>
            </a:r>
          </a:p>
          <a:p>
            <a:pPr marL="171450" indent="-171450">
              <a:lnSpc>
                <a:spcPct val="114000"/>
              </a:lnSpc>
              <a:spcBef>
                <a:spcPts val="0"/>
              </a:spcBef>
              <a:buFont typeface="Arial" panose="020B0604020202020204" pitchFamily="34" charset="0"/>
              <a:buChar char="•"/>
            </a:pPr>
            <a:r>
              <a:rPr lang="en-AU" sz="1000" b="0" dirty="0"/>
              <a:t>Some trees and fences may be able to be replaced without planning permission – this is noted in the schedule to the HO. </a:t>
            </a:r>
          </a:p>
          <a:p>
            <a:pPr marL="171450" indent="-171450">
              <a:lnSpc>
                <a:spcPct val="114000"/>
              </a:lnSpc>
              <a:spcBef>
                <a:spcPts val="0"/>
              </a:spcBef>
              <a:buFont typeface="Arial" panose="020B0604020202020204" pitchFamily="34" charset="0"/>
              <a:buChar char="•"/>
            </a:pPr>
            <a:r>
              <a:rPr lang="en-AU" sz="1000" b="0" dirty="0"/>
              <a:t>Internal renovations may not require planning permits. </a:t>
            </a:r>
          </a:p>
          <a:p>
            <a:pPr marL="171450" indent="-171450">
              <a:lnSpc>
                <a:spcPct val="114000"/>
              </a:lnSpc>
              <a:spcBef>
                <a:spcPts val="0"/>
              </a:spcBef>
              <a:buFont typeface="Arial" panose="020B0604020202020204" pitchFamily="34" charset="0"/>
              <a:buChar char="•"/>
            </a:pPr>
            <a:r>
              <a:rPr lang="en-AU" sz="1000" b="0" dirty="0"/>
              <a:t>A planning permit is not required for a new land use, although check the zone to see if it is allowed.</a:t>
            </a:r>
          </a:p>
          <a:p>
            <a:pPr>
              <a:lnSpc>
                <a:spcPct val="114000"/>
              </a:lnSpc>
            </a:pPr>
            <a:r>
              <a:rPr lang="en-AU" sz="1200" dirty="0"/>
              <a:t>Is anything not allowed in the HO?</a:t>
            </a:r>
          </a:p>
          <a:p>
            <a:pPr>
              <a:lnSpc>
                <a:spcPct val="114000"/>
              </a:lnSpc>
            </a:pPr>
            <a:r>
              <a:rPr lang="en-AU" sz="1000" b="0" dirty="0"/>
              <a:t>While no land uses or specific development are ‘prohibited’ in the HO, councils often have specific policies and guidance on how new buildings must look. It is recommended to speak with council about this early – if the local rules have not been considered, approval may not be issued.</a:t>
            </a:r>
          </a:p>
          <a:p>
            <a:pPr>
              <a:lnSpc>
                <a:spcPct val="114000"/>
              </a:lnSpc>
              <a:spcBef>
                <a:spcPts val="600"/>
              </a:spcBef>
              <a:spcAft>
                <a:spcPts val="600"/>
              </a:spcAft>
            </a:pPr>
            <a:endParaRPr lang="en-AU" sz="1000" b="0" dirty="0"/>
          </a:p>
        </p:txBody>
      </p:sp>
      <p:sp>
        <p:nvSpPr>
          <p:cNvPr id="12" name="Content Placeholder 3">
            <a:extLst>
              <a:ext uri="{FF2B5EF4-FFF2-40B4-BE49-F238E27FC236}">
                <a16:creationId xmlns:a16="http://schemas.microsoft.com/office/drawing/2014/main" id="{3CE55E29-B8EB-C00B-5307-FA56FE052E9A}"/>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do I need to include in my planning permit application?</a:t>
            </a:r>
          </a:p>
          <a:p>
            <a:pPr>
              <a:lnSpc>
                <a:spcPct val="114000"/>
              </a:lnSpc>
              <a:spcBef>
                <a:spcPts val="600"/>
              </a:spcBef>
              <a:spcAft>
                <a:spcPts val="600"/>
              </a:spcAft>
            </a:pPr>
            <a:r>
              <a:rPr lang="en-AU" sz="1000" b="0" dirty="0"/>
              <a:t>As heritage matters are often specific to the particular building or place, it is recommend to liaise with the local planning department. Officers may receive many applications within the HO, so council often arranges a high-quality engagement strategy possibly including speaking with the local heritage advisor. Many councils have heritage policies that outline the requirements for permit applications.</a:t>
            </a:r>
          </a:p>
          <a:p>
            <a:pPr>
              <a:lnSpc>
                <a:spcPct val="114000"/>
              </a:lnSpc>
            </a:pPr>
            <a:r>
              <a:rPr lang="en-AU" sz="1200" dirty="0"/>
              <a:t>Are there any specific requirements?</a:t>
            </a:r>
          </a:p>
          <a:p>
            <a:pPr>
              <a:lnSpc>
                <a:spcPct val="114000"/>
              </a:lnSpc>
              <a:spcBef>
                <a:spcPts val="600"/>
              </a:spcBef>
              <a:spcAft>
                <a:spcPts val="600"/>
              </a:spcAft>
            </a:pPr>
            <a:r>
              <a:rPr lang="en-AU" sz="1000" b="0" dirty="0"/>
              <a:t>Demolition plans are generally required as a part of an application within a HO. The plans for a renovation or extension may require higher levels of detail than might be needed for other types of application. This is where local policies and speaking with council officers can be helpful.</a:t>
            </a:r>
          </a:p>
          <a:p>
            <a:pPr>
              <a:lnSpc>
                <a:spcPct val="114000"/>
              </a:lnSpc>
              <a:spcBef>
                <a:spcPts val="600"/>
              </a:spcBef>
              <a:spcAft>
                <a:spcPts val="600"/>
              </a:spcAft>
            </a:pPr>
            <a:r>
              <a:rPr lang="en-AU" sz="1000" b="0" dirty="0"/>
              <a:t>Some councils may include particular application requirements within their planning scheme too.</a:t>
            </a:r>
          </a:p>
          <a:p>
            <a:pPr>
              <a:lnSpc>
                <a:spcPct val="114000"/>
              </a:lnSpc>
            </a:pPr>
            <a:r>
              <a:rPr lang="en-AU" sz="1200" dirty="0"/>
              <a:t>How different are HO’s based on the individual schedule?</a:t>
            </a:r>
          </a:p>
          <a:p>
            <a:pPr>
              <a:lnSpc>
                <a:spcPct val="114000"/>
              </a:lnSpc>
              <a:spcBef>
                <a:spcPts val="600"/>
              </a:spcBef>
              <a:spcAft>
                <a:spcPts val="100"/>
              </a:spcAft>
            </a:pPr>
            <a:r>
              <a:rPr lang="en-AU" sz="1000" b="0" dirty="0"/>
              <a:t>In HO’s, each place’s schedule outlines whether the actions below require additional assessment:</a:t>
            </a:r>
          </a:p>
          <a:p>
            <a:pPr marL="171450" indent="-171450">
              <a:lnSpc>
                <a:spcPct val="114000"/>
              </a:lnSpc>
              <a:spcBef>
                <a:spcPts val="0"/>
              </a:spcBef>
              <a:buFont typeface="Arial" panose="020B0604020202020204" pitchFamily="34" charset="0"/>
              <a:buChar char="•"/>
            </a:pPr>
            <a:r>
              <a:rPr lang="en-AU" sz="1000" b="0" dirty="0"/>
              <a:t>External painting</a:t>
            </a:r>
          </a:p>
          <a:p>
            <a:pPr marL="171450" indent="-171450">
              <a:lnSpc>
                <a:spcPct val="114000"/>
              </a:lnSpc>
              <a:spcBef>
                <a:spcPts val="0"/>
              </a:spcBef>
              <a:buFont typeface="Arial" panose="020B0604020202020204" pitchFamily="34" charset="0"/>
              <a:buChar char="•"/>
            </a:pPr>
            <a:r>
              <a:rPr lang="en-AU" sz="1000" b="0" dirty="0"/>
              <a:t>Internal alterations</a:t>
            </a:r>
          </a:p>
          <a:p>
            <a:pPr marL="171450" indent="-171450">
              <a:lnSpc>
                <a:spcPct val="114000"/>
              </a:lnSpc>
              <a:spcBef>
                <a:spcPts val="0"/>
              </a:spcBef>
              <a:buFont typeface="Arial" panose="020B0604020202020204" pitchFamily="34" charset="0"/>
              <a:buChar char="•"/>
            </a:pPr>
            <a:r>
              <a:rPr lang="en-AU" sz="1000" b="0" dirty="0"/>
              <a:t>Tree removal or lopping</a:t>
            </a:r>
          </a:p>
          <a:p>
            <a:pPr marL="171450" indent="-171450">
              <a:lnSpc>
                <a:spcPct val="114000"/>
              </a:lnSpc>
              <a:spcBef>
                <a:spcPts val="0"/>
              </a:spcBef>
              <a:buFont typeface="Arial" panose="020B0604020202020204" pitchFamily="34" charset="0"/>
              <a:buChar char="•"/>
            </a:pPr>
            <a:r>
              <a:rPr lang="en-AU" sz="1000" b="0" dirty="0"/>
              <a:t>Solar energy systems</a:t>
            </a:r>
          </a:p>
          <a:p>
            <a:pPr>
              <a:lnSpc>
                <a:spcPct val="114000"/>
              </a:lnSpc>
              <a:spcBef>
                <a:spcPts val="600"/>
              </a:spcBef>
              <a:spcAft>
                <a:spcPts val="100"/>
              </a:spcAft>
            </a:pPr>
            <a:r>
              <a:rPr lang="en-AU" sz="1000" b="0" dirty="0"/>
              <a:t>The schedules also influence matters like how notice may be given for a proposal, whether a permit is required from a different agency or whether prohibited uses may be allowed.</a:t>
            </a:r>
          </a:p>
          <a:p>
            <a:pPr marL="171450" indent="-171450">
              <a:lnSpc>
                <a:spcPct val="114000"/>
              </a:lnSpc>
              <a:spcBef>
                <a:spcPts val="100"/>
              </a:spcBef>
              <a:spcAft>
                <a:spcPts val="100"/>
              </a:spcAft>
              <a:buFont typeface="Arial" panose="020B0604020202020204" pitchFamily="34" charset="0"/>
              <a:buChar char="•"/>
            </a:pPr>
            <a:endParaRPr lang="en-AU" sz="1000" b="0" dirty="0"/>
          </a:p>
          <a:p>
            <a:pPr marL="171450" indent="-171450">
              <a:lnSpc>
                <a:spcPct val="114000"/>
              </a:lnSpc>
              <a:spcBef>
                <a:spcPts val="100"/>
              </a:spcBef>
              <a:spcAft>
                <a:spcPts val="100"/>
              </a:spcAft>
              <a:buFont typeface="Arial" panose="020B0604020202020204" pitchFamily="34" charset="0"/>
              <a:buChar char="•"/>
            </a:pPr>
            <a:endParaRPr lang="en-AU" sz="1000" b="0" dirty="0"/>
          </a:p>
        </p:txBody>
      </p:sp>
    </p:spTree>
    <p:extLst>
      <p:ext uri="{BB962C8B-B14F-4D97-AF65-F5344CB8AC3E}">
        <p14:creationId xmlns:p14="http://schemas.microsoft.com/office/powerpoint/2010/main" val="1799495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Design and Development Overlay</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54</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1" name="Content Placeholder 3">
            <a:extLst>
              <a:ext uri="{FF2B5EF4-FFF2-40B4-BE49-F238E27FC236}">
                <a16:creationId xmlns:a16="http://schemas.microsoft.com/office/drawing/2014/main" id="{56BC75F9-4EBE-EFEB-7657-C3619BEBE76F}"/>
              </a:ext>
            </a:extLst>
          </p:cNvPr>
          <p:cNvSpPr txBox="1">
            <a:spLocks/>
          </p:cNvSpPr>
          <p:nvPr/>
        </p:nvSpPr>
        <p:spPr>
          <a:xfrm>
            <a:off x="3683000" y="2434166"/>
            <a:ext cx="2773539"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do I need to include in my planning permit application?</a:t>
            </a:r>
          </a:p>
          <a:p>
            <a:pPr>
              <a:lnSpc>
                <a:spcPct val="114000"/>
              </a:lnSpc>
              <a:spcBef>
                <a:spcPts val="600"/>
              </a:spcBef>
              <a:spcAft>
                <a:spcPts val="600"/>
              </a:spcAft>
            </a:pPr>
            <a:r>
              <a:rPr lang="en-AU" sz="1000" b="0" dirty="0"/>
              <a:t>Given the different building design matters for which a DDO might need a permit, it is recommended to check the local schedule and with the council before progressing too far with a proposal. The schedule often includes specific information to be submitted. </a:t>
            </a:r>
          </a:p>
          <a:p>
            <a:pPr>
              <a:lnSpc>
                <a:spcPct val="114000"/>
              </a:lnSpc>
              <a:spcBef>
                <a:spcPts val="600"/>
              </a:spcBef>
              <a:spcAft>
                <a:spcPts val="600"/>
              </a:spcAft>
            </a:pPr>
            <a:r>
              <a:rPr lang="en-AU" sz="1000" b="0" dirty="0"/>
              <a:t>The specific requirements might depend on the vision for the area, how buildings should be designed and other aspects. Often urban design, sustainability and other reports must be submitted with an application within a DDO.</a:t>
            </a:r>
          </a:p>
          <a:p>
            <a:pPr>
              <a:lnSpc>
                <a:spcPct val="114000"/>
              </a:lnSpc>
            </a:pPr>
            <a:r>
              <a:rPr lang="en-AU" sz="1200" dirty="0"/>
              <a:t>Are there any specific requirements?</a:t>
            </a:r>
          </a:p>
          <a:p>
            <a:pPr>
              <a:lnSpc>
                <a:spcPct val="114000"/>
              </a:lnSpc>
              <a:spcBef>
                <a:spcPts val="600"/>
              </a:spcBef>
              <a:spcAft>
                <a:spcPts val="600"/>
              </a:spcAft>
            </a:pPr>
            <a:r>
              <a:rPr lang="en-AU" sz="1000" b="0" dirty="0"/>
              <a:t>The statement of design objectives within a schedule must be responded to and considered. This might need specific reports prepared. </a:t>
            </a:r>
          </a:p>
          <a:p>
            <a:pPr>
              <a:lnSpc>
                <a:spcPct val="114000"/>
              </a:lnSpc>
            </a:pPr>
            <a:r>
              <a:rPr lang="en-AU" sz="1200" dirty="0"/>
              <a:t>How different are DDO’s based on the local schedule?</a:t>
            </a:r>
          </a:p>
          <a:p>
            <a:pPr>
              <a:lnSpc>
                <a:spcPct val="114000"/>
              </a:lnSpc>
              <a:spcBef>
                <a:spcPts val="600"/>
              </a:spcBef>
              <a:spcAft>
                <a:spcPts val="100"/>
              </a:spcAft>
            </a:pPr>
            <a:r>
              <a:rPr lang="en-AU" sz="1000" b="0" dirty="0"/>
              <a:t>The diversity of design issues covered in the DDO is outlined by some of the schedules across Victoria. For example:</a:t>
            </a:r>
          </a:p>
          <a:p>
            <a:pPr marL="171450" indent="-171450">
              <a:lnSpc>
                <a:spcPct val="114000"/>
              </a:lnSpc>
              <a:spcBef>
                <a:spcPts val="0"/>
              </a:spcBef>
              <a:buFont typeface="Arial" panose="020B0604020202020204" pitchFamily="34" charset="0"/>
              <a:buChar char="•"/>
            </a:pPr>
            <a:r>
              <a:rPr lang="en-AU" sz="1000" b="0" dirty="0"/>
              <a:t>Hospital Emergency Medical Services Helicopter Flight Path Protection – Melbourne City</a:t>
            </a:r>
          </a:p>
          <a:p>
            <a:pPr marL="171450" indent="-171450">
              <a:lnSpc>
                <a:spcPct val="114000"/>
              </a:lnSpc>
              <a:spcBef>
                <a:spcPts val="0"/>
              </a:spcBef>
              <a:buFont typeface="Arial" panose="020B0604020202020204" pitchFamily="34" charset="0"/>
              <a:buChar char="•"/>
            </a:pPr>
            <a:r>
              <a:rPr lang="en-AU" sz="1000" b="0" dirty="0"/>
              <a:t>City Link Exhaust Stack Environs – Yarra City</a:t>
            </a:r>
          </a:p>
          <a:p>
            <a:pPr marL="171450" indent="-171450">
              <a:lnSpc>
                <a:spcPct val="114000"/>
              </a:lnSpc>
              <a:spcBef>
                <a:spcPts val="0"/>
              </a:spcBef>
              <a:buFont typeface="Arial" panose="020B0604020202020204" pitchFamily="34" charset="0"/>
              <a:buChar char="•"/>
            </a:pPr>
            <a:r>
              <a:rPr lang="en-AU" sz="1000" b="0" dirty="0"/>
              <a:t>Dandenong Foothills: Foothills Backdrop and Ridgeline Area – Yarra Ranges Shire</a:t>
            </a:r>
          </a:p>
          <a:p>
            <a:pPr marL="171450" indent="-171450">
              <a:lnSpc>
                <a:spcPct val="114000"/>
              </a:lnSpc>
              <a:spcBef>
                <a:spcPts val="0"/>
              </a:spcBef>
              <a:buFont typeface="Arial" panose="020B0604020202020204" pitchFamily="34" charset="0"/>
              <a:buChar char="•"/>
            </a:pPr>
            <a:r>
              <a:rPr lang="en-AU" sz="1000" b="0" dirty="0"/>
              <a:t>Major Pipeline Infrastructure – Latrobe City</a:t>
            </a:r>
          </a:p>
          <a:p>
            <a:pPr marL="171450" indent="-171450">
              <a:lnSpc>
                <a:spcPct val="114000"/>
              </a:lnSpc>
              <a:spcBef>
                <a:spcPts val="0"/>
              </a:spcBef>
              <a:buFont typeface="Arial" panose="020B0604020202020204" pitchFamily="34" charset="0"/>
              <a:buChar char="•"/>
            </a:pPr>
            <a:r>
              <a:rPr lang="en-AU" sz="1000" b="0" dirty="0"/>
              <a:t>Port Campbell Commercial Precinct – Corangamite Shire</a:t>
            </a:r>
          </a:p>
          <a:p>
            <a:pPr>
              <a:lnSpc>
                <a:spcPct val="114000"/>
              </a:lnSpc>
              <a:spcBef>
                <a:spcPts val="600"/>
              </a:spcBef>
              <a:spcAft>
                <a:spcPts val="600"/>
              </a:spcAft>
            </a:pPr>
            <a:r>
              <a:rPr lang="en-AU" sz="1000" b="0" dirty="0"/>
              <a:t>Each of these schedules consider unique local design characteristics to be considered for new buildings.</a:t>
            </a:r>
          </a:p>
          <a:p>
            <a:pPr marL="171450" indent="-171450">
              <a:lnSpc>
                <a:spcPct val="114000"/>
              </a:lnSpc>
              <a:spcBef>
                <a:spcPts val="100"/>
              </a:spcBef>
              <a:spcAft>
                <a:spcPts val="100"/>
              </a:spcAft>
              <a:buFont typeface="Arial" panose="020B0604020202020204" pitchFamily="34" charset="0"/>
              <a:buChar char="•"/>
            </a:pPr>
            <a:endParaRPr lang="en-AU" sz="1000" b="0" dirty="0"/>
          </a:p>
          <a:p>
            <a:pPr marL="171450" indent="-171450">
              <a:lnSpc>
                <a:spcPct val="114000"/>
              </a:lnSpc>
              <a:spcBef>
                <a:spcPts val="100"/>
              </a:spcBef>
              <a:spcAft>
                <a:spcPts val="100"/>
              </a:spcAft>
              <a:buFont typeface="Arial" panose="020B0604020202020204" pitchFamily="34" charset="0"/>
              <a:buChar char="•"/>
            </a:pPr>
            <a:endParaRPr lang="en-AU" sz="1000" b="0" dirty="0"/>
          </a:p>
        </p:txBody>
      </p:sp>
      <p:sp>
        <p:nvSpPr>
          <p:cNvPr id="12" name="Content Placeholder 2">
            <a:extLst>
              <a:ext uri="{FF2B5EF4-FFF2-40B4-BE49-F238E27FC236}">
                <a16:creationId xmlns:a16="http://schemas.microsoft.com/office/drawing/2014/main" id="{CBF61CCB-8A6C-A93C-6F30-41D634BD4F33}"/>
              </a:ext>
            </a:extLst>
          </p:cNvPr>
          <p:cNvSpPr txBox="1">
            <a:spLocks/>
          </p:cNvSpPr>
          <p:nvPr/>
        </p:nvSpPr>
        <p:spPr>
          <a:xfrm>
            <a:off x="364332" y="2434167"/>
            <a:ext cx="312393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Design and Development Overlay?</a:t>
            </a:r>
          </a:p>
          <a:p>
            <a:pPr>
              <a:lnSpc>
                <a:spcPct val="114000"/>
              </a:lnSpc>
              <a:spcBef>
                <a:spcPts val="600"/>
              </a:spcBef>
              <a:spcAft>
                <a:spcPts val="600"/>
              </a:spcAft>
            </a:pPr>
            <a:r>
              <a:rPr lang="en-AU" sz="1000" b="0" dirty="0"/>
              <a:t>The Design and Development Overlay (DDO) identifies areas where new buildings have requirements relating to their design. Many DDO’s have guidance for the future built form and may guide a transition within an activity centre or other key part of a local community. DDO’s are often used to implement structure plans or other strategic policies from councils. Owing to this, </a:t>
            </a:r>
            <a:br>
              <a:rPr lang="en-AU" sz="1000" b="0" dirty="0"/>
            </a:br>
            <a:r>
              <a:rPr lang="en-AU" sz="1000" b="0" dirty="0"/>
              <a:t>the local schedule is important in understanding a DDO.</a:t>
            </a:r>
          </a:p>
          <a:p>
            <a:pPr>
              <a:lnSpc>
                <a:spcPct val="114000"/>
              </a:lnSpc>
            </a:pPr>
            <a:r>
              <a:rPr lang="en-AU" sz="1200" dirty="0"/>
              <a:t>When is a planning permit usually required?</a:t>
            </a:r>
          </a:p>
          <a:p>
            <a:pPr>
              <a:lnSpc>
                <a:spcPct val="114000"/>
              </a:lnSpc>
              <a:spcBef>
                <a:spcPts val="600"/>
              </a:spcBef>
              <a:spcAft>
                <a:spcPts val="600"/>
              </a:spcAft>
            </a:pPr>
            <a:r>
              <a:rPr lang="en-AU" sz="1000" b="0" dirty="0"/>
              <a:t>As mentioned above, the local schedule is important when reviewing what types of activities require a planning permit. Generally, a new building will require </a:t>
            </a:r>
            <a:br>
              <a:rPr lang="en-AU" sz="1000" b="0" dirty="0"/>
            </a:br>
            <a:r>
              <a:rPr lang="en-AU" sz="1000" b="0" dirty="0"/>
              <a:t>a planning permit, although a local schedule may only require a planning permit if over a specific height. Some local DDO schedules have specific rules for signs, and some types of application may be suitable for a fast-track </a:t>
            </a:r>
            <a:r>
              <a:rPr lang="en-AU" sz="1000" b="0" dirty="0" err="1"/>
              <a:t>VicSmart</a:t>
            </a:r>
            <a:r>
              <a:rPr lang="en-AU" sz="1000" b="0" dirty="0"/>
              <a:t> assessment. Most subdivision requires a planning permit too. It is helpful to have an early discuss with council to better understand the DDO.</a:t>
            </a:r>
          </a:p>
          <a:p>
            <a:pPr>
              <a:lnSpc>
                <a:spcPct val="114000"/>
              </a:lnSpc>
            </a:pPr>
            <a:r>
              <a:rPr lang="en-AU" sz="1200" dirty="0"/>
              <a:t>What may not need a planning permit?</a:t>
            </a:r>
          </a:p>
          <a:p>
            <a:pPr>
              <a:lnSpc>
                <a:spcPct val="114000"/>
              </a:lnSpc>
              <a:spcBef>
                <a:spcPts val="600"/>
              </a:spcBef>
              <a:spcAft>
                <a:spcPts val="600"/>
              </a:spcAft>
            </a:pPr>
            <a:r>
              <a:rPr lang="en-AU" sz="1000" b="0" dirty="0"/>
              <a:t>Most land uses that are allowed within the zone, will not need a planning permit in the DDO. Local schedules outline the types of buildings and construction that do not require a planning permit within the DDO. </a:t>
            </a:r>
          </a:p>
          <a:p>
            <a:pPr>
              <a:lnSpc>
                <a:spcPct val="114000"/>
              </a:lnSpc>
            </a:pPr>
            <a:r>
              <a:rPr lang="en-AU" sz="1200" dirty="0"/>
              <a:t>Is anything not allowed in the DDO?</a:t>
            </a:r>
          </a:p>
          <a:p>
            <a:pPr>
              <a:lnSpc>
                <a:spcPct val="114000"/>
              </a:lnSpc>
            </a:pPr>
            <a:r>
              <a:rPr lang="en-AU" sz="1000" b="0" dirty="0"/>
              <a:t>While no land uses or specific development are ‘prohibited’ in the DDO, councils often have specific policies and guidance on how new buildings must be designed. It is recommended to speak with council about this early – if the local rules have not been considered, approval may not be issued.</a:t>
            </a:r>
          </a:p>
          <a:p>
            <a:pPr>
              <a:lnSpc>
                <a:spcPct val="114000"/>
              </a:lnSpc>
              <a:spcBef>
                <a:spcPts val="600"/>
              </a:spcBef>
              <a:spcAft>
                <a:spcPts val="600"/>
              </a:spcAft>
            </a:pPr>
            <a:endParaRPr lang="en-AU" sz="1000" b="0" dirty="0"/>
          </a:p>
        </p:txBody>
      </p:sp>
    </p:spTree>
    <p:extLst>
      <p:ext uri="{BB962C8B-B14F-4D97-AF65-F5344CB8AC3E}">
        <p14:creationId xmlns:p14="http://schemas.microsoft.com/office/powerpoint/2010/main" val="4091923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1741A18-E01E-1701-1573-1A9872173B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Schedule </a:t>
            </a:r>
            <a:r>
              <a:rPr lang="en-AU" b="1">
                <a:highlight>
                  <a:srgbClr val="FFFF00"/>
                </a:highlight>
              </a:rPr>
              <a:t>X</a:t>
            </a:r>
            <a:r>
              <a:rPr lang="en-AU" b="1"/>
              <a:t> to the DDO</a:t>
            </a:r>
          </a:p>
        </p:txBody>
      </p:sp>
      <p:sp>
        <p:nvSpPr>
          <p:cNvPr id="3" name="Title 1">
            <a:extLst>
              <a:ext uri="{FF2B5EF4-FFF2-40B4-BE49-F238E27FC236}">
                <a16:creationId xmlns:a16="http://schemas.microsoft.com/office/drawing/2014/main" id="{675202D9-CEA4-8166-2303-B3997D923652}"/>
              </a:ext>
            </a:extLst>
          </p:cNvPr>
          <p:cNvSpPr txBox="1">
            <a:spLocks/>
          </p:cNvSpPr>
          <p:nvPr/>
        </p:nvSpPr>
        <p:spPr>
          <a:xfrm>
            <a:off x="1377792" y="1241961"/>
            <a:ext cx="4231963" cy="960000"/>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r>
              <a:rPr lang="en-AU" sz="1200" i="1">
                <a:highlight>
                  <a:srgbClr val="FFFF00"/>
                </a:highlight>
              </a:rPr>
              <a:t>XXXXX City / Shire / Rural City Council</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55</a:t>
            </a:fld>
            <a:endParaRPr lang="en-GB"/>
          </a:p>
        </p:txBody>
      </p:sp>
      <p:sp>
        <p:nvSpPr>
          <p:cNvPr id="7" name="Content Placeholder 2">
            <a:extLst>
              <a:ext uri="{FF2B5EF4-FFF2-40B4-BE49-F238E27FC236}">
                <a16:creationId xmlns:a16="http://schemas.microsoft.com/office/drawing/2014/main" id="{4C682D07-35BF-4894-8314-49B056BC509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To what areas does schedule </a:t>
            </a:r>
            <a:r>
              <a:rPr lang="en-AU" sz="1200" dirty="0">
                <a:highlight>
                  <a:srgbClr val="FFFF00"/>
                </a:highlight>
              </a:rPr>
              <a:t>X</a:t>
            </a:r>
            <a:r>
              <a:rPr lang="en-AU" sz="1200" dirty="0"/>
              <a:t> to the DDO apply?</a:t>
            </a:r>
          </a:p>
          <a:p>
            <a:pPr>
              <a:lnSpc>
                <a:spcPct val="114000"/>
              </a:lnSpc>
              <a:spcBef>
                <a:spcPts val="600"/>
              </a:spcBef>
              <a:spcAft>
                <a:spcPts val="600"/>
              </a:spcAft>
            </a:pPr>
            <a:r>
              <a:rPr lang="en-AU" sz="1000" b="0" dirty="0"/>
              <a:t>This schedule – known as the DDO</a:t>
            </a:r>
            <a:r>
              <a:rPr lang="en-AU" sz="1000" b="0" dirty="0">
                <a:highlight>
                  <a:srgbClr val="FFFF00"/>
                </a:highlight>
              </a:rPr>
              <a:t>X</a:t>
            </a:r>
            <a:r>
              <a:rPr lang="en-AU" sz="1000" b="0" dirty="0"/>
              <a:t> – applies to the…</a:t>
            </a:r>
          </a:p>
          <a:p>
            <a:pPr>
              <a:lnSpc>
                <a:spcPct val="114000"/>
              </a:lnSpc>
              <a:spcBef>
                <a:spcPts val="600"/>
              </a:spcBef>
              <a:spcAft>
                <a:spcPts val="600"/>
              </a:spcAft>
            </a:pPr>
            <a:r>
              <a:rPr lang="en-AU" sz="1000" b="0" dirty="0">
                <a:solidFill>
                  <a:srgbClr val="FF0000"/>
                </a:solidFill>
              </a:rPr>
              <a:t>Use this section to briefly explain what this area is called and anything that the general public might need to know about the schedule. Use local understanding for explaining this information in simpler language.</a:t>
            </a:r>
          </a:p>
          <a:p>
            <a:pPr>
              <a:lnSpc>
                <a:spcPct val="114000"/>
              </a:lnSpc>
            </a:pPr>
            <a:r>
              <a:rPr lang="en-AU" sz="1200" dirty="0"/>
              <a:t>What are the design objectives for the DDO</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Use this section to elaborate on any design objectives. We recommend two or three sentences to explain the key elements of the objectives. Always use plain English over technical planning language. </a:t>
            </a:r>
          </a:p>
          <a:p>
            <a:pPr>
              <a:lnSpc>
                <a:spcPct val="114000"/>
              </a:lnSpc>
            </a:pPr>
            <a:r>
              <a:rPr lang="en-AU" sz="1200" dirty="0"/>
              <a:t>Are there specific permit requirements for new buildings, land uses or other development in the DDO</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This section might need two paragraphs to explain any variations to permit triggers including building heights, materials or other items. This might require an explanation of mandatory / discretionary heights. Consider the types of questions that the planning departments might receive frequently. This might also include an permit exemptions that the team has to explain often. The answer here does not need to be all encompassing.</a:t>
            </a:r>
          </a:p>
          <a:p>
            <a:pPr>
              <a:lnSpc>
                <a:spcPct val="114000"/>
              </a:lnSpc>
              <a:spcBef>
                <a:spcPts val="600"/>
              </a:spcBef>
              <a:spcAft>
                <a:spcPts val="600"/>
              </a:spcAft>
            </a:pPr>
            <a:r>
              <a:rPr lang="en-AU" sz="1000" b="0" dirty="0">
                <a:solidFill>
                  <a:srgbClr val="FF0000"/>
                </a:solidFill>
              </a:rPr>
              <a:t>This doesn’t need to be specific but should elaborate on what a homeowner or interested party might want to know. For example, “ground level works / renovations to an existing store front does not require a planning permit” or “a permit is required for demolition of a building’s façade”. </a:t>
            </a:r>
          </a:p>
          <a:p>
            <a:pPr>
              <a:lnSpc>
                <a:spcPct val="114000"/>
              </a:lnSpc>
            </a:pPr>
            <a:endParaRPr lang="en-AU" sz="1000" b="0" dirty="0"/>
          </a:p>
          <a:p>
            <a:pPr>
              <a:lnSpc>
                <a:spcPct val="114000"/>
              </a:lnSpc>
            </a:pPr>
            <a:endParaRPr lang="en-AU" sz="1200" b="0" dirty="0"/>
          </a:p>
        </p:txBody>
      </p:sp>
      <p:sp>
        <p:nvSpPr>
          <p:cNvPr id="12" name="Content Placeholder 3">
            <a:extLst>
              <a:ext uri="{FF2B5EF4-FFF2-40B4-BE49-F238E27FC236}">
                <a16:creationId xmlns:a16="http://schemas.microsoft.com/office/drawing/2014/main" id="{D087B5FF-BB3C-4E95-A247-84C7D2FC412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Are there any specific application requirements in the DDO</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This section should outline the specific application requirements and when they might apply. We recommend two or three sentences to explain key pieces of information that a homeowner or interested party might want to know. </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r>
              <a:rPr lang="en-AU" sz="1200" dirty="0"/>
              <a:t>Are there any specific decision guidelines in the DDO</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This section should outline the specific decision guidelines and the implications for any planning applications. </a:t>
            </a:r>
          </a:p>
          <a:p>
            <a:pPr>
              <a:lnSpc>
                <a:spcPct val="114000"/>
              </a:lnSpc>
              <a:spcBef>
                <a:spcPts val="600"/>
              </a:spcBef>
              <a:spcAft>
                <a:spcPts val="600"/>
              </a:spcAft>
            </a:pPr>
            <a:r>
              <a:rPr lang="en-AU" sz="1000" b="0" dirty="0">
                <a:solidFill>
                  <a:srgbClr val="FF0000"/>
                </a:solidFill>
              </a:rPr>
              <a:t>We recommend two paragraphs of two to four sentences to explain key pieces of information that a homeowner or interested party might want to know. Always use plain English over technical planning language.</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endParaRPr lang="en-AU" sz="1400" b="0" dirty="0"/>
          </a:p>
        </p:txBody>
      </p:sp>
      <p:sp>
        <p:nvSpPr>
          <p:cNvPr id="5" name="TextBox 4">
            <a:extLst>
              <a:ext uri="{FF2B5EF4-FFF2-40B4-BE49-F238E27FC236}">
                <a16:creationId xmlns:a16="http://schemas.microsoft.com/office/drawing/2014/main" id="{D5E548B9-DD95-CEB8-A2AD-3EFAF5ED75F2}"/>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a:t>Relevant icon here</a:t>
            </a:r>
          </a:p>
        </p:txBody>
      </p:sp>
      <p:sp>
        <p:nvSpPr>
          <p:cNvPr id="8" name="TextBox 7">
            <a:extLst>
              <a:ext uri="{FF2B5EF4-FFF2-40B4-BE49-F238E27FC236}">
                <a16:creationId xmlns:a16="http://schemas.microsoft.com/office/drawing/2014/main" id="{52AF9A7F-4EAD-F604-1B54-81033C0C94E8}"/>
              </a:ext>
            </a:extLst>
          </p:cNvPr>
          <p:cNvSpPr txBox="1"/>
          <p:nvPr/>
        </p:nvSpPr>
        <p:spPr>
          <a:xfrm>
            <a:off x="463391" y="152666"/>
            <a:ext cx="5993147" cy="553998"/>
          </a:xfrm>
          <a:prstGeom prst="rect">
            <a:avLst/>
          </a:prstGeom>
          <a:noFill/>
        </p:spPr>
        <p:txBody>
          <a:bodyPr wrap="square" rtlCol="0">
            <a:spAutoFit/>
          </a:bodyPr>
          <a:lstStyle/>
          <a:p>
            <a:r>
              <a:rPr lang="en-AU" sz="1000" dirty="0">
                <a:solidFill>
                  <a:srgbClr val="FF0000"/>
                </a:solidFill>
              </a:rPr>
              <a:t>Use this template to develop local content to better explain particular schedules,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6063635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Built Form Overlays</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56</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8" name="Content Placeholder 2">
            <a:extLst>
              <a:ext uri="{FF2B5EF4-FFF2-40B4-BE49-F238E27FC236}">
                <a16:creationId xmlns:a16="http://schemas.microsoft.com/office/drawing/2014/main" id="{AFCDB6C0-0A18-8799-3F1C-02F4AA3BE18F}"/>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a:solidFill>
                  <a:schemeClr val="accent6">
                    <a:lumMod val="75000"/>
                  </a:schemeClr>
                </a:solidFill>
              </a:rPr>
              <a:t>What are Built Form Overlays?</a:t>
            </a:r>
          </a:p>
          <a:p>
            <a:pPr>
              <a:lnSpc>
                <a:spcPct val="114000"/>
              </a:lnSpc>
              <a:spcBef>
                <a:spcPts val="600"/>
              </a:spcBef>
              <a:spcAft>
                <a:spcPts val="600"/>
              </a:spcAft>
            </a:pPr>
            <a:r>
              <a:rPr lang="en-AU" sz="1000" b="0"/>
              <a:t>There are three additional overlays within this suite:</a:t>
            </a:r>
          </a:p>
          <a:p>
            <a:pPr marL="171450" indent="-171450">
              <a:lnSpc>
                <a:spcPct val="114000"/>
              </a:lnSpc>
              <a:spcBef>
                <a:spcPts val="100"/>
              </a:spcBef>
              <a:spcAft>
                <a:spcPts val="100"/>
              </a:spcAft>
              <a:buFont typeface="Arial" panose="020B0604020202020204" pitchFamily="34" charset="0"/>
              <a:buChar char="•"/>
            </a:pPr>
            <a:r>
              <a:rPr lang="en-AU" sz="1000" b="0"/>
              <a:t>Incorporated Plan Overlay (IPO)</a:t>
            </a:r>
          </a:p>
          <a:p>
            <a:pPr marL="171450" indent="-171450">
              <a:lnSpc>
                <a:spcPct val="114000"/>
              </a:lnSpc>
              <a:spcBef>
                <a:spcPts val="100"/>
              </a:spcBef>
              <a:spcAft>
                <a:spcPts val="100"/>
              </a:spcAft>
              <a:buFont typeface="Arial" panose="020B0604020202020204" pitchFamily="34" charset="0"/>
              <a:buChar char="•"/>
            </a:pPr>
            <a:r>
              <a:rPr lang="en-AU" sz="1000" b="0"/>
              <a:t>Development Plan Overlay (DPO)</a:t>
            </a:r>
          </a:p>
          <a:p>
            <a:pPr marL="171450" indent="-171450">
              <a:lnSpc>
                <a:spcPct val="114000"/>
              </a:lnSpc>
              <a:spcBef>
                <a:spcPts val="100"/>
              </a:spcBef>
              <a:spcAft>
                <a:spcPts val="100"/>
              </a:spcAft>
              <a:buFont typeface="Arial" panose="020B0604020202020204" pitchFamily="34" charset="0"/>
              <a:buChar char="•"/>
            </a:pPr>
            <a:r>
              <a:rPr lang="en-AU" sz="1000" b="0"/>
              <a:t>Neighbourhood Character Overlay (NCO)</a:t>
            </a:r>
          </a:p>
          <a:p>
            <a:pPr>
              <a:lnSpc>
                <a:spcPct val="114000"/>
              </a:lnSpc>
              <a:spcBef>
                <a:spcPts val="600"/>
              </a:spcBef>
              <a:spcAft>
                <a:spcPts val="600"/>
              </a:spcAft>
            </a:pPr>
            <a:r>
              <a:rPr lang="en-AU" sz="1000" b="0"/>
              <a:t>The IPO / DPO are overlays that require a specific plan to be prepared and approved for the future use and development of an area. This allows for an integrated approach to land use and development planning for larger strategic sites.</a:t>
            </a:r>
          </a:p>
          <a:p>
            <a:pPr>
              <a:lnSpc>
                <a:spcPct val="114000"/>
              </a:lnSpc>
              <a:spcBef>
                <a:spcPts val="600"/>
              </a:spcBef>
              <a:spcAft>
                <a:spcPts val="600"/>
              </a:spcAft>
            </a:pPr>
            <a:r>
              <a:rPr lang="en-AU" sz="1000" b="0"/>
              <a:t>The NCO identifies parts of Victoria where the local neighbourhood character is (or is intended to be) unique. New development must be respectful of this character.</a:t>
            </a:r>
          </a:p>
          <a:p>
            <a:pPr>
              <a:lnSpc>
                <a:spcPct val="114000"/>
              </a:lnSpc>
            </a:pPr>
            <a:r>
              <a:rPr lang="en-AU" sz="1200"/>
              <a:t>The land is covered by a DPO or IPO – what does this mean for building or starting a land use?</a:t>
            </a:r>
          </a:p>
          <a:p>
            <a:pPr>
              <a:lnSpc>
                <a:spcPct val="114000"/>
              </a:lnSpc>
              <a:spcBef>
                <a:spcPts val="600"/>
              </a:spcBef>
              <a:spcAft>
                <a:spcPts val="600"/>
              </a:spcAft>
            </a:pPr>
            <a:r>
              <a:rPr lang="en-AU" sz="1000" b="0"/>
              <a:t>The first step will be to determine whether an incorporated plan or development plan has been sufficiently prepared. If the relevant plan is not prepared, a permit generally cannot be granted and no building or new land may be carried out.</a:t>
            </a:r>
          </a:p>
          <a:p>
            <a:pPr>
              <a:lnSpc>
                <a:spcPct val="114000"/>
              </a:lnSpc>
              <a:spcBef>
                <a:spcPts val="600"/>
              </a:spcBef>
              <a:spcAft>
                <a:spcPts val="600"/>
              </a:spcAft>
            </a:pPr>
            <a:r>
              <a:rPr lang="en-AU" sz="1000" b="0"/>
              <a:t>If a plan has been prepared, the local council will have access and should share it. New development and land uses within the DPO / IPO area must be ‘generally in accordance’ with the approved plan. This may be complicated to work out, and may require engagement with either local council planners or an independent planning or legal professional.</a:t>
            </a:r>
          </a:p>
          <a:p>
            <a:pPr>
              <a:lnSpc>
                <a:spcPct val="114000"/>
              </a:lnSpc>
              <a:spcBef>
                <a:spcPts val="600"/>
              </a:spcBef>
              <a:spcAft>
                <a:spcPts val="600"/>
              </a:spcAft>
            </a:pPr>
            <a:r>
              <a:rPr lang="en-AU" sz="1000" b="0"/>
              <a:t>A land use or development which is contrary to an approved plan will generally not be approved and cannot be carried out.</a:t>
            </a:r>
          </a:p>
        </p:txBody>
      </p:sp>
      <p:sp>
        <p:nvSpPr>
          <p:cNvPr id="12" name="Content Placeholder 3">
            <a:extLst>
              <a:ext uri="{FF2B5EF4-FFF2-40B4-BE49-F238E27FC236}">
                <a16:creationId xmlns:a16="http://schemas.microsoft.com/office/drawing/2014/main" id="{DF2032E6-BBC4-8736-E167-C7AFAA7714AA}"/>
              </a:ext>
            </a:extLst>
          </p:cNvPr>
          <p:cNvSpPr txBox="1">
            <a:spLocks/>
          </p:cNvSpPr>
          <p:nvPr/>
        </p:nvSpPr>
        <p:spPr>
          <a:xfrm>
            <a:off x="3605517"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a:t>My land is within an NCO – what does this mean for a renovation?</a:t>
            </a:r>
          </a:p>
          <a:p>
            <a:pPr>
              <a:lnSpc>
                <a:spcPct val="114000"/>
              </a:lnSpc>
              <a:spcBef>
                <a:spcPts val="600"/>
              </a:spcBef>
              <a:spcAft>
                <a:spcPts val="600"/>
              </a:spcAft>
            </a:pPr>
            <a:r>
              <a:rPr lang="en-AU" sz="1000" b="0"/>
              <a:t>The planning scheme requirements for houses within an NCO are similar to within a Heritage Overlay (HO). </a:t>
            </a:r>
          </a:p>
          <a:p>
            <a:pPr>
              <a:lnSpc>
                <a:spcPct val="114000"/>
              </a:lnSpc>
              <a:spcBef>
                <a:spcPts val="600"/>
              </a:spcBef>
              <a:spcAft>
                <a:spcPts val="600"/>
              </a:spcAft>
            </a:pPr>
            <a:r>
              <a:rPr lang="en-AU" sz="1000" b="0"/>
              <a:t>As NCO matters are often specific to the particular neighbourhood and characteristics of that area, it is recommend to liaise with the local planning department. Many councils have neighbourhood character policies that may outline the requirements for permit applications.</a:t>
            </a:r>
          </a:p>
          <a:p>
            <a:pPr>
              <a:lnSpc>
                <a:spcPct val="114000"/>
              </a:lnSpc>
            </a:pPr>
            <a:r>
              <a:rPr lang="en-AU" sz="1200"/>
              <a:t>Are there any specific requirements for applications within the NCO?</a:t>
            </a:r>
          </a:p>
          <a:p>
            <a:pPr>
              <a:lnSpc>
                <a:spcPct val="114000"/>
              </a:lnSpc>
              <a:spcBef>
                <a:spcPts val="600"/>
              </a:spcBef>
              <a:spcAft>
                <a:spcPts val="600"/>
              </a:spcAft>
            </a:pPr>
            <a:r>
              <a:rPr lang="en-AU" sz="1000" b="0"/>
              <a:t>Demolition plans are generally required as a part of an application within a NCO. The plans for a renovation or extension may require higher levels of detail than might be needed for other types of application. This is where local policies and speaking with council officers can be most helpful.</a:t>
            </a:r>
          </a:p>
          <a:p>
            <a:pPr>
              <a:lnSpc>
                <a:spcPct val="114000"/>
              </a:lnSpc>
              <a:spcBef>
                <a:spcPts val="600"/>
              </a:spcBef>
              <a:spcAft>
                <a:spcPts val="600"/>
              </a:spcAft>
            </a:pPr>
            <a:r>
              <a:rPr lang="en-AU" sz="1000" b="0"/>
              <a:t>Some councils may include particular application requirements within their planning scheme too.</a:t>
            </a:r>
          </a:p>
          <a:p>
            <a:pPr>
              <a:lnSpc>
                <a:spcPct val="114000"/>
              </a:lnSpc>
              <a:spcBef>
                <a:spcPts val="600"/>
              </a:spcBef>
              <a:spcAft>
                <a:spcPts val="600"/>
              </a:spcAft>
            </a:pPr>
            <a:endParaRPr lang="en-AU" sz="1000" b="0"/>
          </a:p>
        </p:txBody>
      </p:sp>
    </p:spTree>
    <p:extLst>
      <p:ext uri="{BB962C8B-B14F-4D97-AF65-F5344CB8AC3E}">
        <p14:creationId xmlns:p14="http://schemas.microsoft.com/office/powerpoint/2010/main" val="21827146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1741A18-E01E-1701-1573-1A9872173B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Schedule </a:t>
            </a:r>
            <a:r>
              <a:rPr lang="en-AU" b="1">
                <a:highlight>
                  <a:srgbClr val="FFFF00"/>
                </a:highlight>
              </a:rPr>
              <a:t>X</a:t>
            </a:r>
            <a:r>
              <a:rPr lang="en-AU" b="1"/>
              <a:t> to the </a:t>
            </a:r>
            <a:r>
              <a:rPr lang="en-AU" b="1">
                <a:highlight>
                  <a:srgbClr val="FFFF00"/>
                </a:highlight>
              </a:rPr>
              <a:t>IPO / DPO / NCO</a:t>
            </a:r>
          </a:p>
        </p:txBody>
      </p:sp>
      <p:sp>
        <p:nvSpPr>
          <p:cNvPr id="3" name="Title 1">
            <a:extLst>
              <a:ext uri="{FF2B5EF4-FFF2-40B4-BE49-F238E27FC236}">
                <a16:creationId xmlns:a16="http://schemas.microsoft.com/office/drawing/2014/main" id="{675202D9-CEA4-8166-2303-B3997D923652}"/>
              </a:ext>
            </a:extLst>
          </p:cNvPr>
          <p:cNvSpPr txBox="1">
            <a:spLocks/>
          </p:cNvSpPr>
          <p:nvPr/>
        </p:nvSpPr>
        <p:spPr>
          <a:xfrm>
            <a:off x="1377792" y="1241961"/>
            <a:ext cx="4231963" cy="960000"/>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r>
              <a:rPr lang="en-AU" sz="1200" i="1">
                <a:highlight>
                  <a:srgbClr val="FFFF00"/>
                </a:highlight>
              </a:rPr>
              <a:t>XXXXX City / Shire / Rural City Council</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57</a:t>
            </a:fld>
            <a:endParaRPr lang="en-GB"/>
          </a:p>
        </p:txBody>
      </p:sp>
      <p:sp>
        <p:nvSpPr>
          <p:cNvPr id="7" name="Content Placeholder 2">
            <a:extLst>
              <a:ext uri="{FF2B5EF4-FFF2-40B4-BE49-F238E27FC236}">
                <a16:creationId xmlns:a16="http://schemas.microsoft.com/office/drawing/2014/main" id="{4C682D07-35BF-4894-8314-49B056BC509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To what areas does schedule </a:t>
            </a:r>
            <a:r>
              <a:rPr lang="en-AU" sz="1200" dirty="0">
                <a:highlight>
                  <a:srgbClr val="FFFF00"/>
                </a:highlight>
              </a:rPr>
              <a:t>X</a:t>
            </a:r>
            <a:r>
              <a:rPr lang="en-AU" sz="1200" dirty="0"/>
              <a:t> to the </a:t>
            </a:r>
            <a:r>
              <a:rPr lang="en-AU" sz="1200" dirty="0">
                <a:highlight>
                  <a:srgbClr val="FFFF00"/>
                </a:highlight>
              </a:rPr>
              <a:t>IPO / DPO / NCO</a:t>
            </a:r>
            <a:r>
              <a:rPr lang="en-AU" sz="1200" dirty="0"/>
              <a:t> apply?</a:t>
            </a:r>
          </a:p>
          <a:p>
            <a:pPr>
              <a:lnSpc>
                <a:spcPct val="114000"/>
              </a:lnSpc>
              <a:spcBef>
                <a:spcPts val="600"/>
              </a:spcBef>
              <a:spcAft>
                <a:spcPts val="600"/>
              </a:spcAft>
            </a:pPr>
            <a:r>
              <a:rPr lang="en-AU" sz="1000" b="0" dirty="0"/>
              <a:t>This schedule – known as the </a:t>
            </a:r>
            <a:r>
              <a:rPr lang="en-AU" sz="1000" b="0" dirty="0">
                <a:highlight>
                  <a:srgbClr val="FFFF00"/>
                </a:highlight>
              </a:rPr>
              <a:t>IPO / DPO / NCOX</a:t>
            </a:r>
            <a:r>
              <a:rPr lang="en-AU" sz="1000" b="0" dirty="0"/>
              <a:t> – applies to the…</a:t>
            </a:r>
          </a:p>
          <a:p>
            <a:pPr>
              <a:lnSpc>
                <a:spcPct val="114000"/>
              </a:lnSpc>
              <a:spcBef>
                <a:spcPts val="600"/>
              </a:spcBef>
              <a:spcAft>
                <a:spcPts val="600"/>
              </a:spcAft>
            </a:pPr>
            <a:r>
              <a:rPr lang="en-AU" sz="1000" b="0" dirty="0">
                <a:solidFill>
                  <a:srgbClr val="FF0000"/>
                </a:solidFill>
              </a:rPr>
              <a:t>Use this section to briefly explain what this area is called and anything that the general public might need to know about the schedule. Use local understanding for explaining this information in simpler language.</a:t>
            </a:r>
          </a:p>
          <a:p>
            <a:pPr>
              <a:lnSpc>
                <a:spcPct val="114000"/>
              </a:lnSpc>
            </a:pPr>
            <a:r>
              <a:rPr lang="en-AU" sz="1200" dirty="0"/>
              <a:t>What are the </a:t>
            </a:r>
            <a:r>
              <a:rPr lang="en-AU" sz="1200" dirty="0">
                <a:highlight>
                  <a:srgbClr val="FFFF00"/>
                </a:highlight>
              </a:rPr>
              <a:t>neighbourhood character</a:t>
            </a:r>
            <a:r>
              <a:rPr lang="en-AU" sz="1200" dirty="0"/>
              <a:t> objectives for the </a:t>
            </a:r>
            <a:r>
              <a:rPr lang="en-AU" sz="1200" dirty="0">
                <a:highlight>
                  <a:srgbClr val="FFFF00"/>
                </a:highlight>
              </a:rPr>
              <a:t>IPO / DPO / NCOX</a:t>
            </a:r>
            <a:r>
              <a:rPr lang="en-AU" sz="1200" dirty="0"/>
              <a:t>?</a:t>
            </a:r>
          </a:p>
          <a:p>
            <a:pPr>
              <a:lnSpc>
                <a:spcPct val="114000"/>
              </a:lnSpc>
              <a:spcBef>
                <a:spcPts val="600"/>
              </a:spcBef>
              <a:spcAft>
                <a:spcPts val="600"/>
              </a:spcAft>
            </a:pPr>
            <a:r>
              <a:rPr lang="en-AU" sz="1000" b="0" dirty="0">
                <a:solidFill>
                  <a:srgbClr val="FF0000"/>
                </a:solidFill>
              </a:rPr>
              <a:t>Use this section to elaborate on any neighbourhood character (or other) objectives. We recommend two or three sentences to explain the key elements of the objectives. Always use plain English over technical planning language. </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r>
              <a:rPr lang="en-AU" sz="1200" dirty="0"/>
              <a:t>Are there any specific application requirements in the </a:t>
            </a:r>
            <a:r>
              <a:rPr lang="en-AU" sz="1200" dirty="0">
                <a:highlight>
                  <a:srgbClr val="FFFF00"/>
                </a:highlight>
              </a:rPr>
              <a:t>IPO / DPO / NCOX</a:t>
            </a:r>
            <a:r>
              <a:rPr lang="en-AU" sz="1200" dirty="0"/>
              <a:t>?</a:t>
            </a:r>
          </a:p>
          <a:p>
            <a:pPr>
              <a:lnSpc>
                <a:spcPct val="114000"/>
              </a:lnSpc>
              <a:spcBef>
                <a:spcPts val="600"/>
              </a:spcBef>
              <a:spcAft>
                <a:spcPts val="600"/>
              </a:spcAft>
            </a:pPr>
            <a:r>
              <a:rPr lang="en-AU" sz="1000" b="0" dirty="0">
                <a:solidFill>
                  <a:srgbClr val="FF0000"/>
                </a:solidFill>
              </a:rPr>
              <a:t>This section should outline the specific application requirements and when they might apply. We recommend two or three sentences to explain key pieces of information that a homeowner or interested party might want to know. </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endParaRPr lang="en-AU" sz="1200" b="0" dirty="0"/>
          </a:p>
        </p:txBody>
      </p:sp>
      <p:sp>
        <p:nvSpPr>
          <p:cNvPr id="12" name="Content Placeholder 3">
            <a:extLst>
              <a:ext uri="{FF2B5EF4-FFF2-40B4-BE49-F238E27FC236}">
                <a16:creationId xmlns:a16="http://schemas.microsoft.com/office/drawing/2014/main" id="{D087B5FF-BB3C-4E95-A247-84C7D2FC412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AU" sz="1200" i="0" u="none" strike="noStrike" kern="1200" cap="none" spc="0" normalizeH="0" baseline="0" noProof="0" dirty="0">
                <a:ln>
                  <a:noFill/>
                </a:ln>
                <a:effectLst/>
                <a:uLnTx/>
                <a:uFillTx/>
                <a:latin typeface="Arial" panose="020B0604020202020204"/>
                <a:ea typeface="+mn-ea"/>
                <a:cs typeface="+mn-cs"/>
              </a:rPr>
              <a:t>Are there specific permit requirements for new buildings, land uses or other development in the </a:t>
            </a:r>
            <a:r>
              <a:rPr kumimoji="0" lang="en-AU" sz="1200" i="0" u="none" strike="noStrike" kern="1200" cap="none" spc="0" normalizeH="0" baseline="0" noProof="0" dirty="0">
                <a:ln>
                  <a:noFill/>
                </a:ln>
                <a:effectLst/>
                <a:highlight>
                  <a:srgbClr val="FFFF00"/>
                </a:highlight>
                <a:uLnTx/>
                <a:uFillTx/>
                <a:latin typeface="Arial" panose="020B0604020202020204"/>
                <a:ea typeface="+mn-ea"/>
                <a:cs typeface="+mn-cs"/>
              </a:rPr>
              <a:t>IPO / DPO / NCOX</a:t>
            </a:r>
            <a:r>
              <a:rPr kumimoji="0" lang="en-AU" sz="1200" i="0" u="none" strike="noStrike" kern="1200" cap="none" spc="0" normalizeH="0" baseline="0" noProof="0" dirty="0">
                <a:ln>
                  <a:noFill/>
                </a:ln>
                <a:effectLst/>
                <a:uLnTx/>
                <a:uFillTx/>
                <a:latin typeface="Arial" panose="020B0604020202020204"/>
                <a:ea typeface="+mn-ea"/>
                <a:cs typeface="+mn-cs"/>
              </a:rPr>
              <a:t>?</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This section might need two paragraphs to explain any variations to permit triggers including building heights, designs or other items. Consider the types of questions that the planning departments might receive frequently. This might also include an permit exemptions that the team has to explain often. The answer here does not need to be all encompassing.</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This doesn’t need to be specific but should elaborate on what a homeowner or interested party might want to know. For example, “for applications within the development plan area new buildings must follow the layout of the plan” or “a permit is required for demolition of a building’s façade or any other external walls”. </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If there are no specific permit requirements then delete this section if not needed.</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a:lnSpc>
                <a:spcPct val="114000"/>
              </a:lnSpc>
            </a:pPr>
            <a:r>
              <a:rPr lang="en-AU" sz="1200" dirty="0"/>
              <a:t>Are there any specific decision guidelines in the </a:t>
            </a:r>
            <a:r>
              <a:rPr lang="en-AU" sz="1200" dirty="0">
                <a:highlight>
                  <a:srgbClr val="FFFF00"/>
                </a:highlight>
              </a:rPr>
              <a:t>IPO / DPO / NCOX</a:t>
            </a:r>
            <a:r>
              <a:rPr lang="en-AU" sz="1200" dirty="0"/>
              <a:t>?</a:t>
            </a:r>
          </a:p>
          <a:p>
            <a:pPr>
              <a:lnSpc>
                <a:spcPct val="114000"/>
              </a:lnSpc>
              <a:spcBef>
                <a:spcPts val="600"/>
              </a:spcBef>
              <a:spcAft>
                <a:spcPts val="600"/>
              </a:spcAft>
            </a:pPr>
            <a:r>
              <a:rPr lang="en-AU" sz="1000" b="0" dirty="0">
                <a:solidFill>
                  <a:srgbClr val="FF0000"/>
                </a:solidFill>
              </a:rPr>
              <a:t>This section should outline the specific decision guidelines and the implications for any planning applications. </a:t>
            </a:r>
          </a:p>
          <a:p>
            <a:pPr>
              <a:lnSpc>
                <a:spcPct val="114000"/>
              </a:lnSpc>
              <a:spcBef>
                <a:spcPts val="600"/>
              </a:spcBef>
              <a:spcAft>
                <a:spcPts val="600"/>
              </a:spcAft>
            </a:pPr>
            <a:r>
              <a:rPr lang="en-AU" sz="1000" b="0" dirty="0">
                <a:solidFill>
                  <a:srgbClr val="FF0000"/>
                </a:solidFill>
              </a:rPr>
              <a:t>We recommend two paragraphs of two to four sentences to explain key pieces of information that a homeowner or interested party might want to know. Always use plain English over technical planning language.</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endParaRPr lang="en-AU" sz="1400" b="0" dirty="0"/>
          </a:p>
        </p:txBody>
      </p:sp>
      <p:sp>
        <p:nvSpPr>
          <p:cNvPr id="5" name="TextBox 4">
            <a:extLst>
              <a:ext uri="{FF2B5EF4-FFF2-40B4-BE49-F238E27FC236}">
                <a16:creationId xmlns:a16="http://schemas.microsoft.com/office/drawing/2014/main" id="{D5E548B9-DD95-CEB8-A2AD-3EFAF5ED75F2}"/>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a:t>Relevant icon here</a:t>
            </a:r>
          </a:p>
        </p:txBody>
      </p:sp>
      <p:sp>
        <p:nvSpPr>
          <p:cNvPr id="8" name="TextBox 7">
            <a:extLst>
              <a:ext uri="{FF2B5EF4-FFF2-40B4-BE49-F238E27FC236}">
                <a16:creationId xmlns:a16="http://schemas.microsoft.com/office/drawing/2014/main" id="{52AF9A7F-4EAD-F604-1B54-81033C0C94E8}"/>
              </a:ext>
            </a:extLst>
          </p:cNvPr>
          <p:cNvSpPr txBox="1"/>
          <p:nvPr/>
        </p:nvSpPr>
        <p:spPr>
          <a:xfrm>
            <a:off x="364331" y="182466"/>
            <a:ext cx="5985669" cy="553998"/>
          </a:xfrm>
          <a:prstGeom prst="rect">
            <a:avLst/>
          </a:prstGeom>
          <a:noFill/>
        </p:spPr>
        <p:txBody>
          <a:bodyPr wrap="square" rtlCol="0">
            <a:spAutoFit/>
          </a:bodyPr>
          <a:lstStyle/>
          <a:p>
            <a:r>
              <a:rPr lang="en-AU" sz="1000" dirty="0">
                <a:solidFill>
                  <a:srgbClr val="FF0000"/>
                </a:solidFill>
              </a:rPr>
              <a:t>Use this template to develop local content to better explain particular schedules,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230698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87C58C56-3D1D-4E00-97E7-8167563C69A1}"/>
              </a:ext>
              <a:ext uri="{C183D7F6-B498-43B3-948B-1728B52AA6E4}">
                <adec:decorative xmlns:adec="http://schemas.microsoft.com/office/drawing/2017/decorative" val="1"/>
              </a:ext>
            </a:extLst>
          </p:cNvPr>
          <p:cNvPicPr>
            <a:picLocks noGrp="1" noChangeAspect="1"/>
          </p:cNvPicPr>
          <p:nvPr>
            <p:ph type="pic" sz="quarter" idx="20"/>
          </p:nvPr>
        </p:nvPicPr>
        <p:blipFill>
          <a:blip r:embed="rId2" cstate="screen">
            <a:alphaModFix amt="50000"/>
            <a:extLst>
              <a:ext uri="{28A0092B-C50C-407E-A947-70E740481C1C}">
                <a14:useLocalDpi xmlns:a14="http://schemas.microsoft.com/office/drawing/2010/main"/>
              </a:ext>
            </a:extLst>
          </a:blip>
          <a:srcRect/>
          <a:stretch/>
        </p:blipFill>
        <p:spPr>
          <a:xfrm>
            <a:off x="2066926" y="1221938"/>
            <a:ext cx="4791075" cy="7455916"/>
          </a:xfrm>
        </p:spPr>
      </p:pic>
      <p:sp>
        <p:nvSpPr>
          <p:cNvPr id="3" name="Text Placeholder 2">
            <a:extLst>
              <a:ext uri="{FF2B5EF4-FFF2-40B4-BE49-F238E27FC236}">
                <a16:creationId xmlns:a16="http://schemas.microsoft.com/office/drawing/2014/main" id="{98E97DC0-CD4D-49AE-ABE9-13359CFF52DA}"/>
              </a:ext>
              <a:ext uri="{C183D7F6-B498-43B3-948B-1728B52AA6E4}">
                <adec:decorative xmlns:adec="http://schemas.microsoft.com/office/drawing/2017/decorative" val="1"/>
              </a:ext>
            </a:extLst>
          </p:cNvPr>
          <p:cNvSpPr>
            <a:spLocks noGrp="1"/>
          </p:cNvSpPr>
          <p:nvPr>
            <p:ph type="body" sz="quarter" idx="21"/>
          </p:nvPr>
        </p:nvSpPr>
        <p:spPr/>
        <p:txBody>
          <a:bodyPr/>
          <a:lstStyle/>
          <a:p>
            <a:endParaRPr lang="en-AU"/>
          </a:p>
        </p:txBody>
      </p:sp>
      <p:sp>
        <p:nvSpPr>
          <p:cNvPr id="4" name="Text Placeholder 3">
            <a:extLst>
              <a:ext uri="{FF2B5EF4-FFF2-40B4-BE49-F238E27FC236}">
                <a16:creationId xmlns:a16="http://schemas.microsoft.com/office/drawing/2014/main" id="{E2348DA3-8D84-4101-8F87-E43B5A15D332}"/>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AU"/>
          </a:p>
        </p:txBody>
      </p:sp>
      <p:sp>
        <p:nvSpPr>
          <p:cNvPr id="5" name="Text Placeholder 4">
            <a:extLst>
              <a:ext uri="{FF2B5EF4-FFF2-40B4-BE49-F238E27FC236}">
                <a16:creationId xmlns:a16="http://schemas.microsoft.com/office/drawing/2014/main" id="{B1DCB57E-07F1-49AD-807D-E4A7FEE2C649}"/>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AU"/>
          </a:p>
        </p:txBody>
      </p:sp>
      <p:sp>
        <p:nvSpPr>
          <p:cNvPr id="6" name="Text Placeholder 5">
            <a:extLst>
              <a:ext uri="{FF2B5EF4-FFF2-40B4-BE49-F238E27FC236}">
                <a16:creationId xmlns:a16="http://schemas.microsoft.com/office/drawing/2014/main" id="{609E3B5B-B4B0-45B2-868C-013CB97AA439}"/>
              </a:ext>
              <a:ext uri="{C183D7F6-B498-43B3-948B-1728B52AA6E4}">
                <adec:decorative xmlns:adec="http://schemas.microsoft.com/office/drawing/2017/decorative" val="1"/>
              </a:ext>
            </a:extLst>
          </p:cNvPr>
          <p:cNvSpPr>
            <a:spLocks noGrp="1"/>
          </p:cNvSpPr>
          <p:nvPr>
            <p:ph type="body" sz="quarter" idx="24"/>
          </p:nvPr>
        </p:nvSpPr>
        <p:spPr/>
        <p:txBody>
          <a:bodyPr/>
          <a:lstStyle/>
          <a:p>
            <a:endParaRPr lang="en-AU"/>
          </a:p>
        </p:txBody>
      </p:sp>
      <p:sp>
        <p:nvSpPr>
          <p:cNvPr id="7" name="Text Placeholder 6">
            <a:extLst>
              <a:ext uri="{FF2B5EF4-FFF2-40B4-BE49-F238E27FC236}">
                <a16:creationId xmlns:a16="http://schemas.microsoft.com/office/drawing/2014/main" id="{315AA503-160C-4977-A392-F28531305476}"/>
              </a:ext>
              <a:ext uri="{C183D7F6-B498-43B3-948B-1728B52AA6E4}">
                <adec:decorative xmlns:adec="http://schemas.microsoft.com/office/drawing/2017/decorative" val="1"/>
              </a:ext>
            </a:extLst>
          </p:cNvPr>
          <p:cNvSpPr>
            <a:spLocks noGrp="1"/>
          </p:cNvSpPr>
          <p:nvPr>
            <p:ph type="body" sz="quarter" idx="25"/>
          </p:nvPr>
        </p:nvSpPr>
        <p:spPr/>
        <p:txBody>
          <a:bodyPr/>
          <a:lstStyle/>
          <a:p>
            <a:endParaRPr lang="en-AU"/>
          </a:p>
        </p:txBody>
      </p:sp>
      <p:sp>
        <p:nvSpPr>
          <p:cNvPr id="10" name="Title 9">
            <a:extLst>
              <a:ext uri="{FF2B5EF4-FFF2-40B4-BE49-F238E27FC236}">
                <a16:creationId xmlns:a16="http://schemas.microsoft.com/office/drawing/2014/main" id="{29D3D87C-C18C-43B1-929D-FA43A6DD0613}"/>
              </a:ext>
            </a:extLst>
          </p:cNvPr>
          <p:cNvSpPr>
            <a:spLocks noGrp="1"/>
          </p:cNvSpPr>
          <p:nvPr>
            <p:ph type="title"/>
          </p:nvPr>
        </p:nvSpPr>
        <p:spPr>
          <a:xfrm>
            <a:off x="364331" y="2064505"/>
            <a:ext cx="3064669" cy="1440000"/>
          </a:xfrm>
        </p:spPr>
        <p:txBody>
          <a:bodyPr/>
          <a:lstStyle/>
          <a:p>
            <a:r>
              <a:rPr lang="en-AU"/>
              <a:t>Land Management Overlays</a:t>
            </a:r>
          </a:p>
        </p:txBody>
      </p:sp>
      <p:sp>
        <p:nvSpPr>
          <p:cNvPr id="9" name="Subtitle 8">
            <a:extLst>
              <a:ext uri="{FF2B5EF4-FFF2-40B4-BE49-F238E27FC236}">
                <a16:creationId xmlns:a16="http://schemas.microsoft.com/office/drawing/2014/main" id="{B3B6FFAC-A2C9-49A9-BEEC-98A3B46CE732}"/>
              </a:ext>
            </a:extLst>
          </p:cNvPr>
          <p:cNvSpPr>
            <a:spLocks noGrp="1"/>
          </p:cNvSpPr>
          <p:nvPr>
            <p:ph type="subTitle" idx="1"/>
          </p:nvPr>
        </p:nvSpPr>
        <p:spPr>
          <a:xfrm>
            <a:off x="362237" y="3617472"/>
            <a:ext cx="2714338" cy="1920000"/>
          </a:xfrm>
        </p:spPr>
        <p:txBody>
          <a:bodyPr/>
          <a:lstStyle/>
          <a:p>
            <a:r>
              <a:rPr lang="en-AU" dirty="0"/>
              <a:t>Clause 44 in local planning schemes</a:t>
            </a:r>
          </a:p>
          <a:p>
            <a:endParaRPr lang="en-AU" i="1" dirty="0"/>
          </a:p>
          <a:p>
            <a:r>
              <a:rPr lang="en-AU" dirty="0"/>
              <a:t>Page </a:t>
            </a:r>
            <a:r>
              <a:rPr lang="en-AU" dirty="0">
                <a:highlight>
                  <a:srgbClr val="FFFF00"/>
                </a:highlight>
              </a:rPr>
              <a:t>41</a:t>
            </a:r>
            <a:r>
              <a:rPr lang="en-AU" dirty="0"/>
              <a:t> – Erosion &amp; Salinity Management</a:t>
            </a:r>
          </a:p>
          <a:p>
            <a:r>
              <a:rPr lang="en-AU" dirty="0"/>
              <a:t>Page </a:t>
            </a:r>
            <a:r>
              <a:rPr lang="en-AU" dirty="0">
                <a:highlight>
                  <a:srgbClr val="FFFF00"/>
                </a:highlight>
              </a:rPr>
              <a:t>42</a:t>
            </a:r>
            <a:r>
              <a:rPr lang="en-AU" dirty="0"/>
              <a:t> – Floodway, Land Subject to Inundation &amp; Special Building</a:t>
            </a:r>
          </a:p>
          <a:p>
            <a:r>
              <a:rPr lang="en-AU" dirty="0"/>
              <a:t>Page </a:t>
            </a:r>
            <a:r>
              <a:rPr lang="en-AU" dirty="0">
                <a:highlight>
                  <a:srgbClr val="FFFF00"/>
                </a:highlight>
              </a:rPr>
              <a:t>43</a:t>
            </a:r>
            <a:r>
              <a:rPr lang="en-AU" dirty="0"/>
              <a:t> – Bushfire Management</a:t>
            </a:r>
          </a:p>
          <a:p>
            <a:r>
              <a:rPr lang="en-AU" dirty="0"/>
              <a:t>Page </a:t>
            </a:r>
            <a:r>
              <a:rPr lang="en-AU" dirty="0">
                <a:highlight>
                  <a:srgbClr val="FFFF00"/>
                </a:highlight>
              </a:rPr>
              <a:t>44</a:t>
            </a:r>
            <a:r>
              <a:rPr lang="en-AU" dirty="0"/>
              <a:t> – State Resource &amp; Buffer Area</a:t>
            </a:r>
          </a:p>
          <a:p>
            <a:endParaRPr lang="en-AU" dirty="0"/>
          </a:p>
          <a:p>
            <a:endParaRPr lang="en-AU" dirty="0"/>
          </a:p>
          <a:p>
            <a:endParaRPr lang="en-AU" dirty="0"/>
          </a:p>
          <a:p>
            <a:endParaRPr lang="en-AU" dirty="0"/>
          </a:p>
        </p:txBody>
      </p:sp>
      <p:sp>
        <p:nvSpPr>
          <p:cNvPr id="11" name="Slide Number Placeholder 10">
            <a:extLst>
              <a:ext uri="{FF2B5EF4-FFF2-40B4-BE49-F238E27FC236}">
                <a16:creationId xmlns:a16="http://schemas.microsoft.com/office/drawing/2014/main" id="{0429D799-4167-45C3-B03F-E1B12D38DA3C}"/>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GB"/>
              <a:t>Page </a:t>
            </a:r>
            <a:fld id="{F5AEA0E0-5CC6-4BD0-905C-A0021E419432}" type="slidenum">
              <a:rPr lang="en-GB" smtClean="0"/>
              <a:pPr/>
              <a:t>58</a:t>
            </a:fld>
            <a:endParaRPr lang="en-GB"/>
          </a:p>
        </p:txBody>
      </p:sp>
    </p:spTree>
    <p:extLst>
      <p:ext uri="{BB962C8B-B14F-4D97-AF65-F5344CB8AC3E}">
        <p14:creationId xmlns:p14="http://schemas.microsoft.com/office/powerpoint/2010/main" val="4121682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Erosion / Salinity Management Overlays </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59</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1" name="Content Placeholder 2">
            <a:extLst>
              <a:ext uri="{FF2B5EF4-FFF2-40B4-BE49-F238E27FC236}">
                <a16:creationId xmlns:a16="http://schemas.microsoft.com/office/drawing/2014/main" id="{1698E214-891E-3DD5-0D73-3E8BB93E0D4F}"/>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Erosion Management Overlay?</a:t>
            </a:r>
          </a:p>
          <a:p>
            <a:pPr>
              <a:lnSpc>
                <a:spcPct val="114000"/>
              </a:lnSpc>
              <a:spcBef>
                <a:spcPts val="600"/>
              </a:spcBef>
              <a:spcAft>
                <a:spcPts val="600"/>
              </a:spcAft>
            </a:pPr>
            <a:r>
              <a:rPr lang="en-AU" sz="1000" b="0" dirty="0"/>
              <a:t>The Erosion Management Overlay (EMO) protects parts of Victoria prone to erosion, landslip or similar matters. Development must minimise land disturbance in these areas and some activities may be inappropriate where land subsidence may occur or cannot be mitigated.</a:t>
            </a:r>
          </a:p>
          <a:p>
            <a:pPr>
              <a:lnSpc>
                <a:spcPct val="114000"/>
              </a:lnSpc>
            </a:pPr>
            <a:r>
              <a:rPr lang="en-AU" sz="1200" dirty="0">
                <a:solidFill>
                  <a:schemeClr val="accent6">
                    <a:lumMod val="75000"/>
                  </a:schemeClr>
                </a:solidFill>
              </a:rPr>
              <a:t>What is the Salinity Management Overlay?</a:t>
            </a:r>
          </a:p>
          <a:p>
            <a:pPr>
              <a:lnSpc>
                <a:spcPct val="114000"/>
              </a:lnSpc>
              <a:spcBef>
                <a:spcPts val="600"/>
              </a:spcBef>
              <a:spcAft>
                <a:spcPts val="600"/>
              </a:spcAft>
            </a:pPr>
            <a:r>
              <a:rPr lang="en-AU" sz="1000" b="0" dirty="0"/>
              <a:t>The Salinity Management Overlay (SMO) seeks to protect and rehabilitate parts of the state subject to higher levels of saline ground water discharge. This may be encouraged through revegetation or other stabilising measures.</a:t>
            </a:r>
          </a:p>
          <a:p>
            <a:pPr>
              <a:lnSpc>
                <a:spcPct val="114000"/>
              </a:lnSpc>
            </a:pPr>
            <a:r>
              <a:rPr lang="en-AU" sz="1200" dirty="0"/>
              <a:t>When is a planning permit usually required?</a:t>
            </a:r>
          </a:p>
          <a:p>
            <a:pPr>
              <a:lnSpc>
                <a:spcPct val="114000"/>
              </a:lnSpc>
              <a:spcBef>
                <a:spcPts val="600"/>
              </a:spcBef>
              <a:spcAft>
                <a:spcPts val="600"/>
              </a:spcAft>
            </a:pPr>
            <a:r>
              <a:rPr lang="en-AU" sz="1000" b="0" dirty="0"/>
              <a:t>The following actions generally need a planning permit:</a:t>
            </a:r>
          </a:p>
          <a:p>
            <a:pPr marL="171450" indent="-171450">
              <a:lnSpc>
                <a:spcPct val="114000"/>
              </a:lnSpc>
              <a:spcBef>
                <a:spcPts val="200"/>
              </a:spcBef>
              <a:spcAft>
                <a:spcPts val="200"/>
              </a:spcAft>
              <a:buFont typeface="Arial" panose="020B0604020202020204" pitchFamily="34" charset="0"/>
              <a:buChar char="•"/>
            </a:pPr>
            <a:r>
              <a:rPr lang="en-AU" sz="1000" b="0" dirty="0"/>
              <a:t>Most new buildings </a:t>
            </a:r>
          </a:p>
          <a:p>
            <a:pPr marL="171450" indent="-171450">
              <a:lnSpc>
                <a:spcPct val="114000"/>
              </a:lnSpc>
              <a:spcBef>
                <a:spcPts val="200"/>
              </a:spcBef>
              <a:spcAft>
                <a:spcPts val="200"/>
              </a:spcAft>
              <a:buFont typeface="Arial" panose="020B0604020202020204" pitchFamily="34" charset="0"/>
              <a:buChar char="•"/>
            </a:pPr>
            <a:r>
              <a:rPr lang="en-AU" sz="1000" b="0" dirty="0"/>
              <a:t>This may extend to earthworks, removing trees or other vegetation, or installing a new waste water treatment area </a:t>
            </a:r>
          </a:p>
          <a:p>
            <a:pPr marL="171450" indent="-171450">
              <a:lnSpc>
                <a:spcPct val="114000"/>
              </a:lnSpc>
              <a:spcBef>
                <a:spcPts val="200"/>
              </a:spcBef>
              <a:spcAft>
                <a:spcPts val="200"/>
              </a:spcAft>
              <a:buFont typeface="Arial" panose="020B0604020202020204" pitchFamily="34" charset="0"/>
              <a:buChar char="•"/>
            </a:pPr>
            <a:r>
              <a:rPr lang="en-AU" sz="1000" b="0" dirty="0"/>
              <a:t>Subdivision</a:t>
            </a:r>
            <a:endParaRPr lang="en-AU" sz="1200" dirty="0"/>
          </a:p>
          <a:p>
            <a:pPr>
              <a:lnSpc>
                <a:spcPct val="114000"/>
              </a:lnSpc>
            </a:pPr>
            <a:r>
              <a:rPr lang="en-AU" sz="1200" dirty="0"/>
              <a:t>What may not need a planning permit?</a:t>
            </a:r>
          </a:p>
          <a:p>
            <a:pPr>
              <a:lnSpc>
                <a:spcPct val="114000"/>
              </a:lnSpc>
              <a:spcBef>
                <a:spcPts val="600"/>
              </a:spcBef>
              <a:spcAft>
                <a:spcPts val="600"/>
              </a:spcAft>
            </a:pPr>
            <a:r>
              <a:rPr lang="en-AU" sz="1000" b="0" dirty="0"/>
              <a:t>Both the EMO and SMO have tables of exemptions outlining activities that do not need a planning permit. Check these tables closely, as emergency works, fire protection and noxious weed removal are examples of exempt activities. New land uses within existing buildings may not need a planning permit, although remember to check the zone.</a:t>
            </a:r>
          </a:p>
        </p:txBody>
      </p:sp>
      <p:sp>
        <p:nvSpPr>
          <p:cNvPr id="13" name="Content Placeholder 2">
            <a:extLst>
              <a:ext uri="{FF2B5EF4-FFF2-40B4-BE49-F238E27FC236}">
                <a16:creationId xmlns:a16="http://schemas.microsoft.com/office/drawing/2014/main" id="{92C4711A-4139-1F46-5B1B-0D6BE1A1E95D}"/>
              </a:ext>
            </a:extLst>
          </p:cNvPr>
          <p:cNvSpPr txBox="1">
            <a:spLocks/>
          </p:cNvSpPr>
          <p:nvPr/>
        </p:nvSpPr>
        <p:spPr>
          <a:xfrm>
            <a:off x="3605515"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may not need a planning permit (continued)?</a:t>
            </a:r>
            <a:endParaRPr lang="en-AU" sz="1000" b="0" dirty="0"/>
          </a:p>
          <a:p>
            <a:pPr>
              <a:lnSpc>
                <a:spcPct val="114000"/>
              </a:lnSpc>
              <a:spcBef>
                <a:spcPts val="600"/>
              </a:spcBef>
            </a:pPr>
            <a:r>
              <a:rPr lang="en-AU" sz="1000" b="0" dirty="0"/>
              <a:t>Outside of the tables of exemption, for the EMO, the schedule within the local planning scheme may outline some buildings or earthworks that may not require a planning permit. Otherwise, there are few additional planning permit exemptions.</a:t>
            </a:r>
          </a:p>
          <a:p>
            <a:pPr>
              <a:lnSpc>
                <a:spcPct val="114000"/>
              </a:lnSpc>
              <a:spcBef>
                <a:spcPts val="600"/>
              </a:spcBef>
            </a:pPr>
            <a:r>
              <a:rPr lang="en-AU" sz="1000" b="0" dirty="0"/>
              <a:t>Some activities within the SMO may not require a planning permit including where an existing building is not being increased in size and there is no increase in waste water discharge. Some agricultural buildings may not require planning permission either. </a:t>
            </a:r>
            <a:endParaRPr lang="en-AU" sz="1200" dirty="0"/>
          </a:p>
          <a:p>
            <a:pPr>
              <a:lnSpc>
                <a:spcPct val="114000"/>
              </a:lnSpc>
            </a:pPr>
            <a:r>
              <a:rPr lang="en-AU" sz="1200" dirty="0"/>
              <a:t>Are there any specific requirements?</a:t>
            </a:r>
          </a:p>
          <a:p>
            <a:pPr>
              <a:lnSpc>
                <a:spcPct val="114000"/>
              </a:lnSpc>
              <a:spcBef>
                <a:spcPts val="600"/>
              </a:spcBef>
            </a:pPr>
            <a:r>
              <a:rPr lang="en-AU" sz="1000" b="0" dirty="0"/>
              <a:t>Given the sensitivities of land covered by an EMO or SMO, a planning report and additional consultant reports are generally required. This would be in addition to plans that show details of the proposal, effluent / wastewater areas, areas of cut &amp; fill and other key information as required.</a:t>
            </a:r>
          </a:p>
          <a:p>
            <a:pPr>
              <a:lnSpc>
                <a:spcPct val="114000"/>
              </a:lnSpc>
              <a:spcBef>
                <a:spcPts val="600"/>
              </a:spcBef>
            </a:pPr>
            <a:r>
              <a:rPr lang="en-AU" sz="1000" b="0" dirty="0"/>
              <a:t>For applications within the EMO, a local schedule may require consulting reports like a geotechnical assessment, land capability assessment or a landslide hazard assessment. This is required to demonstrate that any risks to human health can be reduced to an acceptable level.</a:t>
            </a:r>
          </a:p>
          <a:p>
            <a:pPr>
              <a:lnSpc>
                <a:spcPct val="114000"/>
              </a:lnSpc>
              <a:spcBef>
                <a:spcPts val="600"/>
              </a:spcBef>
            </a:pPr>
            <a:r>
              <a:rPr lang="en-AU" sz="1000" b="0" dirty="0"/>
              <a:t>For applications within the SMO, technical reports may be required to investigate soil types, impacts from groundwater incursion and how wastewater is to be treated. Depending on the complexity of issues, topography and proposal, additional reports may be needed. </a:t>
            </a:r>
          </a:p>
          <a:p>
            <a:pPr>
              <a:lnSpc>
                <a:spcPct val="114000"/>
              </a:lnSpc>
              <a:spcBef>
                <a:spcPts val="600"/>
              </a:spcBef>
            </a:pPr>
            <a:r>
              <a:rPr lang="en-AU" sz="1000" b="0" dirty="0"/>
              <a:t>It is recommended to consult with the local council before progressing an idea too far along if the site falls within the EMO or SMO.</a:t>
            </a:r>
          </a:p>
        </p:txBody>
      </p:sp>
    </p:spTree>
    <p:extLst>
      <p:ext uri="{BB962C8B-B14F-4D97-AF65-F5344CB8AC3E}">
        <p14:creationId xmlns:p14="http://schemas.microsoft.com/office/powerpoint/2010/main" val="161742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28ADADD-904E-81DA-E5D9-E52477D0E4E6}"/>
              </a:ext>
            </a:extLst>
          </p:cNvPr>
          <p:cNvSpPr txBox="1">
            <a:spLocks noGrp="1"/>
          </p:cNvSpPr>
          <p:nvPr>
            <p:ph type="title" idx="4294967295"/>
          </p:nvPr>
        </p:nvSpPr>
        <p:spPr>
          <a:xfrm>
            <a:off x="364331" y="555342"/>
            <a:ext cx="4860000" cy="1040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AU" sz="2400" b="0" i="0" u="none" strike="noStrike" kern="1200" cap="none" spc="0" normalizeH="0" baseline="0" noProof="0" dirty="0">
                <a:ln>
                  <a:noFill/>
                </a:ln>
                <a:solidFill>
                  <a:schemeClr val="accent6"/>
                </a:solidFill>
                <a:effectLst/>
                <a:uLnTx/>
                <a:uFillTx/>
                <a:latin typeface="+mj-lt"/>
                <a:ea typeface="+mj-ea"/>
                <a:cs typeface="+mj-cs"/>
              </a:rPr>
              <a:t>What is the planning scheme?</a:t>
            </a:r>
          </a:p>
        </p:txBody>
      </p:sp>
      <p:sp>
        <p:nvSpPr>
          <p:cNvPr id="3" name="Content Placeholder 2">
            <a:extLst>
              <a:ext uri="{FF2B5EF4-FFF2-40B4-BE49-F238E27FC236}">
                <a16:creationId xmlns:a16="http://schemas.microsoft.com/office/drawing/2014/main" id="{6DCF66A1-E72E-428C-8420-E3076B4C77F7}"/>
              </a:ext>
            </a:extLst>
          </p:cNvPr>
          <p:cNvSpPr>
            <a:spLocks noGrp="1"/>
          </p:cNvSpPr>
          <p:nvPr>
            <p:ph sz="quarter" idx="14"/>
          </p:nvPr>
        </p:nvSpPr>
        <p:spPr>
          <a:xfrm>
            <a:off x="303225" y="2226998"/>
            <a:ext cx="6160294" cy="652203"/>
          </a:xfrm>
        </p:spPr>
        <p:txBody>
          <a:bodyPr/>
          <a:lstStyle/>
          <a:p>
            <a:pPr>
              <a:spcBef>
                <a:spcPts val="600"/>
              </a:spcBef>
              <a:spcAft>
                <a:spcPts val="600"/>
              </a:spcAft>
            </a:pPr>
            <a:r>
              <a:rPr lang="en-US" sz="1000" b="0" dirty="0">
                <a:ea typeface="Open Sans Light" panose="020B0306030504020204" pitchFamily="34" charset="0"/>
                <a:cs typeface="Open Sans Light" panose="020B0306030504020204" pitchFamily="34" charset="0"/>
              </a:rPr>
              <a:t>A planning scheme is a legal document that sets out objectives and policies for a local government area. The planning scheme regulates how land is used and developed. To be approved, a planning permit application must be consistent with the local planning scheme. </a:t>
            </a:r>
          </a:p>
          <a:p>
            <a:pPr>
              <a:spcBef>
                <a:spcPts val="600"/>
              </a:spcBef>
              <a:spcAft>
                <a:spcPts val="600"/>
              </a:spcAft>
            </a:pPr>
            <a:r>
              <a:rPr lang="en-US" sz="1000" b="0" dirty="0">
                <a:ea typeface="Open Sans Light" panose="020B0306030504020204" pitchFamily="34" charset="0"/>
                <a:cs typeface="Open Sans Light" panose="020B0306030504020204" pitchFamily="34" charset="0"/>
              </a:rPr>
              <a:t>The most common parts of the planning scheme to be aware of are </a:t>
            </a:r>
            <a:r>
              <a:rPr lang="en-US" sz="1000" b="0" dirty="0" err="1">
                <a:ea typeface="Open Sans Light" panose="020B0306030504020204" pitchFamily="34" charset="0"/>
                <a:cs typeface="Open Sans Light" panose="020B0306030504020204" pitchFamily="34" charset="0"/>
              </a:rPr>
              <a:t>summarised</a:t>
            </a:r>
            <a:r>
              <a:rPr lang="en-US" sz="1000" b="0" dirty="0">
                <a:ea typeface="Open Sans Light" panose="020B0306030504020204" pitchFamily="34" charset="0"/>
                <a:cs typeface="Open Sans Light" panose="020B0306030504020204" pitchFamily="34" charset="0"/>
              </a:rPr>
              <a:t> below. Refer to </a:t>
            </a:r>
            <a:r>
              <a:rPr lang="en-US" sz="1000" b="0" i="1" dirty="0">
                <a:ea typeface="Open Sans Light" panose="020B0306030504020204" pitchFamily="34" charset="0"/>
                <a:cs typeface="Open Sans Light" panose="020B0306030504020204" pitchFamily="34" charset="0"/>
              </a:rPr>
              <a:t>Using Victoria’s Planning System</a:t>
            </a:r>
            <a:r>
              <a:rPr lang="en-US" sz="1000" b="0" dirty="0">
                <a:ea typeface="Open Sans Light" panose="020B0306030504020204" pitchFamily="34" charset="0"/>
                <a:cs typeface="Open Sans Light" panose="020B0306030504020204" pitchFamily="34" charset="0"/>
              </a:rPr>
              <a:t> (DELWP, 2022) for more detailed information.</a:t>
            </a:r>
          </a:p>
        </p:txBody>
      </p:sp>
      <p:sp>
        <p:nvSpPr>
          <p:cNvPr id="5" name="Slide Number Placeholder 4">
            <a:extLst>
              <a:ext uri="{FF2B5EF4-FFF2-40B4-BE49-F238E27FC236}">
                <a16:creationId xmlns:a16="http://schemas.microsoft.com/office/drawing/2014/main" id="{BE997425-ED0D-4367-A196-145DE393924F}"/>
              </a:ext>
              <a:ext uri="{C183D7F6-B498-43B3-948B-1728B52AA6E4}">
                <adec:decorative xmlns:adec="http://schemas.microsoft.com/office/drawing/2017/decorative" val="1"/>
              </a:ext>
            </a:extLst>
          </p:cNvPr>
          <p:cNvSpPr>
            <a:spLocks noGrp="1"/>
          </p:cNvSpPr>
          <p:nvPr>
            <p:ph type="sldNum" sz="quarter" idx="17"/>
          </p:nvPr>
        </p:nvSpPr>
        <p:spPr/>
        <p:txBody>
          <a:bodyPr/>
          <a:lstStyle/>
          <a:p>
            <a:r>
              <a:rPr lang="en-GB"/>
              <a:t>Page </a:t>
            </a:r>
            <a:fld id="{F5AEA0E0-5CC6-4BD0-905C-A0021E419432}" type="slidenum">
              <a:rPr lang="en-GB" smtClean="0"/>
              <a:pPr/>
              <a:t>6</a:t>
            </a:fld>
            <a:endParaRPr lang="en-GB"/>
          </a:p>
        </p:txBody>
      </p:sp>
      <p:pic>
        <p:nvPicPr>
          <p:cNvPr id="9" name="Graphic 8">
            <a:extLst>
              <a:ext uri="{FF2B5EF4-FFF2-40B4-BE49-F238E27FC236}">
                <a16:creationId xmlns:a16="http://schemas.microsoft.com/office/drawing/2014/main" id="{F4DFE952-6800-4D83-ECF3-0E798109BD18}"/>
              </a:ext>
              <a:ext uri="{C183D7F6-B498-43B3-948B-1728B52AA6E4}">
                <adec:decorative xmlns:adec="http://schemas.microsoft.com/office/drawing/2017/decorative" val="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64331" y="5127792"/>
            <a:ext cx="585597" cy="585597"/>
          </a:xfrm>
          <a:prstGeom prst="rect">
            <a:avLst/>
          </a:prstGeom>
        </p:spPr>
      </p:pic>
      <p:pic>
        <p:nvPicPr>
          <p:cNvPr id="10" name="Graphic 9">
            <a:extLst>
              <a:ext uri="{FF2B5EF4-FFF2-40B4-BE49-F238E27FC236}">
                <a16:creationId xmlns:a16="http://schemas.microsoft.com/office/drawing/2014/main" id="{059EE68B-5961-998D-AC7B-EA201F4FA6C4}"/>
              </a:ext>
              <a:ext uri="{C183D7F6-B498-43B3-948B-1728B52AA6E4}">
                <adec:decorative xmlns:adec="http://schemas.microsoft.com/office/drawing/2017/decorative" val="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443724" y="7993067"/>
            <a:ext cx="534758" cy="534758"/>
          </a:xfrm>
          <a:prstGeom prst="rect">
            <a:avLst/>
          </a:prstGeom>
        </p:spPr>
      </p:pic>
      <p:pic>
        <p:nvPicPr>
          <p:cNvPr id="11" name="Graphic 10">
            <a:extLst>
              <a:ext uri="{FF2B5EF4-FFF2-40B4-BE49-F238E27FC236}">
                <a16:creationId xmlns:a16="http://schemas.microsoft.com/office/drawing/2014/main" id="{209C7063-6D5F-3FBF-C5F9-7C3828EE0D08}"/>
              </a:ext>
              <a:ext uri="{C183D7F6-B498-43B3-948B-1728B52AA6E4}">
                <adec:decorative xmlns:adec="http://schemas.microsoft.com/office/drawing/2017/decorative" val="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364331" y="3465236"/>
            <a:ext cx="585597" cy="585597"/>
          </a:xfrm>
          <a:prstGeom prst="rect">
            <a:avLst/>
          </a:prstGeom>
        </p:spPr>
      </p:pic>
      <p:sp>
        <p:nvSpPr>
          <p:cNvPr id="8" name="TextBox 7">
            <a:extLst>
              <a:ext uri="{FF2B5EF4-FFF2-40B4-BE49-F238E27FC236}">
                <a16:creationId xmlns:a16="http://schemas.microsoft.com/office/drawing/2014/main" id="{0B2795DA-483B-1CB0-3EA1-D979610E76D3}"/>
              </a:ext>
            </a:extLst>
          </p:cNvPr>
          <p:cNvSpPr txBox="1"/>
          <p:nvPr/>
        </p:nvSpPr>
        <p:spPr>
          <a:xfrm>
            <a:off x="1134538" y="3510857"/>
            <a:ext cx="5440680" cy="58785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53565A"/>
                </a:solidFill>
                <a:effectLst/>
                <a:uLnTx/>
                <a:uFillTx/>
                <a:latin typeface="Arial" panose="020B0604020202020204"/>
                <a:ea typeface="+mn-ea"/>
                <a:cs typeface="+mn-cs"/>
              </a:rPr>
              <a:t>Planning Policy Framework &amp; Municipal Planning Strategy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Planning policies (known as the Planning Policy Framework &amp; Municipal Planning Strategy in the planning scheme) contain broad strategies for the municipality. These policies can apply to the entire state, a smaller region, or the local government area.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Planning policies manage growth and development in Victoria and are applied at a local level in decisions on planning applications. The policies can apply to geographic areas (e.g., parts of a municipality) or by land use themes (e.g., residential, commercial, farming).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53565A"/>
                </a:solidFill>
                <a:effectLst/>
                <a:uLnTx/>
                <a:uFillTx/>
                <a:latin typeface="Arial" panose="020B0604020202020204"/>
                <a:ea typeface="+mn-ea"/>
                <a:cs typeface="+mn-cs"/>
              </a:rPr>
              <a:t>Zones</a:t>
            </a:r>
          </a:p>
          <a:p>
            <a:pPr marL="0" marR="0" lvl="0" indent="0" algn="l" defTabSz="685800" rtl="0" eaLnBrk="1" fontAlgn="auto" latinLnBrk="0" hangingPunct="1">
              <a:lnSpc>
                <a:spcPct val="100000"/>
              </a:lnSpc>
              <a:spcBef>
                <a:spcPts val="60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All land in Victoria has a zone. The zone identifies purposes of the land and is generally applied to broader areas to achieve a particular land use focus (e.g., residential, commercial, and industrial). </a:t>
            </a:r>
          </a:p>
          <a:p>
            <a:pPr marL="0" marR="0" lvl="0" indent="0" algn="l" defTabSz="685800" rtl="0" eaLnBrk="1" fontAlgn="auto" latinLnBrk="0" hangingPunct="1">
              <a:lnSpc>
                <a:spcPct val="100000"/>
              </a:lnSpc>
              <a:spcBef>
                <a:spcPts val="60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Each zone identifies if a land use:</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Does not require a planning permit in the zone</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Requires a planning permit in the zone</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Is prohibited in the zone</a:t>
            </a:r>
          </a:p>
          <a:p>
            <a:pPr marL="0" marR="0" lvl="0" indent="0" algn="l" defTabSz="685800" rtl="0" eaLnBrk="1" fontAlgn="auto" latinLnBrk="0" hangingPunct="1">
              <a:lnSpc>
                <a:spcPct val="100000"/>
              </a:lnSpc>
              <a:spcBef>
                <a:spcPts val="60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The zone also identifies if a planning permit is required to construct a building or make other changes to the land. </a:t>
            </a:r>
          </a:p>
          <a:p>
            <a:pPr marL="0" marR="0" lvl="0" indent="0" algn="l" defTabSz="685800" rtl="0" eaLnBrk="1" fontAlgn="auto" latinLnBrk="0" hangingPunct="1">
              <a:lnSpc>
                <a:spcPct val="100000"/>
              </a:lnSpc>
              <a:spcBef>
                <a:spcPts val="60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The zone lists information that must be included in an application and outlines matters that council considers when making a planning decision. </a:t>
            </a:r>
            <a:br>
              <a:rPr lang="en-US" sz="1000" dirty="0">
                <a:solidFill>
                  <a:prstClr val="black"/>
                </a:solidFill>
                <a:latin typeface="Arial" panose="020B0604020202020204"/>
              </a:rPr>
            </a:b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53565A"/>
                </a:solidFill>
                <a:effectLst/>
                <a:uLnTx/>
                <a:uFillTx/>
                <a:latin typeface="Arial" panose="020B0604020202020204"/>
                <a:ea typeface="+mn-ea"/>
                <a:cs typeface="+mn-cs"/>
              </a:rPr>
              <a:t>Overlays</a:t>
            </a:r>
          </a:p>
          <a:p>
            <a:pPr marL="0" marR="0" lvl="0" indent="0" algn="l" defTabSz="685800" rtl="0" eaLnBrk="1" fontAlgn="auto" latinLnBrk="0" hangingPunct="1">
              <a:lnSpc>
                <a:spcPct val="100000"/>
              </a:lnSpc>
              <a:spcBef>
                <a:spcPts val="60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Your site may be subject to an overlay. Not every site has an overlay, and some sites can be subject to multiple overlays. An overlay is applied if the land has a special feature such as a heritage building, significant vegetation or flood risk. </a:t>
            </a:r>
          </a:p>
          <a:p>
            <a:pPr marL="0" marR="0" lvl="0" indent="0" algn="l" defTabSz="685800" rtl="0" eaLnBrk="1" fontAlgn="auto" latinLnBrk="0" hangingPunct="1">
              <a:lnSpc>
                <a:spcPct val="100000"/>
              </a:lnSpc>
              <a:spcBef>
                <a:spcPts val="60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The overlay indicates if a planning permit is required to construct a building or make other changes to the land. Some overlays also need a planning permit for a new land use. An overlay may list information that must be included in an application.</a:t>
            </a:r>
          </a:p>
        </p:txBody>
      </p:sp>
      <p:cxnSp>
        <p:nvCxnSpPr>
          <p:cNvPr id="13" name="Straight Connector 12">
            <a:extLst>
              <a:ext uri="{FF2B5EF4-FFF2-40B4-BE49-F238E27FC236}">
                <a16:creationId xmlns:a16="http://schemas.microsoft.com/office/drawing/2014/main" id="{8FC60CFD-A76E-5FA8-E433-71938EC747A1}"/>
              </a:ext>
              <a:ext uri="{C183D7F6-B498-43B3-948B-1728B52AA6E4}">
                <adec:decorative xmlns:adec="http://schemas.microsoft.com/office/drawing/2017/decorative" val="1"/>
              </a:ext>
            </a:extLst>
          </p:cNvPr>
          <p:cNvCxnSpPr/>
          <p:nvPr/>
        </p:nvCxnSpPr>
        <p:spPr>
          <a:xfrm>
            <a:off x="364331" y="5029200"/>
            <a:ext cx="60922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0E52F04-481F-992A-4CE0-14CFF81D7D4E}"/>
              </a:ext>
              <a:ext uri="{C183D7F6-B498-43B3-948B-1728B52AA6E4}">
                <adec:decorative xmlns:adec="http://schemas.microsoft.com/office/drawing/2017/decorative" val="1"/>
              </a:ext>
            </a:extLst>
          </p:cNvPr>
          <p:cNvCxnSpPr/>
          <p:nvPr/>
        </p:nvCxnSpPr>
        <p:spPr>
          <a:xfrm>
            <a:off x="364331" y="7877722"/>
            <a:ext cx="60922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633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1741A18-E01E-1701-1573-1A9872173B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Schedule </a:t>
            </a:r>
            <a:r>
              <a:rPr lang="en-AU" b="1">
                <a:highlight>
                  <a:srgbClr val="FFFF00"/>
                </a:highlight>
              </a:rPr>
              <a:t>X</a:t>
            </a:r>
            <a:r>
              <a:rPr lang="en-AU" b="1"/>
              <a:t> to the </a:t>
            </a:r>
            <a:r>
              <a:rPr lang="en-AU" b="1">
                <a:highlight>
                  <a:srgbClr val="FFFF00"/>
                </a:highlight>
              </a:rPr>
              <a:t>EMO / SMO</a:t>
            </a:r>
          </a:p>
        </p:txBody>
      </p:sp>
      <p:sp>
        <p:nvSpPr>
          <p:cNvPr id="3" name="Title 1">
            <a:extLst>
              <a:ext uri="{FF2B5EF4-FFF2-40B4-BE49-F238E27FC236}">
                <a16:creationId xmlns:a16="http://schemas.microsoft.com/office/drawing/2014/main" id="{675202D9-CEA4-8166-2303-B3997D923652}"/>
              </a:ext>
            </a:extLst>
          </p:cNvPr>
          <p:cNvSpPr txBox="1">
            <a:spLocks/>
          </p:cNvSpPr>
          <p:nvPr/>
        </p:nvSpPr>
        <p:spPr>
          <a:xfrm>
            <a:off x="1377792" y="1241961"/>
            <a:ext cx="4231963" cy="960000"/>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r>
              <a:rPr lang="en-AU" sz="1200" i="1">
                <a:highlight>
                  <a:srgbClr val="FFFF00"/>
                </a:highlight>
              </a:rPr>
              <a:t>XXXXX City / Shire / Rural City Council</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60</a:t>
            </a:fld>
            <a:endParaRPr lang="en-GB"/>
          </a:p>
        </p:txBody>
      </p:sp>
      <p:sp>
        <p:nvSpPr>
          <p:cNvPr id="7" name="Content Placeholder 2">
            <a:extLst>
              <a:ext uri="{FF2B5EF4-FFF2-40B4-BE49-F238E27FC236}">
                <a16:creationId xmlns:a16="http://schemas.microsoft.com/office/drawing/2014/main" id="{4C682D07-35BF-4894-8314-49B056BC509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To what areas does schedule </a:t>
            </a:r>
            <a:r>
              <a:rPr lang="en-AU" sz="1200" dirty="0">
                <a:highlight>
                  <a:srgbClr val="FFFF00"/>
                </a:highlight>
              </a:rPr>
              <a:t>X</a:t>
            </a:r>
            <a:r>
              <a:rPr lang="en-AU" sz="1200" dirty="0"/>
              <a:t> to the </a:t>
            </a:r>
            <a:r>
              <a:rPr lang="en-AU" sz="1200" dirty="0">
                <a:highlight>
                  <a:srgbClr val="FFFF00"/>
                </a:highlight>
              </a:rPr>
              <a:t>EMO / SMO</a:t>
            </a:r>
            <a:r>
              <a:rPr lang="en-AU" sz="1200" dirty="0"/>
              <a:t> apply?</a:t>
            </a:r>
          </a:p>
          <a:p>
            <a:pPr>
              <a:lnSpc>
                <a:spcPct val="114000"/>
              </a:lnSpc>
              <a:spcBef>
                <a:spcPts val="600"/>
              </a:spcBef>
              <a:spcAft>
                <a:spcPts val="600"/>
              </a:spcAft>
            </a:pPr>
            <a:r>
              <a:rPr lang="en-AU" sz="1000" b="0" dirty="0"/>
              <a:t>This schedule – known as the </a:t>
            </a:r>
            <a:r>
              <a:rPr lang="en-AU" sz="1000" b="0" dirty="0">
                <a:highlight>
                  <a:srgbClr val="FFFF00"/>
                </a:highlight>
              </a:rPr>
              <a:t>EMO / SMOX</a:t>
            </a:r>
            <a:r>
              <a:rPr lang="en-AU" sz="1000" b="0" dirty="0"/>
              <a:t> – applies to the…</a:t>
            </a:r>
          </a:p>
          <a:p>
            <a:pPr>
              <a:lnSpc>
                <a:spcPct val="114000"/>
              </a:lnSpc>
              <a:spcBef>
                <a:spcPts val="600"/>
              </a:spcBef>
              <a:spcAft>
                <a:spcPts val="600"/>
              </a:spcAft>
            </a:pPr>
            <a:r>
              <a:rPr lang="en-AU" sz="1000" b="0" dirty="0">
                <a:solidFill>
                  <a:srgbClr val="FF0000"/>
                </a:solidFill>
              </a:rPr>
              <a:t>Use this section to briefly explain what this area is called and anything that the general public might need to know about the schedule. Use local understanding for explaining this information in simpler language.</a:t>
            </a:r>
          </a:p>
          <a:p>
            <a:pPr>
              <a:lnSpc>
                <a:spcPct val="114000"/>
              </a:lnSpc>
            </a:pPr>
            <a:r>
              <a:rPr lang="en-AU" sz="1200" dirty="0"/>
              <a:t>What are the </a:t>
            </a:r>
            <a:r>
              <a:rPr lang="en-AU" sz="1200" dirty="0">
                <a:highlight>
                  <a:srgbClr val="FFFF00"/>
                </a:highlight>
              </a:rPr>
              <a:t>erosion / salinity</a:t>
            </a:r>
            <a:r>
              <a:rPr lang="en-AU" sz="1200" dirty="0"/>
              <a:t> management objectives for the </a:t>
            </a:r>
            <a:r>
              <a:rPr lang="en-AU" sz="1200" dirty="0">
                <a:highlight>
                  <a:srgbClr val="FFFF00"/>
                </a:highlight>
              </a:rPr>
              <a:t>EMO / SMOX</a:t>
            </a:r>
            <a:r>
              <a:rPr lang="en-AU" sz="1200" dirty="0"/>
              <a:t>?</a:t>
            </a:r>
          </a:p>
          <a:p>
            <a:pPr>
              <a:lnSpc>
                <a:spcPct val="114000"/>
              </a:lnSpc>
              <a:spcBef>
                <a:spcPts val="600"/>
              </a:spcBef>
              <a:spcAft>
                <a:spcPts val="600"/>
              </a:spcAft>
            </a:pPr>
            <a:r>
              <a:rPr lang="en-AU" sz="1000" b="0" dirty="0">
                <a:solidFill>
                  <a:srgbClr val="FF0000"/>
                </a:solidFill>
              </a:rPr>
              <a:t>Use this section to elaborate on any erosion / salinity management objectives. We recommend two or three sentences to explain the key elements of the objectives. Always use plain English over technical planning language. </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r>
              <a:rPr lang="en-AU" sz="1200" dirty="0"/>
              <a:t>Are there any specific application requirements in the </a:t>
            </a:r>
            <a:r>
              <a:rPr lang="en-AU" sz="1200" dirty="0">
                <a:highlight>
                  <a:srgbClr val="FFFF00"/>
                </a:highlight>
              </a:rPr>
              <a:t>EMO / SMOX</a:t>
            </a:r>
            <a:r>
              <a:rPr lang="en-AU" sz="1200" dirty="0"/>
              <a:t>?</a:t>
            </a:r>
          </a:p>
          <a:p>
            <a:pPr>
              <a:lnSpc>
                <a:spcPct val="114000"/>
              </a:lnSpc>
              <a:spcBef>
                <a:spcPts val="600"/>
              </a:spcBef>
              <a:spcAft>
                <a:spcPts val="600"/>
              </a:spcAft>
            </a:pPr>
            <a:r>
              <a:rPr lang="en-AU" sz="1000" b="0" dirty="0">
                <a:solidFill>
                  <a:srgbClr val="FF0000"/>
                </a:solidFill>
              </a:rPr>
              <a:t>This section should outline the specific application requirements and when they might apply. We recommend two or three sentences to explain key pieces of information that a homeowner or interested party might want to know. </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spcBef>
                <a:spcPts val="600"/>
              </a:spcBef>
              <a:spcAft>
                <a:spcPts val="600"/>
              </a:spcAft>
            </a:pPr>
            <a:endParaRPr lang="en-AU" sz="1000" b="0" dirty="0">
              <a:solidFill>
                <a:srgbClr val="FF0000"/>
              </a:solidFill>
            </a:endParaRPr>
          </a:p>
          <a:p>
            <a:pPr>
              <a:lnSpc>
                <a:spcPct val="114000"/>
              </a:lnSpc>
            </a:pPr>
            <a:endParaRPr lang="en-AU" sz="1200" b="0" dirty="0"/>
          </a:p>
        </p:txBody>
      </p:sp>
      <p:sp>
        <p:nvSpPr>
          <p:cNvPr id="12" name="Content Placeholder 3">
            <a:extLst>
              <a:ext uri="{FF2B5EF4-FFF2-40B4-BE49-F238E27FC236}">
                <a16:creationId xmlns:a16="http://schemas.microsoft.com/office/drawing/2014/main" id="{D087B5FF-BB3C-4E95-A247-84C7D2FC412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AU" sz="1200" i="0" u="none" strike="noStrike" kern="1200" cap="none" spc="0" normalizeH="0" baseline="0" noProof="0" dirty="0">
                <a:ln>
                  <a:noFill/>
                </a:ln>
                <a:effectLst/>
                <a:uLnTx/>
                <a:uFillTx/>
                <a:latin typeface="Arial" panose="020B0604020202020204"/>
                <a:ea typeface="+mn-ea"/>
                <a:cs typeface="+mn-cs"/>
              </a:rPr>
              <a:t>Are there specific permit requirements for new buildings, land uses or other development in the </a:t>
            </a:r>
            <a:r>
              <a:rPr kumimoji="0" lang="en-AU" sz="1200" i="0" u="none" strike="noStrike" kern="1200" cap="none" spc="0" normalizeH="0" baseline="0" noProof="0" dirty="0">
                <a:ln>
                  <a:noFill/>
                </a:ln>
                <a:effectLst/>
                <a:highlight>
                  <a:srgbClr val="FFFF00"/>
                </a:highlight>
                <a:uLnTx/>
                <a:uFillTx/>
                <a:latin typeface="Arial" panose="020B0604020202020204"/>
                <a:ea typeface="+mn-ea"/>
                <a:cs typeface="+mn-cs"/>
              </a:rPr>
              <a:t>EMO / SMOX</a:t>
            </a:r>
            <a:r>
              <a:rPr kumimoji="0" lang="en-AU" sz="1200" i="0" u="none" strike="noStrike" kern="1200" cap="none" spc="0" normalizeH="0" baseline="0" noProof="0" dirty="0">
                <a:ln>
                  <a:noFill/>
                </a:ln>
                <a:effectLst/>
                <a:uLnTx/>
                <a:uFillTx/>
                <a:latin typeface="Arial" panose="020B0604020202020204"/>
                <a:ea typeface="+mn-ea"/>
                <a:cs typeface="+mn-cs"/>
              </a:rPr>
              <a:t>?</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This section might need two paragraphs to explain any variations to permit triggers including wastewater discharge, requirements for cut &amp; fill or other items. Consider the types of questions that the planning departments might receive frequently. This might also include an permit exemptions that the team has to explain often. The answer here does not need to be all encompassing.</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This doesn’t need to be specific but should elaborate on what a homeowner or interested party might want to know. For example, “earthworks for a new swimming pool need to include a landslip risk assessment” or “wastewater discharge must be contained within the effluent envelope”. </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If there are no specific permit requirements then delete this section if not needed.</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a:lnSpc>
                <a:spcPct val="114000"/>
              </a:lnSpc>
            </a:pPr>
            <a:r>
              <a:rPr lang="en-AU" sz="1200" dirty="0"/>
              <a:t>Are there any specific decision guidelines in the </a:t>
            </a:r>
            <a:r>
              <a:rPr lang="en-AU" sz="1200" dirty="0">
                <a:highlight>
                  <a:srgbClr val="FFFF00"/>
                </a:highlight>
              </a:rPr>
              <a:t>EMO / SMOX</a:t>
            </a:r>
            <a:r>
              <a:rPr lang="en-AU" sz="1200" dirty="0"/>
              <a:t>?</a:t>
            </a:r>
          </a:p>
          <a:p>
            <a:pPr>
              <a:lnSpc>
                <a:spcPct val="114000"/>
              </a:lnSpc>
              <a:spcBef>
                <a:spcPts val="600"/>
              </a:spcBef>
              <a:spcAft>
                <a:spcPts val="600"/>
              </a:spcAft>
            </a:pPr>
            <a:r>
              <a:rPr lang="en-AU" sz="1000" b="0" dirty="0">
                <a:solidFill>
                  <a:srgbClr val="FF0000"/>
                </a:solidFill>
              </a:rPr>
              <a:t>This section should outline the specific decision guidelines and the implications for any planning applications. </a:t>
            </a:r>
          </a:p>
          <a:p>
            <a:pPr>
              <a:lnSpc>
                <a:spcPct val="114000"/>
              </a:lnSpc>
              <a:spcBef>
                <a:spcPts val="600"/>
              </a:spcBef>
              <a:spcAft>
                <a:spcPts val="600"/>
              </a:spcAft>
            </a:pPr>
            <a:r>
              <a:rPr lang="en-AU" sz="1000" b="0" dirty="0">
                <a:solidFill>
                  <a:srgbClr val="FF0000"/>
                </a:solidFill>
              </a:rPr>
              <a:t>We recommend two paragraphs of two to four sentences to explain key pieces of information that a homeowner or interested party might want to know. Always use plain English over technical planning language.</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endParaRPr lang="en-AU" sz="1400" b="0" dirty="0"/>
          </a:p>
        </p:txBody>
      </p:sp>
      <p:sp>
        <p:nvSpPr>
          <p:cNvPr id="5" name="TextBox 4">
            <a:extLst>
              <a:ext uri="{FF2B5EF4-FFF2-40B4-BE49-F238E27FC236}">
                <a16:creationId xmlns:a16="http://schemas.microsoft.com/office/drawing/2014/main" id="{D5E548B9-DD95-CEB8-A2AD-3EFAF5ED75F2}"/>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a:t>Relevant icon here</a:t>
            </a:r>
          </a:p>
        </p:txBody>
      </p:sp>
      <p:sp>
        <p:nvSpPr>
          <p:cNvPr id="8" name="TextBox 7">
            <a:extLst>
              <a:ext uri="{FF2B5EF4-FFF2-40B4-BE49-F238E27FC236}">
                <a16:creationId xmlns:a16="http://schemas.microsoft.com/office/drawing/2014/main" id="{52AF9A7F-4EAD-F604-1B54-81033C0C94E8}"/>
              </a:ext>
            </a:extLst>
          </p:cNvPr>
          <p:cNvSpPr txBox="1"/>
          <p:nvPr/>
        </p:nvSpPr>
        <p:spPr>
          <a:xfrm>
            <a:off x="364331" y="205767"/>
            <a:ext cx="5889707" cy="553998"/>
          </a:xfrm>
          <a:prstGeom prst="rect">
            <a:avLst/>
          </a:prstGeom>
          <a:noFill/>
        </p:spPr>
        <p:txBody>
          <a:bodyPr wrap="square" rtlCol="0">
            <a:spAutoFit/>
          </a:bodyPr>
          <a:lstStyle/>
          <a:p>
            <a:r>
              <a:rPr lang="en-AU" sz="1000" dirty="0">
                <a:solidFill>
                  <a:srgbClr val="FF0000"/>
                </a:solidFill>
              </a:rPr>
              <a:t>Use this template to develop local content to better explain particular schedules,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1865954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Floodway (FO) / Land Subject to Inundation (LSIO) / Special Building Overlays (SBO)</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61</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1" name="Content Placeholder 2">
            <a:extLst>
              <a:ext uri="{FF2B5EF4-FFF2-40B4-BE49-F238E27FC236}">
                <a16:creationId xmlns:a16="http://schemas.microsoft.com/office/drawing/2014/main" id="{4A2CD364-DE42-10C7-6943-22C79CD55DEC}"/>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are the flood-related overlays?</a:t>
            </a:r>
          </a:p>
          <a:p>
            <a:pPr>
              <a:lnSpc>
                <a:spcPct val="114000"/>
              </a:lnSpc>
              <a:spcBef>
                <a:spcPts val="600"/>
              </a:spcBef>
              <a:spcAft>
                <a:spcPts val="600"/>
              </a:spcAft>
            </a:pPr>
            <a:r>
              <a:rPr lang="en-AU" sz="1000" b="0" dirty="0"/>
              <a:t>These three overlays relate to parts of Victoria that are subject to flooding, flood-related impacts and associated risks to health and human safety. These overlay areas also consider matters like the flow of flood waters during a flooding event and ensuring that water quality is not negatively impacted by new development. Land covered by these overlays may be near rivers, creeks, dams, pipes or other infrastructure subject to flooding.</a:t>
            </a:r>
          </a:p>
          <a:p>
            <a:pPr>
              <a:lnSpc>
                <a:spcPct val="114000"/>
              </a:lnSpc>
            </a:pPr>
            <a:r>
              <a:rPr lang="en-AU" sz="1200" dirty="0"/>
              <a:t>When is a planning permit typically required within flood-related overlays?</a:t>
            </a:r>
          </a:p>
          <a:p>
            <a:pPr>
              <a:lnSpc>
                <a:spcPct val="114000"/>
              </a:lnSpc>
              <a:spcBef>
                <a:spcPts val="600"/>
              </a:spcBef>
              <a:spcAft>
                <a:spcPts val="600"/>
              </a:spcAft>
            </a:pPr>
            <a:r>
              <a:rPr lang="en-AU" sz="1000" b="0" dirty="0"/>
              <a:t>As mentioned, most new buildings and structures will need a planning permit. This may extend to earthworks, low paling fences, many swimming pools, or pergolas. Subdivision generally requires a permit in both the flood related overlays too.</a:t>
            </a:r>
          </a:p>
          <a:p>
            <a:pPr>
              <a:lnSpc>
                <a:spcPct val="114000"/>
              </a:lnSpc>
            </a:pPr>
            <a:r>
              <a:rPr lang="en-AU" sz="1200" dirty="0"/>
              <a:t>What may not need a planning permit?</a:t>
            </a:r>
          </a:p>
          <a:p>
            <a:pPr>
              <a:lnSpc>
                <a:spcPct val="114000"/>
              </a:lnSpc>
              <a:spcBef>
                <a:spcPts val="600"/>
              </a:spcBef>
              <a:spcAft>
                <a:spcPts val="600"/>
              </a:spcAft>
            </a:pPr>
            <a:r>
              <a:rPr lang="en-AU" sz="1000" b="0" dirty="0"/>
              <a:t>Although many types of new development require a planning permit in flooding overlays, there are exemptions for minor buildings or development above the relevant flood-level. This includes items like:</a:t>
            </a:r>
          </a:p>
          <a:p>
            <a:pPr marL="171450" indent="-171450">
              <a:lnSpc>
                <a:spcPct val="114000"/>
              </a:lnSpc>
              <a:spcBef>
                <a:spcPts val="0"/>
              </a:spcBef>
              <a:buFont typeface="Arial" panose="020B0604020202020204" pitchFamily="34" charset="0"/>
              <a:buChar char="•"/>
            </a:pPr>
            <a:r>
              <a:rPr lang="en-AU" sz="1000" b="0" dirty="0"/>
              <a:t>First floor extensions to a house </a:t>
            </a:r>
          </a:p>
          <a:p>
            <a:pPr marL="171450" indent="-171450">
              <a:lnSpc>
                <a:spcPct val="114000"/>
              </a:lnSpc>
              <a:spcBef>
                <a:spcPts val="0"/>
              </a:spcBef>
              <a:buFont typeface="Arial" panose="020B0604020202020204" pitchFamily="34" charset="0"/>
              <a:buChar char="•"/>
            </a:pPr>
            <a:r>
              <a:rPr lang="en-AU" sz="1000" b="0" dirty="0"/>
              <a:t>post-and-wire fencing, </a:t>
            </a:r>
          </a:p>
          <a:p>
            <a:pPr marL="171450" indent="-171450">
              <a:lnSpc>
                <a:spcPct val="114000"/>
              </a:lnSpc>
              <a:spcBef>
                <a:spcPts val="0"/>
              </a:spcBef>
              <a:buFont typeface="Arial" panose="020B0604020202020204" pitchFamily="34" charset="0"/>
              <a:buChar char="•"/>
            </a:pPr>
            <a:r>
              <a:rPr lang="en-AU" sz="1000" b="0" dirty="0"/>
              <a:t>raised decking and </a:t>
            </a:r>
          </a:p>
          <a:p>
            <a:pPr marL="171450" indent="-171450">
              <a:lnSpc>
                <a:spcPct val="114000"/>
              </a:lnSpc>
              <a:spcBef>
                <a:spcPts val="0"/>
              </a:spcBef>
              <a:buFont typeface="Arial" panose="020B0604020202020204" pitchFamily="34" charset="0"/>
              <a:buChar char="•"/>
            </a:pPr>
            <a:r>
              <a:rPr lang="en-AU" sz="1000" b="0" dirty="0"/>
              <a:t>footpaths </a:t>
            </a:r>
          </a:p>
          <a:p>
            <a:pPr>
              <a:lnSpc>
                <a:spcPct val="114000"/>
              </a:lnSpc>
              <a:spcBef>
                <a:spcPts val="600"/>
              </a:spcBef>
              <a:spcAft>
                <a:spcPts val="600"/>
              </a:spcAft>
            </a:pPr>
            <a:r>
              <a:rPr lang="en-AU" sz="1000" b="0" dirty="0"/>
              <a:t>A new land use may not require a planning permit if it allowed under the zone.</a:t>
            </a:r>
          </a:p>
          <a:p>
            <a:pPr>
              <a:lnSpc>
                <a:spcPct val="114000"/>
              </a:lnSpc>
            </a:pPr>
            <a:r>
              <a:rPr lang="en-AU" sz="1200" dirty="0"/>
              <a:t>Is anything not allowed?</a:t>
            </a:r>
          </a:p>
          <a:p>
            <a:pPr>
              <a:lnSpc>
                <a:spcPct val="114000"/>
              </a:lnSpc>
            </a:pPr>
            <a:r>
              <a:rPr lang="en-AU" sz="1000" b="0" dirty="0"/>
              <a:t>While no specific development is ‘prohibited’ in the flood related overlays, it must meet guidelines of the relevant water authorities. For this, speak with council and authorities early – if the local rules are not considered, approval may not be issued.</a:t>
            </a:r>
          </a:p>
          <a:p>
            <a:pPr>
              <a:lnSpc>
                <a:spcPct val="114000"/>
              </a:lnSpc>
              <a:spcBef>
                <a:spcPts val="600"/>
              </a:spcBef>
              <a:spcAft>
                <a:spcPts val="600"/>
              </a:spcAft>
            </a:pPr>
            <a:endParaRPr lang="en-AU" sz="1000" b="0" dirty="0"/>
          </a:p>
        </p:txBody>
      </p:sp>
      <p:sp>
        <p:nvSpPr>
          <p:cNvPr id="12" name="Content Placeholder 2">
            <a:extLst>
              <a:ext uri="{FF2B5EF4-FFF2-40B4-BE49-F238E27FC236}">
                <a16:creationId xmlns:a16="http://schemas.microsoft.com/office/drawing/2014/main" id="{26DFF23C-B2BC-6DA2-6150-FC53E536A06F}"/>
              </a:ext>
            </a:extLst>
          </p:cNvPr>
          <p:cNvSpPr txBox="1">
            <a:spLocks/>
          </p:cNvSpPr>
          <p:nvPr/>
        </p:nvSpPr>
        <p:spPr>
          <a:xfrm>
            <a:off x="3605515"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a:t>What do I need to include in my planning permit application?</a:t>
            </a:r>
          </a:p>
          <a:p>
            <a:pPr>
              <a:lnSpc>
                <a:spcPct val="114000"/>
              </a:lnSpc>
              <a:spcBef>
                <a:spcPts val="600"/>
              </a:spcBef>
              <a:spcAft>
                <a:spcPts val="600"/>
              </a:spcAft>
            </a:pPr>
            <a:r>
              <a:rPr lang="en-AU" sz="1000" b="0"/>
              <a:t>Different flood related overlays may have particular requirements – some of these relate to possible height of floodwaters in a flooding event. For example:</a:t>
            </a:r>
          </a:p>
          <a:p>
            <a:pPr marL="171450" indent="-171450">
              <a:lnSpc>
                <a:spcPct val="114000"/>
              </a:lnSpc>
              <a:spcBef>
                <a:spcPts val="200"/>
              </a:spcBef>
              <a:spcAft>
                <a:spcPts val="200"/>
              </a:spcAft>
              <a:buFont typeface="Arial" panose="020B0604020202020204" pitchFamily="34" charset="0"/>
              <a:buChar char="•"/>
            </a:pPr>
            <a:r>
              <a:rPr lang="en-AU" sz="1000" b="0"/>
              <a:t>In the FO, a flood risk report or response to the floodplain development plan must be prepared and submitted with an application. This considers risks relating to inundation, human health, and existing and future use of the land. </a:t>
            </a:r>
          </a:p>
          <a:p>
            <a:pPr marL="171450" indent="-171450">
              <a:lnSpc>
                <a:spcPct val="114000"/>
              </a:lnSpc>
              <a:spcBef>
                <a:spcPts val="200"/>
              </a:spcBef>
              <a:spcAft>
                <a:spcPts val="200"/>
              </a:spcAft>
              <a:buFont typeface="Arial" panose="020B0604020202020204" pitchFamily="34" charset="0"/>
              <a:buChar char="•"/>
            </a:pPr>
            <a:r>
              <a:rPr lang="en-AU" sz="1000" b="0"/>
              <a:t>In the SBO, existing and proposed floor levels to Australian Height Datum (AHD) must be shown, as must basement levels and entry ramps. This extends to the ground level of new fences, decks or other items.</a:t>
            </a:r>
          </a:p>
          <a:p>
            <a:pPr marL="171450" indent="-171450">
              <a:lnSpc>
                <a:spcPct val="114000"/>
              </a:lnSpc>
              <a:spcBef>
                <a:spcPts val="200"/>
              </a:spcBef>
              <a:spcAft>
                <a:spcPts val="200"/>
              </a:spcAft>
              <a:buFont typeface="Arial" panose="020B0604020202020204" pitchFamily="34" charset="0"/>
              <a:buChar char="•"/>
            </a:pPr>
            <a:r>
              <a:rPr lang="en-AU" sz="1000" b="0"/>
              <a:t>In the LSIO, there are fewer prescriptive requirements, although local schedules and water authorities may have their own.</a:t>
            </a:r>
          </a:p>
          <a:p>
            <a:pPr>
              <a:lnSpc>
                <a:spcPct val="114000"/>
              </a:lnSpc>
              <a:spcBef>
                <a:spcPts val="600"/>
              </a:spcBef>
              <a:spcAft>
                <a:spcPts val="600"/>
              </a:spcAft>
            </a:pPr>
            <a:r>
              <a:rPr lang="en-AU" sz="1000" b="0"/>
              <a:t>Depending on the type of new building proposed additional reports may be required.</a:t>
            </a:r>
          </a:p>
          <a:p>
            <a:pPr>
              <a:lnSpc>
                <a:spcPct val="114000"/>
              </a:lnSpc>
            </a:pPr>
            <a:r>
              <a:rPr lang="en-AU" sz="1200"/>
              <a:t>Are there any specific requirements?</a:t>
            </a:r>
          </a:p>
          <a:p>
            <a:pPr>
              <a:lnSpc>
                <a:spcPct val="114000"/>
              </a:lnSpc>
              <a:spcBef>
                <a:spcPts val="600"/>
              </a:spcBef>
              <a:spcAft>
                <a:spcPts val="600"/>
              </a:spcAft>
            </a:pPr>
            <a:r>
              <a:rPr lang="en-AU" sz="1000" b="0"/>
              <a:t>All of the flood-related overlays contain statements or risk, or flooding / floodway management objectives which must be achieved. These are key considerations for water authorities and local councils when assessing applications for new buildings or other construction. These must generally be responded to when submitting a planning application.</a:t>
            </a:r>
          </a:p>
        </p:txBody>
      </p:sp>
    </p:spTree>
    <p:extLst>
      <p:ext uri="{BB962C8B-B14F-4D97-AF65-F5344CB8AC3E}">
        <p14:creationId xmlns:p14="http://schemas.microsoft.com/office/powerpoint/2010/main" val="167266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1741A18-E01E-1701-1573-1A9872173B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Schedule </a:t>
            </a:r>
            <a:r>
              <a:rPr lang="en-AU" b="1">
                <a:highlight>
                  <a:srgbClr val="FFFF00"/>
                </a:highlight>
              </a:rPr>
              <a:t>X</a:t>
            </a:r>
            <a:r>
              <a:rPr lang="en-AU" b="1"/>
              <a:t> to the </a:t>
            </a:r>
            <a:r>
              <a:rPr lang="en-AU" b="1">
                <a:highlight>
                  <a:srgbClr val="FFFF00"/>
                </a:highlight>
              </a:rPr>
              <a:t>FO / LSIO / SBO</a:t>
            </a:r>
          </a:p>
        </p:txBody>
      </p:sp>
      <p:sp>
        <p:nvSpPr>
          <p:cNvPr id="3" name="Title 1">
            <a:extLst>
              <a:ext uri="{FF2B5EF4-FFF2-40B4-BE49-F238E27FC236}">
                <a16:creationId xmlns:a16="http://schemas.microsoft.com/office/drawing/2014/main" id="{675202D9-CEA4-8166-2303-B3997D923652}"/>
              </a:ext>
            </a:extLst>
          </p:cNvPr>
          <p:cNvSpPr txBox="1">
            <a:spLocks/>
          </p:cNvSpPr>
          <p:nvPr/>
        </p:nvSpPr>
        <p:spPr>
          <a:xfrm>
            <a:off x="1377792" y="1241961"/>
            <a:ext cx="4231963" cy="960000"/>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r>
              <a:rPr lang="en-AU" sz="1200" i="1">
                <a:highlight>
                  <a:srgbClr val="FFFF00"/>
                </a:highlight>
              </a:rPr>
              <a:t>XXXXX City / Shire / Rural City Council</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62</a:t>
            </a:fld>
            <a:endParaRPr lang="en-GB"/>
          </a:p>
        </p:txBody>
      </p:sp>
      <p:sp>
        <p:nvSpPr>
          <p:cNvPr id="7" name="Content Placeholder 2">
            <a:extLst>
              <a:ext uri="{FF2B5EF4-FFF2-40B4-BE49-F238E27FC236}">
                <a16:creationId xmlns:a16="http://schemas.microsoft.com/office/drawing/2014/main" id="{4C682D07-35BF-4894-8314-49B056BC509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To what areas does schedule </a:t>
            </a:r>
            <a:r>
              <a:rPr lang="en-AU" sz="1200" dirty="0">
                <a:highlight>
                  <a:srgbClr val="FFFF00"/>
                </a:highlight>
              </a:rPr>
              <a:t>X</a:t>
            </a:r>
            <a:r>
              <a:rPr lang="en-AU" sz="1200" dirty="0"/>
              <a:t> to the </a:t>
            </a:r>
            <a:r>
              <a:rPr lang="en-AU" sz="1200" dirty="0">
                <a:highlight>
                  <a:srgbClr val="FFFF00"/>
                </a:highlight>
              </a:rPr>
              <a:t>FO / LSIO / SBO</a:t>
            </a:r>
            <a:r>
              <a:rPr lang="en-AU" sz="1200" dirty="0"/>
              <a:t> apply?</a:t>
            </a:r>
          </a:p>
          <a:p>
            <a:pPr>
              <a:lnSpc>
                <a:spcPct val="114000"/>
              </a:lnSpc>
              <a:spcBef>
                <a:spcPts val="600"/>
              </a:spcBef>
              <a:spcAft>
                <a:spcPts val="600"/>
              </a:spcAft>
            </a:pPr>
            <a:r>
              <a:rPr lang="en-AU" sz="1000" b="0" dirty="0"/>
              <a:t>This schedule – known as the </a:t>
            </a:r>
            <a:r>
              <a:rPr lang="en-AU" sz="1000" b="0" dirty="0">
                <a:highlight>
                  <a:srgbClr val="FFFF00"/>
                </a:highlight>
              </a:rPr>
              <a:t>FO / LSIO / SBOX</a:t>
            </a:r>
            <a:r>
              <a:rPr lang="en-AU" sz="1000" b="0" dirty="0"/>
              <a:t> – applies to the…</a:t>
            </a:r>
          </a:p>
          <a:p>
            <a:pPr>
              <a:lnSpc>
                <a:spcPct val="114000"/>
              </a:lnSpc>
              <a:spcBef>
                <a:spcPts val="600"/>
              </a:spcBef>
              <a:spcAft>
                <a:spcPts val="600"/>
              </a:spcAft>
            </a:pPr>
            <a:r>
              <a:rPr lang="en-AU" sz="1000" b="0" dirty="0">
                <a:solidFill>
                  <a:srgbClr val="FF0000"/>
                </a:solidFill>
              </a:rPr>
              <a:t>Use this section to briefly explain what this area is called and anything that the general public might need to know about the schedule. Use local understanding for explaining this information in simpler language.</a:t>
            </a:r>
          </a:p>
          <a:p>
            <a:pPr>
              <a:lnSpc>
                <a:spcPct val="114000"/>
              </a:lnSpc>
            </a:pPr>
            <a:r>
              <a:rPr lang="en-AU" sz="1200" dirty="0"/>
              <a:t>What are the </a:t>
            </a:r>
            <a:r>
              <a:rPr lang="en-AU" sz="1200" dirty="0">
                <a:highlight>
                  <a:srgbClr val="FFFF00"/>
                </a:highlight>
              </a:rPr>
              <a:t>floodway / land subject to inundation / flooding</a:t>
            </a:r>
            <a:r>
              <a:rPr lang="en-AU" sz="1200" dirty="0"/>
              <a:t> management objectives for the </a:t>
            </a:r>
            <a:r>
              <a:rPr lang="en-AU" sz="1200" dirty="0">
                <a:highlight>
                  <a:srgbClr val="FFFF00"/>
                </a:highlight>
              </a:rPr>
              <a:t>FO / LSIO / SBOX</a:t>
            </a:r>
            <a:r>
              <a:rPr lang="en-AU" sz="1200" dirty="0"/>
              <a:t>?</a:t>
            </a:r>
          </a:p>
          <a:p>
            <a:pPr>
              <a:lnSpc>
                <a:spcPct val="114000"/>
              </a:lnSpc>
              <a:spcBef>
                <a:spcPts val="600"/>
              </a:spcBef>
              <a:spcAft>
                <a:spcPts val="600"/>
              </a:spcAft>
            </a:pPr>
            <a:r>
              <a:rPr lang="en-AU" sz="1000" b="0" dirty="0">
                <a:solidFill>
                  <a:srgbClr val="FF0000"/>
                </a:solidFill>
              </a:rPr>
              <a:t>Use this section to elaborate on any relevant management objectives. We recommend two or three sentences to explain the key elements of the objectives. Always use plain English over technical planning language. </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r>
              <a:rPr lang="en-AU" sz="1200" dirty="0"/>
              <a:t>Are there any specific application requirements in the </a:t>
            </a:r>
            <a:r>
              <a:rPr lang="en-AU" sz="1200" dirty="0">
                <a:highlight>
                  <a:srgbClr val="FFFF00"/>
                </a:highlight>
              </a:rPr>
              <a:t>FO / LSIO / SBOX</a:t>
            </a:r>
            <a:r>
              <a:rPr lang="en-AU" sz="1200" dirty="0"/>
              <a:t>?</a:t>
            </a:r>
          </a:p>
          <a:p>
            <a:pPr>
              <a:lnSpc>
                <a:spcPct val="114000"/>
              </a:lnSpc>
              <a:spcBef>
                <a:spcPts val="600"/>
              </a:spcBef>
              <a:spcAft>
                <a:spcPts val="600"/>
              </a:spcAft>
            </a:pPr>
            <a:r>
              <a:rPr lang="en-AU" sz="1000" b="0" dirty="0">
                <a:solidFill>
                  <a:srgbClr val="FF0000"/>
                </a:solidFill>
              </a:rPr>
              <a:t>This section should outline the specific application requirements and when they might apply. We recommend two or three sentences to explain key pieces of information that a homeowner or interested party might want to know. </a:t>
            </a:r>
          </a:p>
          <a:p>
            <a:pPr>
              <a:lnSpc>
                <a:spcPct val="114000"/>
              </a:lnSpc>
              <a:spcBef>
                <a:spcPts val="600"/>
              </a:spcBef>
              <a:spcAft>
                <a:spcPts val="600"/>
              </a:spcAft>
            </a:pPr>
            <a:r>
              <a:rPr lang="en-AU" sz="1000" b="0" dirty="0">
                <a:solidFill>
                  <a:srgbClr val="FF0000"/>
                </a:solidFill>
              </a:rPr>
              <a:t>Delete this section if not needed.</a:t>
            </a:r>
            <a:endParaRPr lang="en-AU" sz="1000" b="0" dirty="0"/>
          </a:p>
          <a:p>
            <a:pPr>
              <a:lnSpc>
                <a:spcPct val="114000"/>
              </a:lnSpc>
            </a:pPr>
            <a:endParaRPr lang="en-AU" sz="1200" b="0" dirty="0"/>
          </a:p>
        </p:txBody>
      </p:sp>
      <p:sp>
        <p:nvSpPr>
          <p:cNvPr id="12" name="Content Placeholder 3">
            <a:extLst>
              <a:ext uri="{FF2B5EF4-FFF2-40B4-BE49-F238E27FC236}">
                <a16:creationId xmlns:a16="http://schemas.microsoft.com/office/drawing/2014/main" id="{D087B5FF-BB3C-4E95-A247-84C7D2FC412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AU" sz="1200" i="0" u="none" strike="noStrike" kern="1200" cap="none" spc="0" normalizeH="0" baseline="0" noProof="0" dirty="0">
                <a:ln>
                  <a:noFill/>
                </a:ln>
                <a:effectLst/>
                <a:uLnTx/>
                <a:uFillTx/>
                <a:latin typeface="Arial" panose="020B0604020202020204"/>
                <a:ea typeface="+mn-ea"/>
                <a:cs typeface="+mn-cs"/>
              </a:rPr>
              <a:t>Are there specific permit requirements for new buildings, land uses or other development in the </a:t>
            </a:r>
            <a:r>
              <a:rPr kumimoji="0" lang="en-AU" sz="1200" i="0" u="none" strike="noStrike" kern="1200" cap="none" spc="0" normalizeH="0" baseline="0" noProof="0" dirty="0">
                <a:ln>
                  <a:noFill/>
                </a:ln>
                <a:effectLst/>
                <a:highlight>
                  <a:srgbClr val="FFFF00"/>
                </a:highlight>
                <a:uLnTx/>
                <a:uFillTx/>
                <a:latin typeface="Arial" panose="020B0604020202020204"/>
                <a:ea typeface="+mn-ea"/>
                <a:cs typeface="+mn-cs"/>
              </a:rPr>
              <a:t>FO / LSIO / SBOX</a:t>
            </a:r>
            <a:r>
              <a:rPr kumimoji="0" lang="en-AU" sz="1200" i="0" u="none" strike="noStrike" kern="1200" cap="none" spc="0" normalizeH="0" baseline="0" noProof="0" dirty="0">
                <a:ln>
                  <a:noFill/>
                </a:ln>
                <a:effectLst/>
                <a:uLnTx/>
                <a:uFillTx/>
                <a:latin typeface="Arial" panose="020B0604020202020204"/>
                <a:ea typeface="+mn-ea"/>
                <a:cs typeface="+mn-cs"/>
              </a:rPr>
              <a:t>?</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This section might need two paragraphs to explain any variations to permit triggers including FFL requirements, land use prohibitions or other items. Consider the types of questions that the planning departments might receive frequently. This might also include an permit exemptions that the team has to explain often. The answer here does not need to be all encompassing.</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This doesn’t need to be specific but should elaborate on what a homeowner or interested party might want to know. For example, “a new front fence requires a planning permit unless it has 25% openings and a plinth at least 300mm above the relevant flood level” or “the finished floor level must be shown on all relevant floor plans including elevations and ground level drawings”. </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If there are no specific permit requirements then delete this section if not needed.</a:t>
            </a:r>
          </a:p>
          <a:p>
            <a:pPr>
              <a:lnSpc>
                <a:spcPct val="114000"/>
              </a:lnSpc>
            </a:pPr>
            <a:r>
              <a:rPr lang="en-AU" sz="1200" dirty="0"/>
              <a:t>Are there any specific decision guidelines in the </a:t>
            </a:r>
            <a:r>
              <a:rPr lang="en-AU" sz="1200" dirty="0">
                <a:highlight>
                  <a:srgbClr val="FFFF00"/>
                </a:highlight>
              </a:rPr>
              <a:t>FO / LSIO / SBOX</a:t>
            </a:r>
            <a:r>
              <a:rPr lang="en-AU" sz="1200" dirty="0"/>
              <a:t>?</a:t>
            </a:r>
          </a:p>
          <a:p>
            <a:pPr>
              <a:lnSpc>
                <a:spcPct val="114000"/>
              </a:lnSpc>
              <a:spcBef>
                <a:spcPts val="600"/>
              </a:spcBef>
              <a:spcAft>
                <a:spcPts val="600"/>
              </a:spcAft>
            </a:pPr>
            <a:r>
              <a:rPr lang="en-AU" sz="1000" b="0" dirty="0">
                <a:solidFill>
                  <a:srgbClr val="FF0000"/>
                </a:solidFill>
              </a:rPr>
              <a:t>This section should outline the specific decision guidelines and the implications for any planning applications. </a:t>
            </a:r>
          </a:p>
          <a:p>
            <a:pPr>
              <a:lnSpc>
                <a:spcPct val="114000"/>
              </a:lnSpc>
              <a:spcBef>
                <a:spcPts val="600"/>
              </a:spcBef>
              <a:spcAft>
                <a:spcPts val="600"/>
              </a:spcAft>
            </a:pPr>
            <a:r>
              <a:rPr lang="en-AU" sz="1000" b="0" dirty="0">
                <a:solidFill>
                  <a:srgbClr val="FF0000"/>
                </a:solidFill>
              </a:rPr>
              <a:t>We recommend two paragraphs of two to four sentences to explain key pieces of information that a homeowner or interested party might want to know. Always use plain English over technical planning language.</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endParaRPr lang="en-AU" sz="1400" b="0" dirty="0"/>
          </a:p>
        </p:txBody>
      </p:sp>
      <p:sp>
        <p:nvSpPr>
          <p:cNvPr id="5" name="TextBox 4">
            <a:extLst>
              <a:ext uri="{FF2B5EF4-FFF2-40B4-BE49-F238E27FC236}">
                <a16:creationId xmlns:a16="http://schemas.microsoft.com/office/drawing/2014/main" id="{D5E548B9-DD95-CEB8-A2AD-3EFAF5ED75F2}"/>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a:t>Relevant icon here</a:t>
            </a:r>
          </a:p>
        </p:txBody>
      </p:sp>
      <p:sp>
        <p:nvSpPr>
          <p:cNvPr id="8" name="TextBox 7">
            <a:extLst>
              <a:ext uri="{FF2B5EF4-FFF2-40B4-BE49-F238E27FC236}">
                <a16:creationId xmlns:a16="http://schemas.microsoft.com/office/drawing/2014/main" id="{52AF9A7F-4EAD-F604-1B54-81033C0C94E8}"/>
              </a:ext>
            </a:extLst>
          </p:cNvPr>
          <p:cNvSpPr txBox="1"/>
          <p:nvPr/>
        </p:nvSpPr>
        <p:spPr>
          <a:xfrm>
            <a:off x="364331" y="237021"/>
            <a:ext cx="5889707" cy="553998"/>
          </a:xfrm>
          <a:prstGeom prst="rect">
            <a:avLst/>
          </a:prstGeom>
          <a:noFill/>
        </p:spPr>
        <p:txBody>
          <a:bodyPr wrap="square" rtlCol="0">
            <a:spAutoFit/>
          </a:bodyPr>
          <a:lstStyle/>
          <a:p>
            <a:r>
              <a:rPr lang="en-AU" sz="1000">
                <a:solidFill>
                  <a:srgbClr val="FF0000"/>
                </a:solidFill>
              </a:rPr>
              <a:t>Use this template to develop local content to better explain particular schedules,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4113891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Bushfire Management Overlay</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63</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1" name="Content Placeholder 2">
            <a:extLst>
              <a:ext uri="{FF2B5EF4-FFF2-40B4-BE49-F238E27FC236}">
                <a16:creationId xmlns:a16="http://schemas.microsoft.com/office/drawing/2014/main" id="{9E5280EB-ADC5-6235-8B90-81DFB325661A}"/>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Bushfire Management Overlay?</a:t>
            </a:r>
          </a:p>
          <a:p>
            <a:pPr>
              <a:lnSpc>
                <a:spcPct val="114000"/>
              </a:lnSpc>
              <a:spcBef>
                <a:spcPts val="600"/>
              </a:spcBef>
              <a:spcAft>
                <a:spcPts val="600"/>
              </a:spcAft>
            </a:pPr>
            <a:r>
              <a:rPr lang="en-AU" sz="1000" b="0" dirty="0"/>
              <a:t>The Bushfire Management Overlay (BMO) identifies parts of Victoria where bushfire risk requires protection measures. Within BMO areas, the protection of human life and community resilience to bushfire emergencies is a primary consideration for new development and land use. The risk to life and property must be reduced to an acceptable level before approval is granted.</a:t>
            </a:r>
          </a:p>
          <a:p>
            <a:pPr>
              <a:lnSpc>
                <a:spcPct val="114000"/>
              </a:lnSpc>
            </a:pPr>
            <a:r>
              <a:rPr lang="en-AU" sz="1200" dirty="0"/>
              <a:t>When is a planning permit usually required?</a:t>
            </a:r>
          </a:p>
          <a:p>
            <a:pPr>
              <a:lnSpc>
                <a:spcPct val="114000"/>
              </a:lnSpc>
              <a:spcBef>
                <a:spcPts val="600"/>
              </a:spcBef>
              <a:spcAft>
                <a:spcPts val="600"/>
              </a:spcAft>
            </a:pPr>
            <a:r>
              <a:rPr lang="en-AU" sz="1000" b="0" dirty="0"/>
              <a:t>Within the BMO, a planning permit is required for:</a:t>
            </a:r>
          </a:p>
          <a:p>
            <a:pPr marL="171450" indent="-171450">
              <a:lnSpc>
                <a:spcPct val="114000"/>
              </a:lnSpc>
              <a:spcBef>
                <a:spcPts val="200"/>
              </a:spcBef>
              <a:spcAft>
                <a:spcPts val="200"/>
              </a:spcAft>
              <a:buFont typeface="Arial" panose="020B0604020202020204" pitchFamily="34" charset="0"/>
              <a:buChar char="•"/>
            </a:pPr>
            <a:r>
              <a:rPr lang="en-AU" sz="1000" b="0" dirty="0"/>
              <a:t>Most new buildings or construction not being done as a part of an existing house </a:t>
            </a:r>
          </a:p>
          <a:p>
            <a:pPr marL="171450" indent="-171450">
              <a:lnSpc>
                <a:spcPct val="114000"/>
              </a:lnSpc>
              <a:spcBef>
                <a:spcPts val="200"/>
              </a:spcBef>
              <a:spcAft>
                <a:spcPts val="200"/>
              </a:spcAft>
              <a:buFont typeface="Arial" panose="020B0604020202020204" pitchFamily="34" charset="0"/>
              <a:buChar char="•"/>
            </a:pPr>
            <a:r>
              <a:rPr lang="en-AU" sz="1000" b="0" dirty="0"/>
              <a:t>Many new land uses – including education, industrial, offices, some community uses, retailing and warehouse </a:t>
            </a:r>
          </a:p>
          <a:p>
            <a:pPr marL="171450" indent="-171450">
              <a:lnSpc>
                <a:spcPct val="114000"/>
              </a:lnSpc>
              <a:spcBef>
                <a:spcPts val="200"/>
              </a:spcBef>
              <a:spcAft>
                <a:spcPts val="200"/>
              </a:spcAft>
              <a:buFont typeface="Arial" panose="020B0604020202020204" pitchFamily="34" charset="0"/>
              <a:buChar char="•"/>
            </a:pPr>
            <a:r>
              <a:rPr lang="en-AU" sz="1000" b="0" dirty="0"/>
              <a:t>Subdivision – with requirements to consider areas of defendable space and bushfire defence to limit risk during a bushfire</a:t>
            </a:r>
          </a:p>
          <a:p>
            <a:pPr>
              <a:lnSpc>
                <a:spcPct val="114000"/>
              </a:lnSpc>
            </a:pPr>
            <a:r>
              <a:rPr lang="en-AU" sz="1200" dirty="0"/>
              <a:t>What may not need a planning permit?</a:t>
            </a:r>
          </a:p>
          <a:p>
            <a:pPr>
              <a:lnSpc>
                <a:spcPct val="114000"/>
              </a:lnSpc>
              <a:spcBef>
                <a:spcPts val="600"/>
              </a:spcBef>
              <a:spcAft>
                <a:spcPts val="600"/>
              </a:spcAft>
            </a:pPr>
            <a:r>
              <a:rPr lang="en-AU" sz="1000" b="0" dirty="0"/>
              <a:t>There are some actions that do not need a permit within the BMO, including:</a:t>
            </a:r>
          </a:p>
          <a:p>
            <a:pPr marL="171450" indent="-171450">
              <a:lnSpc>
                <a:spcPct val="114000"/>
              </a:lnSpc>
              <a:spcBef>
                <a:spcPts val="200"/>
              </a:spcBef>
              <a:spcAft>
                <a:spcPts val="200"/>
              </a:spcAft>
              <a:buFont typeface="Arial" panose="020B0604020202020204" pitchFamily="34" charset="0"/>
              <a:buChar char="•"/>
            </a:pPr>
            <a:r>
              <a:rPr lang="en-AU" sz="1000" b="0" dirty="0"/>
              <a:t>Minor extensions, renovations and building to existing houses  </a:t>
            </a:r>
          </a:p>
          <a:p>
            <a:pPr marL="171450" indent="-171450">
              <a:lnSpc>
                <a:spcPct val="114000"/>
              </a:lnSpc>
              <a:spcBef>
                <a:spcPts val="200"/>
              </a:spcBef>
              <a:spcAft>
                <a:spcPts val="200"/>
              </a:spcAft>
              <a:buFont typeface="Arial" panose="020B0604020202020204" pitchFamily="34" charset="0"/>
              <a:buChar char="•"/>
            </a:pPr>
            <a:r>
              <a:rPr lang="en-AU" sz="1000" b="0" dirty="0"/>
              <a:t>Removing trees and vegetation close to an existing house may also be allowed, but be sure to check with the local council before starting the work </a:t>
            </a:r>
          </a:p>
          <a:p>
            <a:pPr marL="171450" indent="-171450">
              <a:lnSpc>
                <a:spcPct val="114000"/>
              </a:lnSpc>
              <a:spcBef>
                <a:spcPts val="200"/>
              </a:spcBef>
              <a:spcAft>
                <a:spcPts val="200"/>
              </a:spcAft>
              <a:buFont typeface="Arial" panose="020B0604020202020204" pitchFamily="34" charset="0"/>
              <a:buChar char="•"/>
            </a:pPr>
            <a:r>
              <a:rPr lang="en-AU" sz="1000" b="0" dirty="0"/>
              <a:t>Some land uses do not need a planning permit within the BMO, although be sure to check the zone first to make sure there is no requirement within that. </a:t>
            </a:r>
          </a:p>
          <a:p>
            <a:pPr>
              <a:lnSpc>
                <a:spcPct val="114000"/>
              </a:lnSpc>
              <a:spcBef>
                <a:spcPts val="600"/>
              </a:spcBef>
              <a:spcAft>
                <a:spcPts val="600"/>
              </a:spcAft>
            </a:pPr>
            <a:endParaRPr lang="en-AU" sz="1000" b="0" dirty="0"/>
          </a:p>
        </p:txBody>
      </p:sp>
      <p:sp>
        <p:nvSpPr>
          <p:cNvPr id="12" name="Content Placeholder 2">
            <a:extLst>
              <a:ext uri="{FF2B5EF4-FFF2-40B4-BE49-F238E27FC236}">
                <a16:creationId xmlns:a16="http://schemas.microsoft.com/office/drawing/2014/main" id="{43049265-6B83-2F3B-B44C-87BC78936DC0}"/>
              </a:ext>
            </a:extLst>
          </p:cNvPr>
          <p:cNvSpPr txBox="1">
            <a:spLocks/>
          </p:cNvSpPr>
          <p:nvPr/>
        </p:nvSpPr>
        <p:spPr>
          <a:xfrm>
            <a:off x="3605515"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a:t>What do I need to include in my planning permit application?</a:t>
            </a:r>
          </a:p>
          <a:p>
            <a:pPr>
              <a:lnSpc>
                <a:spcPct val="114000"/>
              </a:lnSpc>
              <a:spcBef>
                <a:spcPts val="600"/>
              </a:spcBef>
              <a:spcAft>
                <a:spcPts val="600"/>
              </a:spcAft>
            </a:pPr>
            <a:r>
              <a:rPr lang="en-AU" sz="1000" b="0"/>
              <a:t>Applications within a BMO likely need specialist input including the preparation of a Bushfire Management Statement. New buildings often require a standard of construction that meets a Bushfire Attack Level measure. This might require the use of non-flammable materials in the new building.</a:t>
            </a:r>
          </a:p>
          <a:p>
            <a:pPr>
              <a:lnSpc>
                <a:spcPct val="114000"/>
              </a:lnSpc>
              <a:spcBef>
                <a:spcPts val="600"/>
              </a:spcBef>
              <a:spcAft>
                <a:spcPts val="600"/>
              </a:spcAft>
            </a:pPr>
            <a:r>
              <a:rPr lang="en-AU" sz="1000" b="0"/>
              <a:t>Other technical reports that might be needed include a Bushfire Hazard Site or Landscape assessment. </a:t>
            </a:r>
          </a:p>
          <a:p>
            <a:pPr>
              <a:lnSpc>
                <a:spcPct val="114000"/>
              </a:lnSpc>
              <a:spcBef>
                <a:spcPts val="600"/>
              </a:spcBef>
              <a:spcAft>
                <a:spcPts val="600"/>
              </a:spcAft>
            </a:pPr>
            <a:r>
              <a:rPr lang="en-AU" sz="1000" b="0"/>
              <a:t>Owing to these complexities, it is recommended to engage a professional to review a proposal before submitting an application to the local council. As the BMO considerations are broad and require certainty that life and property will be protected, items like bushfire shelters, water tanks and defendable space may support approval.</a:t>
            </a:r>
          </a:p>
          <a:p>
            <a:pPr>
              <a:lnSpc>
                <a:spcPct val="114000"/>
              </a:lnSpc>
              <a:spcBef>
                <a:spcPts val="600"/>
              </a:spcBef>
              <a:spcAft>
                <a:spcPts val="600"/>
              </a:spcAft>
            </a:pPr>
            <a:r>
              <a:rPr lang="en-AU" sz="1000" b="0"/>
              <a:t>The CFA website has example templates to support planning applications. For smaller-scale applications, this may allow an application to be submitted without the need for specialist input.</a:t>
            </a:r>
          </a:p>
          <a:p>
            <a:pPr>
              <a:lnSpc>
                <a:spcPct val="114000"/>
              </a:lnSpc>
            </a:pPr>
            <a:r>
              <a:rPr lang="en-AU" sz="1200"/>
              <a:t>Are there any specific requirements?</a:t>
            </a:r>
          </a:p>
          <a:p>
            <a:pPr>
              <a:lnSpc>
                <a:spcPct val="114000"/>
              </a:lnSpc>
              <a:spcBef>
                <a:spcPts val="600"/>
              </a:spcBef>
              <a:spcAft>
                <a:spcPts val="600"/>
              </a:spcAft>
            </a:pPr>
            <a:r>
              <a:rPr lang="en-AU" sz="1000" b="0"/>
              <a:t>The CFA will review and make recommendations for planning applications. This might include needing additional information or plans, conditions for future development or refusing to approve a proposal where human life or property will not be adequately protected. Local councils will often defer to the CFA’s technical knowledge.</a:t>
            </a:r>
          </a:p>
          <a:p>
            <a:pPr>
              <a:lnSpc>
                <a:spcPct val="114000"/>
              </a:lnSpc>
              <a:spcBef>
                <a:spcPts val="600"/>
              </a:spcBef>
              <a:spcAft>
                <a:spcPts val="600"/>
              </a:spcAft>
            </a:pPr>
            <a:endParaRPr lang="en-AU" sz="1000" b="0"/>
          </a:p>
        </p:txBody>
      </p:sp>
    </p:spTree>
    <p:extLst>
      <p:ext uri="{BB962C8B-B14F-4D97-AF65-F5344CB8AC3E}">
        <p14:creationId xmlns:p14="http://schemas.microsoft.com/office/powerpoint/2010/main" val="23436006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1741A18-E01E-1701-1573-1A9872173B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Schedule </a:t>
            </a:r>
            <a:r>
              <a:rPr lang="en-AU" b="1">
                <a:highlight>
                  <a:srgbClr val="FFFF00"/>
                </a:highlight>
              </a:rPr>
              <a:t>X</a:t>
            </a:r>
            <a:r>
              <a:rPr lang="en-AU" b="1"/>
              <a:t> to the BMO</a:t>
            </a:r>
          </a:p>
        </p:txBody>
      </p:sp>
      <p:sp>
        <p:nvSpPr>
          <p:cNvPr id="3" name="Title 1">
            <a:extLst>
              <a:ext uri="{FF2B5EF4-FFF2-40B4-BE49-F238E27FC236}">
                <a16:creationId xmlns:a16="http://schemas.microsoft.com/office/drawing/2014/main" id="{675202D9-CEA4-8166-2303-B3997D923652}"/>
              </a:ext>
            </a:extLst>
          </p:cNvPr>
          <p:cNvSpPr txBox="1">
            <a:spLocks/>
          </p:cNvSpPr>
          <p:nvPr/>
        </p:nvSpPr>
        <p:spPr>
          <a:xfrm>
            <a:off x="1377792" y="1241961"/>
            <a:ext cx="4231963" cy="960000"/>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r>
              <a:rPr lang="en-AU" sz="1200" i="1">
                <a:highlight>
                  <a:srgbClr val="FFFF00"/>
                </a:highlight>
              </a:rPr>
              <a:t>XXXXX City / Shire / Rural City Council</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64</a:t>
            </a:fld>
            <a:endParaRPr lang="en-GB"/>
          </a:p>
        </p:txBody>
      </p:sp>
      <p:sp>
        <p:nvSpPr>
          <p:cNvPr id="7" name="Content Placeholder 2">
            <a:extLst>
              <a:ext uri="{FF2B5EF4-FFF2-40B4-BE49-F238E27FC236}">
                <a16:creationId xmlns:a16="http://schemas.microsoft.com/office/drawing/2014/main" id="{4C682D07-35BF-4894-8314-49B056BC509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To what areas does schedule </a:t>
            </a:r>
            <a:r>
              <a:rPr lang="en-AU" sz="1200" dirty="0">
                <a:highlight>
                  <a:srgbClr val="FFFF00"/>
                </a:highlight>
              </a:rPr>
              <a:t>X</a:t>
            </a:r>
            <a:r>
              <a:rPr lang="en-AU" sz="1200" dirty="0"/>
              <a:t> to the BMO apply?</a:t>
            </a:r>
          </a:p>
          <a:p>
            <a:pPr>
              <a:lnSpc>
                <a:spcPct val="114000"/>
              </a:lnSpc>
              <a:spcBef>
                <a:spcPts val="600"/>
              </a:spcBef>
              <a:spcAft>
                <a:spcPts val="600"/>
              </a:spcAft>
            </a:pPr>
            <a:r>
              <a:rPr lang="en-AU" sz="1000" b="0" dirty="0"/>
              <a:t>This schedule – known as the BMO</a:t>
            </a:r>
            <a:r>
              <a:rPr lang="en-AU" sz="1000" b="0" dirty="0">
                <a:highlight>
                  <a:srgbClr val="FFFF00"/>
                </a:highlight>
              </a:rPr>
              <a:t>X</a:t>
            </a:r>
            <a:r>
              <a:rPr lang="en-AU" sz="1000" b="0" dirty="0"/>
              <a:t> – applies to the…</a:t>
            </a:r>
          </a:p>
          <a:p>
            <a:pPr>
              <a:lnSpc>
                <a:spcPct val="114000"/>
              </a:lnSpc>
              <a:spcBef>
                <a:spcPts val="600"/>
              </a:spcBef>
              <a:spcAft>
                <a:spcPts val="600"/>
              </a:spcAft>
            </a:pPr>
            <a:r>
              <a:rPr lang="en-AU" sz="1000" b="0" dirty="0">
                <a:solidFill>
                  <a:srgbClr val="FF0000"/>
                </a:solidFill>
              </a:rPr>
              <a:t>Use this section to briefly explain what this area is called and anything that the general public might need to know about the schedule. Use local understanding for explaining this information in simpler language.</a:t>
            </a:r>
          </a:p>
          <a:p>
            <a:pPr>
              <a:lnSpc>
                <a:spcPct val="114000"/>
              </a:lnSpc>
            </a:pPr>
            <a:r>
              <a:rPr lang="en-AU" sz="1200" dirty="0"/>
              <a:t>What are the bushfire management objectives for the BMO</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Use this section to elaborate on any bushfire management objectives. We recommend two or three sentences to explain the key elements of the objectives. Always use plain English over technical planning language. </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r>
              <a:rPr lang="en-AU" sz="1200" dirty="0"/>
              <a:t>Are there any specific application requirements in the BMO</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This section should outline the specific application requirements and when they might apply. We recommend two or three sentences to explain key pieces of information that a homeowner or interested party might want to know. </a:t>
            </a:r>
          </a:p>
          <a:p>
            <a:pPr>
              <a:lnSpc>
                <a:spcPct val="114000"/>
              </a:lnSpc>
              <a:spcBef>
                <a:spcPts val="600"/>
              </a:spcBef>
              <a:spcAft>
                <a:spcPts val="600"/>
              </a:spcAft>
            </a:pPr>
            <a:r>
              <a:rPr lang="en-AU" sz="1000" b="0" dirty="0">
                <a:solidFill>
                  <a:srgbClr val="FF0000"/>
                </a:solidFill>
              </a:rPr>
              <a:t>Delete this section if not needed.</a:t>
            </a:r>
          </a:p>
        </p:txBody>
      </p:sp>
      <p:sp>
        <p:nvSpPr>
          <p:cNvPr id="12" name="Content Placeholder 3">
            <a:extLst>
              <a:ext uri="{FF2B5EF4-FFF2-40B4-BE49-F238E27FC236}">
                <a16:creationId xmlns:a16="http://schemas.microsoft.com/office/drawing/2014/main" id="{D087B5FF-BB3C-4E95-A247-84C7D2FC412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AU" sz="1200" i="0" u="none" strike="noStrike" kern="1200" cap="none" spc="0" normalizeH="0" baseline="0" noProof="0" dirty="0">
                <a:ln>
                  <a:noFill/>
                </a:ln>
                <a:effectLst/>
                <a:uLnTx/>
                <a:uFillTx/>
                <a:latin typeface="Arial" panose="020B0604020202020204"/>
                <a:ea typeface="+mn-ea"/>
                <a:cs typeface="+mn-cs"/>
              </a:rPr>
              <a:t>Are there specific permit requirements for new buildings, land uses or other development in the BMO</a:t>
            </a:r>
            <a:r>
              <a:rPr kumimoji="0" lang="en-AU" sz="1200" i="0" u="none" strike="noStrike" kern="1200" cap="none" spc="0" normalizeH="0" baseline="0" noProof="0" dirty="0">
                <a:ln>
                  <a:noFill/>
                </a:ln>
                <a:effectLst/>
                <a:highlight>
                  <a:srgbClr val="FFFF00"/>
                </a:highlight>
                <a:uLnTx/>
                <a:uFillTx/>
                <a:latin typeface="Arial" panose="020B0604020202020204"/>
                <a:ea typeface="+mn-ea"/>
                <a:cs typeface="+mn-cs"/>
              </a:rPr>
              <a:t>X</a:t>
            </a:r>
            <a:r>
              <a:rPr kumimoji="0" lang="en-AU" sz="1200" i="0" u="none" strike="noStrike" kern="1200" cap="none" spc="0" normalizeH="0" baseline="0" noProof="0" dirty="0">
                <a:ln>
                  <a:noFill/>
                </a:ln>
                <a:effectLst/>
                <a:uLnTx/>
                <a:uFillTx/>
                <a:latin typeface="Arial" panose="020B0604020202020204"/>
                <a:ea typeface="+mn-ea"/>
                <a:cs typeface="+mn-cs"/>
              </a:rPr>
              <a:t>?</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This section might need two paragraphs to explain any variations to permit triggers including building heights, materials or other items. Consider the types of questions that the planning departments might receive frequently. This might also include an permit exemptions that the team has to explain often. The answer here does not need to be all encompassing.</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This doesn’t need to be specific but should elaborate on what a homeowner or interested party might want to know. For example, “all new dwellings within the BMOX are required to be constructed to a standard of BAL-12.5 or higher” or “given the risk to safety and property in this area, additional protection measures are recommended”. </a:t>
            </a:r>
          </a:p>
          <a:p>
            <a:pPr marL="0" marR="0" lvl="0" indent="0" algn="l" defTabSz="914400" rtl="0" eaLnBrk="1" fontAlgn="auto" latinLnBrk="0" hangingPunct="1">
              <a:lnSpc>
                <a:spcPct val="114000"/>
              </a:lnSpc>
              <a:spcBef>
                <a:spcPts val="600"/>
              </a:spcBef>
              <a:spcAft>
                <a:spcPts val="6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If there are no specific permit requirements then delete this section if not needed.</a:t>
            </a:r>
            <a:endPar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a:lnSpc>
                <a:spcPct val="114000"/>
              </a:lnSpc>
            </a:pPr>
            <a:r>
              <a:rPr lang="en-AU" sz="1200" dirty="0"/>
              <a:t>Are there any specific decision guidelines in the BMO</a:t>
            </a:r>
            <a:r>
              <a:rPr lang="en-AU" sz="1200" dirty="0">
                <a:highlight>
                  <a:srgbClr val="FFFF00"/>
                </a:highlight>
              </a:rPr>
              <a:t>X</a:t>
            </a:r>
            <a:r>
              <a:rPr lang="en-AU" sz="1200" dirty="0"/>
              <a:t>?</a:t>
            </a:r>
          </a:p>
          <a:p>
            <a:pPr>
              <a:lnSpc>
                <a:spcPct val="114000"/>
              </a:lnSpc>
              <a:spcBef>
                <a:spcPts val="600"/>
              </a:spcBef>
              <a:spcAft>
                <a:spcPts val="600"/>
              </a:spcAft>
            </a:pPr>
            <a:r>
              <a:rPr lang="en-AU" sz="1000" b="0" dirty="0">
                <a:solidFill>
                  <a:srgbClr val="FF0000"/>
                </a:solidFill>
              </a:rPr>
              <a:t>This section should outline the specific decision guidelines and the implications for any planning applications. </a:t>
            </a:r>
          </a:p>
          <a:p>
            <a:pPr>
              <a:lnSpc>
                <a:spcPct val="114000"/>
              </a:lnSpc>
              <a:spcBef>
                <a:spcPts val="600"/>
              </a:spcBef>
              <a:spcAft>
                <a:spcPts val="600"/>
              </a:spcAft>
            </a:pPr>
            <a:r>
              <a:rPr lang="en-AU" sz="1000" b="0" dirty="0">
                <a:solidFill>
                  <a:srgbClr val="FF0000"/>
                </a:solidFill>
              </a:rPr>
              <a:t>We recommend two paragraphs of two to four sentences to explain key pieces of information that a homeowner or interested party might want to know. Always use plain English over technical planning language.</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endParaRPr lang="en-AU" sz="1400" b="0" dirty="0"/>
          </a:p>
        </p:txBody>
      </p:sp>
      <p:sp>
        <p:nvSpPr>
          <p:cNvPr id="5" name="TextBox 4">
            <a:extLst>
              <a:ext uri="{FF2B5EF4-FFF2-40B4-BE49-F238E27FC236}">
                <a16:creationId xmlns:a16="http://schemas.microsoft.com/office/drawing/2014/main" id="{D5E548B9-DD95-CEB8-A2AD-3EFAF5ED75F2}"/>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a:t>Relevant icon here</a:t>
            </a:r>
          </a:p>
        </p:txBody>
      </p:sp>
      <p:sp>
        <p:nvSpPr>
          <p:cNvPr id="8" name="TextBox 7">
            <a:extLst>
              <a:ext uri="{FF2B5EF4-FFF2-40B4-BE49-F238E27FC236}">
                <a16:creationId xmlns:a16="http://schemas.microsoft.com/office/drawing/2014/main" id="{52AF9A7F-4EAD-F604-1B54-81033C0C94E8}"/>
              </a:ext>
            </a:extLst>
          </p:cNvPr>
          <p:cNvSpPr txBox="1"/>
          <p:nvPr/>
        </p:nvSpPr>
        <p:spPr>
          <a:xfrm>
            <a:off x="364331" y="280202"/>
            <a:ext cx="5889707" cy="553998"/>
          </a:xfrm>
          <a:prstGeom prst="rect">
            <a:avLst/>
          </a:prstGeom>
          <a:noFill/>
        </p:spPr>
        <p:txBody>
          <a:bodyPr wrap="square" rtlCol="0">
            <a:spAutoFit/>
          </a:bodyPr>
          <a:lstStyle/>
          <a:p>
            <a:r>
              <a:rPr lang="en-AU" sz="1000">
                <a:solidFill>
                  <a:srgbClr val="FF0000"/>
                </a:solidFill>
              </a:rPr>
              <a:t>Use this template to develop local content to better explain particular schedules,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1539381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State Resource &amp; Buffer Area Overlays</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65</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1" name="Content Placeholder 2">
            <a:extLst>
              <a:ext uri="{FF2B5EF4-FFF2-40B4-BE49-F238E27FC236}">
                <a16:creationId xmlns:a16="http://schemas.microsoft.com/office/drawing/2014/main" id="{48B47C99-4AE9-5389-D100-F7C9B425FC95}"/>
              </a:ext>
            </a:extLst>
          </p:cNvPr>
          <p:cNvSpPr txBox="1">
            <a:spLocks/>
          </p:cNvSpPr>
          <p:nvPr/>
        </p:nvSpPr>
        <p:spPr>
          <a:xfrm>
            <a:off x="364332" y="2434167"/>
            <a:ext cx="2888155" cy="5458804"/>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r>
              <a:rPr lang="en-AU" sz="1200" dirty="0">
                <a:solidFill>
                  <a:schemeClr val="accent6">
                    <a:lumMod val="75000"/>
                  </a:schemeClr>
                </a:solidFill>
              </a:rPr>
              <a:t>What is the State Resource Overlay?</a:t>
            </a:r>
          </a:p>
          <a:p>
            <a:pPr>
              <a:spcBef>
                <a:spcPts val="600"/>
              </a:spcBef>
              <a:spcAft>
                <a:spcPts val="600"/>
              </a:spcAft>
            </a:pPr>
            <a:r>
              <a:rPr lang="en-AU" sz="1000" b="0" dirty="0"/>
              <a:t>The State Resource Overlay (SRO) protects parts of Victoria where extraction of materials is considered of state significance. The SRO intends to protect these resources from incursion of sensitive activities that may prejudice the ongoing operation or future expansion – this is known as “reverse amenity impact” protection. </a:t>
            </a:r>
          </a:p>
          <a:p>
            <a:r>
              <a:rPr lang="en-AU" sz="1200" dirty="0">
                <a:solidFill>
                  <a:schemeClr val="accent6">
                    <a:lumMod val="75000"/>
                  </a:schemeClr>
                </a:solidFill>
              </a:rPr>
              <a:t>What is the Buffer Area Overlay?</a:t>
            </a:r>
          </a:p>
          <a:p>
            <a:pPr>
              <a:spcBef>
                <a:spcPts val="600"/>
              </a:spcBef>
              <a:spcAft>
                <a:spcPts val="600"/>
              </a:spcAft>
            </a:pPr>
            <a:r>
              <a:rPr lang="en-AU" sz="1000" b="0" dirty="0"/>
              <a:t>The Buffer Area Overlay (BAO) outlines areas where there may be off-site impacts to health, safety or amenity. These impacts may be noise, dust, odour or hazardous air pollutants. The BAO seeks to minimise land use conflicts between sensitive land uses and uses with adverse amenity potential that are otherwise important services to Victorians.</a:t>
            </a:r>
          </a:p>
          <a:p>
            <a:pPr>
              <a:lnSpc>
                <a:spcPct val="114000"/>
              </a:lnSpc>
            </a:pPr>
            <a:r>
              <a:rPr lang="en-AU" sz="1200" dirty="0"/>
              <a:t>What are the planning requirements within the SRO / BAO?</a:t>
            </a:r>
          </a:p>
          <a:p>
            <a:pPr>
              <a:spcBef>
                <a:spcPts val="600"/>
              </a:spcBef>
              <a:spcAft>
                <a:spcPts val="600"/>
              </a:spcAft>
            </a:pPr>
            <a:r>
              <a:rPr lang="en-AU" sz="1000" b="0" dirty="0"/>
              <a:t>Within the SRO and BAO, the local planning scheme schedules detail the relevant requirements, including the land uses, development, subdivisions and other activities that may require a planning permit. The specific application requirements are also outlined within the schedule.</a:t>
            </a:r>
          </a:p>
          <a:p>
            <a:pPr>
              <a:spcBef>
                <a:spcPts val="600"/>
              </a:spcBef>
              <a:spcAft>
                <a:spcPts val="600"/>
              </a:spcAft>
            </a:pPr>
            <a:r>
              <a:rPr lang="en-AU" sz="1000" b="0" dirty="0"/>
              <a:t>It is recommended to speak with the local council around the reverse amenity measures and protections in place for SRO and BAO locations. These might include requirements for new development and some sensitive uses may not be allowed.</a:t>
            </a:r>
          </a:p>
        </p:txBody>
      </p:sp>
      <p:pic>
        <p:nvPicPr>
          <p:cNvPr id="7" name="Picture 6" descr="Bird's eye view of the oil platform at sea">
            <a:extLst>
              <a:ext uri="{FF2B5EF4-FFF2-40B4-BE49-F238E27FC236}">
                <a16:creationId xmlns:a16="http://schemas.microsoft.com/office/drawing/2014/main" id="{A7E801C0-1ED9-EB0C-5378-182475DF24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05515" y="2434166"/>
            <a:ext cx="2888155" cy="5458804"/>
          </a:xfrm>
          <a:prstGeom prst="rect">
            <a:avLst/>
          </a:prstGeom>
          <a:ln>
            <a:noFill/>
          </a:ln>
        </p:spPr>
      </p:pic>
    </p:spTree>
    <p:extLst>
      <p:ext uri="{BB962C8B-B14F-4D97-AF65-F5344CB8AC3E}">
        <p14:creationId xmlns:p14="http://schemas.microsoft.com/office/powerpoint/2010/main" val="2580329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1741A18-E01E-1701-1573-1A9872173B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Schedule </a:t>
            </a:r>
            <a:r>
              <a:rPr lang="en-AU" b="1">
                <a:highlight>
                  <a:srgbClr val="FFFF00"/>
                </a:highlight>
              </a:rPr>
              <a:t>X</a:t>
            </a:r>
            <a:r>
              <a:rPr lang="en-AU" b="1"/>
              <a:t> to the </a:t>
            </a:r>
            <a:r>
              <a:rPr lang="en-AU" b="1">
                <a:highlight>
                  <a:srgbClr val="FFFF00"/>
                </a:highlight>
              </a:rPr>
              <a:t>SRO / BAO</a:t>
            </a:r>
          </a:p>
        </p:txBody>
      </p:sp>
      <p:sp>
        <p:nvSpPr>
          <p:cNvPr id="3" name="Title 1">
            <a:extLst>
              <a:ext uri="{FF2B5EF4-FFF2-40B4-BE49-F238E27FC236}">
                <a16:creationId xmlns:a16="http://schemas.microsoft.com/office/drawing/2014/main" id="{675202D9-CEA4-8166-2303-B3997D923652}"/>
              </a:ext>
            </a:extLst>
          </p:cNvPr>
          <p:cNvSpPr txBox="1">
            <a:spLocks/>
          </p:cNvSpPr>
          <p:nvPr/>
        </p:nvSpPr>
        <p:spPr>
          <a:xfrm>
            <a:off x="1377792" y="1241961"/>
            <a:ext cx="4231963" cy="960000"/>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r>
              <a:rPr lang="en-AU" sz="1200" i="1">
                <a:highlight>
                  <a:srgbClr val="FFFF00"/>
                </a:highlight>
              </a:rPr>
              <a:t>XXXXX City / Shire / Rural City Council</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66</a:t>
            </a:fld>
            <a:endParaRPr lang="en-GB"/>
          </a:p>
        </p:txBody>
      </p:sp>
      <p:sp>
        <p:nvSpPr>
          <p:cNvPr id="7" name="Content Placeholder 2">
            <a:extLst>
              <a:ext uri="{FF2B5EF4-FFF2-40B4-BE49-F238E27FC236}">
                <a16:creationId xmlns:a16="http://schemas.microsoft.com/office/drawing/2014/main" id="{4C682D07-35BF-4894-8314-49B056BC509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To what areas does schedule </a:t>
            </a:r>
            <a:r>
              <a:rPr lang="en-AU" sz="1200" dirty="0">
                <a:highlight>
                  <a:srgbClr val="FFFF00"/>
                </a:highlight>
              </a:rPr>
              <a:t>X</a:t>
            </a:r>
            <a:r>
              <a:rPr lang="en-AU" sz="1200" dirty="0"/>
              <a:t> to the </a:t>
            </a:r>
            <a:r>
              <a:rPr lang="en-AU" sz="1200" dirty="0">
                <a:highlight>
                  <a:srgbClr val="FFFF00"/>
                </a:highlight>
              </a:rPr>
              <a:t>SRO / BAO</a:t>
            </a:r>
            <a:r>
              <a:rPr lang="en-AU" sz="1200" dirty="0"/>
              <a:t> apply?</a:t>
            </a:r>
          </a:p>
          <a:p>
            <a:pPr>
              <a:lnSpc>
                <a:spcPct val="114000"/>
              </a:lnSpc>
              <a:spcBef>
                <a:spcPts val="600"/>
              </a:spcBef>
              <a:spcAft>
                <a:spcPts val="600"/>
              </a:spcAft>
            </a:pPr>
            <a:r>
              <a:rPr lang="en-AU" sz="1000" b="0" dirty="0"/>
              <a:t>This schedule – known as the </a:t>
            </a:r>
            <a:r>
              <a:rPr lang="en-AU" sz="1000" b="0" dirty="0">
                <a:highlight>
                  <a:srgbClr val="FFFF00"/>
                </a:highlight>
              </a:rPr>
              <a:t>SRO / BAOX</a:t>
            </a:r>
            <a:r>
              <a:rPr lang="en-AU" sz="1000" b="0" dirty="0"/>
              <a:t> – applies to the…</a:t>
            </a:r>
          </a:p>
          <a:p>
            <a:pPr>
              <a:lnSpc>
                <a:spcPct val="114000"/>
              </a:lnSpc>
              <a:spcBef>
                <a:spcPts val="600"/>
              </a:spcBef>
              <a:spcAft>
                <a:spcPts val="600"/>
              </a:spcAft>
            </a:pPr>
            <a:r>
              <a:rPr lang="en-AU" sz="1000" b="0" dirty="0">
                <a:solidFill>
                  <a:srgbClr val="FF0000"/>
                </a:solidFill>
              </a:rPr>
              <a:t>Use this section to briefly explain what this area is called and anything that the general public might need to know about the schedule. Use local understanding for explaining this information in simpler language.</a:t>
            </a:r>
          </a:p>
          <a:p>
            <a:pPr>
              <a:lnSpc>
                <a:spcPct val="114000"/>
              </a:lnSpc>
            </a:pPr>
            <a:r>
              <a:rPr lang="en-AU" sz="1200" dirty="0"/>
              <a:t>What are the </a:t>
            </a:r>
            <a:r>
              <a:rPr lang="en-AU" sz="1200" dirty="0">
                <a:highlight>
                  <a:srgbClr val="FFFF00"/>
                </a:highlight>
              </a:rPr>
              <a:t>risks / resource significance</a:t>
            </a:r>
            <a:r>
              <a:rPr lang="en-AU" sz="1200" dirty="0"/>
              <a:t> for the </a:t>
            </a:r>
            <a:r>
              <a:rPr lang="en-AU" sz="1200" dirty="0">
                <a:highlight>
                  <a:srgbClr val="FFFF00"/>
                </a:highlight>
              </a:rPr>
              <a:t>SRO / BAOX</a:t>
            </a:r>
            <a:r>
              <a:rPr lang="en-AU" sz="1200" dirty="0"/>
              <a:t>?</a:t>
            </a:r>
          </a:p>
          <a:p>
            <a:pPr>
              <a:lnSpc>
                <a:spcPct val="114000"/>
              </a:lnSpc>
              <a:spcBef>
                <a:spcPts val="600"/>
              </a:spcBef>
              <a:spcAft>
                <a:spcPts val="600"/>
              </a:spcAft>
            </a:pPr>
            <a:r>
              <a:rPr lang="en-AU" sz="1000" b="0" dirty="0">
                <a:solidFill>
                  <a:srgbClr val="FF0000"/>
                </a:solidFill>
              </a:rPr>
              <a:t>Use this section to elaborate on any relevant considerations including risks or resource significance. We recommend two or three sentences to explain the key elements of the objectives. Always use plain English over technical planning language. </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r>
              <a:rPr lang="en-AU" sz="1200" dirty="0"/>
              <a:t>Are there specific permit requirements for new buildings, land uses or other development in the </a:t>
            </a:r>
            <a:r>
              <a:rPr lang="en-AU" sz="1200" dirty="0">
                <a:highlight>
                  <a:srgbClr val="FFFF00"/>
                </a:highlight>
              </a:rPr>
              <a:t>SRO / BAOX</a:t>
            </a:r>
            <a:r>
              <a:rPr lang="en-AU" sz="1200" dirty="0"/>
              <a:t>?</a:t>
            </a:r>
          </a:p>
          <a:p>
            <a:pPr>
              <a:lnSpc>
                <a:spcPct val="114000"/>
              </a:lnSpc>
              <a:spcBef>
                <a:spcPts val="600"/>
              </a:spcBef>
            </a:pPr>
            <a:r>
              <a:rPr lang="en-AU" sz="1000" b="0" dirty="0">
                <a:solidFill>
                  <a:srgbClr val="FF0000"/>
                </a:solidFill>
              </a:rPr>
              <a:t>This section might need two paragraphs to explain any variations to permit triggers including building heights, materials or other items. Consider the types of questions that the planning departments might receive frequently. This might also include an permit exemptions that the team has to explain often. The answer here does not need to be all encompassing.</a:t>
            </a:r>
          </a:p>
          <a:p>
            <a:pPr>
              <a:lnSpc>
                <a:spcPct val="114000"/>
              </a:lnSpc>
              <a:spcBef>
                <a:spcPts val="600"/>
              </a:spcBef>
            </a:pPr>
            <a:r>
              <a:rPr lang="en-AU" sz="1000" b="0" dirty="0">
                <a:solidFill>
                  <a:srgbClr val="FF0000"/>
                </a:solidFill>
              </a:rPr>
              <a:t>This doesn’t need to be specific but should elaborate on what a homeowner or interested party might want to know. </a:t>
            </a:r>
          </a:p>
          <a:p>
            <a:pPr>
              <a:lnSpc>
                <a:spcPct val="114000"/>
              </a:lnSpc>
              <a:spcBef>
                <a:spcPts val="600"/>
              </a:spcBef>
            </a:pPr>
            <a:r>
              <a:rPr lang="en-AU" sz="1000" b="0" dirty="0">
                <a:solidFill>
                  <a:srgbClr val="FF0000"/>
                </a:solidFill>
              </a:rPr>
              <a:t>If there are no specific permit requirements then delete this section if not needed.</a:t>
            </a:r>
          </a:p>
          <a:p>
            <a:pPr>
              <a:lnSpc>
                <a:spcPct val="114000"/>
              </a:lnSpc>
            </a:pPr>
            <a:endParaRPr lang="en-AU" sz="1000" b="0" dirty="0"/>
          </a:p>
          <a:p>
            <a:pPr>
              <a:lnSpc>
                <a:spcPct val="114000"/>
              </a:lnSpc>
            </a:pPr>
            <a:endParaRPr lang="en-AU" sz="1200" b="0" dirty="0"/>
          </a:p>
        </p:txBody>
      </p:sp>
      <p:sp>
        <p:nvSpPr>
          <p:cNvPr id="12" name="Content Placeholder 3">
            <a:extLst>
              <a:ext uri="{FF2B5EF4-FFF2-40B4-BE49-F238E27FC236}">
                <a16:creationId xmlns:a16="http://schemas.microsoft.com/office/drawing/2014/main" id="{D087B5FF-BB3C-4E95-A247-84C7D2FC412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Are there any specific application requirements in the </a:t>
            </a:r>
            <a:r>
              <a:rPr lang="en-AU" sz="1200" dirty="0">
                <a:highlight>
                  <a:srgbClr val="FFFF00"/>
                </a:highlight>
              </a:rPr>
              <a:t>SRO / BAOX</a:t>
            </a:r>
            <a:r>
              <a:rPr lang="en-AU" sz="1200" dirty="0"/>
              <a:t>?</a:t>
            </a:r>
          </a:p>
          <a:p>
            <a:pPr>
              <a:lnSpc>
                <a:spcPct val="114000"/>
              </a:lnSpc>
              <a:spcBef>
                <a:spcPts val="600"/>
              </a:spcBef>
              <a:spcAft>
                <a:spcPts val="600"/>
              </a:spcAft>
            </a:pPr>
            <a:r>
              <a:rPr lang="en-AU" sz="1000" b="0" dirty="0">
                <a:solidFill>
                  <a:srgbClr val="FF0000"/>
                </a:solidFill>
              </a:rPr>
              <a:t>This section should outline the specific application requirements and when they might apply. We recommend two or three sentences to explain key pieces of information that a homeowner or interested party might want to know. </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r>
              <a:rPr lang="en-AU" sz="1200" dirty="0"/>
              <a:t>Are there any specific decision guidelines in the </a:t>
            </a:r>
            <a:r>
              <a:rPr lang="en-AU" sz="1200" dirty="0">
                <a:highlight>
                  <a:srgbClr val="FFFF00"/>
                </a:highlight>
              </a:rPr>
              <a:t>SRO / BAOX</a:t>
            </a:r>
            <a:r>
              <a:rPr lang="en-AU" sz="1200" dirty="0"/>
              <a:t>?</a:t>
            </a:r>
          </a:p>
          <a:p>
            <a:pPr>
              <a:lnSpc>
                <a:spcPct val="114000"/>
              </a:lnSpc>
              <a:spcBef>
                <a:spcPts val="600"/>
              </a:spcBef>
              <a:spcAft>
                <a:spcPts val="600"/>
              </a:spcAft>
            </a:pPr>
            <a:r>
              <a:rPr lang="en-AU" sz="1000" b="0" dirty="0">
                <a:solidFill>
                  <a:srgbClr val="FF0000"/>
                </a:solidFill>
              </a:rPr>
              <a:t>This section should outline the specific decision guidelines and the implications for any planning applications. </a:t>
            </a:r>
          </a:p>
          <a:p>
            <a:pPr>
              <a:lnSpc>
                <a:spcPct val="114000"/>
              </a:lnSpc>
              <a:spcBef>
                <a:spcPts val="600"/>
              </a:spcBef>
              <a:spcAft>
                <a:spcPts val="600"/>
              </a:spcAft>
            </a:pPr>
            <a:r>
              <a:rPr lang="en-AU" sz="1000" b="0" dirty="0">
                <a:solidFill>
                  <a:srgbClr val="FF0000"/>
                </a:solidFill>
              </a:rPr>
              <a:t>We recommend two paragraphs of two to four sentences to explain key pieces of information that a homeowner or interested party might want to know. Always use plain English over technical planning language.</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endParaRPr lang="en-AU" sz="1400" b="0" dirty="0"/>
          </a:p>
        </p:txBody>
      </p:sp>
      <p:sp>
        <p:nvSpPr>
          <p:cNvPr id="5" name="TextBox 4">
            <a:extLst>
              <a:ext uri="{FF2B5EF4-FFF2-40B4-BE49-F238E27FC236}">
                <a16:creationId xmlns:a16="http://schemas.microsoft.com/office/drawing/2014/main" id="{D5E548B9-DD95-CEB8-A2AD-3EFAF5ED75F2}"/>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a:t>Relevant icon here</a:t>
            </a:r>
          </a:p>
        </p:txBody>
      </p:sp>
      <p:sp>
        <p:nvSpPr>
          <p:cNvPr id="8" name="TextBox 7">
            <a:extLst>
              <a:ext uri="{FF2B5EF4-FFF2-40B4-BE49-F238E27FC236}">
                <a16:creationId xmlns:a16="http://schemas.microsoft.com/office/drawing/2014/main" id="{52AF9A7F-4EAD-F604-1B54-81033C0C94E8}"/>
              </a:ext>
            </a:extLst>
          </p:cNvPr>
          <p:cNvSpPr txBox="1"/>
          <p:nvPr/>
        </p:nvSpPr>
        <p:spPr>
          <a:xfrm>
            <a:off x="364331" y="237021"/>
            <a:ext cx="5604669" cy="553998"/>
          </a:xfrm>
          <a:prstGeom prst="rect">
            <a:avLst/>
          </a:prstGeom>
          <a:noFill/>
        </p:spPr>
        <p:txBody>
          <a:bodyPr wrap="square" rtlCol="0">
            <a:spAutoFit/>
          </a:bodyPr>
          <a:lstStyle/>
          <a:p>
            <a:r>
              <a:rPr lang="en-AU" sz="1000" dirty="0">
                <a:solidFill>
                  <a:srgbClr val="FF0000"/>
                </a:solidFill>
              </a:rPr>
              <a:t>Use this template to develop local content to better explain particular schedules,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25227336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87C58C56-3D1D-4E00-97E7-8167563C69A1}"/>
              </a:ext>
              <a:ext uri="{C183D7F6-B498-43B3-948B-1728B52AA6E4}">
                <adec:decorative xmlns:adec="http://schemas.microsoft.com/office/drawing/2017/decorative" val="1"/>
              </a:ext>
            </a:extLst>
          </p:cNvPr>
          <p:cNvPicPr>
            <a:picLocks noGrp="1" noChangeAspect="1"/>
          </p:cNvPicPr>
          <p:nvPr>
            <p:ph type="pic" sz="quarter" idx="20"/>
          </p:nvPr>
        </p:nvPicPr>
        <p:blipFill>
          <a:blip r:embed="rId2">
            <a:alphaModFix amt="50000"/>
            <a:extLst>
              <a:ext uri="{28A0092B-C50C-407E-A947-70E740481C1C}">
                <a14:useLocalDpi xmlns:a14="http://schemas.microsoft.com/office/drawing/2010/main" val="0"/>
              </a:ext>
            </a:extLst>
          </a:blip>
          <a:srcRect/>
          <a:stretch/>
        </p:blipFill>
        <p:spPr>
          <a:xfrm>
            <a:off x="2066926" y="1221938"/>
            <a:ext cx="4791075" cy="7455916"/>
          </a:xfrm>
        </p:spPr>
      </p:pic>
      <p:sp>
        <p:nvSpPr>
          <p:cNvPr id="3" name="Text Placeholder 2">
            <a:extLst>
              <a:ext uri="{FF2B5EF4-FFF2-40B4-BE49-F238E27FC236}">
                <a16:creationId xmlns:a16="http://schemas.microsoft.com/office/drawing/2014/main" id="{98E97DC0-CD4D-49AE-ABE9-13359CFF52DA}"/>
              </a:ext>
              <a:ext uri="{C183D7F6-B498-43B3-948B-1728B52AA6E4}">
                <adec:decorative xmlns:adec="http://schemas.microsoft.com/office/drawing/2017/decorative" val="1"/>
              </a:ext>
            </a:extLst>
          </p:cNvPr>
          <p:cNvSpPr>
            <a:spLocks noGrp="1"/>
          </p:cNvSpPr>
          <p:nvPr>
            <p:ph type="body" sz="quarter" idx="21"/>
          </p:nvPr>
        </p:nvSpPr>
        <p:spPr/>
        <p:txBody>
          <a:bodyPr/>
          <a:lstStyle/>
          <a:p>
            <a:endParaRPr lang="en-AU"/>
          </a:p>
        </p:txBody>
      </p:sp>
      <p:sp>
        <p:nvSpPr>
          <p:cNvPr id="4" name="Text Placeholder 3">
            <a:extLst>
              <a:ext uri="{FF2B5EF4-FFF2-40B4-BE49-F238E27FC236}">
                <a16:creationId xmlns:a16="http://schemas.microsoft.com/office/drawing/2014/main" id="{E2348DA3-8D84-4101-8F87-E43B5A15D332}"/>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AU"/>
          </a:p>
        </p:txBody>
      </p:sp>
      <p:sp>
        <p:nvSpPr>
          <p:cNvPr id="5" name="Text Placeholder 4">
            <a:extLst>
              <a:ext uri="{FF2B5EF4-FFF2-40B4-BE49-F238E27FC236}">
                <a16:creationId xmlns:a16="http://schemas.microsoft.com/office/drawing/2014/main" id="{B1DCB57E-07F1-49AD-807D-E4A7FEE2C649}"/>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AU"/>
          </a:p>
        </p:txBody>
      </p:sp>
      <p:sp>
        <p:nvSpPr>
          <p:cNvPr id="6" name="Text Placeholder 5">
            <a:extLst>
              <a:ext uri="{FF2B5EF4-FFF2-40B4-BE49-F238E27FC236}">
                <a16:creationId xmlns:a16="http://schemas.microsoft.com/office/drawing/2014/main" id="{609E3B5B-B4B0-45B2-868C-013CB97AA439}"/>
              </a:ext>
              <a:ext uri="{C183D7F6-B498-43B3-948B-1728B52AA6E4}">
                <adec:decorative xmlns:adec="http://schemas.microsoft.com/office/drawing/2017/decorative" val="1"/>
              </a:ext>
            </a:extLst>
          </p:cNvPr>
          <p:cNvSpPr>
            <a:spLocks noGrp="1"/>
          </p:cNvSpPr>
          <p:nvPr>
            <p:ph type="body" sz="quarter" idx="24"/>
          </p:nvPr>
        </p:nvSpPr>
        <p:spPr/>
        <p:txBody>
          <a:bodyPr/>
          <a:lstStyle/>
          <a:p>
            <a:endParaRPr lang="en-AU"/>
          </a:p>
        </p:txBody>
      </p:sp>
      <p:sp>
        <p:nvSpPr>
          <p:cNvPr id="7" name="Text Placeholder 6">
            <a:extLst>
              <a:ext uri="{FF2B5EF4-FFF2-40B4-BE49-F238E27FC236}">
                <a16:creationId xmlns:a16="http://schemas.microsoft.com/office/drawing/2014/main" id="{315AA503-160C-4977-A392-F28531305476}"/>
              </a:ext>
              <a:ext uri="{C183D7F6-B498-43B3-948B-1728B52AA6E4}">
                <adec:decorative xmlns:adec="http://schemas.microsoft.com/office/drawing/2017/decorative" val="1"/>
              </a:ext>
            </a:extLst>
          </p:cNvPr>
          <p:cNvSpPr>
            <a:spLocks noGrp="1"/>
          </p:cNvSpPr>
          <p:nvPr>
            <p:ph type="body" sz="quarter" idx="25"/>
          </p:nvPr>
        </p:nvSpPr>
        <p:spPr/>
        <p:txBody>
          <a:bodyPr/>
          <a:lstStyle/>
          <a:p>
            <a:endParaRPr lang="en-AU"/>
          </a:p>
        </p:txBody>
      </p:sp>
      <p:sp>
        <p:nvSpPr>
          <p:cNvPr id="10" name="Title 9">
            <a:extLst>
              <a:ext uri="{FF2B5EF4-FFF2-40B4-BE49-F238E27FC236}">
                <a16:creationId xmlns:a16="http://schemas.microsoft.com/office/drawing/2014/main" id="{29D3D87C-C18C-43B1-929D-FA43A6DD0613}"/>
              </a:ext>
            </a:extLst>
          </p:cNvPr>
          <p:cNvSpPr>
            <a:spLocks noGrp="1"/>
          </p:cNvSpPr>
          <p:nvPr>
            <p:ph type="title"/>
          </p:nvPr>
        </p:nvSpPr>
        <p:spPr>
          <a:xfrm>
            <a:off x="364331" y="2064505"/>
            <a:ext cx="3064669" cy="1440000"/>
          </a:xfrm>
        </p:spPr>
        <p:txBody>
          <a:bodyPr/>
          <a:lstStyle/>
          <a:p>
            <a:r>
              <a:rPr lang="en-AU"/>
              <a:t>Other Overlays</a:t>
            </a:r>
          </a:p>
        </p:txBody>
      </p:sp>
      <p:sp>
        <p:nvSpPr>
          <p:cNvPr id="9" name="Subtitle 8">
            <a:extLst>
              <a:ext uri="{FF2B5EF4-FFF2-40B4-BE49-F238E27FC236}">
                <a16:creationId xmlns:a16="http://schemas.microsoft.com/office/drawing/2014/main" id="{B3B6FFAC-A2C9-49A9-BEEC-98A3B46CE732}"/>
              </a:ext>
            </a:extLst>
          </p:cNvPr>
          <p:cNvSpPr>
            <a:spLocks noGrp="1"/>
          </p:cNvSpPr>
          <p:nvPr>
            <p:ph type="subTitle" idx="1"/>
          </p:nvPr>
        </p:nvSpPr>
        <p:spPr>
          <a:xfrm>
            <a:off x="362237" y="3617472"/>
            <a:ext cx="2942938" cy="1920000"/>
          </a:xfrm>
        </p:spPr>
        <p:txBody>
          <a:bodyPr/>
          <a:lstStyle/>
          <a:p>
            <a:r>
              <a:rPr lang="en-AU" dirty="0"/>
              <a:t>Clause 45 in local planning schemes</a:t>
            </a:r>
          </a:p>
          <a:p>
            <a:endParaRPr lang="en-AU" i="1" dirty="0"/>
          </a:p>
          <a:p>
            <a:r>
              <a:rPr lang="en-AU" dirty="0"/>
              <a:t>Pages </a:t>
            </a:r>
            <a:r>
              <a:rPr lang="en-AU" dirty="0">
                <a:highlight>
                  <a:srgbClr val="FFFF00"/>
                </a:highlight>
              </a:rPr>
              <a:t>46-47</a:t>
            </a:r>
            <a:r>
              <a:rPr lang="en-AU" dirty="0"/>
              <a:t> – Other Overlays: Key Information</a:t>
            </a:r>
          </a:p>
          <a:p>
            <a:endParaRPr lang="en-AU" dirty="0"/>
          </a:p>
          <a:p>
            <a:endParaRPr lang="en-AU" dirty="0"/>
          </a:p>
          <a:p>
            <a:endParaRPr lang="en-AU" dirty="0"/>
          </a:p>
          <a:p>
            <a:endParaRPr lang="en-AU" dirty="0"/>
          </a:p>
        </p:txBody>
      </p:sp>
      <p:sp>
        <p:nvSpPr>
          <p:cNvPr id="11" name="Slide Number Placeholder 10">
            <a:extLst>
              <a:ext uri="{FF2B5EF4-FFF2-40B4-BE49-F238E27FC236}">
                <a16:creationId xmlns:a16="http://schemas.microsoft.com/office/drawing/2014/main" id="{0429D799-4167-45C3-B03F-E1B12D38DA3C}"/>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GB"/>
              <a:t>Page </a:t>
            </a:r>
            <a:fld id="{F5AEA0E0-5CC6-4BD0-905C-A0021E419432}" type="slidenum">
              <a:rPr lang="en-GB" smtClean="0"/>
              <a:pPr/>
              <a:t>67</a:t>
            </a:fld>
            <a:endParaRPr lang="en-GB"/>
          </a:p>
        </p:txBody>
      </p:sp>
    </p:spTree>
    <p:extLst>
      <p:ext uri="{BB962C8B-B14F-4D97-AF65-F5344CB8AC3E}">
        <p14:creationId xmlns:p14="http://schemas.microsoft.com/office/powerpoint/2010/main" val="33034141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Other Overlays: Key Information</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68</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1" name="Content Placeholder 2">
            <a:extLst>
              <a:ext uri="{FF2B5EF4-FFF2-40B4-BE49-F238E27FC236}">
                <a16:creationId xmlns:a16="http://schemas.microsoft.com/office/drawing/2014/main" id="{7E82CDEB-301C-0A1C-5B37-0816F3570E0C}"/>
              </a:ext>
            </a:extLst>
          </p:cNvPr>
          <p:cNvSpPr txBox="1">
            <a:spLocks/>
          </p:cNvSpPr>
          <p:nvPr/>
        </p:nvSpPr>
        <p:spPr>
          <a:xfrm>
            <a:off x="364332" y="2434167"/>
            <a:ext cx="2988468"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are Other Overlays?</a:t>
            </a:r>
          </a:p>
          <a:p>
            <a:pPr>
              <a:lnSpc>
                <a:spcPct val="114000"/>
              </a:lnSpc>
              <a:spcBef>
                <a:spcPts val="600"/>
              </a:spcBef>
              <a:spcAft>
                <a:spcPts val="600"/>
              </a:spcAft>
            </a:pPr>
            <a:r>
              <a:rPr lang="en-AU" sz="1000" b="0" dirty="0"/>
              <a:t>The overlays within this category are generally designated for special purposes or needs for land. The overlays within this suite include:</a:t>
            </a:r>
          </a:p>
          <a:p>
            <a:pPr marL="171450" indent="-171450">
              <a:lnSpc>
                <a:spcPct val="114000"/>
              </a:lnSpc>
              <a:spcBef>
                <a:spcPts val="100"/>
              </a:spcBef>
              <a:spcAft>
                <a:spcPts val="100"/>
              </a:spcAft>
              <a:buFont typeface="Arial" panose="020B0604020202020204" pitchFamily="34" charset="0"/>
              <a:buChar char="•"/>
            </a:pPr>
            <a:r>
              <a:rPr lang="en-AU" sz="1000" b="0" dirty="0"/>
              <a:t>Public Acquisition Overlay (PAO)</a:t>
            </a:r>
          </a:p>
          <a:p>
            <a:pPr marL="171450" indent="-171450">
              <a:lnSpc>
                <a:spcPct val="114000"/>
              </a:lnSpc>
              <a:spcBef>
                <a:spcPts val="100"/>
              </a:spcBef>
              <a:spcAft>
                <a:spcPts val="100"/>
              </a:spcAft>
              <a:buFont typeface="Arial" panose="020B0604020202020204" pitchFamily="34" charset="0"/>
              <a:buChar char="•"/>
            </a:pPr>
            <a:r>
              <a:rPr lang="en-AU" sz="1000" b="0" dirty="0"/>
              <a:t>Airport Environs Overlays (AEO)</a:t>
            </a:r>
          </a:p>
          <a:p>
            <a:pPr marL="171450" indent="-171450">
              <a:lnSpc>
                <a:spcPct val="114000"/>
              </a:lnSpc>
              <a:spcBef>
                <a:spcPts val="100"/>
              </a:spcBef>
              <a:spcAft>
                <a:spcPts val="100"/>
              </a:spcAft>
              <a:buFont typeface="Arial" panose="020B0604020202020204" pitchFamily="34" charset="0"/>
              <a:buChar char="•"/>
            </a:pPr>
            <a:r>
              <a:rPr lang="en-AU" sz="1000" b="0" dirty="0"/>
              <a:t>Environmental Audit Overlays (EAO)</a:t>
            </a:r>
          </a:p>
          <a:p>
            <a:pPr marL="171450" indent="-171450">
              <a:lnSpc>
                <a:spcPct val="114000"/>
              </a:lnSpc>
              <a:spcBef>
                <a:spcPts val="100"/>
              </a:spcBef>
              <a:spcAft>
                <a:spcPts val="100"/>
              </a:spcAft>
              <a:buFont typeface="Arial" panose="020B0604020202020204" pitchFamily="34" charset="0"/>
              <a:buChar char="•"/>
            </a:pPr>
            <a:r>
              <a:rPr lang="en-AU" sz="1000" b="0" dirty="0"/>
              <a:t>Road Closure Overlay (RXO)</a:t>
            </a:r>
          </a:p>
          <a:p>
            <a:pPr marL="171450" indent="-171450">
              <a:lnSpc>
                <a:spcPct val="114000"/>
              </a:lnSpc>
              <a:spcBef>
                <a:spcPts val="100"/>
              </a:spcBef>
              <a:spcAft>
                <a:spcPts val="100"/>
              </a:spcAft>
              <a:buFont typeface="Arial" panose="020B0604020202020204" pitchFamily="34" charset="0"/>
              <a:buChar char="•"/>
            </a:pPr>
            <a:r>
              <a:rPr lang="en-AU" sz="1000" b="0" dirty="0"/>
              <a:t>Restructure Overlay (RO)</a:t>
            </a:r>
          </a:p>
          <a:p>
            <a:pPr marL="171450" indent="-171450">
              <a:lnSpc>
                <a:spcPct val="114000"/>
              </a:lnSpc>
              <a:spcBef>
                <a:spcPts val="100"/>
              </a:spcBef>
              <a:spcAft>
                <a:spcPts val="100"/>
              </a:spcAft>
              <a:buFont typeface="Arial" panose="020B0604020202020204" pitchFamily="34" charset="0"/>
              <a:buChar char="•"/>
            </a:pPr>
            <a:r>
              <a:rPr lang="en-AU" sz="1000" b="0" dirty="0"/>
              <a:t>Development Contributions Plan Overlay (DCPO)</a:t>
            </a:r>
          </a:p>
          <a:p>
            <a:pPr marL="171450" indent="-171450">
              <a:lnSpc>
                <a:spcPct val="114000"/>
              </a:lnSpc>
              <a:spcBef>
                <a:spcPts val="100"/>
              </a:spcBef>
              <a:spcAft>
                <a:spcPts val="100"/>
              </a:spcAft>
              <a:buFont typeface="Arial" panose="020B0604020202020204" pitchFamily="34" charset="0"/>
              <a:buChar char="•"/>
            </a:pPr>
            <a:r>
              <a:rPr lang="en-AU" sz="1000" b="0" dirty="0"/>
              <a:t>City Link Project Overlay (CLPO)</a:t>
            </a:r>
          </a:p>
          <a:p>
            <a:pPr marL="171450" indent="-171450">
              <a:lnSpc>
                <a:spcPct val="114000"/>
              </a:lnSpc>
              <a:spcBef>
                <a:spcPts val="100"/>
              </a:spcBef>
              <a:spcAft>
                <a:spcPts val="100"/>
              </a:spcAft>
              <a:buFont typeface="Arial" panose="020B0604020202020204" pitchFamily="34" charset="0"/>
              <a:buChar char="•"/>
            </a:pPr>
            <a:r>
              <a:rPr lang="en-AU" sz="1000" b="0" dirty="0"/>
              <a:t>Melbourne Airport Environs Overlay (MAEO)</a:t>
            </a:r>
          </a:p>
          <a:p>
            <a:pPr marL="171450" indent="-171450">
              <a:lnSpc>
                <a:spcPct val="114000"/>
              </a:lnSpc>
              <a:spcBef>
                <a:spcPts val="100"/>
              </a:spcBef>
              <a:spcAft>
                <a:spcPts val="100"/>
              </a:spcAft>
              <a:buFont typeface="Arial" panose="020B0604020202020204" pitchFamily="34" charset="0"/>
              <a:buChar char="•"/>
            </a:pPr>
            <a:r>
              <a:rPr lang="en-AU" sz="1000" b="0" dirty="0"/>
              <a:t>Parking Overlay (PO)</a:t>
            </a:r>
          </a:p>
          <a:p>
            <a:pPr marL="171450" indent="-171450">
              <a:lnSpc>
                <a:spcPct val="114000"/>
              </a:lnSpc>
              <a:spcBef>
                <a:spcPts val="100"/>
              </a:spcBef>
              <a:spcAft>
                <a:spcPts val="100"/>
              </a:spcAft>
              <a:buFont typeface="Arial" panose="020B0604020202020204" pitchFamily="34" charset="0"/>
              <a:buChar char="•"/>
            </a:pPr>
            <a:r>
              <a:rPr lang="en-AU" sz="1000" b="0" dirty="0"/>
              <a:t>Infrastructure Contributions (Plan) Overlay (ICPO / ICO)</a:t>
            </a:r>
          </a:p>
          <a:p>
            <a:pPr marL="171450" indent="-171450">
              <a:lnSpc>
                <a:spcPct val="114000"/>
              </a:lnSpc>
              <a:spcBef>
                <a:spcPts val="100"/>
              </a:spcBef>
              <a:spcAft>
                <a:spcPts val="100"/>
              </a:spcAft>
              <a:buFont typeface="Arial" panose="020B0604020202020204" pitchFamily="34" charset="0"/>
              <a:buChar char="•"/>
            </a:pPr>
            <a:r>
              <a:rPr lang="en-AU" sz="1000" b="0" dirty="0"/>
              <a:t>Specific Controls Overlay (SCO)</a:t>
            </a:r>
          </a:p>
          <a:p>
            <a:pPr>
              <a:lnSpc>
                <a:spcPct val="114000"/>
              </a:lnSpc>
              <a:spcBef>
                <a:spcPts val="600"/>
              </a:spcBef>
              <a:spcAft>
                <a:spcPts val="600"/>
              </a:spcAft>
            </a:pPr>
            <a:r>
              <a:rPr lang="en-AU" sz="1000" b="0" dirty="0"/>
              <a:t>This page briefly outlines each of the ‘other overlays’ and when they are generally used.</a:t>
            </a:r>
          </a:p>
          <a:p>
            <a:pPr>
              <a:lnSpc>
                <a:spcPct val="114000"/>
              </a:lnSpc>
            </a:pPr>
            <a:r>
              <a:rPr lang="en-AU" sz="1200" dirty="0">
                <a:solidFill>
                  <a:schemeClr val="accent6">
                    <a:lumMod val="75000"/>
                  </a:schemeClr>
                </a:solidFill>
              </a:rPr>
              <a:t>What is the PAO?</a:t>
            </a:r>
          </a:p>
          <a:p>
            <a:pPr>
              <a:lnSpc>
                <a:spcPct val="114000"/>
              </a:lnSpc>
              <a:spcBef>
                <a:spcPts val="600"/>
              </a:spcBef>
              <a:spcAft>
                <a:spcPts val="600"/>
              </a:spcAft>
            </a:pPr>
            <a:r>
              <a:rPr lang="en-AU" sz="1000" b="0" dirty="0"/>
              <a:t>The Public Acquisition Overlay identifies land which may be acquired by a designated Minister or authority for a public purpose. The PAO seeks to ensure that changes to that land will not prejudice the purpose for the future public acquisition. Most land uses and construction activities require a planning permit within the parts of land covered by a PAO.</a:t>
            </a:r>
          </a:p>
          <a:p>
            <a:pPr>
              <a:lnSpc>
                <a:spcPct val="114000"/>
              </a:lnSpc>
            </a:pPr>
            <a:r>
              <a:rPr lang="en-AU" sz="1200" dirty="0"/>
              <a:t>What is the AEO?</a:t>
            </a:r>
          </a:p>
          <a:p>
            <a:pPr>
              <a:lnSpc>
                <a:spcPct val="114000"/>
              </a:lnSpc>
              <a:spcBef>
                <a:spcPts val="600"/>
              </a:spcBef>
              <a:spcAft>
                <a:spcPts val="600"/>
              </a:spcAft>
            </a:pPr>
            <a:r>
              <a:rPr lang="en-AU" sz="1000" b="0" dirty="0"/>
              <a:t>The Airport Environs Overlay identifies land near airports that may be subject to aircraft noise and other impacts. Land within the AEO must be compatible with the operation of airports and some land uses sensitive to aircraft noise may be restricted. New buildings may require noise attenuation measures in some circumstances.</a:t>
            </a:r>
          </a:p>
        </p:txBody>
      </p:sp>
      <p:sp>
        <p:nvSpPr>
          <p:cNvPr id="12" name="Content Placeholder 2">
            <a:extLst>
              <a:ext uri="{FF2B5EF4-FFF2-40B4-BE49-F238E27FC236}">
                <a16:creationId xmlns:a16="http://schemas.microsoft.com/office/drawing/2014/main" id="{2DBA6630-9D49-C552-94C5-F85C20116D7C}"/>
              </a:ext>
            </a:extLst>
          </p:cNvPr>
          <p:cNvSpPr txBox="1">
            <a:spLocks/>
          </p:cNvSpPr>
          <p:nvPr/>
        </p:nvSpPr>
        <p:spPr>
          <a:xfrm>
            <a:off x="3605515"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a:t>What is the EAO?</a:t>
            </a:r>
          </a:p>
          <a:p>
            <a:pPr>
              <a:lnSpc>
                <a:spcPct val="114000"/>
              </a:lnSpc>
              <a:spcBef>
                <a:spcPts val="600"/>
              </a:spcBef>
              <a:spcAft>
                <a:spcPts val="600"/>
              </a:spcAft>
            </a:pPr>
            <a:r>
              <a:rPr lang="en-AU" sz="1000" b="0"/>
              <a:t>The Environmental Audit Overlay ensures that potentially contaminated land is remediated prior to a sensitive land use starting on the land. EAO sites may have once contained activities that could have resulted in contamination within the soil and a certificate of environmental audit must generally be achieved if a planning permit is granted.</a:t>
            </a:r>
          </a:p>
          <a:p>
            <a:pPr>
              <a:lnSpc>
                <a:spcPct val="114000"/>
              </a:lnSpc>
            </a:pPr>
            <a:r>
              <a:rPr lang="en-AU" sz="1200"/>
              <a:t>What is the RXO?</a:t>
            </a:r>
          </a:p>
          <a:p>
            <a:pPr>
              <a:lnSpc>
                <a:spcPct val="114000"/>
              </a:lnSpc>
              <a:spcBef>
                <a:spcPts val="600"/>
              </a:spcBef>
              <a:spcAft>
                <a:spcPts val="600"/>
              </a:spcAft>
            </a:pPr>
            <a:r>
              <a:rPr lang="en-AU" sz="1000" b="0"/>
              <a:t>The Road Closure Overlay identifies roads that will be closed by a future change to the planning scheme. Once the road is closed, it will be published in the Government Gazette.</a:t>
            </a:r>
          </a:p>
          <a:p>
            <a:pPr>
              <a:lnSpc>
                <a:spcPct val="114000"/>
              </a:lnSpc>
            </a:pPr>
            <a:r>
              <a:rPr lang="en-AU" sz="1200"/>
              <a:t>What is the RO?</a:t>
            </a:r>
          </a:p>
          <a:p>
            <a:pPr>
              <a:lnSpc>
                <a:spcPct val="114000"/>
              </a:lnSpc>
              <a:spcBef>
                <a:spcPts val="600"/>
              </a:spcBef>
              <a:spcAft>
                <a:spcPts val="600"/>
              </a:spcAft>
            </a:pPr>
            <a:r>
              <a:rPr lang="en-AU" sz="1000" b="0"/>
              <a:t>The Restructure Overlay identifies old and inappropriate subdivisions to be restructured. The RO is generally found in regional Victoria and is focused on preserving existing amenity and reducing environmental impacts that may occur if an area was developed. Often, for new houses or other buildings, a condition – such as consolidating several lots – must be met first.</a:t>
            </a:r>
          </a:p>
          <a:p>
            <a:pPr>
              <a:lnSpc>
                <a:spcPct val="114000"/>
              </a:lnSpc>
            </a:pPr>
            <a:r>
              <a:rPr lang="en-AU" sz="1200"/>
              <a:t>What is the DCPO?</a:t>
            </a:r>
          </a:p>
          <a:p>
            <a:pPr>
              <a:lnSpc>
                <a:spcPct val="114000"/>
              </a:lnSpc>
              <a:spcBef>
                <a:spcPts val="600"/>
              </a:spcBef>
              <a:spcAft>
                <a:spcPts val="600"/>
              </a:spcAft>
            </a:pPr>
            <a:r>
              <a:rPr lang="en-AU" sz="1000" b="0"/>
              <a:t>The Development Contributions Plan Overlay identifies areas where contributions may be required for works, services or facilities. The DCPO generally requires a financial contribution for some activities prior to development starting.</a:t>
            </a:r>
          </a:p>
          <a:p>
            <a:pPr>
              <a:lnSpc>
                <a:spcPct val="114000"/>
              </a:lnSpc>
            </a:pPr>
            <a:r>
              <a:rPr lang="en-AU" sz="1200"/>
              <a:t>What is the CLPO?</a:t>
            </a:r>
          </a:p>
          <a:p>
            <a:pPr>
              <a:lnSpc>
                <a:spcPct val="114000"/>
              </a:lnSpc>
              <a:spcBef>
                <a:spcPts val="600"/>
              </a:spcBef>
              <a:spcAft>
                <a:spcPts val="600"/>
              </a:spcAft>
            </a:pPr>
            <a:r>
              <a:rPr lang="en-AU" sz="1000" b="0"/>
              <a:t>The City Link Project Overlay seeks to ensure the continuing operation and maintenance of infrastructure associated with the City Link Project.</a:t>
            </a:r>
          </a:p>
          <a:p>
            <a:pPr>
              <a:lnSpc>
                <a:spcPct val="114000"/>
              </a:lnSpc>
              <a:spcBef>
                <a:spcPts val="600"/>
              </a:spcBef>
              <a:spcAft>
                <a:spcPts val="600"/>
              </a:spcAft>
            </a:pPr>
            <a:endParaRPr lang="en-AU" sz="1000" b="0"/>
          </a:p>
        </p:txBody>
      </p:sp>
    </p:spTree>
    <p:extLst>
      <p:ext uri="{BB962C8B-B14F-4D97-AF65-F5344CB8AC3E}">
        <p14:creationId xmlns:p14="http://schemas.microsoft.com/office/powerpoint/2010/main" val="35184815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Other Overlays: Key Information</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69</a:t>
            </a:fld>
            <a:endParaRPr lang="en-GB"/>
          </a:p>
        </p:txBody>
      </p:sp>
      <p:pic>
        <p:nvPicPr>
          <p:cNvPr id="10" name="Graphic 9">
            <a:extLst>
              <a:ext uri="{FF2B5EF4-FFF2-40B4-BE49-F238E27FC236}">
                <a16:creationId xmlns:a16="http://schemas.microsoft.com/office/drawing/2014/main" id="{5DA4AC33-8485-4C91-88E4-CEEE3F6C2F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331" y="841669"/>
            <a:ext cx="914400" cy="914400"/>
          </a:xfrm>
          <a:prstGeom prst="rect">
            <a:avLst/>
          </a:prstGeom>
        </p:spPr>
      </p:pic>
      <p:sp>
        <p:nvSpPr>
          <p:cNvPr id="11" name="Content Placeholder 2">
            <a:extLst>
              <a:ext uri="{FF2B5EF4-FFF2-40B4-BE49-F238E27FC236}">
                <a16:creationId xmlns:a16="http://schemas.microsoft.com/office/drawing/2014/main" id="{7E82CDEB-301C-0A1C-5B37-0816F3570E0C}"/>
              </a:ext>
            </a:extLst>
          </p:cNvPr>
          <p:cNvSpPr txBox="1">
            <a:spLocks/>
          </p:cNvSpPr>
          <p:nvPr/>
        </p:nvSpPr>
        <p:spPr>
          <a:xfrm>
            <a:off x="364332" y="2434167"/>
            <a:ext cx="6129338" cy="5471584"/>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What is the MAEO?</a:t>
            </a:r>
          </a:p>
          <a:p>
            <a:pPr>
              <a:lnSpc>
                <a:spcPct val="114000"/>
              </a:lnSpc>
              <a:spcBef>
                <a:spcPts val="600"/>
              </a:spcBef>
              <a:spcAft>
                <a:spcPts val="600"/>
              </a:spcAft>
            </a:pPr>
            <a:r>
              <a:rPr lang="en-AU" sz="1000" b="0" dirty="0"/>
              <a:t>The Melbourne Airport Environs Overlay identifies land near Melbourne Airport that must be compatible with the relevant strategies and master plan. Land within the MAEO must allow for safe air navigation for aircraft arriving or departing. Some land uses sensitive to aircraft noise may be restricted. New buildings may require noise attenuation measures in some circumstances.</a:t>
            </a:r>
          </a:p>
          <a:p>
            <a:pPr>
              <a:lnSpc>
                <a:spcPct val="114000"/>
              </a:lnSpc>
            </a:pPr>
            <a:r>
              <a:rPr lang="en-AU" sz="1200" dirty="0"/>
              <a:t>What is the PO?</a:t>
            </a:r>
          </a:p>
          <a:p>
            <a:pPr>
              <a:lnSpc>
                <a:spcPct val="114000"/>
              </a:lnSpc>
              <a:spcBef>
                <a:spcPts val="600"/>
              </a:spcBef>
              <a:spcAft>
                <a:spcPts val="600"/>
              </a:spcAft>
            </a:pPr>
            <a:r>
              <a:rPr lang="en-AU" sz="1000" b="0" dirty="0"/>
              <a:t>The Parking Overlay identifies areas that may have specific needs relating to car parking. Local car parking rates may be required to facilitate an appropriate provision of car parking spaces. In some areas, financial contributions may be required for shared car parking.</a:t>
            </a:r>
          </a:p>
          <a:p>
            <a:pPr>
              <a:lnSpc>
                <a:spcPct val="114000"/>
              </a:lnSpc>
            </a:pPr>
            <a:r>
              <a:rPr lang="en-AU" sz="1200" dirty="0"/>
              <a:t>What is the ICO / ICPO?</a:t>
            </a:r>
          </a:p>
          <a:p>
            <a:pPr>
              <a:lnSpc>
                <a:spcPct val="114000"/>
              </a:lnSpc>
              <a:spcBef>
                <a:spcPts val="600"/>
              </a:spcBef>
              <a:spcAft>
                <a:spcPts val="600"/>
              </a:spcAft>
            </a:pPr>
            <a:r>
              <a:rPr lang="en-AU" sz="1000" b="0" dirty="0"/>
              <a:t>The Infrastructure Contributions (Plan) Overlay identifies areas where a contributions plan is required for the provision of specific infrastructure.</a:t>
            </a:r>
          </a:p>
          <a:p>
            <a:pPr>
              <a:lnSpc>
                <a:spcPct val="114000"/>
              </a:lnSpc>
            </a:pPr>
            <a:r>
              <a:rPr lang="en-AU" sz="1200" dirty="0"/>
              <a:t>What is the SCO?</a:t>
            </a:r>
          </a:p>
          <a:p>
            <a:pPr>
              <a:lnSpc>
                <a:spcPct val="114000"/>
              </a:lnSpc>
              <a:spcBef>
                <a:spcPts val="600"/>
              </a:spcBef>
              <a:spcAft>
                <a:spcPts val="600"/>
              </a:spcAft>
            </a:pPr>
            <a:r>
              <a:rPr lang="en-AU" sz="1000" b="0" dirty="0"/>
              <a:t>The Special Controls Overlay seeks to deliver a particular land use and development outcome in extraordinary circumstances. This might be for a project of state or regional significance. A specific control must be contained within an incorporated document and may allow (or not allow) particular land uses and development. The SCO may also exclude other controls within a local planning scheme. </a:t>
            </a:r>
          </a:p>
          <a:p>
            <a:pPr>
              <a:lnSpc>
                <a:spcPct val="114000"/>
              </a:lnSpc>
              <a:spcBef>
                <a:spcPts val="600"/>
              </a:spcBef>
              <a:spcAft>
                <a:spcPts val="600"/>
              </a:spcAft>
            </a:pPr>
            <a:endParaRPr lang="en-AU" sz="1000" b="0" dirty="0"/>
          </a:p>
          <a:p>
            <a:pPr>
              <a:lnSpc>
                <a:spcPct val="114000"/>
              </a:lnSpc>
              <a:spcBef>
                <a:spcPts val="600"/>
              </a:spcBef>
              <a:spcAft>
                <a:spcPts val="600"/>
              </a:spcAft>
            </a:pPr>
            <a:endParaRPr lang="en-AU" sz="1000" b="0" dirty="0"/>
          </a:p>
          <a:p>
            <a:pPr>
              <a:lnSpc>
                <a:spcPct val="114000"/>
              </a:lnSpc>
              <a:spcBef>
                <a:spcPts val="600"/>
              </a:spcBef>
              <a:spcAft>
                <a:spcPts val="600"/>
              </a:spcAft>
            </a:pPr>
            <a:endParaRPr lang="en-AU" sz="1000" b="0" dirty="0"/>
          </a:p>
        </p:txBody>
      </p:sp>
    </p:spTree>
    <p:extLst>
      <p:ext uri="{BB962C8B-B14F-4D97-AF65-F5344CB8AC3E}">
        <p14:creationId xmlns:p14="http://schemas.microsoft.com/office/powerpoint/2010/main" val="272840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997425-ED0D-4367-A196-145DE393924F}"/>
              </a:ext>
              <a:ext uri="{C183D7F6-B498-43B3-948B-1728B52AA6E4}">
                <adec:decorative xmlns:adec="http://schemas.microsoft.com/office/drawing/2017/decorative" val="1"/>
              </a:ext>
            </a:extLst>
          </p:cNvPr>
          <p:cNvSpPr>
            <a:spLocks noGrp="1"/>
          </p:cNvSpPr>
          <p:nvPr>
            <p:ph type="sldNum" sz="quarter" idx="17"/>
          </p:nvPr>
        </p:nvSpPr>
        <p:spPr/>
        <p:txBody>
          <a:bodyPr/>
          <a:lstStyle/>
          <a:p>
            <a:r>
              <a:rPr lang="en-GB"/>
              <a:t>Page </a:t>
            </a:r>
            <a:fld id="{F5AEA0E0-5CC6-4BD0-905C-A0021E419432}" type="slidenum">
              <a:rPr lang="en-GB" smtClean="0"/>
              <a:pPr/>
              <a:t>7</a:t>
            </a:fld>
            <a:endParaRPr lang="en-GB"/>
          </a:p>
        </p:txBody>
      </p:sp>
      <p:sp>
        <p:nvSpPr>
          <p:cNvPr id="9" name="Title 1">
            <a:extLst>
              <a:ext uri="{FF2B5EF4-FFF2-40B4-BE49-F238E27FC236}">
                <a16:creationId xmlns:a16="http://schemas.microsoft.com/office/drawing/2014/main" id="{BC257C16-DA9E-EFFD-5F85-9DDC3ACC975C}"/>
              </a:ext>
            </a:extLst>
          </p:cNvPr>
          <p:cNvSpPr txBox="1">
            <a:spLocks noGrp="1"/>
          </p:cNvSpPr>
          <p:nvPr>
            <p:ph type="title" idx="4294967295"/>
          </p:nvPr>
        </p:nvSpPr>
        <p:spPr>
          <a:xfrm>
            <a:off x="364331" y="555342"/>
            <a:ext cx="4860000" cy="1040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AU" sz="2400" b="0" i="0" u="none" strike="noStrike" kern="1200" cap="none" spc="0" normalizeH="0" baseline="0" noProof="0" dirty="0">
                <a:ln>
                  <a:noFill/>
                </a:ln>
                <a:solidFill>
                  <a:schemeClr val="accent6"/>
                </a:solidFill>
                <a:effectLst/>
                <a:uLnTx/>
                <a:uFillTx/>
                <a:latin typeface="+mj-lt"/>
                <a:ea typeface="+mj-ea"/>
                <a:cs typeface="+mj-cs"/>
              </a:rPr>
              <a:t>What is the planning scheme?</a:t>
            </a:r>
          </a:p>
        </p:txBody>
      </p:sp>
      <p:pic>
        <p:nvPicPr>
          <p:cNvPr id="6" name="Graphic 6">
            <a:extLst>
              <a:ext uri="{FF2B5EF4-FFF2-40B4-BE49-F238E27FC236}">
                <a16:creationId xmlns:a16="http://schemas.microsoft.com/office/drawing/2014/main" id="{8A227FB1-864B-8F06-17C3-45E0CC03920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4942" y="2263581"/>
            <a:ext cx="715974" cy="715839"/>
          </a:xfrm>
          <a:prstGeom prst="rect">
            <a:avLst/>
          </a:prstGeom>
        </p:spPr>
      </p:pic>
      <p:pic>
        <p:nvPicPr>
          <p:cNvPr id="7" name="Graphic 7">
            <a:extLst>
              <a:ext uri="{FF2B5EF4-FFF2-40B4-BE49-F238E27FC236}">
                <a16:creationId xmlns:a16="http://schemas.microsoft.com/office/drawing/2014/main" id="{BACDA7DD-8536-80A5-77F2-771A0FE92F6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9560" y="3417596"/>
            <a:ext cx="617557" cy="624111"/>
          </a:xfrm>
          <a:prstGeom prst="rect">
            <a:avLst/>
          </a:prstGeom>
        </p:spPr>
      </p:pic>
      <p:sp>
        <p:nvSpPr>
          <p:cNvPr id="3" name="TextBox 2">
            <a:extLst>
              <a:ext uri="{FF2B5EF4-FFF2-40B4-BE49-F238E27FC236}">
                <a16:creationId xmlns:a16="http://schemas.microsoft.com/office/drawing/2014/main" id="{EAE91858-65A1-CE22-A57D-E3053A243E18}"/>
              </a:ext>
            </a:extLst>
          </p:cNvPr>
          <p:cNvSpPr txBox="1"/>
          <p:nvPr/>
        </p:nvSpPr>
        <p:spPr>
          <a:xfrm>
            <a:off x="1310640" y="2263581"/>
            <a:ext cx="5037800" cy="2385268"/>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accent6"/>
                </a:solidFill>
                <a:effectLst/>
                <a:uLnTx/>
                <a:uFillTx/>
                <a:latin typeface="Arial" panose="020B0604020202020204"/>
                <a:ea typeface="+mn-ea"/>
                <a:cs typeface="+mn-cs"/>
              </a:rPr>
              <a:t>Particular provisions</a:t>
            </a:r>
          </a:p>
          <a:p>
            <a:pPr marL="0" marR="0" lvl="0" indent="0" algn="l" defTabSz="685800" rtl="0" eaLnBrk="1" fontAlgn="auto" latinLnBrk="0" hangingPunct="1">
              <a:lnSpc>
                <a:spcPct val="100000"/>
              </a:lnSpc>
              <a:spcBef>
                <a:spcPts val="600"/>
              </a:spcBef>
              <a:spcAft>
                <a:spcPts val="60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Particular provisions relate to specific types of land use or development. The most commonly-used provisions are liquor licence, signs and car parking. These provisions identify if a planning permit is required and what needs to be included in the application.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accent6"/>
                </a:solidFill>
                <a:effectLst/>
                <a:uLnTx/>
                <a:uFillTx/>
                <a:latin typeface="Arial" panose="020B0604020202020204"/>
                <a:ea typeface="+mn-ea"/>
                <a:cs typeface="+mn-cs"/>
              </a:rPr>
              <a:t>Schedules</a:t>
            </a:r>
          </a:p>
          <a:p>
            <a:pPr marL="0" marR="0" lvl="0" indent="0" algn="l" defTabSz="685800" rtl="0" eaLnBrk="1" fontAlgn="auto" latinLnBrk="0" hangingPunct="1">
              <a:lnSpc>
                <a:spcPct val="100000"/>
              </a:lnSpc>
              <a:spcBef>
                <a:spcPts val="60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Open Sans Light"/>
                <a:cs typeface="Open Sans Light"/>
              </a:rPr>
              <a:t>Zones and overlays generally have schedules that include additional information or requirements more specific to the local area. </a:t>
            </a:r>
          </a:p>
          <a:p>
            <a:pPr marL="0" marR="0" lvl="0" indent="0" algn="l" defTabSz="685800" rtl="0" eaLnBrk="1" fontAlgn="auto" latinLnBrk="0" hangingPunct="1">
              <a:lnSpc>
                <a:spcPct val="100000"/>
              </a:lnSpc>
              <a:spcBef>
                <a:spcPts val="60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Open Sans Light"/>
                <a:cs typeface="Open Sans Light"/>
              </a:rPr>
              <a:t>The schedule may identify if a permit is required, what information needs to be included in an application, and matters council must consider when making a planning decision. </a:t>
            </a:r>
          </a:p>
        </p:txBody>
      </p:sp>
      <p:sp>
        <p:nvSpPr>
          <p:cNvPr id="10" name="Rectangle: Rounded Corners 9">
            <a:extLst>
              <a:ext uri="{FF2B5EF4-FFF2-40B4-BE49-F238E27FC236}">
                <a16:creationId xmlns:a16="http://schemas.microsoft.com/office/drawing/2014/main" id="{1E78AD21-5A68-F5B6-C463-6511F015E3B3}"/>
              </a:ext>
            </a:extLst>
          </p:cNvPr>
          <p:cNvSpPr/>
          <p:nvPr/>
        </p:nvSpPr>
        <p:spPr>
          <a:xfrm>
            <a:off x="362262" y="6464169"/>
            <a:ext cx="6150121" cy="1811047"/>
          </a:xfrm>
          <a:prstGeom prst="roundRect">
            <a:avLst>
              <a:gd name="adj" fmla="val 951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6"/>
                </a:solidFill>
                <a:ea typeface="+mn-lt"/>
                <a:cs typeface="+mn-lt"/>
              </a:rPr>
              <a:t>Important note</a:t>
            </a:r>
          </a:p>
          <a:p>
            <a:pPr>
              <a:spcBef>
                <a:spcPts val="600"/>
              </a:spcBef>
              <a:spcAft>
                <a:spcPts val="600"/>
              </a:spcAft>
            </a:pPr>
            <a:r>
              <a:rPr lang="en-US" sz="1000" dirty="0">
                <a:solidFill>
                  <a:schemeClr val="accent6"/>
                </a:solidFill>
                <a:ea typeface="+mn-lt"/>
                <a:cs typeface="+mn-lt"/>
              </a:rPr>
              <a:t>If a planning permit is </a:t>
            </a:r>
            <a:r>
              <a:rPr lang="en-US" sz="1000" b="1" u="sng" dirty="0">
                <a:solidFill>
                  <a:schemeClr val="accent6"/>
                </a:solidFill>
                <a:ea typeface="+mn-lt"/>
                <a:cs typeface="+mn-lt"/>
              </a:rPr>
              <a:t>not</a:t>
            </a:r>
            <a:r>
              <a:rPr lang="en-US" sz="1000" b="1" dirty="0">
                <a:solidFill>
                  <a:schemeClr val="accent6"/>
                </a:solidFill>
                <a:ea typeface="+mn-lt"/>
                <a:cs typeface="+mn-lt"/>
              </a:rPr>
              <a:t> </a:t>
            </a:r>
            <a:r>
              <a:rPr lang="en-US" sz="1000" dirty="0">
                <a:solidFill>
                  <a:schemeClr val="accent6"/>
                </a:solidFill>
                <a:ea typeface="+mn-lt"/>
                <a:cs typeface="+mn-lt"/>
              </a:rPr>
              <a:t>triggered under the zone, you may need a planning permit under an overlay or particular provision. It is important to check all planning controls and provisions that apply to identify if you need a planning permit. Afterwards if you are not sure, speak with council's planning team. </a:t>
            </a:r>
            <a:endParaRPr lang="en-US" dirty="0">
              <a:solidFill>
                <a:schemeClr val="accent6"/>
              </a:solidFill>
            </a:endParaRPr>
          </a:p>
          <a:p>
            <a:pPr>
              <a:spcBef>
                <a:spcPts val="600"/>
              </a:spcBef>
              <a:spcAft>
                <a:spcPts val="600"/>
              </a:spcAft>
            </a:pPr>
            <a:r>
              <a:rPr lang="en-AU" sz="1000" b="1" dirty="0">
                <a:solidFill>
                  <a:schemeClr val="accent6"/>
                </a:solidFill>
                <a:ea typeface="+mn-lt"/>
                <a:cs typeface="+mn-lt"/>
              </a:rPr>
              <a:t>Even if you don’t need a planning permit, you may still need other permits or approvals under different regulations (such as building permits, local law licences, etc). </a:t>
            </a:r>
            <a:r>
              <a:rPr lang="en-AU" sz="1000" dirty="0">
                <a:solidFill>
                  <a:schemeClr val="accent6"/>
                </a:solidFill>
                <a:cs typeface="Arial"/>
              </a:rPr>
              <a:t> Check with council’s business concierge or other professionals before you start your activity or development. </a:t>
            </a:r>
            <a:endParaRPr lang="en-US" sz="1000" dirty="0">
              <a:solidFill>
                <a:schemeClr val="accent6"/>
              </a:solidFill>
              <a:cs typeface="Arial"/>
            </a:endParaRPr>
          </a:p>
        </p:txBody>
      </p:sp>
      <p:cxnSp>
        <p:nvCxnSpPr>
          <p:cNvPr id="8" name="Straight Connector 7">
            <a:extLst>
              <a:ext uri="{FF2B5EF4-FFF2-40B4-BE49-F238E27FC236}">
                <a16:creationId xmlns:a16="http://schemas.microsoft.com/office/drawing/2014/main" id="{172E52D7-2AA0-31FF-D39C-58619D4336FC}"/>
              </a:ext>
              <a:ext uri="{C183D7F6-B498-43B3-948B-1728B52AA6E4}">
                <adec:decorative xmlns:adec="http://schemas.microsoft.com/office/drawing/2017/decorative" val="1"/>
              </a:ext>
            </a:extLst>
          </p:cNvPr>
          <p:cNvCxnSpPr/>
          <p:nvPr/>
        </p:nvCxnSpPr>
        <p:spPr>
          <a:xfrm>
            <a:off x="364331" y="3299460"/>
            <a:ext cx="60922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110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highlight>
                  <a:srgbClr val="FFFF00"/>
                </a:highlight>
              </a:rPr>
              <a:t>XXXXXX </a:t>
            </a:r>
            <a:r>
              <a:rPr lang="en-AU" b="1" err="1">
                <a:highlight>
                  <a:srgbClr val="FFFF00"/>
                </a:highlight>
              </a:rPr>
              <a:t>XXXXXX</a:t>
            </a:r>
            <a:r>
              <a:rPr lang="en-AU" b="1"/>
              <a:t> Overlay</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70</a:t>
            </a:fld>
            <a:endParaRPr lang="en-GB"/>
          </a:p>
        </p:txBody>
      </p:sp>
      <p:sp>
        <p:nvSpPr>
          <p:cNvPr id="11" name="Content Placeholder 2">
            <a:extLst>
              <a:ext uri="{FF2B5EF4-FFF2-40B4-BE49-F238E27FC236}">
                <a16:creationId xmlns:a16="http://schemas.microsoft.com/office/drawing/2014/main" id="{9E5280EB-ADC5-6235-8B90-81DFB325661A}"/>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solidFill>
                  <a:schemeClr val="accent6">
                    <a:lumMod val="75000"/>
                  </a:schemeClr>
                </a:solidFill>
              </a:rPr>
              <a:t>What is the </a:t>
            </a:r>
            <a:r>
              <a:rPr lang="en-AU" sz="1200" dirty="0">
                <a:solidFill>
                  <a:schemeClr val="accent6">
                    <a:lumMod val="75000"/>
                  </a:schemeClr>
                </a:solidFill>
                <a:highlight>
                  <a:srgbClr val="FFFF00"/>
                </a:highlight>
              </a:rPr>
              <a:t>XXXXX XXXXXXX </a:t>
            </a:r>
            <a:r>
              <a:rPr lang="en-AU" sz="1200" dirty="0">
                <a:solidFill>
                  <a:schemeClr val="accent6">
                    <a:lumMod val="75000"/>
                  </a:schemeClr>
                </a:solidFill>
              </a:rPr>
              <a:t>Overlay?</a:t>
            </a:r>
          </a:p>
          <a:p>
            <a:pPr>
              <a:lnSpc>
                <a:spcPct val="114000"/>
              </a:lnSpc>
              <a:spcBef>
                <a:spcPts val="600"/>
              </a:spcBef>
              <a:spcAft>
                <a:spcPts val="600"/>
              </a:spcAft>
            </a:pPr>
            <a:r>
              <a:rPr lang="en-AU" sz="1000" b="0" dirty="0">
                <a:highlight>
                  <a:srgbClr val="FFFF00"/>
                </a:highlight>
              </a:rPr>
              <a:t>The XXXXXX </a:t>
            </a:r>
            <a:r>
              <a:rPr lang="en-AU" sz="1000" b="0" dirty="0" err="1">
                <a:highlight>
                  <a:srgbClr val="FFFF00"/>
                </a:highlight>
              </a:rPr>
              <a:t>XXXXXX</a:t>
            </a:r>
            <a:r>
              <a:rPr lang="en-AU" sz="1000" b="0" dirty="0">
                <a:highlight>
                  <a:srgbClr val="FFFF00"/>
                </a:highlight>
              </a:rPr>
              <a:t> </a:t>
            </a:r>
            <a:r>
              <a:rPr lang="en-AU" sz="1000" b="0" dirty="0"/>
              <a:t>Overlay (</a:t>
            </a:r>
            <a:r>
              <a:rPr lang="en-AU" sz="1000" b="0" dirty="0">
                <a:highlight>
                  <a:srgbClr val="FFFF00"/>
                </a:highlight>
              </a:rPr>
              <a:t>XXO</a:t>
            </a:r>
            <a:r>
              <a:rPr lang="en-AU" sz="1000" b="0" dirty="0"/>
              <a:t>) identifies parts of Victoria where...</a:t>
            </a:r>
          </a:p>
          <a:p>
            <a:pPr>
              <a:lnSpc>
                <a:spcPct val="114000"/>
              </a:lnSpc>
              <a:spcBef>
                <a:spcPts val="600"/>
              </a:spcBef>
              <a:spcAft>
                <a:spcPts val="600"/>
              </a:spcAft>
            </a:pPr>
            <a:r>
              <a:rPr lang="en-AU" sz="1000" b="0" dirty="0">
                <a:solidFill>
                  <a:srgbClr val="FF0000"/>
                </a:solidFill>
              </a:rPr>
              <a:t>Use this section to briefly explain what this overlay is and summarise the purpose in plain English using 2-3 sentences. Use local understanding for explaining this information in simpler language.</a:t>
            </a:r>
          </a:p>
          <a:p>
            <a:pPr>
              <a:lnSpc>
                <a:spcPct val="114000"/>
              </a:lnSpc>
            </a:pPr>
            <a:r>
              <a:rPr lang="en-AU" sz="1200" dirty="0"/>
              <a:t>When is a planning permit usually required?</a:t>
            </a:r>
          </a:p>
          <a:p>
            <a:pPr>
              <a:lnSpc>
                <a:spcPct val="114000"/>
              </a:lnSpc>
              <a:spcBef>
                <a:spcPts val="600"/>
              </a:spcBef>
              <a:spcAft>
                <a:spcPts val="600"/>
              </a:spcAft>
            </a:pPr>
            <a:r>
              <a:rPr lang="en-AU" sz="1000" b="0" dirty="0"/>
              <a:t>Within the</a:t>
            </a:r>
            <a:r>
              <a:rPr lang="en-AU" sz="1000" b="0" dirty="0">
                <a:highlight>
                  <a:srgbClr val="FFFF00"/>
                </a:highlight>
              </a:rPr>
              <a:t> XXO</a:t>
            </a:r>
            <a:r>
              <a:rPr lang="en-AU" sz="1000" b="0" dirty="0"/>
              <a:t>, a planning permit is required for:</a:t>
            </a:r>
          </a:p>
          <a:p>
            <a:pPr marL="171450" indent="-171450">
              <a:lnSpc>
                <a:spcPct val="114000"/>
              </a:lnSpc>
              <a:spcBef>
                <a:spcPts val="200"/>
              </a:spcBef>
              <a:spcAft>
                <a:spcPts val="200"/>
              </a:spcAft>
              <a:buFont typeface="Arial" panose="020B0604020202020204" pitchFamily="34" charset="0"/>
              <a:buChar char="•"/>
            </a:pPr>
            <a:r>
              <a:rPr lang="en-AU" sz="1000" b="0" dirty="0"/>
              <a:t>Most new buildings or construction not being done as a part of an existing house </a:t>
            </a:r>
          </a:p>
          <a:p>
            <a:pPr marL="171450" indent="-171450">
              <a:lnSpc>
                <a:spcPct val="114000"/>
              </a:lnSpc>
              <a:spcBef>
                <a:spcPts val="200"/>
              </a:spcBef>
              <a:spcAft>
                <a:spcPts val="200"/>
              </a:spcAft>
              <a:buFont typeface="Arial" panose="020B0604020202020204" pitchFamily="34" charset="0"/>
              <a:buChar char="•"/>
            </a:pPr>
            <a:r>
              <a:rPr lang="en-AU" sz="1000" b="0" dirty="0"/>
              <a:t>Many new land uses… </a:t>
            </a:r>
          </a:p>
          <a:p>
            <a:pPr>
              <a:lnSpc>
                <a:spcPct val="114000"/>
              </a:lnSpc>
              <a:spcBef>
                <a:spcPts val="200"/>
              </a:spcBef>
              <a:spcAft>
                <a:spcPts val="200"/>
              </a:spcAft>
            </a:pPr>
            <a:r>
              <a:rPr lang="en-AU" sz="1000" b="0" dirty="0">
                <a:solidFill>
                  <a:srgbClr val="FF0000"/>
                </a:solidFill>
              </a:rPr>
              <a:t>Use this section to outline common permit triggers – this doesn’t need to be all inclusive but should focus instead on common queries from home- and business-owners, prospective applicants or others. Make use of dot points where possible as they can make items easier to read.</a:t>
            </a:r>
          </a:p>
          <a:p>
            <a:pPr>
              <a:lnSpc>
                <a:spcPct val="114000"/>
              </a:lnSpc>
            </a:pPr>
            <a:r>
              <a:rPr lang="en-AU" sz="1200" dirty="0"/>
              <a:t>What may not need a planning permit?</a:t>
            </a:r>
          </a:p>
          <a:p>
            <a:pPr>
              <a:lnSpc>
                <a:spcPct val="114000"/>
              </a:lnSpc>
              <a:spcBef>
                <a:spcPts val="600"/>
              </a:spcBef>
              <a:spcAft>
                <a:spcPts val="600"/>
              </a:spcAft>
            </a:pPr>
            <a:r>
              <a:rPr lang="en-AU" sz="1000" b="0" dirty="0"/>
              <a:t>There are some actions that do not need a permit within the </a:t>
            </a:r>
            <a:r>
              <a:rPr lang="en-AU" sz="1000" b="0" dirty="0">
                <a:highlight>
                  <a:srgbClr val="FFFF00"/>
                </a:highlight>
              </a:rPr>
              <a:t>XXO, </a:t>
            </a:r>
            <a:r>
              <a:rPr lang="en-AU" sz="1000" b="0" dirty="0"/>
              <a:t>including:</a:t>
            </a:r>
          </a:p>
          <a:p>
            <a:pPr marL="171450" indent="-171450">
              <a:lnSpc>
                <a:spcPct val="114000"/>
              </a:lnSpc>
              <a:spcBef>
                <a:spcPts val="200"/>
              </a:spcBef>
              <a:spcAft>
                <a:spcPts val="200"/>
              </a:spcAft>
              <a:buFont typeface="Arial" panose="020B0604020202020204" pitchFamily="34" charset="0"/>
              <a:buChar char="•"/>
            </a:pPr>
            <a:r>
              <a:rPr lang="en-AU" sz="1000" b="0" dirty="0"/>
              <a:t>Minor extensions, renovations and building to existing houses…  </a:t>
            </a:r>
          </a:p>
          <a:p>
            <a:pPr>
              <a:lnSpc>
                <a:spcPct val="114000"/>
              </a:lnSpc>
              <a:spcBef>
                <a:spcPts val="200"/>
              </a:spcBef>
              <a:spcAft>
                <a:spcPts val="200"/>
              </a:spcAft>
            </a:pPr>
            <a:r>
              <a:rPr lang="en-AU" sz="1000" b="0" dirty="0">
                <a:solidFill>
                  <a:srgbClr val="FF0000"/>
                </a:solidFill>
              </a:rPr>
              <a:t>Use this section to outline the most frequent exemptions to planning permits. This should include the items that council receives frequent enquiries about or don’t necessarily make sense to a lay person. Make use of dot points where possible as they can make items easier to read.</a:t>
            </a:r>
          </a:p>
          <a:p>
            <a:pPr>
              <a:lnSpc>
                <a:spcPct val="114000"/>
              </a:lnSpc>
              <a:spcBef>
                <a:spcPts val="600"/>
              </a:spcBef>
              <a:spcAft>
                <a:spcPts val="600"/>
              </a:spcAft>
            </a:pPr>
            <a:endParaRPr lang="en-AU" sz="1000" b="0" dirty="0"/>
          </a:p>
        </p:txBody>
      </p:sp>
      <p:sp>
        <p:nvSpPr>
          <p:cNvPr id="12" name="Content Placeholder 2">
            <a:extLst>
              <a:ext uri="{FF2B5EF4-FFF2-40B4-BE49-F238E27FC236}">
                <a16:creationId xmlns:a16="http://schemas.microsoft.com/office/drawing/2014/main" id="{43049265-6B83-2F3B-B44C-87BC78936DC0}"/>
              </a:ext>
            </a:extLst>
          </p:cNvPr>
          <p:cNvSpPr txBox="1">
            <a:spLocks/>
          </p:cNvSpPr>
          <p:nvPr/>
        </p:nvSpPr>
        <p:spPr>
          <a:xfrm>
            <a:off x="3605515"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200"/>
              </a:spcBef>
              <a:spcAft>
                <a:spcPts val="200"/>
              </a:spcAft>
              <a:buClrTx/>
              <a:buSzTx/>
              <a:buFontTx/>
              <a:buNone/>
              <a:tabLst/>
              <a:defRPr/>
            </a:pPr>
            <a:r>
              <a:rPr kumimoji="0" lang="en-AU" sz="1200" i="0" u="none" strike="noStrike" kern="1200" cap="none" spc="0" normalizeH="0" baseline="0" noProof="0" dirty="0">
                <a:ln>
                  <a:noFill/>
                </a:ln>
                <a:effectLst/>
                <a:uLnTx/>
                <a:uFillTx/>
                <a:latin typeface="Arial" panose="020B0604020202020204"/>
                <a:ea typeface="+mn-ea"/>
                <a:cs typeface="+mn-cs"/>
              </a:rPr>
              <a:t>Is anything not allowed in the </a:t>
            </a:r>
            <a:r>
              <a:rPr kumimoji="0" lang="en-AU" sz="1200" i="0" u="none" strike="noStrike" kern="1200" cap="none" spc="0" normalizeH="0" baseline="0" noProof="0" dirty="0">
                <a:ln>
                  <a:noFill/>
                </a:ln>
                <a:effectLst/>
                <a:highlight>
                  <a:srgbClr val="FFFF00"/>
                </a:highlight>
                <a:uLnTx/>
                <a:uFillTx/>
                <a:latin typeface="Arial" panose="020B0604020202020204"/>
                <a:ea typeface="+mn-ea"/>
                <a:cs typeface="+mn-cs"/>
              </a:rPr>
              <a:t>XXO</a:t>
            </a:r>
            <a:r>
              <a:rPr kumimoji="0" lang="en-AU" sz="1200" i="0" u="none" strike="noStrike" kern="1200" cap="none" spc="0" normalizeH="0" baseline="0" noProof="0" dirty="0">
                <a:ln>
                  <a:noFill/>
                </a:ln>
                <a:effectLst/>
                <a:uLnTx/>
                <a:uFillTx/>
                <a:latin typeface="Arial" panose="020B0604020202020204"/>
                <a:ea typeface="+mn-ea"/>
                <a:cs typeface="+mn-cs"/>
              </a:rPr>
              <a:t>?</a:t>
            </a:r>
          </a:p>
          <a:p>
            <a:pPr marL="0" marR="0" lvl="0" indent="0" algn="l" defTabSz="914400" rtl="0" eaLnBrk="1" fontAlgn="auto" latinLnBrk="0" hangingPunct="1">
              <a:lnSpc>
                <a:spcPct val="114000"/>
              </a:lnSpc>
              <a:spcBef>
                <a:spcPts val="200"/>
              </a:spcBef>
              <a:spcAft>
                <a:spcPts val="20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Use this section to summarise anything that might be explicitly prohibited within the overlay. If nothing, using a general sentence is recommended such as “</a:t>
            </a: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While no specific development is ‘prohibited’ in the </a:t>
            </a:r>
            <a:r>
              <a:rPr kumimoji="0" lang="en-AU" sz="10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rPr>
              <a:t>XXXXXX </a:t>
            </a:r>
            <a:r>
              <a:rPr kumimoji="0" lang="en-AU" sz="1000" b="0" i="0" u="none" strike="noStrike" kern="1200" cap="none" spc="0" normalizeH="0" baseline="0" noProof="0" dirty="0" err="1">
                <a:ln>
                  <a:noFill/>
                </a:ln>
                <a:solidFill>
                  <a:prstClr val="black"/>
                </a:solidFill>
                <a:effectLst/>
                <a:highlight>
                  <a:srgbClr val="FFFF00"/>
                </a:highlight>
                <a:uLnTx/>
                <a:uFillTx/>
                <a:latin typeface="Arial" panose="020B0604020202020204"/>
                <a:ea typeface="+mn-ea"/>
                <a:cs typeface="+mn-cs"/>
              </a:rPr>
              <a:t>XXXXXX</a:t>
            </a:r>
            <a:r>
              <a:rPr kumimoji="0" lang="en-AU" sz="10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rPr>
              <a:t> </a:t>
            </a: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overlay, it must meet guidelines of the relevant </a:t>
            </a:r>
            <a:r>
              <a:rPr kumimoji="0" lang="en-AU" sz="10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rPr>
              <a:t>XXXXXX</a:t>
            </a: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 authorities. For this, speak with council and authorities early – if the local rules are not considered, approval may not be issued.</a:t>
            </a: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 This should ensure that unique ideas are directed to council or referral authorities after this document is read.</a:t>
            </a:r>
            <a:endPar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a:lnSpc>
                <a:spcPct val="114000"/>
              </a:lnSpc>
            </a:pPr>
            <a:r>
              <a:rPr lang="en-AU" sz="1200" dirty="0"/>
              <a:t>What do I need to include in my planning permit application?</a:t>
            </a:r>
          </a:p>
          <a:p>
            <a:pPr>
              <a:lnSpc>
                <a:spcPct val="114000"/>
              </a:lnSpc>
              <a:spcBef>
                <a:spcPts val="600"/>
              </a:spcBef>
              <a:spcAft>
                <a:spcPts val="600"/>
              </a:spcAft>
            </a:pPr>
            <a:r>
              <a:rPr lang="en-AU" sz="1000" b="0" dirty="0">
                <a:solidFill>
                  <a:srgbClr val="FF0000"/>
                </a:solidFill>
              </a:rPr>
              <a:t>This section should outline the specific information required for a planning application triggered under this overlay. We recommend two or three sentences to explain key pieces of information that a homeowner or interested party might want to know. </a:t>
            </a:r>
          </a:p>
          <a:p>
            <a:pPr>
              <a:lnSpc>
                <a:spcPct val="114000"/>
              </a:lnSpc>
            </a:pPr>
            <a:r>
              <a:rPr lang="en-AU" sz="1200" dirty="0"/>
              <a:t>Are there any specific requirements?</a:t>
            </a:r>
          </a:p>
          <a:p>
            <a:pPr>
              <a:lnSpc>
                <a:spcPct val="114000"/>
              </a:lnSpc>
              <a:spcBef>
                <a:spcPts val="600"/>
              </a:spcBef>
              <a:spcAft>
                <a:spcPts val="600"/>
              </a:spcAft>
            </a:pPr>
            <a:r>
              <a:rPr lang="en-AU" sz="1000" b="0" dirty="0">
                <a:solidFill>
                  <a:srgbClr val="FF0000"/>
                </a:solidFill>
              </a:rPr>
              <a:t>This section should outline the specific application requirements and when they might apply. We recommend two or three sentences to explain key pieces of information that a homeowner or interested party might want to know. </a:t>
            </a:r>
          </a:p>
          <a:p>
            <a:pPr>
              <a:lnSpc>
                <a:spcPct val="114000"/>
              </a:lnSpc>
              <a:spcBef>
                <a:spcPts val="600"/>
              </a:spcBef>
              <a:spcAft>
                <a:spcPts val="600"/>
              </a:spcAft>
            </a:pPr>
            <a:endParaRPr lang="en-AU" sz="1000" b="0" dirty="0"/>
          </a:p>
        </p:txBody>
      </p:sp>
      <p:pic>
        <p:nvPicPr>
          <p:cNvPr id="3" name="Graphic 2">
            <a:extLst>
              <a:ext uri="{FF2B5EF4-FFF2-40B4-BE49-F238E27FC236}">
                <a16:creationId xmlns:a16="http://schemas.microsoft.com/office/drawing/2014/main" id="{D05D98FF-6F02-95FA-B376-377CED19426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4" name="TextBox 3">
            <a:extLst>
              <a:ext uri="{FF2B5EF4-FFF2-40B4-BE49-F238E27FC236}">
                <a16:creationId xmlns:a16="http://schemas.microsoft.com/office/drawing/2014/main" id="{8D20423E-1CE0-7D2B-48CA-FE52B6FFC54B}"/>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a:t>Relevant icon here</a:t>
            </a:r>
          </a:p>
        </p:txBody>
      </p:sp>
      <p:sp>
        <p:nvSpPr>
          <p:cNvPr id="5" name="TextBox 4">
            <a:extLst>
              <a:ext uri="{FF2B5EF4-FFF2-40B4-BE49-F238E27FC236}">
                <a16:creationId xmlns:a16="http://schemas.microsoft.com/office/drawing/2014/main" id="{E50525E8-0F85-990D-810D-1B5635A0C485}"/>
              </a:ext>
            </a:extLst>
          </p:cNvPr>
          <p:cNvSpPr txBox="1"/>
          <p:nvPr/>
        </p:nvSpPr>
        <p:spPr>
          <a:xfrm>
            <a:off x="364331" y="202821"/>
            <a:ext cx="5630069" cy="553998"/>
          </a:xfrm>
          <a:prstGeom prst="rect">
            <a:avLst/>
          </a:prstGeom>
          <a:noFill/>
        </p:spPr>
        <p:txBody>
          <a:bodyPr wrap="square" rtlCol="0">
            <a:spAutoFit/>
          </a:bodyPr>
          <a:lstStyle/>
          <a:p>
            <a:r>
              <a:rPr lang="en-AU" sz="1000" dirty="0">
                <a:solidFill>
                  <a:srgbClr val="FF0000"/>
                </a:solidFill>
              </a:rPr>
              <a:t>Use this template to develop local content to better explain particular overlays,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5705898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1741A18-E01E-1701-1573-1A9872173B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331" y="841669"/>
            <a:ext cx="914400" cy="914400"/>
          </a:xfrm>
          <a:prstGeom prst="rect">
            <a:avLst/>
          </a:prstGeom>
        </p:spPr>
      </p:pic>
      <p:sp>
        <p:nvSpPr>
          <p:cNvPr id="2" name="Title 1">
            <a:extLst>
              <a:ext uri="{FF2B5EF4-FFF2-40B4-BE49-F238E27FC236}">
                <a16:creationId xmlns:a16="http://schemas.microsoft.com/office/drawing/2014/main" id="{6AA76472-F71D-4947-8A18-854D7C5F0B03}"/>
              </a:ext>
            </a:extLst>
          </p:cNvPr>
          <p:cNvSpPr>
            <a:spLocks noGrp="1"/>
          </p:cNvSpPr>
          <p:nvPr>
            <p:ph type="title"/>
          </p:nvPr>
        </p:nvSpPr>
        <p:spPr>
          <a:xfrm>
            <a:off x="1381760" y="818869"/>
            <a:ext cx="4231963" cy="960000"/>
          </a:xfrm>
        </p:spPr>
        <p:txBody>
          <a:bodyPr/>
          <a:lstStyle/>
          <a:p>
            <a:r>
              <a:rPr lang="en-AU" b="1"/>
              <a:t>Schedule </a:t>
            </a:r>
            <a:r>
              <a:rPr lang="en-AU" b="1">
                <a:highlight>
                  <a:srgbClr val="FFFF00"/>
                </a:highlight>
              </a:rPr>
              <a:t>X</a:t>
            </a:r>
            <a:r>
              <a:rPr lang="en-AU" b="1"/>
              <a:t> to the </a:t>
            </a:r>
            <a:r>
              <a:rPr lang="en-AU" b="1">
                <a:highlight>
                  <a:srgbClr val="FFFF00"/>
                </a:highlight>
              </a:rPr>
              <a:t>XXXO</a:t>
            </a:r>
          </a:p>
        </p:txBody>
      </p:sp>
      <p:sp>
        <p:nvSpPr>
          <p:cNvPr id="3" name="Title 1">
            <a:extLst>
              <a:ext uri="{FF2B5EF4-FFF2-40B4-BE49-F238E27FC236}">
                <a16:creationId xmlns:a16="http://schemas.microsoft.com/office/drawing/2014/main" id="{675202D9-CEA4-8166-2303-B3997D923652}"/>
              </a:ext>
            </a:extLst>
          </p:cNvPr>
          <p:cNvSpPr txBox="1">
            <a:spLocks/>
          </p:cNvSpPr>
          <p:nvPr/>
        </p:nvSpPr>
        <p:spPr>
          <a:xfrm>
            <a:off x="1377792" y="1241961"/>
            <a:ext cx="4231963" cy="960000"/>
          </a:xfrm>
          <a:prstGeom prst="rect">
            <a:avLst/>
          </a:prstGeom>
        </p:spPr>
        <p:txBody>
          <a:bodyPr vert="horz" lIns="0" tIns="0" rIns="0" bIns="0" rtlCol="0" anchor="ctr">
            <a:noAutofit/>
          </a:bodyPr>
          <a:lstStyle>
            <a:lvl1pPr algn="l" defTabSz="685800" rtl="0" eaLnBrk="1" latinLnBrk="0" hangingPunct="1">
              <a:lnSpc>
                <a:spcPct val="100000"/>
              </a:lnSpc>
              <a:spcBef>
                <a:spcPct val="0"/>
              </a:spcBef>
              <a:buNone/>
              <a:defRPr sz="1725" kern="1200">
                <a:solidFill>
                  <a:schemeClr val="accent6"/>
                </a:solidFill>
                <a:latin typeface="+mj-lt"/>
                <a:ea typeface="+mj-ea"/>
                <a:cs typeface="+mj-cs"/>
              </a:defRPr>
            </a:lvl1pPr>
          </a:lstStyle>
          <a:p>
            <a:r>
              <a:rPr lang="en-AU" sz="1200" i="1">
                <a:highlight>
                  <a:srgbClr val="FFFF00"/>
                </a:highlight>
              </a:rPr>
              <a:t>XXXXX City / Shire / Rural City Council</a:t>
            </a:r>
          </a:p>
        </p:txBody>
      </p:sp>
      <p:sp>
        <p:nvSpPr>
          <p:cNvPr id="6" name="Slide Number Placeholder 5">
            <a:extLst>
              <a:ext uri="{FF2B5EF4-FFF2-40B4-BE49-F238E27FC236}">
                <a16:creationId xmlns:a16="http://schemas.microsoft.com/office/drawing/2014/main" id="{496EAE60-8C9E-4149-B268-2CB6CD80570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71</a:t>
            </a:fld>
            <a:endParaRPr lang="en-GB"/>
          </a:p>
        </p:txBody>
      </p:sp>
      <p:sp>
        <p:nvSpPr>
          <p:cNvPr id="7" name="Content Placeholder 2">
            <a:extLst>
              <a:ext uri="{FF2B5EF4-FFF2-40B4-BE49-F238E27FC236}">
                <a16:creationId xmlns:a16="http://schemas.microsoft.com/office/drawing/2014/main" id="{4C682D07-35BF-4894-8314-49B056BC509B}"/>
              </a:ext>
            </a:extLst>
          </p:cNvPr>
          <p:cNvSpPr txBox="1">
            <a:spLocks/>
          </p:cNvSpPr>
          <p:nvPr/>
        </p:nvSpPr>
        <p:spPr>
          <a:xfrm>
            <a:off x="364332" y="2434167"/>
            <a:ext cx="2888155" cy="621453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To what areas does schedule </a:t>
            </a:r>
            <a:r>
              <a:rPr lang="en-AU" sz="1200" dirty="0">
                <a:highlight>
                  <a:srgbClr val="FFFF00"/>
                </a:highlight>
              </a:rPr>
              <a:t>X</a:t>
            </a:r>
            <a:r>
              <a:rPr lang="en-AU" sz="1200" dirty="0"/>
              <a:t> to the </a:t>
            </a:r>
            <a:r>
              <a:rPr lang="en-AU" sz="1200" dirty="0">
                <a:highlight>
                  <a:srgbClr val="FFFF00"/>
                </a:highlight>
              </a:rPr>
              <a:t>XXXO</a:t>
            </a:r>
            <a:r>
              <a:rPr lang="en-AU" sz="1200" dirty="0"/>
              <a:t> apply?</a:t>
            </a:r>
          </a:p>
          <a:p>
            <a:pPr>
              <a:lnSpc>
                <a:spcPct val="114000"/>
              </a:lnSpc>
              <a:spcBef>
                <a:spcPts val="600"/>
              </a:spcBef>
              <a:spcAft>
                <a:spcPts val="600"/>
              </a:spcAft>
            </a:pPr>
            <a:r>
              <a:rPr lang="en-AU" sz="1000" b="0" dirty="0"/>
              <a:t>This schedule – known as the </a:t>
            </a:r>
            <a:r>
              <a:rPr lang="en-AU" sz="1000" b="0" dirty="0">
                <a:highlight>
                  <a:srgbClr val="FFFF00"/>
                </a:highlight>
              </a:rPr>
              <a:t>XXXOX</a:t>
            </a:r>
            <a:r>
              <a:rPr lang="en-AU" sz="1000" b="0" dirty="0"/>
              <a:t> – applies to the…</a:t>
            </a:r>
          </a:p>
          <a:p>
            <a:pPr>
              <a:lnSpc>
                <a:spcPct val="114000"/>
              </a:lnSpc>
              <a:spcBef>
                <a:spcPts val="600"/>
              </a:spcBef>
              <a:spcAft>
                <a:spcPts val="600"/>
              </a:spcAft>
            </a:pPr>
            <a:r>
              <a:rPr lang="en-AU" sz="1000" b="0" dirty="0">
                <a:solidFill>
                  <a:srgbClr val="FF0000"/>
                </a:solidFill>
              </a:rPr>
              <a:t>Use this section to briefly explain what this area is called and anything that the general public might need to know about the schedule. Use local understanding for explaining this information in simpler language.</a:t>
            </a:r>
          </a:p>
          <a:p>
            <a:pPr>
              <a:lnSpc>
                <a:spcPct val="114000"/>
              </a:lnSpc>
            </a:pPr>
            <a:r>
              <a:rPr lang="en-AU" sz="1200" dirty="0"/>
              <a:t>What are the relevant objectives for the </a:t>
            </a:r>
            <a:r>
              <a:rPr lang="en-AU" sz="1200" dirty="0">
                <a:highlight>
                  <a:srgbClr val="FFFF00"/>
                </a:highlight>
              </a:rPr>
              <a:t>XXXOX</a:t>
            </a:r>
            <a:r>
              <a:rPr lang="en-AU" sz="1200" dirty="0"/>
              <a:t>?</a:t>
            </a:r>
          </a:p>
          <a:p>
            <a:pPr>
              <a:lnSpc>
                <a:spcPct val="114000"/>
              </a:lnSpc>
              <a:spcBef>
                <a:spcPts val="600"/>
              </a:spcBef>
              <a:spcAft>
                <a:spcPts val="600"/>
              </a:spcAft>
            </a:pPr>
            <a:r>
              <a:rPr lang="en-AU" sz="1000" b="0" dirty="0">
                <a:solidFill>
                  <a:srgbClr val="FF0000"/>
                </a:solidFill>
              </a:rPr>
              <a:t>Use this section to elaborate on any relevant objectives. We recommend two or three sentences to explain the key elements of the objectives. Always use plain English over technical planning language. </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r>
              <a:rPr lang="en-AU" sz="1200" dirty="0"/>
              <a:t>Are there specific permit requirements for new buildings, land uses or other development in the </a:t>
            </a:r>
            <a:r>
              <a:rPr lang="en-AU" sz="1200" dirty="0">
                <a:highlight>
                  <a:srgbClr val="FFFF00"/>
                </a:highlight>
              </a:rPr>
              <a:t>XXXOX</a:t>
            </a:r>
            <a:r>
              <a:rPr lang="en-AU" sz="1200" dirty="0"/>
              <a:t>?</a:t>
            </a:r>
          </a:p>
          <a:p>
            <a:pPr>
              <a:lnSpc>
                <a:spcPct val="114000"/>
              </a:lnSpc>
              <a:spcBef>
                <a:spcPts val="600"/>
              </a:spcBef>
              <a:spcAft>
                <a:spcPts val="600"/>
              </a:spcAft>
            </a:pPr>
            <a:r>
              <a:rPr lang="en-AU" sz="1000" b="0" dirty="0">
                <a:solidFill>
                  <a:srgbClr val="FF0000"/>
                </a:solidFill>
              </a:rPr>
              <a:t>This section might need two paragraphs to explain any variations to permit triggers including building heights, materials or other items. Consider the types of questions that the planning departments might receive frequently. This might also include an permit exemptions that the team has to explain often. The answer here does not need to be all encompassing.</a:t>
            </a:r>
          </a:p>
          <a:p>
            <a:pPr>
              <a:lnSpc>
                <a:spcPct val="114000"/>
              </a:lnSpc>
              <a:spcBef>
                <a:spcPts val="600"/>
              </a:spcBef>
              <a:spcAft>
                <a:spcPts val="600"/>
              </a:spcAft>
            </a:pPr>
            <a:r>
              <a:rPr lang="en-AU" sz="1000" b="0" dirty="0">
                <a:solidFill>
                  <a:srgbClr val="FF0000"/>
                </a:solidFill>
              </a:rPr>
              <a:t>This doesn’t need to be specific but should elaborate on what a homeowner or interested party might want to know.</a:t>
            </a:r>
          </a:p>
          <a:p>
            <a:pPr>
              <a:lnSpc>
                <a:spcPct val="114000"/>
              </a:lnSpc>
              <a:spcBef>
                <a:spcPts val="600"/>
              </a:spcBef>
              <a:spcAft>
                <a:spcPts val="600"/>
              </a:spcAft>
            </a:pPr>
            <a:r>
              <a:rPr lang="en-AU" sz="1000" b="0" dirty="0">
                <a:solidFill>
                  <a:srgbClr val="FF0000"/>
                </a:solidFill>
              </a:rPr>
              <a:t>If there are no specific permit requirements then delete this section if not needed.</a:t>
            </a:r>
          </a:p>
          <a:p>
            <a:pPr>
              <a:lnSpc>
                <a:spcPct val="114000"/>
              </a:lnSpc>
            </a:pPr>
            <a:endParaRPr lang="en-AU" sz="1100" b="0" dirty="0"/>
          </a:p>
          <a:p>
            <a:pPr>
              <a:lnSpc>
                <a:spcPct val="114000"/>
              </a:lnSpc>
            </a:pPr>
            <a:endParaRPr lang="en-AU" sz="1200" b="0" dirty="0"/>
          </a:p>
        </p:txBody>
      </p:sp>
      <p:sp>
        <p:nvSpPr>
          <p:cNvPr id="12" name="Content Placeholder 3">
            <a:extLst>
              <a:ext uri="{FF2B5EF4-FFF2-40B4-BE49-F238E27FC236}">
                <a16:creationId xmlns:a16="http://schemas.microsoft.com/office/drawing/2014/main" id="{D087B5FF-BB3C-4E95-A247-84C7D2FC4123}"/>
              </a:ext>
            </a:extLst>
          </p:cNvPr>
          <p:cNvSpPr txBox="1">
            <a:spLocks/>
          </p:cNvSpPr>
          <p:nvPr/>
        </p:nvSpPr>
        <p:spPr>
          <a:xfrm>
            <a:off x="3605518" y="2434166"/>
            <a:ext cx="2851021" cy="62145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pPr>
            <a:r>
              <a:rPr lang="en-AU" sz="1200" dirty="0"/>
              <a:t>Are there any specific application requirements in the </a:t>
            </a:r>
            <a:r>
              <a:rPr lang="en-AU" sz="1200" dirty="0">
                <a:highlight>
                  <a:srgbClr val="FFFF00"/>
                </a:highlight>
              </a:rPr>
              <a:t>XXXOX</a:t>
            </a:r>
            <a:r>
              <a:rPr lang="en-AU" sz="1200" dirty="0"/>
              <a:t>?</a:t>
            </a:r>
          </a:p>
          <a:p>
            <a:pPr>
              <a:lnSpc>
                <a:spcPct val="114000"/>
              </a:lnSpc>
              <a:spcBef>
                <a:spcPts val="600"/>
              </a:spcBef>
              <a:spcAft>
                <a:spcPts val="600"/>
              </a:spcAft>
            </a:pPr>
            <a:r>
              <a:rPr lang="en-AU" sz="1000" b="0" dirty="0">
                <a:solidFill>
                  <a:srgbClr val="FF0000"/>
                </a:solidFill>
              </a:rPr>
              <a:t>This section should outline the specific application requirements and when they might apply. We recommend two or three sentences to explain key pieces of information that a homeowner or interested party might want to know. </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r>
              <a:rPr lang="en-AU" sz="1200" dirty="0"/>
              <a:t>Are there any specific decision guidelines in the </a:t>
            </a:r>
            <a:r>
              <a:rPr lang="en-AU" sz="1200" dirty="0">
                <a:highlight>
                  <a:srgbClr val="FFFF00"/>
                </a:highlight>
              </a:rPr>
              <a:t>XXXOX</a:t>
            </a:r>
            <a:r>
              <a:rPr lang="en-AU" sz="1200" dirty="0"/>
              <a:t>?</a:t>
            </a:r>
          </a:p>
          <a:p>
            <a:pPr>
              <a:lnSpc>
                <a:spcPct val="114000"/>
              </a:lnSpc>
              <a:spcBef>
                <a:spcPts val="600"/>
              </a:spcBef>
              <a:spcAft>
                <a:spcPts val="600"/>
              </a:spcAft>
            </a:pPr>
            <a:r>
              <a:rPr lang="en-AU" sz="1000" b="0" dirty="0">
                <a:solidFill>
                  <a:srgbClr val="FF0000"/>
                </a:solidFill>
              </a:rPr>
              <a:t>This section should outline the specific decision guidelines and the implications for any planning applications. </a:t>
            </a:r>
          </a:p>
          <a:p>
            <a:pPr>
              <a:lnSpc>
                <a:spcPct val="114000"/>
              </a:lnSpc>
              <a:spcBef>
                <a:spcPts val="600"/>
              </a:spcBef>
              <a:spcAft>
                <a:spcPts val="600"/>
              </a:spcAft>
            </a:pPr>
            <a:r>
              <a:rPr lang="en-AU" sz="1000" b="0" dirty="0">
                <a:solidFill>
                  <a:srgbClr val="FF0000"/>
                </a:solidFill>
              </a:rPr>
              <a:t>We recommend two paragraphs of two to four sentences to explain key pieces of information that a homeowner or interested party might want to know. Always use plain English over technical planning language.</a:t>
            </a:r>
          </a:p>
          <a:p>
            <a:pPr>
              <a:lnSpc>
                <a:spcPct val="114000"/>
              </a:lnSpc>
              <a:spcBef>
                <a:spcPts val="600"/>
              </a:spcBef>
              <a:spcAft>
                <a:spcPts val="600"/>
              </a:spcAft>
            </a:pPr>
            <a:r>
              <a:rPr lang="en-AU" sz="1000" b="0" dirty="0">
                <a:solidFill>
                  <a:srgbClr val="FF0000"/>
                </a:solidFill>
              </a:rPr>
              <a:t>Delete this section if not needed.</a:t>
            </a:r>
          </a:p>
          <a:p>
            <a:pPr>
              <a:lnSpc>
                <a:spcPct val="114000"/>
              </a:lnSpc>
            </a:pPr>
            <a:endParaRPr lang="en-AU" sz="1400" b="0" dirty="0"/>
          </a:p>
        </p:txBody>
      </p:sp>
      <p:sp>
        <p:nvSpPr>
          <p:cNvPr id="5" name="TextBox 4">
            <a:extLst>
              <a:ext uri="{FF2B5EF4-FFF2-40B4-BE49-F238E27FC236}">
                <a16:creationId xmlns:a16="http://schemas.microsoft.com/office/drawing/2014/main" id="{D5E548B9-DD95-CEB8-A2AD-3EFAF5ED75F2}"/>
              </a:ext>
              <a:ext uri="{C183D7F6-B498-43B3-948B-1728B52AA6E4}">
                <adec:decorative xmlns:adec="http://schemas.microsoft.com/office/drawing/2017/decorative" val="1"/>
              </a:ext>
            </a:extLst>
          </p:cNvPr>
          <p:cNvSpPr txBox="1"/>
          <p:nvPr/>
        </p:nvSpPr>
        <p:spPr>
          <a:xfrm>
            <a:off x="463391" y="1098814"/>
            <a:ext cx="716280" cy="400110"/>
          </a:xfrm>
          <a:prstGeom prst="rect">
            <a:avLst/>
          </a:prstGeom>
          <a:noFill/>
        </p:spPr>
        <p:txBody>
          <a:bodyPr wrap="square" rtlCol="0">
            <a:spAutoFit/>
          </a:bodyPr>
          <a:lstStyle/>
          <a:p>
            <a:pPr algn="ctr"/>
            <a:r>
              <a:rPr lang="en-AU" sz="1000"/>
              <a:t>Relevant icon here</a:t>
            </a:r>
          </a:p>
        </p:txBody>
      </p:sp>
      <p:sp>
        <p:nvSpPr>
          <p:cNvPr id="8" name="TextBox 7">
            <a:extLst>
              <a:ext uri="{FF2B5EF4-FFF2-40B4-BE49-F238E27FC236}">
                <a16:creationId xmlns:a16="http://schemas.microsoft.com/office/drawing/2014/main" id="{52AF9A7F-4EAD-F604-1B54-81033C0C94E8}"/>
              </a:ext>
            </a:extLst>
          </p:cNvPr>
          <p:cNvSpPr txBox="1"/>
          <p:nvPr/>
        </p:nvSpPr>
        <p:spPr>
          <a:xfrm>
            <a:off x="364331" y="205767"/>
            <a:ext cx="5889707" cy="553998"/>
          </a:xfrm>
          <a:prstGeom prst="rect">
            <a:avLst/>
          </a:prstGeom>
          <a:noFill/>
        </p:spPr>
        <p:txBody>
          <a:bodyPr wrap="square" rtlCol="0">
            <a:spAutoFit/>
          </a:bodyPr>
          <a:lstStyle/>
          <a:p>
            <a:r>
              <a:rPr lang="en-AU" sz="1000" dirty="0">
                <a:solidFill>
                  <a:srgbClr val="FF0000"/>
                </a:solidFill>
              </a:rPr>
              <a:t>Use this template to develop local content to better explain particular schedules, especially those that might be common or difficult for home- and business-owner applicants to understand.  This template can be replicated numerous times to meet council’s needs.</a:t>
            </a:r>
          </a:p>
        </p:txBody>
      </p:sp>
    </p:spTree>
    <p:extLst>
      <p:ext uri="{BB962C8B-B14F-4D97-AF65-F5344CB8AC3E}">
        <p14:creationId xmlns:p14="http://schemas.microsoft.com/office/powerpoint/2010/main" val="25866962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6FA669DC-F441-79EC-F928-0A40AE4E02D6}"/>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703803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8" imgH="328" progId="TCLayout.ActiveDocument.1">
                  <p:embed/>
                </p:oleObj>
              </mc:Choice>
              <mc:Fallback>
                <p:oleObj name="think-cell Slide" r:id="rId3" imgW="328" imgH="328" progId="TCLayout.ActiveDocument.1">
                  <p:embed/>
                  <p:pic>
                    <p:nvPicPr>
                      <p:cNvPr id="3" name="Object 2">
                        <a:extLst>
                          <a:ext uri="{FF2B5EF4-FFF2-40B4-BE49-F238E27FC236}">
                            <a16:creationId xmlns:a16="http://schemas.microsoft.com/office/drawing/2014/main" id="{6FA669DC-F441-79EC-F928-0A40AE4E02D6}"/>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Picture Placeholder 13">
            <a:extLst>
              <a:ext uri="{FF2B5EF4-FFF2-40B4-BE49-F238E27FC236}">
                <a16:creationId xmlns:a16="http://schemas.microsoft.com/office/drawing/2014/main" id="{5C9F9DF4-4C7E-4D59-9446-8218BAC5F596}"/>
              </a:ext>
              <a:ext uri="{C183D7F6-B498-43B3-948B-1728B52AA6E4}">
                <adec:decorative xmlns:adec="http://schemas.microsoft.com/office/drawing/2017/decorative" val="1"/>
              </a:ext>
            </a:extLst>
          </p:cNvPr>
          <p:cNvPicPr>
            <a:picLocks noGrp="1" noChangeAspect="1"/>
          </p:cNvPicPr>
          <p:nvPr>
            <p:ph type="pic" sz="quarter" idx="20"/>
          </p:nvPr>
        </p:nvPicPr>
        <p:blipFill>
          <a:blip r:embed="rId5" cstate="screen">
            <a:alphaModFix amt="50000"/>
            <a:extLst>
              <a:ext uri="{28A0092B-C50C-407E-A947-70E740481C1C}">
                <a14:useLocalDpi xmlns:a14="http://schemas.microsoft.com/office/drawing/2010/main"/>
              </a:ext>
            </a:extLst>
          </a:blip>
          <a:srcRect/>
          <a:stretch/>
        </p:blipFill>
        <p:spPr>
          <a:xfrm>
            <a:off x="2531436" y="897866"/>
            <a:ext cx="4324377" cy="8092762"/>
          </a:xfrm>
        </p:spPr>
      </p:pic>
      <p:sp>
        <p:nvSpPr>
          <p:cNvPr id="4" name="Text Placeholder 3">
            <a:extLst>
              <a:ext uri="{FF2B5EF4-FFF2-40B4-BE49-F238E27FC236}">
                <a16:creationId xmlns:a16="http://schemas.microsoft.com/office/drawing/2014/main" id="{D93BDC73-2025-4799-B818-52C1F4516235}"/>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AU"/>
          </a:p>
        </p:txBody>
      </p:sp>
      <p:sp>
        <p:nvSpPr>
          <p:cNvPr id="5" name="Text Placeholder 4">
            <a:extLst>
              <a:ext uri="{FF2B5EF4-FFF2-40B4-BE49-F238E27FC236}">
                <a16:creationId xmlns:a16="http://schemas.microsoft.com/office/drawing/2014/main" id="{FFDD74F3-5C4E-4335-9003-12D342388B8A}"/>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AU"/>
          </a:p>
        </p:txBody>
      </p:sp>
      <p:sp>
        <p:nvSpPr>
          <p:cNvPr id="6" name="Text Placeholder 5">
            <a:extLst>
              <a:ext uri="{FF2B5EF4-FFF2-40B4-BE49-F238E27FC236}">
                <a16:creationId xmlns:a16="http://schemas.microsoft.com/office/drawing/2014/main" id="{C3B23EB5-1003-4B60-9A3B-57D3A126DD4B}"/>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a:p>
        </p:txBody>
      </p:sp>
      <p:sp>
        <p:nvSpPr>
          <p:cNvPr id="7" name="Text Placeholder 6">
            <a:extLst>
              <a:ext uri="{FF2B5EF4-FFF2-40B4-BE49-F238E27FC236}">
                <a16:creationId xmlns:a16="http://schemas.microsoft.com/office/drawing/2014/main" id="{D1341AAF-E723-4848-A983-EC7EABC934F0}"/>
              </a:ext>
              <a:ext uri="{C183D7F6-B498-43B3-948B-1728B52AA6E4}">
                <adec:decorative xmlns:adec="http://schemas.microsoft.com/office/drawing/2017/decorative" val="1"/>
              </a:ext>
            </a:extLst>
          </p:cNvPr>
          <p:cNvSpPr>
            <a:spLocks noGrp="1"/>
          </p:cNvSpPr>
          <p:nvPr>
            <p:ph type="body" sz="quarter" idx="19"/>
          </p:nvPr>
        </p:nvSpPr>
        <p:spPr/>
        <p:txBody>
          <a:bodyPr/>
          <a:lstStyle/>
          <a:p>
            <a:endParaRPr lang="en-AU"/>
          </a:p>
        </p:txBody>
      </p:sp>
      <p:sp>
        <p:nvSpPr>
          <p:cNvPr id="8" name="Text Placeholder 7">
            <a:extLst>
              <a:ext uri="{FF2B5EF4-FFF2-40B4-BE49-F238E27FC236}">
                <a16:creationId xmlns:a16="http://schemas.microsoft.com/office/drawing/2014/main" id="{3760AA0B-7E3F-4293-AC8B-CE2777DE1E0D}"/>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AU"/>
          </a:p>
        </p:txBody>
      </p:sp>
      <p:sp>
        <p:nvSpPr>
          <p:cNvPr id="9" name="Text Placeholder 8">
            <a:extLst>
              <a:ext uri="{FF2B5EF4-FFF2-40B4-BE49-F238E27FC236}">
                <a16:creationId xmlns:a16="http://schemas.microsoft.com/office/drawing/2014/main" id="{F3B0102F-EBB3-43FD-9C19-23B97EC74E56}"/>
              </a:ext>
              <a:ext uri="{C183D7F6-B498-43B3-948B-1728B52AA6E4}">
                <adec:decorative xmlns:adec="http://schemas.microsoft.com/office/drawing/2017/decorative" val="1"/>
              </a:ext>
            </a:extLst>
          </p:cNvPr>
          <p:cNvSpPr>
            <a:spLocks noGrp="1"/>
          </p:cNvSpPr>
          <p:nvPr>
            <p:ph type="body" sz="quarter" idx="21"/>
          </p:nvPr>
        </p:nvSpPr>
        <p:spPr>
          <a:solidFill>
            <a:schemeClr val="accent3">
              <a:alpha val="66000"/>
            </a:schemeClr>
          </a:solidFill>
        </p:spPr>
        <p:txBody>
          <a:bodyPr/>
          <a:lstStyle/>
          <a:p>
            <a:endParaRPr lang="en-AU" dirty="0"/>
          </a:p>
        </p:txBody>
      </p:sp>
      <p:sp>
        <p:nvSpPr>
          <p:cNvPr id="10" name="Title 9">
            <a:extLst>
              <a:ext uri="{FF2B5EF4-FFF2-40B4-BE49-F238E27FC236}">
                <a16:creationId xmlns:a16="http://schemas.microsoft.com/office/drawing/2014/main" id="{2ABC248C-62BA-451C-8C30-D022AF9A67DE}"/>
              </a:ext>
            </a:extLst>
          </p:cNvPr>
          <p:cNvSpPr>
            <a:spLocks noGrp="1"/>
          </p:cNvSpPr>
          <p:nvPr>
            <p:ph type="title"/>
          </p:nvPr>
        </p:nvSpPr>
        <p:spPr>
          <a:xfrm>
            <a:off x="364331" y="1823797"/>
            <a:ext cx="2167106" cy="1560000"/>
          </a:xfrm>
        </p:spPr>
        <p:txBody>
          <a:bodyPr vert="horz"/>
          <a:lstStyle/>
          <a:p>
            <a:r>
              <a:rPr lang="en-AU" sz="2400" b="1" dirty="0">
                <a:solidFill>
                  <a:schemeClr val="accent6"/>
                </a:solidFill>
              </a:rPr>
              <a:t>Chapter 4</a:t>
            </a:r>
            <a:br>
              <a:rPr lang="en-AU" sz="2400" dirty="0">
                <a:solidFill>
                  <a:schemeClr val="accent6"/>
                </a:solidFill>
              </a:rPr>
            </a:br>
            <a:r>
              <a:rPr lang="en-AU" sz="2400" dirty="0">
                <a:solidFill>
                  <a:schemeClr val="accent6"/>
                </a:solidFill>
              </a:rPr>
              <a:t>Glossary and supporting material</a:t>
            </a:r>
          </a:p>
        </p:txBody>
      </p:sp>
      <p:sp>
        <p:nvSpPr>
          <p:cNvPr id="11" name="Subtitle 10">
            <a:extLst>
              <a:ext uri="{FF2B5EF4-FFF2-40B4-BE49-F238E27FC236}">
                <a16:creationId xmlns:a16="http://schemas.microsoft.com/office/drawing/2014/main" id="{E0986C4E-50E7-4F5A-8422-9C847943571E}"/>
              </a:ext>
            </a:extLst>
          </p:cNvPr>
          <p:cNvSpPr>
            <a:spLocks noGrp="1"/>
          </p:cNvSpPr>
          <p:nvPr>
            <p:ph type="subTitle" idx="1"/>
          </p:nvPr>
        </p:nvSpPr>
        <p:spPr>
          <a:xfrm>
            <a:off x="362238" y="3617472"/>
            <a:ext cx="2169201" cy="1920000"/>
          </a:xfrm>
        </p:spPr>
        <p:txBody>
          <a:bodyPr/>
          <a:lstStyle/>
          <a:p>
            <a:endParaRPr lang="en-AU" i="1">
              <a:solidFill>
                <a:schemeClr val="accent6"/>
              </a:solidFill>
            </a:endParaRPr>
          </a:p>
        </p:txBody>
      </p:sp>
      <p:sp>
        <p:nvSpPr>
          <p:cNvPr id="12" name="Slide Number Placeholder 11">
            <a:extLst>
              <a:ext uri="{FF2B5EF4-FFF2-40B4-BE49-F238E27FC236}">
                <a16:creationId xmlns:a16="http://schemas.microsoft.com/office/drawing/2014/main" id="{E5C29613-7978-4499-81F0-36AE52578D78}"/>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GB"/>
              <a:t>Page </a:t>
            </a:r>
            <a:fld id="{F5AEA0E0-5CC6-4BD0-905C-A0021E419432}" type="slidenum">
              <a:rPr lang="en-GB" smtClean="0"/>
              <a:pPr/>
              <a:t>72</a:t>
            </a:fld>
            <a:endParaRPr lang="en-GB"/>
          </a:p>
        </p:txBody>
      </p:sp>
    </p:spTree>
    <p:extLst>
      <p:ext uri="{BB962C8B-B14F-4D97-AF65-F5344CB8AC3E}">
        <p14:creationId xmlns:p14="http://schemas.microsoft.com/office/powerpoint/2010/main" val="23527238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a:t>Glossary of common planning terms</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73</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364332" y="2327837"/>
            <a:ext cx="5889706" cy="6263266"/>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r>
              <a:rPr lang="en-AU" sz="1200" b="1" i="0" dirty="0">
                <a:solidFill>
                  <a:srgbClr val="000000"/>
                </a:solidFill>
                <a:effectLst/>
              </a:rPr>
              <a:t>Access / Accessway (Driveway)</a:t>
            </a:r>
            <a:r>
              <a:rPr lang="en-AU" sz="1000" b="0" i="0" dirty="0">
                <a:solidFill>
                  <a:srgbClr val="000000"/>
                </a:solidFill>
                <a:effectLst/>
              </a:rPr>
              <a:t> </a:t>
            </a:r>
          </a:p>
          <a:p>
            <a:pPr algn="l" rtl="0" fontAlgn="base">
              <a:spcBef>
                <a:spcPts val="600"/>
              </a:spcBef>
              <a:spcAft>
                <a:spcPts val="600"/>
              </a:spcAft>
            </a:pPr>
            <a:r>
              <a:rPr lang="en-AU" sz="1000" b="0" i="0" dirty="0">
                <a:solidFill>
                  <a:srgbClr val="000000"/>
                </a:solidFill>
                <a:effectLst/>
              </a:rPr>
              <a:t>The path used to approach the road from within a property. It refers to what is within the site only, not on the road reserve. </a:t>
            </a:r>
            <a:endParaRPr lang="en-AU" sz="1600" b="0" i="0" dirty="0">
              <a:solidFill>
                <a:srgbClr val="000000"/>
              </a:solidFill>
              <a:effectLst/>
              <a:latin typeface="Segoe UI" panose="020B0502040204020203" pitchFamily="34" charset="0"/>
            </a:endParaRPr>
          </a:p>
          <a:p>
            <a:pPr algn="l" rtl="0" fontAlgn="base"/>
            <a:r>
              <a:rPr lang="en-AU" sz="1200" dirty="0">
                <a:solidFill>
                  <a:srgbClr val="000000"/>
                </a:solidFill>
              </a:rPr>
              <a:t>Building Envelope</a:t>
            </a:r>
            <a:endParaRPr lang="en-AU" sz="1800" b="0" i="0" dirty="0">
              <a:solidFill>
                <a:srgbClr val="000000"/>
              </a:solidFill>
              <a:effectLst/>
              <a:latin typeface="Calibri" panose="020F0502020204030204" pitchFamily="34" charset="0"/>
            </a:endParaRPr>
          </a:p>
          <a:p>
            <a:pPr fontAlgn="base">
              <a:spcBef>
                <a:spcPts val="600"/>
              </a:spcBef>
              <a:spcAft>
                <a:spcPts val="600"/>
              </a:spcAft>
            </a:pPr>
            <a:r>
              <a:rPr lang="en-AU" sz="1000" b="0" dirty="0">
                <a:solidFill>
                  <a:srgbClr val="000000"/>
                </a:solidFill>
              </a:rPr>
              <a:t>Shows the outline where buildings can be built, including the setbacks to the property boundaries and the maximum area of a building footprint.  </a:t>
            </a:r>
            <a:endParaRPr lang="en-AU" sz="1600" b="0" i="0" dirty="0">
              <a:solidFill>
                <a:srgbClr val="000000"/>
              </a:solidFill>
              <a:effectLst/>
              <a:latin typeface="Segoe UI" panose="020B0502040204020203" pitchFamily="34" charset="0"/>
            </a:endParaRPr>
          </a:p>
          <a:p>
            <a:pPr algn="l" rtl="0" fontAlgn="base"/>
            <a:r>
              <a:rPr lang="en-AU" sz="1200" dirty="0">
                <a:solidFill>
                  <a:srgbClr val="000000"/>
                </a:solidFill>
              </a:rPr>
              <a:t>Bushfire Management Overlay (BMO) – see page </a:t>
            </a:r>
            <a:r>
              <a:rPr lang="en-AU" sz="1200" dirty="0">
                <a:solidFill>
                  <a:srgbClr val="000000"/>
                </a:solidFill>
                <a:highlight>
                  <a:srgbClr val="FFFF00"/>
                </a:highlight>
              </a:rPr>
              <a:t>XX</a:t>
            </a:r>
            <a:r>
              <a:rPr lang="en-AU" sz="1200" dirty="0">
                <a:solidFill>
                  <a:srgbClr val="000000"/>
                </a:solidFill>
              </a:rPr>
              <a:t> of this guide for more info </a:t>
            </a:r>
          </a:p>
          <a:p>
            <a:pPr algn="l" rtl="0" fontAlgn="base">
              <a:spcBef>
                <a:spcPts val="600"/>
              </a:spcBef>
              <a:spcAft>
                <a:spcPts val="600"/>
              </a:spcAft>
            </a:pPr>
            <a:r>
              <a:rPr lang="en-AU" sz="1000" b="0" dirty="0">
                <a:solidFill>
                  <a:srgbClr val="000000"/>
                </a:solidFill>
              </a:rPr>
              <a:t>Applies to land that might be significantly affected by bushfire. The BMO triggers the need for a Planning Permit for certain uses, developments and subdivisions, and requires appropriate bushfire protection measures.   </a:t>
            </a:r>
          </a:p>
          <a:p>
            <a:pPr algn="l" rtl="0" fontAlgn="base">
              <a:spcBef>
                <a:spcPts val="600"/>
              </a:spcBef>
              <a:spcAft>
                <a:spcPts val="600"/>
              </a:spcAft>
            </a:pPr>
            <a:r>
              <a:rPr lang="en-AU" sz="1000" b="0" dirty="0">
                <a:solidFill>
                  <a:srgbClr val="000000"/>
                </a:solidFill>
              </a:rPr>
              <a:t>The</a:t>
            </a:r>
            <a:r>
              <a:rPr lang="en-AU" sz="1000" b="0" dirty="0">
                <a:solidFill>
                  <a:schemeClr val="bg2">
                    <a:lumMod val="50000"/>
                  </a:schemeClr>
                </a:solidFill>
              </a:rPr>
              <a:t> </a:t>
            </a:r>
            <a:r>
              <a:rPr lang="en-AU" sz="1000" b="0" dirty="0">
                <a:solidFill>
                  <a:schemeClr val="bg2">
                    <a:lumMod val="50000"/>
                  </a:schemeClr>
                </a:solidFill>
                <a:hlinkClick r:id="rId2">
                  <a:extLst>
                    <a:ext uri="{A12FA001-AC4F-418D-AE19-62706E023703}">
                      <ahyp:hlinkClr xmlns:ahyp="http://schemas.microsoft.com/office/drawing/2018/hyperlinkcolor" val="tx"/>
                    </a:ext>
                  </a:extLst>
                </a:hlinkClick>
              </a:rPr>
              <a:t>CFA</a:t>
            </a:r>
            <a:r>
              <a:rPr lang="en-AU" sz="1000" b="0" dirty="0">
                <a:solidFill>
                  <a:schemeClr val="bg2">
                    <a:lumMod val="50000"/>
                  </a:schemeClr>
                </a:solidFill>
              </a:rPr>
              <a:t> </a:t>
            </a:r>
            <a:r>
              <a:rPr lang="en-AU" sz="1000" b="0" dirty="0">
                <a:solidFill>
                  <a:srgbClr val="000000"/>
                </a:solidFill>
              </a:rPr>
              <a:t>and </a:t>
            </a:r>
            <a:r>
              <a:rPr lang="en-AU" sz="1000" b="0" dirty="0">
                <a:solidFill>
                  <a:schemeClr val="bg2">
                    <a:lumMod val="50000"/>
                  </a:schemeClr>
                </a:solidFill>
                <a:hlinkClick r:id="rId3">
                  <a:extLst>
                    <a:ext uri="{A12FA001-AC4F-418D-AE19-62706E023703}">
                      <ahyp:hlinkClr xmlns:ahyp="http://schemas.microsoft.com/office/drawing/2018/hyperlinkcolor" val="tx"/>
                    </a:ext>
                  </a:extLst>
                </a:hlinkClick>
              </a:rPr>
              <a:t>Department of Environment, Land, Water and Planning</a:t>
            </a:r>
            <a:r>
              <a:rPr lang="en-AU" sz="1000" b="0" dirty="0">
                <a:solidFill>
                  <a:schemeClr val="bg2">
                    <a:lumMod val="50000"/>
                  </a:schemeClr>
                </a:solidFill>
              </a:rPr>
              <a:t> </a:t>
            </a:r>
            <a:r>
              <a:rPr lang="en-AU" sz="1000" b="0" dirty="0">
                <a:solidFill>
                  <a:srgbClr val="000000"/>
                </a:solidFill>
              </a:rPr>
              <a:t>have a variety of useful resources for anyone developing in an area subject to BMO. </a:t>
            </a:r>
            <a:endParaRPr lang="en-AU" sz="1600" b="0" i="0" dirty="0">
              <a:solidFill>
                <a:srgbClr val="000000"/>
              </a:solidFill>
              <a:effectLst/>
              <a:latin typeface="Segoe UI" panose="020B0502040204020203" pitchFamily="34" charset="0"/>
            </a:endParaRPr>
          </a:p>
          <a:p>
            <a:pPr algn="l" rtl="0" fontAlgn="base"/>
            <a:r>
              <a:rPr lang="en-AU" sz="1200" dirty="0">
                <a:solidFill>
                  <a:srgbClr val="000000"/>
                </a:solidFill>
              </a:rPr>
              <a:t>Caveat</a:t>
            </a:r>
            <a:r>
              <a:rPr lang="en-AU" sz="1800" b="0" i="0" dirty="0">
                <a:solidFill>
                  <a:srgbClr val="000000"/>
                </a:solidFill>
                <a:effectLst/>
                <a:latin typeface="Calibri" panose="020F0502020204030204" pitchFamily="34" charset="0"/>
              </a:rPr>
              <a:t> </a:t>
            </a:r>
          </a:p>
          <a:p>
            <a:pPr algn="l" rtl="0" fontAlgn="base">
              <a:spcBef>
                <a:spcPts val="600"/>
              </a:spcBef>
              <a:spcAft>
                <a:spcPts val="600"/>
              </a:spcAft>
            </a:pPr>
            <a:r>
              <a:rPr lang="en-AU" sz="1000" b="0" dirty="0">
                <a:solidFill>
                  <a:srgbClr val="000000"/>
                </a:solidFill>
              </a:rPr>
              <a:t>A claim from any given party to an interest in the land. Caveats are listed on the Certificate of Title. Example of reasons of a caveat include an easement, or a mortgage being held on the property.   </a:t>
            </a:r>
          </a:p>
          <a:p>
            <a:pPr algn="l" rtl="0" fontAlgn="base">
              <a:spcBef>
                <a:spcPts val="600"/>
              </a:spcBef>
              <a:spcAft>
                <a:spcPts val="600"/>
              </a:spcAft>
            </a:pPr>
            <a:r>
              <a:rPr lang="en-AU" sz="1000" b="0" dirty="0">
                <a:solidFill>
                  <a:srgbClr val="000000"/>
                </a:solidFill>
              </a:rPr>
              <a:t>You can purchase a Certificate of Title from the </a:t>
            </a:r>
            <a:r>
              <a:rPr lang="en-AU" sz="1000" b="0" dirty="0">
                <a:solidFill>
                  <a:schemeClr val="bg2">
                    <a:lumMod val="50000"/>
                  </a:schemeClr>
                </a:solidFill>
                <a:hlinkClick r:id="rId4">
                  <a:extLst>
                    <a:ext uri="{A12FA001-AC4F-418D-AE19-62706E023703}">
                      <ahyp:hlinkClr xmlns:ahyp="http://schemas.microsoft.com/office/drawing/2018/hyperlinkcolor" val="tx"/>
                    </a:ext>
                  </a:extLst>
                </a:hlinkClick>
              </a:rPr>
              <a:t>Landata</a:t>
            </a:r>
            <a:r>
              <a:rPr lang="en-AU" sz="1000" b="0" dirty="0">
                <a:solidFill>
                  <a:srgbClr val="000000"/>
                </a:solidFill>
              </a:rPr>
              <a:t> website.  </a:t>
            </a:r>
            <a:r>
              <a:rPr lang="en-AU" sz="1800" b="0" i="0" dirty="0">
                <a:solidFill>
                  <a:srgbClr val="000000"/>
                </a:solidFill>
                <a:effectLst/>
                <a:latin typeface="Calibri" panose="020F0502020204030204" pitchFamily="34" charset="0"/>
              </a:rPr>
              <a:t> </a:t>
            </a:r>
            <a:endParaRPr lang="en-AU" sz="1600" b="0" i="0" dirty="0">
              <a:solidFill>
                <a:srgbClr val="000000"/>
              </a:solidFill>
              <a:effectLst/>
              <a:latin typeface="Segoe UI" panose="020B0502040204020203" pitchFamily="34" charset="0"/>
            </a:endParaRPr>
          </a:p>
          <a:p>
            <a:pPr algn="l" rtl="0" fontAlgn="base"/>
            <a:r>
              <a:rPr lang="en-AU" sz="1200" dirty="0">
                <a:solidFill>
                  <a:srgbClr val="000000"/>
                </a:solidFill>
              </a:rPr>
              <a:t>Consolidation</a:t>
            </a:r>
            <a:r>
              <a:rPr lang="en-AU" sz="1800" b="0" i="0" dirty="0">
                <a:solidFill>
                  <a:srgbClr val="000000"/>
                </a:solidFill>
                <a:effectLst/>
                <a:latin typeface="Calibri" panose="020F0502020204030204" pitchFamily="34" charset="0"/>
              </a:rPr>
              <a:t> </a:t>
            </a:r>
          </a:p>
          <a:p>
            <a:pPr algn="l" rtl="0" fontAlgn="base">
              <a:spcBef>
                <a:spcPts val="600"/>
              </a:spcBef>
              <a:spcAft>
                <a:spcPts val="600"/>
              </a:spcAft>
            </a:pPr>
            <a:r>
              <a:rPr lang="en-AU" sz="1000" b="0" dirty="0">
                <a:solidFill>
                  <a:srgbClr val="000000"/>
                </a:solidFill>
              </a:rPr>
              <a:t>The joining together of two or more lots to make a single larger lot.  </a:t>
            </a:r>
          </a:p>
          <a:p>
            <a:pPr algn="l" rtl="0" fontAlgn="base"/>
            <a:r>
              <a:rPr lang="en-AU" sz="1200" dirty="0">
                <a:solidFill>
                  <a:srgbClr val="000000"/>
                </a:solidFill>
              </a:rPr>
              <a:t>Copy of Plan (Title Plan) </a:t>
            </a:r>
          </a:p>
          <a:p>
            <a:pPr algn="l" rtl="0" fontAlgn="base">
              <a:spcBef>
                <a:spcPts val="600"/>
              </a:spcBef>
              <a:spcAft>
                <a:spcPts val="600"/>
              </a:spcAft>
            </a:pPr>
            <a:r>
              <a:rPr lang="en-AU" sz="1000" b="0" dirty="0">
                <a:solidFill>
                  <a:srgbClr val="000000"/>
                </a:solidFill>
              </a:rPr>
              <a:t>A document that shows the subdivision of an original parcel of land, including legal boundaries and location of the parcel/s. It includes a diagram of the property. </a:t>
            </a:r>
          </a:p>
          <a:p>
            <a:pPr algn="l" rtl="0" fontAlgn="base">
              <a:spcBef>
                <a:spcPts val="600"/>
              </a:spcBef>
              <a:spcAft>
                <a:spcPts val="600"/>
              </a:spcAft>
            </a:pPr>
            <a:r>
              <a:rPr lang="en-AU" sz="1000" b="0" dirty="0">
                <a:solidFill>
                  <a:srgbClr val="000000"/>
                </a:solidFill>
              </a:rPr>
              <a:t>You can purchase a Title Plan from the </a:t>
            </a:r>
            <a:r>
              <a:rPr lang="en-AU" sz="1000" b="0" dirty="0">
                <a:solidFill>
                  <a:schemeClr val="bg2">
                    <a:lumMod val="50000"/>
                  </a:schemeClr>
                </a:solidFill>
                <a:hlinkClick r:id="rId4">
                  <a:extLst>
                    <a:ext uri="{A12FA001-AC4F-418D-AE19-62706E023703}">
                      <ahyp:hlinkClr xmlns:ahyp="http://schemas.microsoft.com/office/drawing/2018/hyperlinkcolor" val="tx"/>
                    </a:ext>
                  </a:extLst>
                </a:hlinkClick>
              </a:rPr>
              <a:t>Landata</a:t>
            </a:r>
            <a:r>
              <a:rPr lang="en-AU" sz="1000" b="0" dirty="0">
                <a:solidFill>
                  <a:srgbClr val="000000"/>
                </a:solidFill>
              </a:rPr>
              <a:t> website.   </a:t>
            </a:r>
          </a:p>
          <a:p>
            <a:pPr algn="l" rtl="0" fontAlgn="base"/>
            <a:r>
              <a:rPr lang="en-AU" sz="1200" dirty="0">
                <a:solidFill>
                  <a:srgbClr val="000000"/>
                </a:solidFill>
              </a:rPr>
              <a:t>Copy of the Title</a:t>
            </a:r>
            <a:endParaRPr lang="en-AU" sz="1800" b="0" i="0" dirty="0">
              <a:solidFill>
                <a:srgbClr val="000000"/>
              </a:solidFill>
              <a:effectLst/>
              <a:latin typeface="Calibri" panose="020F0502020204030204" pitchFamily="34" charset="0"/>
            </a:endParaRPr>
          </a:p>
          <a:p>
            <a:pPr algn="l" rtl="0" fontAlgn="base">
              <a:spcBef>
                <a:spcPts val="600"/>
              </a:spcBef>
              <a:spcAft>
                <a:spcPts val="600"/>
              </a:spcAft>
            </a:pPr>
            <a:r>
              <a:rPr lang="en-AU" sz="1000" b="0" dirty="0">
                <a:solidFill>
                  <a:srgbClr val="000000"/>
                </a:solidFill>
              </a:rPr>
              <a:t>The copy of the 'original' title held in the Land Registry. This includes information relating to who owns a piece of land and any mortgages, covenants, caveats or easements affecting the land.  </a:t>
            </a:r>
          </a:p>
          <a:p>
            <a:pPr algn="l" rtl="0" fontAlgn="base">
              <a:spcBef>
                <a:spcPts val="600"/>
              </a:spcBef>
              <a:spcAft>
                <a:spcPts val="600"/>
              </a:spcAft>
            </a:pPr>
            <a:r>
              <a:rPr lang="en-AU" sz="1000" b="0" dirty="0">
                <a:solidFill>
                  <a:srgbClr val="000000"/>
                </a:solidFill>
              </a:rPr>
              <a:t>You can purchase a Copy of the Title from the </a:t>
            </a:r>
            <a:r>
              <a:rPr lang="en-AU" sz="1000" b="0" dirty="0">
                <a:solidFill>
                  <a:schemeClr val="bg2">
                    <a:lumMod val="50000"/>
                  </a:schemeClr>
                </a:solidFill>
                <a:hlinkClick r:id="rId4">
                  <a:extLst>
                    <a:ext uri="{A12FA001-AC4F-418D-AE19-62706E023703}">
                      <ahyp:hlinkClr xmlns:ahyp="http://schemas.microsoft.com/office/drawing/2018/hyperlinkcolor" val="tx"/>
                    </a:ext>
                  </a:extLst>
                </a:hlinkClick>
              </a:rPr>
              <a:t>Landata</a:t>
            </a:r>
            <a:r>
              <a:rPr lang="en-AU" sz="1000" b="0" dirty="0">
                <a:solidFill>
                  <a:srgbClr val="000000"/>
                </a:solidFill>
              </a:rPr>
              <a:t> website.   </a:t>
            </a:r>
          </a:p>
        </p:txBody>
      </p:sp>
      <p:sp>
        <p:nvSpPr>
          <p:cNvPr id="6" name="Content Placeholder 2">
            <a:extLst>
              <a:ext uri="{FF2B5EF4-FFF2-40B4-BE49-F238E27FC236}">
                <a16:creationId xmlns:a16="http://schemas.microsoft.com/office/drawing/2014/main" id="{38D47829-B226-7712-F45D-2E67FFD922C9}"/>
              </a:ext>
            </a:extLst>
          </p:cNvPr>
          <p:cNvSpPr txBox="1">
            <a:spLocks/>
          </p:cNvSpPr>
          <p:nvPr/>
        </p:nvSpPr>
        <p:spPr>
          <a:xfrm>
            <a:off x="364332" y="9022051"/>
            <a:ext cx="5889706" cy="520000"/>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r>
              <a:rPr lang="en-AU" sz="1000" b="0" i="1"/>
              <a:t>Disclaimer: This glossary is intended to support new permit applicants and should not be used instead of the planning scheme terms at Clause 73 of the </a:t>
            </a:r>
            <a:r>
              <a:rPr lang="en-AU" sz="1000" b="0" i="1">
                <a:highlight>
                  <a:srgbClr val="FFFF00"/>
                </a:highlight>
              </a:rPr>
              <a:t>XXXXX</a:t>
            </a:r>
            <a:r>
              <a:rPr lang="en-AU" sz="1000" b="0" i="1"/>
              <a:t> Planning Scheme. Where there are slight differences in terminology, we recommend deferring to the planning scheme definitions.</a:t>
            </a:r>
          </a:p>
          <a:p>
            <a:endParaRPr lang="en-AU" sz="1000" b="0"/>
          </a:p>
          <a:p>
            <a:endParaRPr lang="en-AU" sz="1200" b="0"/>
          </a:p>
        </p:txBody>
      </p:sp>
    </p:spTree>
    <p:extLst>
      <p:ext uri="{BB962C8B-B14F-4D97-AF65-F5344CB8AC3E}">
        <p14:creationId xmlns:p14="http://schemas.microsoft.com/office/powerpoint/2010/main" val="468147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a:t>Glossary of common planning terms</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74</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364332" y="2434167"/>
            <a:ext cx="5889706" cy="6263266"/>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r>
              <a:rPr lang="en-AU" sz="1200">
                <a:solidFill>
                  <a:srgbClr val="000000"/>
                </a:solidFill>
              </a:rPr>
              <a:t>Crossover</a:t>
            </a:r>
            <a:endParaRPr lang="en-AU" sz="1800" b="0" i="0">
              <a:solidFill>
                <a:srgbClr val="000000"/>
              </a:solidFill>
              <a:effectLst/>
              <a:latin typeface="Calibri" panose="020F0502020204030204" pitchFamily="34" charset="0"/>
            </a:endParaRPr>
          </a:p>
          <a:p>
            <a:pPr fontAlgn="base">
              <a:spcBef>
                <a:spcPts val="600"/>
              </a:spcBef>
              <a:spcAft>
                <a:spcPts val="600"/>
              </a:spcAft>
            </a:pPr>
            <a:r>
              <a:rPr lang="en-AU" sz="1000" b="0">
                <a:solidFill>
                  <a:srgbClr val="000000"/>
                </a:solidFill>
              </a:rPr>
              <a:t>The connection from the edge of a property to the road. This might cross the footpath, nature strip or kerb.  </a:t>
            </a:r>
          </a:p>
          <a:p>
            <a:pPr fontAlgn="base">
              <a:spcBef>
                <a:spcPts val="600"/>
              </a:spcBef>
              <a:spcAft>
                <a:spcPts val="600"/>
              </a:spcAft>
            </a:pPr>
            <a:r>
              <a:rPr lang="en-AU" sz="1000" b="0">
                <a:solidFill>
                  <a:srgbClr val="000000"/>
                </a:solidFill>
              </a:rPr>
              <a:t>More information on the considerations for new access to a property or creating a new crossover can be found on the </a:t>
            </a:r>
            <a:r>
              <a:rPr lang="en-AU" sz="1000" b="0">
                <a:solidFill>
                  <a:schemeClr val="bg2">
                    <a:lumMod val="50000"/>
                  </a:schemeClr>
                </a:solidFill>
                <a:hlinkClick r:id="rId2">
                  <a:extLst>
                    <a:ext uri="{A12FA001-AC4F-418D-AE19-62706E023703}">
                      <ahyp:hlinkClr xmlns:ahyp="http://schemas.microsoft.com/office/drawing/2018/hyperlinkcolor" val="tx"/>
                    </a:ext>
                  </a:extLst>
                </a:hlinkClick>
              </a:rPr>
              <a:t>Department of Transport</a:t>
            </a:r>
            <a:r>
              <a:rPr lang="en-AU" sz="1000" b="0">
                <a:solidFill>
                  <a:schemeClr val="bg2">
                    <a:lumMod val="50000"/>
                  </a:schemeClr>
                </a:solidFill>
              </a:rPr>
              <a:t> </a:t>
            </a:r>
            <a:r>
              <a:rPr lang="en-AU" sz="1000" b="0">
                <a:solidFill>
                  <a:srgbClr val="000000"/>
                </a:solidFill>
              </a:rPr>
              <a:t>website. </a:t>
            </a:r>
          </a:p>
          <a:p>
            <a:pPr algn="l" rtl="0" fontAlgn="base"/>
            <a:r>
              <a:rPr lang="en-AU" sz="1200">
                <a:solidFill>
                  <a:srgbClr val="000000"/>
                </a:solidFill>
              </a:rPr>
              <a:t>Cultural Heritage Management Plan (CHMP) </a:t>
            </a:r>
          </a:p>
          <a:p>
            <a:pPr algn="l" rtl="0" fontAlgn="base">
              <a:spcBef>
                <a:spcPts val="600"/>
              </a:spcBef>
              <a:spcAft>
                <a:spcPts val="600"/>
              </a:spcAft>
            </a:pPr>
            <a:r>
              <a:rPr lang="en-AU" sz="1000" b="0">
                <a:solidFill>
                  <a:srgbClr val="000000"/>
                </a:solidFill>
              </a:rPr>
              <a:t>A written report that includes an assessment of the potential impact of a proposed activity on Aboriginal cultural heritage.  </a:t>
            </a:r>
          </a:p>
          <a:p>
            <a:pPr algn="l" rtl="0" fontAlgn="base">
              <a:spcBef>
                <a:spcPts val="600"/>
              </a:spcBef>
              <a:spcAft>
                <a:spcPts val="600"/>
              </a:spcAft>
            </a:pPr>
            <a:r>
              <a:rPr lang="en-AU" sz="1000" b="0">
                <a:solidFill>
                  <a:schemeClr val="bg2">
                    <a:lumMod val="50000"/>
                  </a:schemeClr>
                </a:solidFill>
                <a:hlinkClick r:id="rId3">
                  <a:extLst>
                    <a:ext uri="{A12FA001-AC4F-418D-AE19-62706E023703}">
                      <ahyp:hlinkClr xmlns:ahyp="http://schemas.microsoft.com/office/drawing/2018/hyperlinkcolor" val="tx"/>
                    </a:ext>
                  </a:extLst>
                </a:hlinkClick>
              </a:rPr>
              <a:t>First Peoples – State Relations</a:t>
            </a:r>
            <a:r>
              <a:rPr lang="en-AU" sz="1000" b="0">
                <a:solidFill>
                  <a:srgbClr val="000000"/>
                </a:solidFill>
              </a:rPr>
              <a:t>, has useful resources on preparing a CHMP.  </a:t>
            </a:r>
          </a:p>
          <a:p>
            <a:pPr algn="l" rtl="0" fontAlgn="base"/>
            <a:r>
              <a:rPr lang="en-AU" sz="1200">
                <a:solidFill>
                  <a:srgbClr val="000000"/>
                </a:solidFill>
              </a:rPr>
              <a:t>Dwelling</a:t>
            </a:r>
            <a:endParaRPr lang="en-AU" sz="1800" b="0" i="0">
              <a:solidFill>
                <a:srgbClr val="000000"/>
              </a:solidFill>
              <a:effectLst/>
              <a:latin typeface="Calibri" panose="020F0502020204030204" pitchFamily="34" charset="0"/>
            </a:endParaRPr>
          </a:p>
          <a:p>
            <a:pPr algn="l" rtl="0" fontAlgn="base">
              <a:spcBef>
                <a:spcPts val="600"/>
              </a:spcBef>
              <a:spcAft>
                <a:spcPts val="600"/>
              </a:spcAft>
            </a:pPr>
            <a:r>
              <a:rPr lang="en-AU" sz="1000" b="0">
                <a:solidFill>
                  <a:srgbClr val="000000"/>
                </a:solidFill>
              </a:rPr>
              <a:t>Refers to a building that is capable of being used as a self-contained residence (including kitchen, bathroom, and sanitary facilities). Also known as a house.</a:t>
            </a:r>
          </a:p>
          <a:p>
            <a:pPr algn="l" rtl="0" fontAlgn="base"/>
            <a:r>
              <a:rPr lang="en-AU" sz="1200">
                <a:solidFill>
                  <a:srgbClr val="000000"/>
                </a:solidFill>
              </a:rPr>
              <a:t>Easement</a:t>
            </a:r>
            <a:endParaRPr lang="en-AU" sz="1800" b="0" i="0">
              <a:solidFill>
                <a:srgbClr val="000000"/>
              </a:solidFill>
              <a:effectLst/>
              <a:latin typeface="Calibri" panose="020F0502020204030204" pitchFamily="34" charset="0"/>
            </a:endParaRPr>
          </a:p>
          <a:p>
            <a:pPr algn="l" rtl="0" fontAlgn="base">
              <a:spcBef>
                <a:spcPts val="600"/>
              </a:spcBef>
              <a:spcAft>
                <a:spcPts val="600"/>
              </a:spcAft>
            </a:pPr>
            <a:r>
              <a:rPr lang="en-AU" sz="1000" b="0">
                <a:solidFill>
                  <a:srgbClr val="000000"/>
                </a:solidFill>
              </a:rPr>
              <a:t>A right attached to a particular piece of land allowing for a specific use of that land. An easement may also mean there are restrictions on the use of that piece of land.  </a:t>
            </a:r>
          </a:p>
          <a:p>
            <a:pPr algn="l" rtl="0" fontAlgn="base">
              <a:spcBef>
                <a:spcPts val="600"/>
              </a:spcBef>
              <a:spcAft>
                <a:spcPts val="600"/>
              </a:spcAft>
            </a:pPr>
            <a:r>
              <a:rPr lang="en-AU" sz="1000" b="0">
                <a:solidFill>
                  <a:srgbClr val="000000"/>
                </a:solidFill>
              </a:rPr>
              <a:t>For example, a utility company may be allowed use of the land for pipes or power infrastructure, and you may not be able to build on that portion of the land. Easements are recorded on each property’s Certificate of Title. </a:t>
            </a:r>
          </a:p>
          <a:p>
            <a:pPr algn="l" rtl="0" fontAlgn="base">
              <a:spcBef>
                <a:spcPts val="600"/>
              </a:spcBef>
              <a:spcAft>
                <a:spcPts val="600"/>
              </a:spcAft>
            </a:pPr>
            <a:r>
              <a:rPr lang="en-AU" sz="1000" b="0">
                <a:solidFill>
                  <a:srgbClr val="000000"/>
                </a:solidFill>
              </a:rPr>
              <a:t>You can purchase a Certificate of Title using the </a:t>
            </a:r>
            <a:r>
              <a:rPr lang="en-AU" sz="1000" b="0" err="1">
                <a:solidFill>
                  <a:schemeClr val="bg2">
                    <a:lumMod val="50000"/>
                  </a:schemeClr>
                </a:solidFill>
                <a:hlinkClick r:id="rId4">
                  <a:extLst>
                    <a:ext uri="{A12FA001-AC4F-418D-AE19-62706E023703}">
                      <ahyp:hlinkClr xmlns:ahyp="http://schemas.microsoft.com/office/drawing/2018/hyperlinkcolor" val="tx"/>
                    </a:ext>
                  </a:extLst>
                </a:hlinkClick>
              </a:rPr>
              <a:t>Landata</a:t>
            </a:r>
            <a:r>
              <a:rPr lang="en-AU" sz="1000" b="0">
                <a:solidFill>
                  <a:srgbClr val="000000"/>
                </a:solidFill>
              </a:rPr>
              <a:t> website.  </a:t>
            </a:r>
            <a:r>
              <a:rPr lang="en-AU" sz="1800" b="0" i="0">
                <a:solidFill>
                  <a:srgbClr val="000000"/>
                </a:solidFill>
                <a:effectLst/>
                <a:latin typeface="Calibri" panose="020F0502020204030204" pitchFamily="34" charset="0"/>
              </a:rPr>
              <a:t> </a:t>
            </a:r>
            <a:endParaRPr lang="en-AU" sz="1100" b="0" i="0">
              <a:solidFill>
                <a:srgbClr val="000000"/>
              </a:solidFill>
              <a:effectLst/>
              <a:latin typeface="Segoe UI" panose="020B0502040204020203" pitchFamily="34" charset="0"/>
            </a:endParaRPr>
          </a:p>
          <a:p>
            <a:pPr algn="l" rtl="0" fontAlgn="base"/>
            <a:r>
              <a:rPr lang="en-AU" sz="1200">
                <a:solidFill>
                  <a:srgbClr val="000000"/>
                </a:solidFill>
              </a:rPr>
              <a:t>Effluent Disposal Area</a:t>
            </a:r>
          </a:p>
          <a:p>
            <a:pPr algn="l" rtl="0" fontAlgn="base">
              <a:spcBef>
                <a:spcPts val="600"/>
              </a:spcBef>
              <a:spcAft>
                <a:spcPts val="600"/>
              </a:spcAft>
            </a:pPr>
            <a:r>
              <a:rPr lang="en-AU" sz="1000" b="0">
                <a:solidFill>
                  <a:srgbClr val="000000"/>
                </a:solidFill>
              </a:rPr>
              <a:t>The area dedicated to the treatment and discharge of wastewater. This is normally a septic tank or leach drain.</a:t>
            </a:r>
            <a:endParaRPr lang="en-AU" sz="1100" b="0" i="0">
              <a:solidFill>
                <a:srgbClr val="000000"/>
              </a:solidFill>
              <a:effectLst/>
              <a:latin typeface="Segoe UI" panose="020B0502040204020203" pitchFamily="34" charset="0"/>
            </a:endParaRPr>
          </a:p>
          <a:p>
            <a:pPr algn="l" rtl="0" fontAlgn="base"/>
            <a:r>
              <a:rPr lang="en-AU" sz="1200">
                <a:solidFill>
                  <a:srgbClr val="000000"/>
                </a:solidFill>
              </a:rPr>
              <a:t>Elevations (Elevation Plan)</a:t>
            </a:r>
          </a:p>
          <a:p>
            <a:pPr algn="l" rtl="0" fontAlgn="base">
              <a:spcBef>
                <a:spcPts val="600"/>
              </a:spcBef>
              <a:spcAft>
                <a:spcPts val="600"/>
              </a:spcAft>
            </a:pPr>
            <a:r>
              <a:rPr lang="en-AU" sz="1000" b="0">
                <a:solidFill>
                  <a:srgbClr val="000000"/>
                </a:solidFill>
              </a:rPr>
              <a:t>An image that shows the sides, including dimensions, of a building, sign, or structure. Elevation Plans should include dimensions and orientation, with each side labelled as the north, south, east, or west facing side. </a:t>
            </a:r>
          </a:p>
        </p:txBody>
      </p:sp>
      <p:sp>
        <p:nvSpPr>
          <p:cNvPr id="3" name="Content Placeholder 2">
            <a:extLst>
              <a:ext uri="{FF2B5EF4-FFF2-40B4-BE49-F238E27FC236}">
                <a16:creationId xmlns:a16="http://schemas.microsoft.com/office/drawing/2014/main" id="{EF204A55-D2E0-E180-5D94-7599DC89CF23}"/>
              </a:ext>
            </a:extLst>
          </p:cNvPr>
          <p:cNvSpPr txBox="1">
            <a:spLocks/>
          </p:cNvSpPr>
          <p:nvPr/>
        </p:nvSpPr>
        <p:spPr>
          <a:xfrm>
            <a:off x="364332" y="9022051"/>
            <a:ext cx="5889706" cy="520000"/>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r>
              <a:rPr lang="en-AU" sz="1000" b="0" i="1"/>
              <a:t>Disclaimer: This glossary is intended to support new permit applicants and should not be used instead of the planning scheme terms at Clause 73 of the </a:t>
            </a:r>
            <a:r>
              <a:rPr lang="en-AU" sz="1000" b="0" i="1">
                <a:highlight>
                  <a:srgbClr val="FFFF00"/>
                </a:highlight>
              </a:rPr>
              <a:t>XXXXX</a:t>
            </a:r>
            <a:r>
              <a:rPr lang="en-AU" sz="1000" b="0" i="1"/>
              <a:t> Planning Scheme. Where there are slight differences in terminology, we recommend deferring to the planning scheme definitions.</a:t>
            </a:r>
          </a:p>
          <a:p>
            <a:endParaRPr lang="en-AU" sz="1000" b="0"/>
          </a:p>
          <a:p>
            <a:endParaRPr lang="en-AU" sz="1200" b="0"/>
          </a:p>
        </p:txBody>
      </p:sp>
    </p:spTree>
    <p:extLst>
      <p:ext uri="{BB962C8B-B14F-4D97-AF65-F5344CB8AC3E}">
        <p14:creationId xmlns:p14="http://schemas.microsoft.com/office/powerpoint/2010/main" val="6736454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a:t>Glossary of common planning terms</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75</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364332" y="2434167"/>
            <a:ext cx="5889706" cy="6263266"/>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r>
              <a:rPr lang="en-AU" sz="1200">
                <a:solidFill>
                  <a:srgbClr val="000000"/>
                </a:solidFill>
              </a:rPr>
              <a:t>Endorsed Plans (Approved Plans)</a:t>
            </a:r>
          </a:p>
          <a:p>
            <a:pPr algn="l" rtl="0" fontAlgn="base">
              <a:spcBef>
                <a:spcPts val="600"/>
              </a:spcBef>
              <a:spcAft>
                <a:spcPts val="600"/>
              </a:spcAft>
            </a:pPr>
            <a:r>
              <a:rPr lang="en-AU" sz="1000" b="0">
                <a:solidFill>
                  <a:srgbClr val="000000"/>
                </a:solidFill>
              </a:rPr>
              <a:t>Plans that have been ‘stamped’ or approved by the Responsible Authority (normally Council) and are part of a Planning Permit. Any development must be carried out in accordance with these plans.  </a:t>
            </a:r>
          </a:p>
          <a:p>
            <a:pPr algn="l" rtl="0" fontAlgn="base"/>
            <a:r>
              <a:rPr lang="en-AU" sz="1200">
                <a:solidFill>
                  <a:srgbClr val="000000"/>
                </a:solidFill>
              </a:rPr>
              <a:t>Environmental Significance Overlay (ESO) – see page </a:t>
            </a:r>
            <a:r>
              <a:rPr lang="en-AU" sz="1200">
                <a:solidFill>
                  <a:srgbClr val="000000"/>
                </a:solidFill>
                <a:highlight>
                  <a:srgbClr val="FFFF00"/>
                </a:highlight>
              </a:rPr>
              <a:t>XX</a:t>
            </a:r>
            <a:r>
              <a:rPr lang="en-AU" sz="1200">
                <a:solidFill>
                  <a:srgbClr val="000000"/>
                </a:solidFill>
              </a:rPr>
              <a:t> of this guide for more info</a:t>
            </a:r>
          </a:p>
          <a:p>
            <a:pPr algn="l" rtl="0" fontAlgn="base">
              <a:spcBef>
                <a:spcPts val="600"/>
              </a:spcBef>
              <a:spcAft>
                <a:spcPts val="600"/>
              </a:spcAft>
            </a:pPr>
            <a:r>
              <a:rPr lang="en-AU" sz="1000" b="0">
                <a:solidFill>
                  <a:srgbClr val="000000"/>
                </a:solidFill>
              </a:rPr>
              <a:t>The ESO triggers the need for a planning permit for certain uses, developments, and subdivision, and requires consideration of ways to minimise the impact of development on the environment.  </a:t>
            </a:r>
            <a:endParaRPr lang="en-AU" sz="1600" b="0" i="0">
              <a:solidFill>
                <a:srgbClr val="000000"/>
              </a:solidFill>
              <a:effectLst/>
              <a:latin typeface="Segoe UI" panose="020B0502040204020203" pitchFamily="34" charset="0"/>
            </a:endParaRPr>
          </a:p>
          <a:p>
            <a:pPr algn="l" rtl="0" fontAlgn="base"/>
            <a:r>
              <a:rPr lang="en-AU" sz="1200">
                <a:solidFill>
                  <a:srgbClr val="000000"/>
                </a:solidFill>
              </a:rPr>
              <a:t>Exemptions</a:t>
            </a:r>
            <a:endParaRPr lang="en-AU" sz="1800" b="1" i="0">
              <a:solidFill>
                <a:srgbClr val="000000"/>
              </a:solidFill>
              <a:effectLst/>
              <a:latin typeface="Calibri" panose="020F0502020204030204" pitchFamily="34" charset="0"/>
            </a:endParaRPr>
          </a:p>
          <a:p>
            <a:pPr algn="l" rtl="0" fontAlgn="base">
              <a:spcBef>
                <a:spcPts val="600"/>
              </a:spcBef>
              <a:spcAft>
                <a:spcPts val="600"/>
              </a:spcAft>
            </a:pPr>
            <a:r>
              <a:rPr lang="en-AU" sz="1000" b="0">
                <a:solidFill>
                  <a:srgbClr val="000000"/>
                </a:solidFill>
              </a:rPr>
              <a:t>If particular criteria is met, some proposals may be exempt.  </a:t>
            </a:r>
          </a:p>
          <a:p>
            <a:pPr algn="l" rtl="0" fontAlgn="base">
              <a:spcBef>
                <a:spcPts val="600"/>
              </a:spcBef>
              <a:spcAft>
                <a:spcPts val="600"/>
              </a:spcAft>
            </a:pPr>
            <a:r>
              <a:rPr lang="en-AU" sz="1000" b="0">
                <a:solidFill>
                  <a:srgbClr val="000000"/>
                </a:solidFill>
              </a:rPr>
              <a:t>For example: Siting of a shed close to a waterway or road reserve may trigger the requirement for a Planning Permit.  If the proposed site of the shed can be moved, this might result in exemption from the requirement for a permit.</a:t>
            </a:r>
            <a:endParaRPr lang="en-AU" sz="1600" b="0" i="0">
              <a:solidFill>
                <a:srgbClr val="000000"/>
              </a:solidFill>
              <a:effectLst/>
              <a:latin typeface="Segoe UI" panose="020B0502040204020203" pitchFamily="34" charset="0"/>
            </a:endParaRPr>
          </a:p>
          <a:p>
            <a:pPr algn="l" rtl="0" fontAlgn="base"/>
            <a:r>
              <a:rPr lang="en-AU" sz="1200">
                <a:solidFill>
                  <a:srgbClr val="000000"/>
                </a:solidFill>
              </a:rPr>
              <a:t>Farming Zone – see page </a:t>
            </a:r>
            <a:r>
              <a:rPr lang="en-AU" sz="1200">
                <a:solidFill>
                  <a:srgbClr val="000000"/>
                </a:solidFill>
                <a:highlight>
                  <a:srgbClr val="FFFF00"/>
                </a:highlight>
              </a:rPr>
              <a:t>XX</a:t>
            </a:r>
            <a:r>
              <a:rPr lang="en-AU" sz="1200">
                <a:solidFill>
                  <a:srgbClr val="000000"/>
                </a:solidFill>
              </a:rPr>
              <a:t> of this guide for more info</a:t>
            </a:r>
          </a:p>
          <a:p>
            <a:pPr algn="l" rtl="0" fontAlgn="base">
              <a:spcBef>
                <a:spcPts val="600"/>
              </a:spcBef>
              <a:spcAft>
                <a:spcPts val="600"/>
              </a:spcAft>
            </a:pPr>
            <a:r>
              <a:rPr lang="en-AU" sz="1000" b="0">
                <a:solidFill>
                  <a:srgbClr val="000000"/>
                </a:solidFill>
              </a:rPr>
              <a:t>A zone intended to be used for agricultural purposes. Aims to ensure ongoing protection of productive farmland and that non-agricultural uses do not detract from that purpose. </a:t>
            </a:r>
          </a:p>
          <a:p>
            <a:pPr algn="l" rtl="0" fontAlgn="base"/>
            <a:r>
              <a:rPr lang="en-AU" sz="1200">
                <a:solidFill>
                  <a:srgbClr val="000000"/>
                </a:solidFill>
              </a:rPr>
              <a:t>Industrial Zone – see page </a:t>
            </a:r>
            <a:r>
              <a:rPr lang="en-AU" sz="1200">
                <a:solidFill>
                  <a:srgbClr val="000000"/>
                </a:solidFill>
                <a:highlight>
                  <a:srgbClr val="FFFF00"/>
                </a:highlight>
              </a:rPr>
              <a:t>XX</a:t>
            </a:r>
            <a:r>
              <a:rPr lang="en-AU" sz="1200">
                <a:solidFill>
                  <a:srgbClr val="000000"/>
                </a:solidFill>
              </a:rPr>
              <a:t> of this guide for more info</a:t>
            </a:r>
          </a:p>
          <a:p>
            <a:pPr fontAlgn="base">
              <a:spcBef>
                <a:spcPts val="600"/>
              </a:spcBef>
              <a:spcAft>
                <a:spcPts val="600"/>
              </a:spcAft>
            </a:pPr>
            <a:r>
              <a:rPr lang="en-AU" sz="1000" b="0">
                <a:solidFill>
                  <a:srgbClr val="000000"/>
                </a:solidFill>
              </a:rPr>
              <a:t>A zone intended to be used for the manufacturing industry and the storage and distribution of goods.</a:t>
            </a:r>
            <a:endParaRPr lang="en-AU" sz="1600" b="0" i="0">
              <a:solidFill>
                <a:srgbClr val="000000"/>
              </a:solidFill>
              <a:effectLst/>
              <a:latin typeface="Segoe UI" panose="020B0502040204020203" pitchFamily="34" charset="0"/>
            </a:endParaRPr>
          </a:p>
          <a:p>
            <a:pPr algn="l" rtl="0" fontAlgn="base"/>
            <a:r>
              <a:rPr lang="en-AU" sz="1200">
                <a:solidFill>
                  <a:srgbClr val="000000"/>
                </a:solidFill>
              </a:rPr>
              <a:t>Landscape Plan</a:t>
            </a:r>
          </a:p>
          <a:p>
            <a:pPr algn="l" rtl="0" fontAlgn="base">
              <a:spcBef>
                <a:spcPts val="600"/>
              </a:spcBef>
              <a:spcAft>
                <a:spcPts val="600"/>
              </a:spcAft>
            </a:pPr>
            <a:r>
              <a:rPr lang="en-AU" sz="1000" b="0">
                <a:solidFill>
                  <a:srgbClr val="000000"/>
                </a:solidFill>
              </a:rPr>
              <a:t>A plan drawn to scale showing the proposed site design. As well as the boundaries, structures, paths, and driveways. It should include all current and proposed vegetation (including names), a planting schedule of proposed vegetation, quantities, and sizes at maturity. </a:t>
            </a:r>
            <a:endParaRPr lang="en-AU" sz="1600" b="0" i="0">
              <a:solidFill>
                <a:srgbClr val="000000"/>
              </a:solidFill>
              <a:effectLst/>
              <a:latin typeface="Segoe UI" panose="020B0502040204020203" pitchFamily="34" charset="0"/>
            </a:endParaRPr>
          </a:p>
          <a:p>
            <a:pPr algn="l" rtl="0" fontAlgn="base"/>
            <a:r>
              <a:rPr lang="en-AU" sz="1200">
                <a:solidFill>
                  <a:srgbClr val="000000"/>
                </a:solidFill>
              </a:rPr>
              <a:t>Lot (Allotment)</a:t>
            </a:r>
          </a:p>
          <a:p>
            <a:pPr algn="l" rtl="0" fontAlgn="base">
              <a:spcBef>
                <a:spcPts val="600"/>
              </a:spcBef>
              <a:spcAft>
                <a:spcPts val="600"/>
              </a:spcAft>
            </a:pPr>
            <a:r>
              <a:rPr lang="en-AU" sz="1000" b="0">
                <a:solidFill>
                  <a:srgbClr val="000000"/>
                </a:solidFill>
              </a:rPr>
              <a:t>Land that can be sold separately without being subdivided.  </a:t>
            </a:r>
          </a:p>
          <a:p>
            <a:r>
              <a:rPr lang="en-AU" sz="1200">
                <a:solidFill>
                  <a:srgbClr val="000000"/>
                </a:solidFill>
              </a:rPr>
              <a:t>Native Vegetation</a:t>
            </a:r>
          </a:p>
          <a:p>
            <a:pPr>
              <a:spcBef>
                <a:spcPts val="600"/>
              </a:spcBef>
              <a:spcAft>
                <a:spcPts val="600"/>
              </a:spcAft>
            </a:pPr>
            <a:r>
              <a:rPr lang="en-AU" sz="1000" b="0">
                <a:solidFill>
                  <a:srgbClr val="000000"/>
                </a:solidFill>
              </a:rPr>
              <a:t>Includes vegetation indigenous to the region including, although not limited to, trees, shrubs, and grasses. </a:t>
            </a:r>
          </a:p>
        </p:txBody>
      </p:sp>
      <p:sp>
        <p:nvSpPr>
          <p:cNvPr id="3" name="Content Placeholder 2">
            <a:extLst>
              <a:ext uri="{FF2B5EF4-FFF2-40B4-BE49-F238E27FC236}">
                <a16:creationId xmlns:a16="http://schemas.microsoft.com/office/drawing/2014/main" id="{EF204A55-D2E0-E180-5D94-7599DC89CF23}"/>
              </a:ext>
            </a:extLst>
          </p:cNvPr>
          <p:cNvSpPr txBox="1">
            <a:spLocks/>
          </p:cNvSpPr>
          <p:nvPr/>
        </p:nvSpPr>
        <p:spPr>
          <a:xfrm>
            <a:off x="364332" y="9022051"/>
            <a:ext cx="5889706" cy="520000"/>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r>
              <a:rPr lang="en-AU" sz="1000" b="0" i="1"/>
              <a:t>Disclaimer: This glossary is intended to support new permit applicants and should not be used instead of the planning scheme terms at Clause 73 of the </a:t>
            </a:r>
            <a:r>
              <a:rPr lang="en-AU" sz="1000" b="0" i="1">
                <a:highlight>
                  <a:srgbClr val="FFFF00"/>
                </a:highlight>
              </a:rPr>
              <a:t>XXXXX</a:t>
            </a:r>
            <a:r>
              <a:rPr lang="en-AU" sz="1000" b="0" i="1"/>
              <a:t> Planning Scheme. Where there are slight differences in terminology, we recommend deferring to the planning scheme definitions.</a:t>
            </a:r>
          </a:p>
          <a:p>
            <a:endParaRPr lang="en-AU" sz="1000" b="0"/>
          </a:p>
          <a:p>
            <a:endParaRPr lang="en-AU" sz="1200" b="0"/>
          </a:p>
        </p:txBody>
      </p:sp>
    </p:spTree>
    <p:extLst>
      <p:ext uri="{BB962C8B-B14F-4D97-AF65-F5344CB8AC3E}">
        <p14:creationId xmlns:p14="http://schemas.microsoft.com/office/powerpoint/2010/main" val="20624732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a:t>Glossary of common planning terms</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76</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364332" y="2434167"/>
            <a:ext cx="5889706" cy="6263266"/>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r>
              <a:rPr lang="en-AU" sz="1200">
                <a:solidFill>
                  <a:srgbClr val="000000"/>
                </a:solidFill>
              </a:rPr>
              <a:t>Native Vegetation Offset</a:t>
            </a:r>
          </a:p>
          <a:p>
            <a:pPr algn="l" rtl="0" fontAlgn="base">
              <a:spcBef>
                <a:spcPts val="600"/>
              </a:spcBef>
              <a:spcAft>
                <a:spcPts val="600"/>
              </a:spcAft>
            </a:pPr>
            <a:r>
              <a:rPr lang="en-AU" sz="1000" b="0">
                <a:solidFill>
                  <a:srgbClr val="000000"/>
                </a:solidFill>
              </a:rPr>
              <a:t>Aims to balance the impact of removing native vegetation. This offset might include protecting, increasing the amount, or paying to have native vegetation planted elsewhere. </a:t>
            </a:r>
          </a:p>
          <a:p>
            <a:pPr algn="l" rtl="0" fontAlgn="base">
              <a:spcBef>
                <a:spcPts val="600"/>
              </a:spcBef>
              <a:spcAft>
                <a:spcPts val="600"/>
              </a:spcAft>
            </a:pPr>
            <a:r>
              <a:rPr lang="en-AU" sz="1000" b="0">
                <a:solidFill>
                  <a:srgbClr val="000000"/>
                </a:solidFill>
              </a:rPr>
              <a:t>More information on securing an offset can be found on the Department of Transport and Planning website.  </a:t>
            </a:r>
            <a:endParaRPr lang="en-AU" sz="1600" b="0" i="0">
              <a:solidFill>
                <a:srgbClr val="000000"/>
              </a:solidFill>
              <a:effectLst/>
              <a:latin typeface="Segoe UI" panose="020B0502040204020203" pitchFamily="34" charset="0"/>
            </a:endParaRPr>
          </a:p>
          <a:p>
            <a:pPr fontAlgn="base"/>
            <a:r>
              <a:rPr lang="en-AU" sz="1200">
                <a:solidFill>
                  <a:srgbClr val="000000"/>
                </a:solidFill>
              </a:rPr>
              <a:t>Overlay – see chapter </a:t>
            </a:r>
            <a:r>
              <a:rPr lang="en-AU" sz="1200">
                <a:solidFill>
                  <a:srgbClr val="000000"/>
                </a:solidFill>
                <a:highlight>
                  <a:srgbClr val="FFFF00"/>
                </a:highlight>
              </a:rPr>
              <a:t>3</a:t>
            </a:r>
            <a:r>
              <a:rPr lang="en-AU" sz="1200">
                <a:solidFill>
                  <a:srgbClr val="000000"/>
                </a:solidFill>
              </a:rPr>
              <a:t> of this guide for more info</a:t>
            </a:r>
            <a:endParaRPr lang="en-AU" sz="1800" b="0" i="0">
              <a:solidFill>
                <a:srgbClr val="000000"/>
              </a:solidFill>
              <a:effectLst/>
              <a:latin typeface="Calibri" panose="020F0502020204030204" pitchFamily="34" charset="0"/>
            </a:endParaRPr>
          </a:p>
          <a:p>
            <a:pPr algn="l" rtl="0" fontAlgn="base">
              <a:spcBef>
                <a:spcPts val="600"/>
              </a:spcBef>
              <a:spcAft>
                <a:spcPts val="600"/>
              </a:spcAft>
            </a:pPr>
            <a:r>
              <a:rPr lang="en-AU" sz="1000" b="0">
                <a:solidFill>
                  <a:srgbClr val="000000"/>
                </a:solidFill>
              </a:rPr>
              <a:t>An additional control on land. Aimed at controlling developments related to and potentially affected by flooding, bushfire, heritage, or environmental significance. The overlay on land will impact how the Responsible Authority will assess a Planning Permit application and any conditions placed on the permit. </a:t>
            </a:r>
            <a:endParaRPr lang="en-AU" sz="1600" b="0" i="0">
              <a:solidFill>
                <a:srgbClr val="000000"/>
              </a:solidFill>
              <a:effectLst/>
              <a:latin typeface="Segoe UI" panose="020B0502040204020203" pitchFamily="34" charset="0"/>
            </a:endParaRPr>
          </a:p>
          <a:p>
            <a:pPr algn="l" rtl="0" fontAlgn="base">
              <a:spcBef>
                <a:spcPts val="600"/>
              </a:spcBef>
              <a:spcAft>
                <a:spcPts val="600"/>
              </a:spcAft>
            </a:pPr>
            <a:r>
              <a:rPr lang="en-AU" sz="1200">
                <a:solidFill>
                  <a:srgbClr val="000000"/>
                </a:solidFill>
              </a:rPr>
              <a:t>Planning Consultant</a:t>
            </a:r>
            <a:br>
              <a:rPr lang="en-AU" sz="1800" b="1" i="0">
                <a:solidFill>
                  <a:srgbClr val="000000"/>
                </a:solidFill>
                <a:effectLst/>
                <a:latin typeface="Calibri" panose="020F0502020204030204" pitchFamily="34" charset="0"/>
              </a:rPr>
            </a:br>
            <a:r>
              <a:rPr lang="en-AU" sz="1000" b="0">
                <a:solidFill>
                  <a:srgbClr val="000000"/>
                </a:solidFill>
              </a:rPr>
              <a:t>Planning professionals that can be engaged by applicants to assist with preparing a Planning Permit application.  </a:t>
            </a:r>
          </a:p>
          <a:p>
            <a:pPr algn="l" rtl="0" fontAlgn="base"/>
            <a:r>
              <a:rPr lang="en-AU" sz="1200">
                <a:solidFill>
                  <a:srgbClr val="000000"/>
                </a:solidFill>
              </a:rPr>
              <a:t>Planning Permit</a:t>
            </a:r>
          </a:p>
          <a:p>
            <a:pPr algn="l" rtl="0" fontAlgn="base">
              <a:spcBef>
                <a:spcPts val="600"/>
              </a:spcBef>
              <a:spcAft>
                <a:spcPts val="600"/>
              </a:spcAft>
            </a:pPr>
            <a:r>
              <a:rPr lang="en-AU" sz="1000" b="0">
                <a:solidFill>
                  <a:srgbClr val="000000"/>
                </a:solidFill>
              </a:rPr>
              <a:t>A legal document that allows a certain use and/or development of land.</a:t>
            </a:r>
            <a:endParaRPr lang="en-AU" sz="1600" b="0" i="0">
              <a:solidFill>
                <a:srgbClr val="000000"/>
              </a:solidFill>
              <a:effectLst/>
              <a:latin typeface="Segoe UI" panose="020B0502040204020203" pitchFamily="34" charset="0"/>
            </a:endParaRPr>
          </a:p>
          <a:p>
            <a:pPr algn="l" rtl="0" fontAlgn="base"/>
            <a:r>
              <a:rPr lang="en-AU" sz="1200">
                <a:solidFill>
                  <a:srgbClr val="000000"/>
                </a:solidFill>
              </a:rPr>
              <a:t>Planning Scheme</a:t>
            </a:r>
          </a:p>
          <a:p>
            <a:pPr algn="l" rtl="0" fontAlgn="base">
              <a:spcBef>
                <a:spcPts val="600"/>
              </a:spcBef>
              <a:spcAft>
                <a:spcPts val="600"/>
              </a:spcAft>
            </a:pPr>
            <a:r>
              <a:rPr lang="en-AU" sz="1000" b="0">
                <a:solidFill>
                  <a:srgbClr val="000000"/>
                </a:solidFill>
              </a:rPr>
              <a:t>Controls land use and development within a local government area. Contains state and local planning policies, zones, overlays, and other provisions that affect how land can be used, developed, and protected.  </a:t>
            </a:r>
          </a:p>
          <a:p>
            <a:pPr algn="l" rtl="0" fontAlgn="base">
              <a:spcBef>
                <a:spcPts val="600"/>
              </a:spcBef>
              <a:spcAft>
                <a:spcPts val="600"/>
              </a:spcAft>
            </a:pPr>
            <a:r>
              <a:rPr lang="en-AU" sz="1000" b="0">
                <a:solidFill>
                  <a:srgbClr val="000000"/>
                </a:solidFill>
              </a:rPr>
              <a:t>For more information relating to planning schemes in general, visit the Department of Transport and Planning website – </a:t>
            </a:r>
            <a:r>
              <a:rPr lang="en-AU" sz="1000" b="0">
                <a:solidFill>
                  <a:schemeClr val="bg2">
                    <a:lumMod val="50000"/>
                  </a:schemeClr>
                </a:solidFill>
                <a:hlinkClick r:id="rId2">
                  <a:extLst>
                    <a:ext uri="{A12FA001-AC4F-418D-AE19-62706E023703}">
                      <ahyp:hlinkClr xmlns:ahyp="http://schemas.microsoft.com/office/drawing/2018/hyperlinkcolor" val="tx"/>
                    </a:ext>
                  </a:extLst>
                </a:hlinkClick>
              </a:rPr>
              <a:t>Schemes and amendments (planning.vic.gov.au)</a:t>
            </a:r>
            <a:r>
              <a:rPr lang="en-AU" sz="1000" b="0">
                <a:solidFill>
                  <a:schemeClr val="bg2">
                    <a:lumMod val="50000"/>
                  </a:schemeClr>
                </a:solidFill>
              </a:rPr>
              <a:t> </a:t>
            </a:r>
          </a:p>
          <a:p>
            <a:pPr algn="l" rtl="0" fontAlgn="base"/>
            <a:r>
              <a:rPr lang="en-AU" sz="1200">
                <a:solidFill>
                  <a:srgbClr val="000000"/>
                </a:solidFill>
              </a:rPr>
              <a:t>Potable Water</a:t>
            </a:r>
          </a:p>
          <a:p>
            <a:pPr algn="l" rtl="0" fontAlgn="base">
              <a:spcBef>
                <a:spcPts val="600"/>
              </a:spcBef>
              <a:spcAft>
                <a:spcPts val="600"/>
              </a:spcAft>
            </a:pPr>
            <a:r>
              <a:rPr lang="en-AU" sz="1000" b="0">
                <a:solidFill>
                  <a:srgbClr val="000000"/>
                </a:solidFill>
              </a:rPr>
              <a:t>Water that has been treated to meet Australian guidelines for safe drinking water.  </a:t>
            </a:r>
            <a:endParaRPr lang="en-AU" sz="1100" b="0" i="0">
              <a:solidFill>
                <a:srgbClr val="000000"/>
              </a:solidFill>
              <a:effectLst/>
              <a:latin typeface="Segoe UI" panose="020B0502040204020203" pitchFamily="34" charset="0"/>
            </a:endParaRPr>
          </a:p>
          <a:p>
            <a:pPr algn="l" rtl="0" fontAlgn="base"/>
            <a:r>
              <a:rPr lang="en-AU" sz="1200">
                <a:solidFill>
                  <a:srgbClr val="000000"/>
                </a:solidFill>
              </a:rPr>
              <a:t>Road Reserve</a:t>
            </a:r>
          </a:p>
          <a:p>
            <a:pPr algn="l" rtl="0" fontAlgn="base">
              <a:spcBef>
                <a:spcPts val="600"/>
              </a:spcBef>
              <a:spcAft>
                <a:spcPts val="600"/>
              </a:spcAft>
            </a:pPr>
            <a:r>
              <a:rPr lang="en-AU" sz="1000" b="0">
                <a:solidFill>
                  <a:srgbClr val="000000"/>
                </a:solidFill>
              </a:rPr>
              <a:t>The area of land set aside for potential road construction. It might include nature strips, roads and unused land and is generally </a:t>
            </a:r>
            <a:r>
              <a:rPr lang="en-AU" sz="1000" b="0" err="1">
                <a:solidFill>
                  <a:srgbClr val="000000"/>
                </a:solidFill>
              </a:rPr>
              <a:t>fenceline</a:t>
            </a:r>
            <a:r>
              <a:rPr lang="en-AU" sz="1000" b="0">
                <a:solidFill>
                  <a:srgbClr val="000000"/>
                </a:solidFill>
              </a:rPr>
              <a:t> to </a:t>
            </a:r>
            <a:r>
              <a:rPr lang="en-AU" sz="1000" b="0" err="1">
                <a:solidFill>
                  <a:srgbClr val="000000"/>
                </a:solidFill>
              </a:rPr>
              <a:t>fenceline</a:t>
            </a:r>
            <a:r>
              <a:rPr lang="en-AU" sz="1000" b="0">
                <a:solidFill>
                  <a:srgbClr val="000000"/>
                </a:solidFill>
              </a:rPr>
              <a:t>. </a:t>
            </a:r>
          </a:p>
          <a:p>
            <a:pPr algn="l" rtl="0" fontAlgn="base"/>
            <a:endParaRPr lang="en-AU" sz="1000" b="0">
              <a:solidFill>
                <a:schemeClr val="bg2">
                  <a:lumMod val="50000"/>
                </a:schemeClr>
              </a:solidFill>
            </a:endParaRPr>
          </a:p>
        </p:txBody>
      </p:sp>
      <p:sp>
        <p:nvSpPr>
          <p:cNvPr id="3" name="Content Placeholder 2">
            <a:extLst>
              <a:ext uri="{FF2B5EF4-FFF2-40B4-BE49-F238E27FC236}">
                <a16:creationId xmlns:a16="http://schemas.microsoft.com/office/drawing/2014/main" id="{EF204A55-D2E0-E180-5D94-7599DC89CF23}"/>
              </a:ext>
            </a:extLst>
          </p:cNvPr>
          <p:cNvSpPr txBox="1">
            <a:spLocks/>
          </p:cNvSpPr>
          <p:nvPr/>
        </p:nvSpPr>
        <p:spPr>
          <a:xfrm>
            <a:off x="364332" y="9022051"/>
            <a:ext cx="5889706" cy="520000"/>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r>
              <a:rPr lang="en-AU" sz="1000" b="0" i="1"/>
              <a:t>Disclaimer: This glossary is intended to support new permit applicants and should not be used instead of the planning scheme terms at Clause 73 of the </a:t>
            </a:r>
            <a:r>
              <a:rPr lang="en-AU" sz="1000" b="0" i="1">
                <a:highlight>
                  <a:srgbClr val="FFFF00"/>
                </a:highlight>
              </a:rPr>
              <a:t>XXXXX</a:t>
            </a:r>
            <a:r>
              <a:rPr lang="en-AU" sz="1000" b="0" i="1"/>
              <a:t> Planning Scheme. Where there are slight differences in terminology, we recommend deferring to the planning scheme definitions.</a:t>
            </a:r>
          </a:p>
          <a:p>
            <a:endParaRPr lang="en-AU" sz="1000" b="0"/>
          </a:p>
          <a:p>
            <a:endParaRPr lang="en-AU" sz="1200" b="0"/>
          </a:p>
        </p:txBody>
      </p:sp>
    </p:spTree>
    <p:extLst>
      <p:ext uri="{BB962C8B-B14F-4D97-AF65-F5344CB8AC3E}">
        <p14:creationId xmlns:p14="http://schemas.microsoft.com/office/powerpoint/2010/main" val="6797240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a:t>Glossary of common planning terms</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77</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364332" y="2434167"/>
            <a:ext cx="5889706" cy="6263266"/>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r>
              <a:rPr lang="en-AU" sz="1200">
                <a:solidFill>
                  <a:srgbClr val="000000"/>
                </a:solidFill>
              </a:rPr>
              <a:t>Referral Authority (Referrals)</a:t>
            </a:r>
          </a:p>
          <a:p>
            <a:pPr algn="l" rtl="0" fontAlgn="base">
              <a:spcBef>
                <a:spcPts val="600"/>
              </a:spcBef>
              <a:spcAft>
                <a:spcPts val="600"/>
              </a:spcAft>
            </a:pPr>
            <a:r>
              <a:rPr lang="en-AU" sz="1000" b="0">
                <a:solidFill>
                  <a:srgbClr val="000000"/>
                </a:solidFill>
              </a:rPr>
              <a:t>An internal department of Council or an external authority who provides specialised comments relating to flooding, traffic, animal welfare, or electricity. For example, the Planning department may seek specialised advice from the engineering department of Council, from the Department of Transport, or the CFA.</a:t>
            </a:r>
            <a:endParaRPr lang="en-AU" sz="1600" b="0" i="0">
              <a:solidFill>
                <a:srgbClr val="000000"/>
              </a:solidFill>
              <a:effectLst/>
              <a:latin typeface="Segoe UI" panose="020B0502040204020203" pitchFamily="34" charset="0"/>
            </a:endParaRPr>
          </a:p>
          <a:p>
            <a:pPr algn="l" rtl="0" fontAlgn="base"/>
            <a:r>
              <a:rPr lang="en-AU" sz="1200">
                <a:solidFill>
                  <a:srgbClr val="000000"/>
                </a:solidFill>
              </a:rPr>
              <a:t>Responsible Authority</a:t>
            </a:r>
          </a:p>
          <a:p>
            <a:pPr algn="l" rtl="0" fontAlgn="base">
              <a:spcBef>
                <a:spcPts val="600"/>
              </a:spcBef>
              <a:spcAft>
                <a:spcPts val="600"/>
              </a:spcAft>
            </a:pPr>
            <a:r>
              <a:rPr lang="en-AU" sz="1000" b="0">
                <a:solidFill>
                  <a:srgbClr val="000000"/>
                </a:solidFill>
              </a:rPr>
              <a:t>The decision-maker on Planning Permit applications, normally a Council.</a:t>
            </a:r>
            <a:endParaRPr lang="en-AU" sz="1600" b="0" i="0">
              <a:solidFill>
                <a:srgbClr val="000000"/>
              </a:solidFill>
              <a:effectLst/>
              <a:latin typeface="Segoe UI" panose="020B0502040204020203" pitchFamily="34" charset="0"/>
            </a:endParaRPr>
          </a:p>
          <a:p>
            <a:pPr algn="l" rtl="0" fontAlgn="base"/>
            <a:r>
              <a:rPr lang="en-AU" sz="1200">
                <a:solidFill>
                  <a:srgbClr val="000000"/>
                </a:solidFill>
              </a:rPr>
              <a:t>Request for Further Information (RFI)</a:t>
            </a:r>
          </a:p>
          <a:p>
            <a:pPr algn="l" rtl="0" fontAlgn="base">
              <a:spcBef>
                <a:spcPts val="600"/>
              </a:spcBef>
              <a:spcAft>
                <a:spcPts val="600"/>
              </a:spcAft>
            </a:pPr>
            <a:r>
              <a:rPr lang="en-AU" sz="1000" b="0">
                <a:solidFill>
                  <a:srgbClr val="000000"/>
                </a:solidFill>
              </a:rPr>
              <a:t>A Responsible Authority seeking more information from an applicant before they can make their assessment to grant a Planning Permit. Common requests include a copy of an up-to-date Title (3 months old or less), fully completed application including development cost, or a more detailed site plan.  </a:t>
            </a:r>
            <a:endParaRPr lang="en-AU" sz="1600" b="0" i="0">
              <a:solidFill>
                <a:srgbClr val="000000"/>
              </a:solidFill>
              <a:effectLst/>
              <a:latin typeface="Segoe UI" panose="020B0502040204020203" pitchFamily="34" charset="0"/>
            </a:endParaRPr>
          </a:p>
          <a:p>
            <a:pPr algn="l" rtl="0" fontAlgn="base"/>
            <a:r>
              <a:rPr lang="en-AU" sz="1200">
                <a:solidFill>
                  <a:srgbClr val="000000"/>
                </a:solidFill>
              </a:rPr>
              <a:t>Reticulated Water Supply</a:t>
            </a:r>
          </a:p>
          <a:p>
            <a:pPr algn="l" rtl="0" fontAlgn="base">
              <a:spcBef>
                <a:spcPts val="600"/>
              </a:spcBef>
              <a:spcAft>
                <a:spcPts val="600"/>
              </a:spcAft>
            </a:pPr>
            <a:r>
              <a:rPr lang="en-AU" sz="1000" b="0">
                <a:solidFill>
                  <a:srgbClr val="000000"/>
                </a:solidFill>
              </a:rPr>
              <a:t>Piped water. </a:t>
            </a:r>
            <a:endParaRPr lang="en-AU" sz="1600" b="0" i="0">
              <a:solidFill>
                <a:srgbClr val="000000"/>
              </a:solidFill>
              <a:effectLst/>
              <a:latin typeface="Segoe UI" panose="020B0502040204020203" pitchFamily="34" charset="0"/>
            </a:endParaRPr>
          </a:p>
          <a:p>
            <a:pPr algn="l" rtl="0" fontAlgn="base"/>
            <a:r>
              <a:rPr lang="en-AU" sz="1200">
                <a:solidFill>
                  <a:srgbClr val="000000"/>
                </a:solidFill>
              </a:rPr>
              <a:t>Rural Living Zone – see page </a:t>
            </a:r>
            <a:r>
              <a:rPr lang="en-AU" sz="1200">
                <a:solidFill>
                  <a:srgbClr val="000000"/>
                </a:solidFill>
                <a:highlight>
                  <a:srgbClr val="FFFF00"/>
                </a:highlight>
              </a:rPr>
              <a:t>XX</a:t>
            </a:r>
            <a:r>
              <a:rPr lang="en-AU" sz="1200">
                <a:solidFill>
                  <a:srgbClr val="000000"/>
                </a:solidFill>
              </a:rPr>
              <a:t> of this guide for more info</a:t>
            </a:r>
          </a:p>
          <a:p>
            <a:pPr algn="l" rtl="0" fontAlgn="base">
              <a:spcBef>
                <a:spcPts val="600"/>
              </a:spcBef>
              <a:spcAft>
                <a:spcPts val="600"/>
              </a:spcAft>
            </a:pPr>
            <a:r>
              <a:rPr lang="en-AU" sz="1000" b="0">
                <a:solidFill>
                  <a:srgbClr val="000000"/>
                </a:solidFill>
              </a:rPr>
              <a:t>A zone intended to provide residential use in a rural environment and for agricultural uses, which do not adversely affect the amenity of surrounding land.</a:t>
            </a:r>
            <a:endParaRPr lang="en-AU" sz="1600" b="0" i="0">
              <a:solidFill>
                <a:srgbClr val="000000"/>
              </a:solidFill>
              <a:effectLst/>
              <a:latin typeface="Segoe UI" panose="020B0502040204020203" pitchFamily="34" charset="0"/>
            </a:endParaRPr>
          </a:p>
          <a:p>
            <a:pPr algn="l" rtl="0" fontAlgn="base"/>
            <a:r>
              <a:rPr lang="en-AU" sz="1200">
                <a:solidFill>
                  <a:srgbClr val="000000"/>
                </a:solidFill>
              </a:rPr>
              <a:t>Secondary Consent</a:t>
            </a:r>
          </a:p>
          <a:p>
            <a:pPr algn="l" rtl="0" fontAlgn="base">
              <a:spcBef>
                <a:spcPts val="600"/>
              </a:spcBef>
              <a:spcAft>
                <a:spcPts val="600"/>
              </a:spcAft>
            </a:pPr>
            <a:r>
              <a:rPr lang="en-AU" sz="1000" b="0">
                <a:solidFill>
                  <a:srgbClr val="000000"/>
                </a:solidFill>
              </a:rPr>
              <a:t>Permission from the Responsible Authority allowing for minor changes to the endorsed plans to be made, after a Permit has been granted. Secondary consent requests cannot change the wording or conditions of the Permit. An example of changes sought under secondary consent might include amendments to the landscaping or a change to the colour of an external wall. </a:t>
            </a:r>
            <a:endParaRPr lang="en-AU" sz="1600" b="0" i="0">
              <a:solidFill>
                <a:srgbClr val="000000"/>
              </a:solidFill>
              <a:effectLst/>
              <a:latin typeface="Segoe UI" panose="020B0502040204020203" pitchFamily="34" charset="0"/>
            </a:endParaRPr>
          </a:p>
          <a:p>
            <a:pPr algn="l" rtl="0" fontAlgn="base"/>
            <a:r>
              <a:rPr lang="en-AU" sz="1200">
                <a:solidFill>
                  <a:srgbClr val="000000"/>
                </a:solidFill>
              </a:rPr>
              <a:t>Section 173 Agreement</a:t>
            </a:r>
          </a:p>
          <a:p>
            <a:pPr algn="l" rtl="0" fontAlgn="base">
              <a:spcBef>
                <a:spcPts val="600"/>
              </a:spcBef>
              <a:spcAft>
                <a:spcPts val="600"/>
              </a:spcAft>
            </a:pPr>
            <a:r>
              <a:rPr lang="en-AU" sz="1000" b="0">
                <a:solidFill>
                  <a:srgbClr val="000000"/>
                </a:solidFill>
              </a:rPr>
              <a:t>A legal contract between Council and another party that determines what can or cannot be done on any piece of land. A Section 173 Agreement can be recorded on the Title of the land and applied to future owners and occupiers of the land.</a:t>
            </a:r>
          </a:p>
          <a:p>
            <a:pPr algn="l" rtl="0" fontAlgn="base"/>
            <a:r>
              <a:rPr lang="en-AU" sz="1200">
                <a:solidFill>
                  <a:srgbClr val="000000"/>
                </a:solidFill>
              </a:rPr>
              <a:t>Setbacks</a:t>
            </a:r>
          </a:p>
          <a:p>
            <a:pPr algn="l" rtl="0" fontAlgn="base">
              <a:spcBef>
                <a:spcPts val="600"/>
              </a:spcBef>
              <a:spcAft>
                <a:spcPts val="600"/>
              </a:spcAft>
            </a:pPr>
            <a:r>
              <a:rPr lang="en-AU" sz="1000" b="0">
                <a:solidFill>
                  <a:srgbClr val="000000"/>
                </a:solidFill>
              </a:rPr>
              <a:t>The horizontal distance from a boundary or building.</a:t>
            </a:r>
            <a:endParaRPr lang="en-AU" sz="1600" b="0" i="0">
              <a:solidFill>
                <a:srgbClr val="000000"/>
              </a:solidFill>
              <a:effectLst/>
              <a:latin typeface="Segoe UI" panose="020B0502040204020203" pitchFamily="34" charset="0"/>
            </a:endParaRPr>
          </a:p>
          <a:p>
            <a:pPr algn="l" rtl="0" fontAlgn="base"/>
            <a:endParaRPr lang="en-AU" sz="1000" b="0">
              <a:solidFill>
                <a:schemeClr val="bg2">
                  <a:lumMod val="50000"/>
                </a:schemeClr>
              </a:solidFill>
            </a:endParaRPr>
          </a:p>
        </p:txBody>
      </p:sp>
      <p:sp>
        <p:nvSpPr>
          <p:cNvPr id="3" name="Content Placeholder 2">
            <a:extLst>
              <a:ext uri="{FF2B5EF4-FFF2-40B4-BE49-F238E27FC236}">
                <a16:creationId xmlns:a16="http://schemas.microsoft.com/office/drawing/2014/main" id="{EF204A55-D2E0-E180-5D94-7599DC89CF23}"/>
              </a:ext>
            </a:extLst>
          </p:cNvPr>
          <p:cNvSpPr txBox="1">
            <a:spLocks/>
          </p:cNvSpPr>
          <p:nvPr/>
        </p:nvSpPr>
        <p:spPr>
          <a:xfrm>
            <a:off x="364332" y="9022051"/>
            <a:ext cx="5889706" cy="520000"/>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r>
              <a:rPr lang="en-AU" sz="1000" b="0" i="1"/>
              <a:t>Disclaimer: This glossary is intended to support new permit applicants and should not be used instead of the planning scheme terms at Clause 73 of the </a:t>
            </a:r>
            <a:r>
              <a:rPr lang="en-AU" sz="1000" b="0" i="1">
                <a:highlight>
                  <a:srgbClr val="FFFF00"/>
                </a:highlight>
              </a:rPr>
              <a:t>XXXXX</a:t>
            </a:r>
            <a:r>
              <a:rPr lang="en-AU" sz="1000" b="0" i="1"/>
              <a:t> Planning Scheme. Where there are slight differences in terminology, we recommend deferring to the planning scheme definitions.</a:t>
            </a:r>
          </a:p>
          <a:p>
            <a:endParaRPr lang="en-AU" sz="1000" b="0"/>
          </a:p>
          <a:p>
            <a:endParaRPr lang="en-AU" sz="1200" b="0"/>
          </a:p>
        </p:txBody>
      </p:sp>
    </p:spTree>
    <p:extLst>
      <p:ext uri="{BB962C8B-B14F-4D97-AF65-F5344CB8AC3E}">
        <p14:creationId xmlns:p14="http://schemas.microsoft.com/office/powerpoint/2010/main" val="32063678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a:t>Glossary of common planning terms</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78</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364332" y="2434167"/>
            <a:ext cx="5889706" cy="6263266"/>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r>
              <a:rPr lang="en-AU" sz="1200">
                <a:solidFill>
                  <a:srgbClr val="000000"/>
                </a:solidFill>
              </a:rPr>
              <a:t>Site Plan</a:t>
            </a:r>
          </a:p>
          <a:p>
            <a:pPr algn="l" rtl="0" fontAlgn="base">
              <a:spcBef>
                <a:spcPts val="600"/>
              </a:spcBef>
              <a:spcAft>
                <a:spcPts val="600"/>
              </a:spcAft>
            </a:pPr>
            <a:r>
              <a:rPr lang="en-AU" sz="1000" b="0">
                <a:solidFill>
                  <a:srgbClr val="000000"/>
                </a:solidFill>
              </a:rPr>
              <a:t>A birds-eye view of the site. A site plan may include details of existing and proposed property boundaries, buildings, vegetation, driveways and roads. Site plans should also include dimensions and orientations and may include annotations. Insufficient site plans are one of the most common reasons Responsible Authorities request further information, therefore ensuring they are detailed is important.</a:t>
            </a:r>
            <a:endParaRPr lang="en-AU" sz="1600" b="0" i="0">
              <a:solidFill>
                <a:srgbClr val="000000"/>
              </a:solidFill>
              <a:effectLst/>
              <a:latin typeface="Segoe UI" panose="020B0502040204020203" pitchFamily="34" charset="0"/>
            </a:endParaRPr>
          </a:p>
          <a:p>
            <a:pPr algn="l" rtl="0" fontAlgn="base"/>
            <a:r>
              <a:rPr lang="en-AU" sz="1200">
                <a:solidFill>
                  <a:srgbClr val="000000"/>
                </a:solidFill>
              </a:rPr>
              <a:t>Subdivision</a:t>
            </a:r>
          </a:p>
          <a:p>
            <a:pPr algn="l" rtl="0" fontAlgn="base">
              <a:spcBef>
                <a:spcPts val="600"/>
              </a:spcBef>
              <a:spcAft>
                <a:spcPts val="600"/>
              </a:spcAft>
            </a:pPr>
            <a:r>
              <a:rPr lang="en-AU" sz="1000" b="0">
                <a:solidFill>
                  <a:srgbClr val="000000"/>
                </a:solidFill>
              </a:rPr>
              <a:t>The process of dividing a property into smaller lots that can be sold separately or, the realignment or altering of title boundaries.</a:t>
            </a:r>
            <a:endParaRPr lang="en-AU" sz="1600" b="0" i="0">
              <a:solidFill>
                <a:srgbClr val="000000"/>
              </a:solidFill>
              <a:effectLst/>
              <a:latin typeface="Segoe UI" panose="020B0502040204020203" pitchFamily="34" charset="0"/>
            </a:endParaRPr>
          </a:p>
          <a:p>
            <a:pPr algn="l" rtl="0" fontAlgn="base"/>
            <a:r>
              <a:rPr lang="en-AU" sz="1200">
                <a:solidFill>
                  <a:srgbClr val="000000"/>
                </a:solidFill>
              </a:rPr>
              <a:t>Title</a:t>
            </a:r>
          </a:p>
          <a:p>
            <a:pPr algn="l" rtl="0" fontAlgn="base">
              <a:spcBef>
                <a:spcPts val="600"/>
              </a:spcBef>
              <a:spcAft>
                <a:spcPts val="600"/>
              </a:spcAft>
            </a:pPr>
            <a:r>
              <a:rPr lang="en-AU" sz="1000" b="0">
                <a:solidFill>
                  <a:srgbClr val="000000"/>
                </a:solidFill>
              </a:rPr>
              <a:t>An official record of who owns a piece of land. Can also include information relating to mortgages, covenants, caveats and easements affecting the land.  </a:t>
            </a:r>
          </a:p>
          <a:p>
            <a:pPr algn="l" rtl="0" fontAlgn="base">
              <a:spcBef>
                <a:spcPts val="600"/>
              </a:spcBef>
              <a:spcAft>
                <a:spcPts val="600"/>
              </a:spcAft>
            </a:pPr>
            <a:r>
              <a:rPr lang="en-AU" sz="1000" b="0">
                <a:solidFill>
                  <a:srgbClr val="000000"/>
                </a:solidFill>
              </a:rPr>
              <a:t>You can purchase a Copy of Title from the </a:t>
            </a:r>
            <a:r>
              <a:rPr lang="en-AU" sz="1000" b="0" err="1">
                <a:solidFill>
                  <a:schemeClr val="bg2">
                    <a:lumMod val="50000"/>
                  </a:schemeClr>
                </a:solidFill>
                <a:hlinkClick r:id="rId2">
                  <a:extLst>
                    <a:ext uri="{A12FA001-AC4F-418D-AE19-62706E023703}">
                      <ahyp:hlinkClr xmlns:ahyp="http://schemas.microsoft.com/office/drawing/2018/hyperlinkcolor" val="tx"/>
                    </a:ext>
                  </a:extLst>
                </a:hlinkClick>
              </a:rPr>
              <a:t>Landata</a:t>
            </a:r>
            <a:r>
              <a:rPr lang="en-AU" sz="1000" b="0">
                <a:solidFill>
                  <a:srgbClr val="000000"/>
                </a:solidFill>
              </a:rPr>
              <a:t> website.</a:t>
            </a:r>
          </a:p>
          <a:p>
            <a:pPr algn="l" rtl="0" fontAlgn="base">
              <a:spcBef>
                <a:spcPts val="600"/>
              </a:spcBef>
              <a:spcAft>
                <a:spcPts val="600"/>
              </a:spcAft>
            </a:pPr>
            <a:r>
              <a:rPr lang="en-AU" sz="1200">
                <a:solidFill>
                  <a:srgbClr val="000000"/>
                </a:solidFill>
              </a:rPr>
              <a:t>Title Search (Search Statement)</a:t>
            </a:r>
          </a:p>
          <a:p>
            <a:pPr algn="l" rtl="0" fontAlgn="base">
              <a:spcBef>
                <a:spcPts val="600"/>
              </a:spcBef>
              <a:spcAft>
                <a:spcPts val="600"/>
              </a:spcAft>
            </a:pPr>
            <a:r>
              <a:rPr lang="en-AU" sz="1000" b="0">
                <a:solidFill>
                  <a:srgbClr val="000000"/>
                </a:solidFill>
              </a:rPr>
              <a:t>Shows the information held by the Victorian Register of Land at the time the search is conducted.  Includes the registered proprietors’ names and addresses, mortgage details and information about other encumbrances affecting the land. </a:t>
            </a:r>
          </a:p>
          <a:p>
            <a:pPr algn="l" rtl="0" fontAlgn="base">
              <a:spcBef>
                <a:spcPts val="600"/>
              </a:spcBef>
              <a:spcAft>
                <a:spcPts val="600"/>
              </a:spcAft>
            </a:pPr>
            <a:r>
              <a:rPr lang="en-AU" sz="1000" b="0">
                <a:solidFill>
                  <a:srgbClr val="000000"/>
                </a:solidFill>
              </a:rPr>
              <a:t>You can purchase a Title Search from the </a:t>
            </a:r>
            <a:r>
              <a:rPr lang="en-AU" sz="1000" b="0" err="1">
                <a:solidFill>
                  <a:schemeClr val="bg2">
                    <a:lumMod val="50000"/>
                  </a:schemeClr>
                </a:solidFill>
                <a:hlinkClick r:id="rId2">
                  <a:extLst>
                    <a:ext uri="{A12FA001-AC4F-418D-AE19-62706E023703}">
                      <ahyp:hlinkClr xmlns:ahyp="http://schemas.microsoft.com/office/drawing/2018/hyperlinkcolor" val="tx"/>
                    </a:ext>
                  </a:extLst>
                </a:hlinkClick>
              </a:rPr>
              <a:t>Landata</a:t>
            </a:r>
            <a:r>
              <a:rPr lang="en-AU" sz="1000" b="0">
                <a:solidFill>
                  <a:srgbClr val="000000"/>
                </a:solidFill>
              </a:rPr>
              <a:t> website.</a:t>
            </a:r>
            <a:endParaRPr lang="en-AU" sz="1600" b="0" i="0">
              <a:solidFill>
                <a:srgbClr val="000000"/>
              </a:solidFill>
              <a:effectLst/>
              <a:latin typeface="Segoe UI" panose="020B0502040204020203" pitchFamily="34" charset="0"/>
            </a:endParaRPr>
          </a:p>
          <a:p>
            <a:pPr algn="l" rtl="0" fontAlgn="base"/>
            <a:r>
              <a:rPr lang="en-AU" sz="1200">
                <a:solidFill>
                  <a:srgbClr val="000000"/>
                </a:solidFill>
              </a:rPr>
              <a:t>Township Zone – see page </a:t>
            </a:r>
            <a:r>
              <a:rPr lang="en-AU" sz="1200">
                <a:solidFill>
                  <a:srgbClr val="000000"/>
                </a:solidFill>
                <a:highlight>
                  <a:srgbClr val="FFFF00"/>
                </a:highlight>
              </a:rPr>
              <a:t>XX</a:t>
            </a:r>
            <a:r>
              <a:rPr lang="en-AU" sz="1200">
                <a:solidFill>
                  <a:srgbClr val="000000"/>
                </a:solidFill>
              </a:rPr>
              <a:t> of this guide for more info</a:t>
            </a:r>
          </a:p>
          <a:p>
            <a:pPr algn="l" rtl="0" fontAlgn="base">
              <a:spcBef>
                <a:spcPts val="600"/>
              </a:spcBef>
              <a:spcAft>
                <a:spcPts val="600"/>
              </a:spcAft>
            </a:pPr>
            <a:r>
              <a:rPr lang="en-AU" sz="1000" b="0">
                <a:solidFill>
                  <a:srgbClr val="000000"/>
                </a:solidFill>
              </a:rPr>
              <a:t>A zone intended to be used for residential development, and a range of commercial, industrial and other uses in small towns.</a:t>
            </a:r>
            <a:endParaRPr lang="en-AU" sz="1600" b="0" i="0">
              <a:solidFill>
                <a:srgbClr val="000000"/>
              </a:solidFill>
              <a:effectLst/>
              <a:latin typeface="Segoe UI" panose="020B0502040204020203" pitchFamily="34" charset="0"/>
            </a:endParaRPr>
          </a:p>
          <a:p>
            <a:pPr algn="l" rtl="0" fontAlgn="base"/>
            <a:r>
              <a:rPr lang="en-AU" sz="1200">
                <a:solidFill>
                  <a:srgbClr val="000000"/>
                </a:solidFill>
              </a:rPr>
              <a:t>Trafficable width</a:t>
            </a:r>
          </a:p>
          <a:p>
            <a:pPr algn="l" rtl="0" fontAlgn="base">
              <a:spcBef>
                <a:spcPts val="600"/>
              </a:spcBef>
              <a:spcAft>
                <a:spcPts val="600"/>
              </a:spcAft>
            </a:pPr>
            <a:r>
              <a:rPr lang="en-AU" sz="1000" b="0">
                <a:solidFill>
                  <a:srgbClr val="000000"/>
                </a:solidFill>
              </a:rPr>
              <a:t>A sufficiently wide road, accessway or crossover, appropriate for emergency vehicle access.</a:t>
            </a:r>
          </a:p>
          <a:p>
            <a:pPr algn="l" rtl="0" fontAlgn="base"/>
            <a:r>
              <a:rPr lang="en-AU" sz="1200">
                <a:solidFill>
                  <a:srgbClr val="000000"/>
                </a:solidFill>
              </a:rPr>
              <a:t>Transport Zone (TZ)</a:t>
            </a:r>
          </a:p>
          <a:p>
            <a:pPr algn="l" rtl="0" fontAlgn="base">
              <a:spcBef>
                <a:spcPts val="600"/>
              </a:spcBef>
              <a:spcAft>
                <a:spcPts val="600"/>
              </a:spcAft>
            </a:pPr>
            <a:r>
              <a:rPr lang="en-AU" sz="1000" b="0">
                <a:solidFill>
                  <a:srgbClr val="000000"/>
                </a:solidFill>
              </a:rPr>
              <a:t>Land zoned for transport such as roads and railways to provide for the use and development of land that complements, or is consistent with, the transport system.. Zone 1 includes major transport infrastructure and Zone 2 includes the roads in the principal road network, including declared arterial roads.</a:t>
            </a:r>
            <a:endParaRPr lang="en-AU" sz="1600" b="0" i="0">
              <a:solidFill>
                <a:srgbClr val="000000"/>
              </a:solidFill>
              <a:effectLst/>
              <a:latin typeface="Segoe UI" panose="020B0502040204020203" pitchFamily="34" charset="0"/>
            </a:endParaRPr>
          </a:p>
          <a:p>
            <a:pPr algn="l" rtl="0" fontAlgn="base"/>
            <a:endParaRPr lang="en-AU" sz="1000" b="0">
              <a:solidFill>
                <a:schemeClr val="bg2">
                  <a:lumMod val="50000"/>
                </a:schemeClr>
              </a:solidFill>
            </a:endParaRPr>
          </a:p>
        </p:txBody>
      </p:sp>
      <p:sp>
        <p:nvSpPr>
          <p:cNvPr id="3" name="Content Placeholder 2">
            <a:extLst>
              <a:ext uri="{FF2B5EF4-FFF2-40B4-BE49-F238E27FC236}">
                <a16:creationId xmlns:a16="http://schemas.microsoft.com/office/drawing/2014/main" id="{EF204A55-D2E0-E180-5D94-7599DC89CF23}"/>
              </a:ext>
            </a:extLst>
          </p:cNvPr>
          <p:cNvSpPr txBox="1">
            <a:spLocks/>
          </p:cNvSpPr>
          <p:nvPr/>
        </p:nvSpPr>
        <p:spPr>
          <a:xfrm>
            <a:off x="364332" y="9022051"/>
            <a:ext cx="5889706" cy="520000"/>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r>
              <a:rPr lang="en-AU" sz="1000" b="0" i="1"/>
              <a:t>Disclaimer: This glossary is intended to support new permit applicants and should not be used instead of the planning scheme terms at Clause 73 of the </a:t>
            </a:r>
            <a:r>
              <a:rPr lang="en-AU" sz="1000" b="0" i="1">
                <a:highlight>
                  <a:srgbClr val="FFFF00"/>
                </a:highlight>
              </a:rPr>
              <a:t>XXXXX</a:t>
            </a:r>
            <a:r>
              <a:rPr lang="en-AU" sz="1000" b="0" i="1"/>
              <a:t> Planning Scheme. Where there are slight differences in terminology, we recommend deferring to the planning scheme definitions.</a:t>
            </a:r>
          </a:p>
          <a:p>
            <a:endParaRPr lang="en-AU" sz="1000" b="0"/>
          </a:p>
          <a:p>
            <a:endParaRPr lang="en-AU" sz="1200" b="0"/>
          </a:p>
        </p:txBody>
      </p:sp>
    </p:spTree>
    <p:extLst>
      <p:ext uri="{BB962C8B-B14F-4D97-AF65-F5344CB8AC3E}">
        <p14:creationId xmlns:p14="http://schemas.microsoft.com/office/powerpoint/2010/main" val="28828882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a:t>Glossary of common planning terms</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79</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364332" y="2434167"/>
            <a:ext cx="5889706" cy="6263266"/>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r>
              <a:rPr lang="en-AU" sz="1200">
                <a:solidFill>
                  <a:srgbClr val="000000"/>
                </a:solidFill>
              </a:rPr>
              <a:t>Tree Protection Zone (TPZ)</a:t>
            </a:r>
          </a:p>
          <a:p>
            <a:pPr fontAlgn="base">
              <a:spcBef>
                <a:spcPts val="600"/>
              </a:spcBef>
              <a:spcAft>
                <a:spcPts val="600"/>
              </a:spcAft>
            </a:pPr>
            <a:r>
              <a:rPr lang="en-AU" sz="1000" b="0">
                <a:solidFill>
                  <a:srgbClr val="000000"/>
                </a:solidFill>
              </a:rPr>
              <a:t>The three-dimensional extent of the space a tree occupies above and below ground, that is set aside for the protection of the tree.</a:t>
            </a:r>
            <a:endParaRPr lang="en-AU" sz="1600" b="0" i="0">
              <a:solidFill>
                <a:srgbClr val="000000"/>
              </a:solidFill>
              <a:effectLst/>
              <a:latin typeface="Segoe UI" panose="020B0502040204020203" pitchFamily="34" charset="0"/>
            </a:endParaRPr>
          </a:p>
          <a:p>
            <a:pPr algn="l" rtl="0" fontAlgn="base"/>
            <a:r>
              <a:rPr lang="en-AU" sz="1200">
                <a:solidFill>
                  <a:srgbClr val="000000"/>
                </a:solidFill>
              </a:rPr>
              <a:t>Victorian Civil and Administrative Tribunal (VCAT)</a:t>
            </a:r>
          </a:p>
          <a:p>
            <a:pPr algn="l" rtl="0" fontAlgn="base">
              <a:spcBef>
                <a:spcPts val="600"/>
              </a:spcBef>
              <a:spcAft>
                <a:spcPts val="600"/>
              </a:spcAft>
            </a:pPr>
            <a:r>
              <a:rPr lang="en-AU" sz="1000" b="0">
                <a:solidFill>
                  <a:srgbClr val="000000"/>
                </a:solidFill>
              </a:rPr>
              <a:t>The body that resolves disputes and makes decisions relating to Planning Permit applications and objections. You have a right to appeal to VCAT if you feel a Planning decision is misguided. </a:t>
            </a:r>
          </a:p>
          <a:p>
            <a:pPr algn="l" rtl="0" fontAlgn="base"/>
            <a:r>
              <a:rPr lang="en-AU" sz="1200">
                <a:solidFill>
                  <a:srgbClr val="000000"/>
                </a:solidFill>
              </a:rPr>
              <a:t>Zone</a:t>
            </a:r>
            <a:endParaRPr lang="en-AU" sz="1800" b="0" i="0">
              <a:solidFill>
                <a:srgbClr val="000000"/>
              </a:solidFill>
              <a:effectLst/>
              <a:latin typeface="Calibri" panose="020F0502020204030204" pitchFamily="34" charset="0"/>
            </a:endParaRPr>
          </a:p>
          <a:p>
            <a:pPr algn="l" rtl="0" fontAlgn="base">
              <a:spcBef>
                <a:spcPts val="600"/>
              </a:spcBef>
              <a:spcAft>
                <a:spcPts val="600"/>
              </a:spcAft>
            </a:pPr>
            <a:r>
              <a:rPr lang="en-AU" sz="1000" b="0">
                <a:solidFill>
                  <a:srgbClr val="000000"/>
                </a:solidFill>
              </a:rPr>
              <a:t>States how the land can be developed or built on and details what is prohibited.  </a:t>
            </a:r>
          </a:p>
          <a:p>
            <a:pPr algn="l" rtl="0" fontAlgn="base">
              <a:spcBef>
                <a:spcPts val="600"/>
              </a:spcBef>
              <a:spcAft>
                <a:spcPts val="600"/>
              </a:spcAft>
            </a:pPr>
            <a:endParaRPr lang="en-AU" sz="1200">
              <a:solidFill>
                <a:srgbClr val="000000"/>
              </a:solidFill>
            </a:endParaRPr>
          </a:p>
          <a:p>
            <a:pPr algn="l" rtl="0" fontAlgn="base">
              <a:spcBef>
                <a:spcPts val="600"/>
              </a:spcBef>
              <a:spcAft>
                <a:spcPts val="600"/>
              </a:spcAft>
            </a:pPr>
            <a:r>
              <a:rPr lang="en-AU" sz="1200">
                <a:solidFill>
                  <a:srgbClr val="000000"/>
                </a:solidFill>
              </a:rPr>
              <a:t>Visual Glossary of Common Planning Terms</a:t>
            </a:r>
          </a:p>
          <a:p>
            <a:pPr algn="l" rtl="0" fontAlgn="base">
              <a:spcBef>
                <a:spcPts val="600"/>
              </a:spcBef>
              <a:spcAft>
                <a:spcPts val="600"/>
              </a:spcAft>
            </a:pPr>
            <a:endParaRPr lang="en-AU" sz="1000" b="0">
              <a:solidFill>
                <a:srgbClr val="000000"/>
              </a:solidFill>
            </a:endParaRPr>
          </a:p>
          <a:p>
            <a:pPr algn="l" rtl="0" fontAlgn="base">
              <a:spcBef>
                <a:spcPts val="600"/>
              </a:spcBef>
              <a:spcAft>
                <a:spcPts val="600"/>
              </a:spcAft>
            </a:pPr>
            <a:endParaRPr lang="en-AU" sz="1000" b="0">
              <a:solidFill>
                <a:srgbClr val="000000"/>
              </a:solidFill>
            </a:endParaRPr>
          </a:p>
          <a:p>
            <a:pPr algn="l" rtl="0" fontAlgn="base">
              <a:spcBef>
                <a:spcPts val="600"/>
              </a:spcBef>
              <a:spcAft>
                <a:spcPts val="600"/>
              </a:spcAft>
            </a:pPr>
            <a:endParaRPr lang="en-AU" sz="1600" b="0" i="0">
              <a:solidFill>
                <a:srgbClr val="000000"/>
              </a:solidFill>
              <a:effectLst/>
              <a:latin typeface="Segoe UI" panose="020B0502040204020203" pitchFamily="34" charset="0"/>
            </a:endParaRPr>
          </a:p>
          <a:p>
            <a:pPr algn="l" rtl="0" fontAlgn="base"/>
            <a:r>
              <a:rPr lang="en-AU" sz="1000" b="0">
                <a:solidFill>
                  <a:schemeClr val="bg2">
                    <a:lumMod val="50000"/>
                  </a:schemeClr>
                </a:solidFill>
              </a:rPr>
              <a:t>`</a:t>
            </a:r>
          </a:p>
        </p:txBody>
      </p:sp>
      <p:pic>
        <p:nvPicPr>
          <p:cNvPr id="1398" name="Picture 1397" descr="Visual representation of common planning terms on a residential dwelling.">
            <a:extLst>
              <a:ext uri="{FF2B5EF4-FFF2-40B4-BE49-F238E27FC236}">
                <a16:creationId xmlns:a16="http://schemas.microsoft.com/office/drawing/2014/main" id="{5015AF81-7D3F-BD18-5971-CD569ABCA9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4331" y="5054600"/>
            <a:ext cx="6129337" cy="3718365"/>
          </a:xfrm>
          <a:prstGeom prst="rect">
            <a:avLst/>
          </a:prstGeom>
        </p:spPr>
      </p:pic>
      <p:sp>
        <p:nvSpPr>
          <p:cNvPr id="3" name="Content Placeholder 2">
            <a:extLst>
              <a:ext uri="{FF2B5EF4-FFF2-40B4-BE49-F238E27FC236}">
                <a16:creationId xmlns:a16="http://schemas.microsoft.com/office/drawing/2014/main" id="{EF204A55-D2E0-E180-5D94-7599DC89CF23}"/>
              </a:ext>
            </a:extLst>
          </p:cNvPr>
          <p:cNvSpPr txBox="1">
            <a:spLocks/>
          </p:cNvSpPr>
          <p:nvPr/>
        </p:nvSpPr>
        <p:spPr>
          <a:xfrm>
            <a:off x="364332" y="9022051"/>
            <a:ext cx="5889706" cy="520000"/>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r>
              <a:rPr lang="en-AU" sz="1000" b="0" i="1"/>
              <a:t>Disclaimer: This glossary is intended to support new permit applicants and should not be used instead of the planning scheme terms at Clause 73 of the </a:t>
            </a:r>
            <a:r>
              <a:rPr lang="en-AU" sz="1000" b="0" i="1">
                <a:highlight>
                  <a:srgbClr val="FFFF00"/>
                </a:highlight>
              </a:rPr>
              <a:t>XXXXX</a:t>
            </a:r>
            <a:r>
              <a:rPr lang="en-AU" sz="1000" b="0" i="1"/>
              <a:t> Planning Scheme. Where there are slight differences in terminology, we recommend deferring to the planning scheme definitions.</a:t>
            </a:r>
          </a:p>
          <a:p>
            <a:endParaRPr lang="en-AU" sz="1000" b="0"/>
          </a:p>
          <a:p>
            <a:endParaRPr lang="en-AU" sz="1200" b="0"/>
          </a:p>
        </p:txBody>
      </p:sp>
    </p:spTree>
    <p:extLst>
      <p:ext uri="{BB962C8B-B14F-4D97-AF65-F5344CB8AC3E}">
        <p14:creationId xmlns:p14="http://schemas.microsoft.com/office/powerpoint/2010/main" val="92468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D5BB-34C4-4AA5-899C-619B55958803}"/>
              </a:ext>
            </a:extLst>
          </p:cNvPr>
          <p:cNvSpPr>
            <a:spLocks noGrp="1"/>
          </p:cNvSpPr>
          <p:nvPr>
            <p:ph type="title"/>
          </p:nvPr>
        </p:nvSpPr>
        <p:spPr>
          <a:xfrm>
            <a:off x="315569" y="555342"/>
            <a:ext cx="4860000" cy="1040000"/>
          </a:xfrm>
        </p:spPr>
        <p:txBody>
          <a:bodyPr/>
          <a:lstStyle/>
          <a:p>
            <a:r>
              <a:rPr lang="en-AU" sz="2400"/>
              <a:t>What are my first steps?</a:t>
            </a:r>
          </a:p>
        </p:txBody>
      </p:sp>
      <p:sp>
        <p:nvSpPr>
          <p:cNvPr id="5" name="Slide Number Placeholder 4">
            <a:extLst>
              <a:ext uri="{FF2B5EF4-FFF2-40B4-BE49-F238E27FC236}">
                <a16:creationId xmlns:a16="http://schemas.microsoft.com/office/drawing/2014/main" id="{ECB0146E-3380-4835-804E-7805ECA7DC3D}"/>
              </a:ext>
              <a:ext uri="{C183D7F6-B498-43B3-948B-1728B52AA6E4}">
                <adec:decorative xmlns:adec="http://schemas.microsoft.com/office/drawing/2017/decorative" val="1"/>
              </a:ext>
            </a:extLst>
          </p:cNvPr>
          <p:cNvSpPr>
            <a:spLocks noGrp="1"/>
          </p:cNvSpPr>
          <p:nvPr>
            <p:ph type="sldNum" sz="quarter" idx="17"/>
          </p:nvPr>
        </p:nvSpPr>
        <p:spPr/>
        <p:txBody>
          <a:bodyPr/>
          <a:lstStyle/>
          <a:p>
            <a:r>
              <a:rPr lang="en-GB"/>
              <a:t>Page </a:t>
            </a:r>
            <a:fld id="{F5AEA0E0-5CC6-4BD0-905C-A0021E419432}" type="slidenum">
              <a:rPr lang="en-GB" smtClean="0"/>
              <a:pPr/>
              <a:t>8</a:t>
            </a:fld>
            <a:endParaRPr lang="en-GB"/>
          </a:p>
        </p:txBody>
      </p:sp>
      <p:sp>
        <p:nvSpPr>
          <p:cNvPr id="6" name="Content Placeholder 2">
            <a:extLst>
              <a:ext uri="{FF2B5EF4-FFF2-40B4-BE49-F238E27FC236}">
                <a16:creationId xmlns:a16="http://schemas.microsoft.com/office/drawing/2014/main" id="{49FB0062-465A-EDBF-A78A-1DB9FEC561FA}"/>
              </a:ext>
            </a:extLst>
          </p:cNvPr>
          <p:cNvSpPr txBox="1">
            <a:spLocks/>
          </p:cNvSpPr>
          <p:nvPr/>
        </p:nvSpPr>
        <p:spPr>
          <a:xfrm>
            <a:off x="315569" y="2154812"/>
            <a:ext cx="6178100" cy="626832"/>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nSpc>
                <a:spcPct val="114000"/>
              </a:lnSpc>
              <a:spcBef>
                <a:spcPts val="600"/>
              </a:spcBef>
              <a:spcAft>
                <a:spcPts val="600"/>
              </a:spcAft>
            </a:pPr>
            <a:r>
              <a:rPr lang="en-AU" sz="1600" dirty="0">
                <a:latin typeface="Arial" panose="020B0604020202020204" pitchFamily="34" charset="0"/>
                <a:ea typeface="Arial" panose="020B0604020202020204" pitchFamily="34" charset="0"/>
                <a:cs typeface="Arial" panose="020B0604020202020204" pitchFamily="34" charset="0"/>
              </a:rPr>
              <a:t>How to find the information you need to work out if you might need a planning permit and start your planning permit application:</a:t>
            </a:r>
          </a:p>
        </p:txBody>
      </p:sp>
      <p:sp>
        <p:nvSpPr>
          <p:cNvPr id="8" name="Oval 7">
            <a:extLst>
              <a:ext uri="{FF2B5EF4-FFF2-40B4-BE49-F238E27FC236}">
                <a16:creationId xmlns:a16="http://schemas.microsoft.com/office/drawing/2014/main" id="{A4B420C0-0A2D-9331-E059-D2A7CC248F91}"/>
              </a:ext>
            </a:extLst>
          </p:cNvPr>
          <p:cNvSpPr/>
          <p:nvPr/>
        </p:nvSpPr>
        <p:spPr>
          <a:xfrm>
            <a:off x="4978522" y="3165136"/>
            <a:ext cx="1779576" cy="177957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000" dirty="0">
                <a:solidFill>
                  <a:schemeClr val="accent6"/>
                </a:solidFill>
              </a:rPr>
              <a:t>The information in this guide will help you understand the planning controls and permit requirements. </a:t>
            </a:r>
          </a:p>
          <a:p>
            <a:pPr>
              <a:lnSpc>
                <a:spcPct val="114000"/>
              </a:lnSpc>
            </a:pPr>
            <a:endParaRPr lang="en-AU" sz="1000" dirty="0"/>
          </a:p>
        </p:txBody>
      </p:sp>
      <p:sp>
        <p:nvSpPr>
          <p:cNvPr id="12" name="TextBox 11">
            <a:extLst>
              <a:ext uri="{FF2B5EF4-FFF2-40B4-BE49-F238E27FC236}">
                <a16:creationId xmlns:a16="http://schemas.microsoft.com/office/drawing/2014/main" id="{2DC5751C-DDEE-02A7-3B9A-6258738919B4}"/>
              </a:ext>
            </a:extLst>
          </p:cNvPr>
          <p:cNvSpPr txBox="1"/>
          <p:nvPr/>
        </p:nvSpPr>
        <p:spPr>
          <a:xfrm>
            <a:off x="315569" y="3197592"/>
            <a:ext cx="4914584" cy="1714664"/>
          </a:xfrm>
          <a:prstGeom prst="rect">
            <a:avLst/>
          </a:prstGeom>
          <a:solidFill>
            <a:schemeClr val="accent6"/>
          </a:solidFill>
        </p:spPr>
        <p:txBody>
          <a:bodyPr wrap="square" lIns="144000" tIns="144000" rIns="144000" bIns="144000">
            <a:spAutoFit/>
          </a:bodyPr>
          <a:lstStyle/>
          <a:p>
            <a:pPr marL="0" marR="0" lvl="0" indent="0" algn="l" defTabSz="914400" eaLnBrk="1" fontAlgn="auto" latinLnBrk="0" hangingPunct="1">
              <a:lnSpc>
                <a:spcPct val="114000"/>
              </a:lnSpc>
              <a:spcBef>
                <a:spcPts val="0"/>
              </a:spcBef>
              <a:spcAft>
                <a:spcPts val="0"/>
              </a:spcAft>
              <a:buClrTx/>
              <a:buSzTx/>
              <a:tabLst/>
              <a:defRPr/>
            </a:pPr>
            <a:r>
              <a:rPr kumimoji="0" lang="en-AU" sz="1200" b="1" i="0" u="none" strike="noStrike" kern="0" cap="none" spc="0" normalizeH="0" baseline="0" noProof="0" dirty="0">
                <a:ln>
                  <a:noFill/>
                </a:ln>
                <a:solidFill>
                  <a:schemeClr val="accent4"/>
                </a:solidFill>
                <a:effectLst/>
                <a:uLnTx/>
                <a:uFillTx/>
              </a:rPr>
              <a:t>Step One</a:t>
            </a:r>
          </a:p>
          <a:p>
            <a:pPr marL="0" marR="0" lvl="0" indent="0" algn="l" defTabSz="914400" eaLnBrk="1" fontAlgn="auto" latinLnBrk="0" hangingPunct="1">
              <a:lnSpc>
                <a:spcPct val="114000"/>
              </a:lnSpc>
              <a:spcBef>
                <a:spcPts val="0"/>
              </a:spcBef>
              <a:spcAft>
                <a:spcPts val="0"/>
              </a:spcAft>
              <a:buClrTx/>
              <a:buSzTx/>
              <a:tabLst/>
              <a:defRPr/>
            </a:pPr>
            <a:r>
              <a:rPr kumimoji="0" lang="en-AU" sz="1000" b="0" i="0" u="none" strike="noStrike" kern="0" cap="none" spc="0" normalizeH="0" baseline="0" noProof="0" dirty="0">
                <a:ln>
                  <a:noFill/>
                </a:ln>
                <a:solidFill>
                  <a:schemeClr val="bg1"/>
                </a:solidFill>
                <a:effectLst/>
                <a:uLnTx/>
                <a:uFillTx/>
              </a:rPr>
              <a:t>Visit </a:t>
            </a:r>
            <a:r>
              <a:rPr kumimoji="0" lang="en-AU" sz="1000" b="0" i="0" u="none" strike="noStrike" kern="0" cap="none" spc="0" normalizeH="0" baseline="0" noProof="0" dirty="0" err="1">
                <a:ln>
                  <a:noFill/>
                </a:ln>
                <a:solidFill>
                  <a:schemeClr val="bg1"/>
                </a:solidFill>
                <a:effectLst/>
                <a:uLnTx/>
                <a:uFillTx/>
              </a:rPr>
              <a:t>VicPlan</a:t>
            </a:r>
            <a:r>
              <a:rPr kumimoji="0" lang="en-AU" sz="1000" b="0" i="0" u="none" strike="noStrike" kern="0" cap="none" spc="0" normalizeH="0" baseline="0" noProof="0" dirty="0">
                <a:ln>
                  <a:noFill/>
                </a:ln>
                <a:solidFill>
                  <a:schemeClr val="bg1"/>
                </a:solidFill>
                <a:effectLst/>
                <a:uLnTx/>
                <a:uFillTx/>
              </a:rPr>
              <a:t> [insert link] to create a planning property report. The planning property report identifies the zones and overlays that apply to your site. </a:t>
            </a:r>
          </a:p>
          <a:p>
            <a:pPr marL="0" marR="0" lvl="0" indent="0" algn="l" defTabSz="914400" eaLnBrk="1" fontAlgn="auto" latinLnBrk="0" hangingPunct="1">
              <a:lnSpc>
                <a:spcPct val="114000"/>
              </a:lnSpc>
              <a:spcBef>
                <a:spcPts val="0"/>
              </a:spcBef>
              <a:spcAft>
                <a:spcPts val="0"/>
              </a:spcAft>
              <a:buClrTx/>
              <a:buSzTx/>
              <a:tabLst/>
              <a:defRPr/>
            </a:pPr>
            <a:r>
              <a:rPr kumimoji="0" lang="en-AU" sz="1000" b="0" i="0" u="none" strike="noStrike" kern="0" cap="none" spc="0" normalizeH="0" baseline="0" noProof="0" dirty="0">
                <a:ln>
                  <a:noFill/>
                </a:ln>
                <a:solidFill>
                  <a:schemeClr val="bg1"/>
                </a:solidFill>
                <a:effectLst/>
                <a:uLnTx/>
                <a:uFillTx/>
              </a:rPr>
              <a:t>The zones and overlays will tell you:</a:t>
            </a:r>
          </a:p>
          <a:p>
            <a:pPr marL="171450" marR="0" lvl="0" indent="-171450" algn="l"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AU" sz="1000" b="0" i="0" u="none" strike="noStrike" kern="0" cap="none" spc="0" normalizeH="0" baseline="0" noProof="0" dirty="0">
                <a:ln>
                  <a:noFill/>
                </a:ln>
                <a:solidFill>
                  <a:schemeClr val="bg1"/>
                </a:solidFill>
                <a:effectLst/>
                <a:uLnTx/>
                <a:uFillTx/>
              </a:rPr>
              <a:t>What you can and can’t do on the site</a:t>
            </a:r>
          </a:p>
          <a:p>
            <a:pPr marL="171450" marR="0" lvl="0" indent="-171450" algn="l"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AU" sz="1000" b="0" i="0" u="none" strike="noStrike" kern="0" cap="none" spc="0" normalizeH="0" baseline="0" noProof="0" dirty="0">
                <a:ln>
                  <a:noFill/>
                </a:ln>
                <a:solidFill>
                  <a:schemeClr val="bg1"/>
                </a:solidFill>
                <a:effectLst/>
                <a:uLnTx/>
                <a:uFillTx/>
              </a:rPr>
              <a:t>If you need a planning permit</a:t>
            </a:r>
          </a:p>
          <a:p>
            <a:pPr marL="171450" marR="0" lvl="0" indent="-171450" algn="l"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AU" sz="1000" b="0" i="0" u="none" strike="noStrike" kern="0" cap="none" spc="0" normalizeH="0" baseline="0" noProof="0" dirty="0">
                <a:ln>
                  <a:noFill/>
                </a:ln>
                <a:solidFill>
                  <a:schemeClr val="bg1"/>
                </a:solidFill>
                <a:effectLst/>
                <a:uLnTx/>
                <a:uFillTx/>
              </a:rPr>
              <a:t>What information you need to include in an application</a:t>
            </a:r>
          </a:p>
          <a:p>
            <a:pPr marL="171450" marR="0" lvl="0" indent="-171450" algn="l"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AU" sz="1000" b="0" i="0" u="none" strike="noStrike" kern="0" cap="none" spc="0" normalizeH="0" baseline="0" noProof="0" dirty="0">
                <a:ln>
                  <a:noFill/>
                </a:ln>
                <a:solidFill>
                  <a:schemeClr val="bg1"/>
                </a:solidFill>
                <a:effectLst/>
                <a:uLnTx/>
                <a:uFillTx/>
              </a:rPr>
              <a:t>The guidelines council uses to make planning decisions</a:t>
            </a:r>
          </a:p>
        </p:txBody>
      </p:sp>
      <p:sp>
        <p:nvSpPr>
          <p:cNvPr id="9" name="Oval 8">
            <a:extLst>
              <a:ext uri="{FF2B5EF4-FFF2-40B4-BE49-F238E27FC236}">
                <a16:creationId xmlns:a16="http://schemas.microsoft.com/office/drawing/2014/main" id="{7FF83C22-E438-E471-F31D-57123F8C6ADE}"/>
              </a:ext>
            </a:extLst>
          </p:cNvPr>
          <p:cNvSpPr/>
          <p:nvPr/>
        </p:nvSpPr>
        <p:spPr>
          <a:xfrm>
            <a:off x="4978522" y="5119606"/>
            <a:ext cx="1779576" cy="177957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000" dirty="0">
                <a:solidFill>
                  <a:schemeClr val="accent6"/>
                </a:solidFill>
              </a:rPr>
              <a:t>The information in </a:t>
            </a:r>
            <a:r>
              <a:rPr lang="en-AU" sz="1000" dirty="0">
                <a:solidFill>
                  <a:schemeClr val="accent6"/>
                </a:solidFill>
                <a:highlight>
                  <a:srgbClr val="FFFF00"/>
                </a:highlight>
              </a:rPr>
              <a:t>chapter x </a:t>
            </a:r>
            <a:r>
              <a:rPr lang="en-AU" sz="1000" dirty="0">
                <a:solidFill>
                  <a:schemeClr val="accent6"/>
                </a:solidFill>
              </a:rPr>
              <a:t>will help you find the relevant policies and how it may apply to your site and proposed use. </a:t>
            </a:r>
          </a:p>
          <a:p>
            <a:pPr>
              <a:lnSpc>
                <a:spcPct val="114000"/>
              </a:lnSpc>
            </a:pPr>
            <a:endParaRPr lang="en-AU" sz="1000" dirty="0"/>
          </a:p>
        </p:txBody>
      </p:sp>
      <p:sp>
        <p:nvSpPr>
          <p:cNvPr id="14" name="TextBox 13">
            <a:extLst>
              <a:ext uri="{FF2B5EF4-FFF2-40B4-BE49-F238E27FC236}">
                <a16:creationId xmlns:a16="http://schemas.microsoft.com/office/drawing/2014/main" id="{279A50BD-1A8F-7237-B84F-22E824BBCC6C}"/>
              </a:ext>
            </a:extLst>
          </p:cNvPr>
          <p:cNvSpPr txBox="1"/>
          <p:nvPr/>
        </p:nvSpPr>
        <p:spPr>
          <a:xfrm>
            <a:off x="315569" y="5415211"/>
            <a:ext cx="4914584" cy="1188366"/>
          </a:xfrm>
          <a:prstGeom prst="rect">
            <a:avLst/>
          </a:prstGeom>
          <a:solidFill>
            <a:schemeClr val="accent6"/>
          </a:solidFill>
        </p:spPr>
        <p:txBody>
          <a:bodyPr wrap="square" lIns="144000" tIns="144000" rIns="144000" bIns="144000">
            <a:spAutoFit/>
          </a:bodyPr>
          <a:lstStyle/>
          <a:p>
            <a:pPr marL="0" marR="0" lvl="0" indent="0" algn="l" defTabSz="914400" eaLnBrk="1" fontAlgn="auto" latinLnBrk="0" hangingPunct="1">
              <a:lnSpc>
                <a:spcPct val="114000"/>
              </a:lnSpc>
              <a:spcBef>
                <a:spcPts val="0"/>
              </a:spcBef>
              <a:spcAft>
                <a:spcPts val="0"/>
              </a:spcAft>
              <a:buClrTx/>
              <a:buSzTx/>
              <a:buFontTx/>
              <a:buNone/>
              <a:tabLst/>
              <a:defRPr/>
            </a:pPr>
            <a:r>
              <a:rPr kumimoji="0" lang="en-AU" sz="1200" b="1" i="0" u="none" strike="noStrike" kern="0" cap="none" spc="0" normalizeH="0" baseline="0" noProof="0" dirty="0">
                <a:ln>
                  <a:noFill/>
                </a:ln>
                <a:solidFill>
                  <a:schemeClr val="accent4"/>
                </a:solidFill>
                <a:effectLst/>
                <a:uLnTx/>
                <a:uFillTx/>
                <a:latin typeface="Arial" panose="020B0604020202020204"/>
                <a:ea typeface="+mn-ea"/>
                <a:cs typeface="+mn-cs"/>
              </a:rPr>
              <a:t>Step Two</a:t>
            </a:r>
          </a:p>
          <a:p>
            <a:pPr marL="0" marR="0" lvl="0" indent="0" algn="l" defTabSz="914400" eaLnBrk="1" fontAlgn="auto" latinLnBrk="0" hangingPunct="1">
              <a:lnSpc>
                <a:spcPct val="114000"/>
              </a:lnSpc>
              <a:spcBef>
                <a:spcPts val="0"/>
              </a:spcBef>
              <a:spcAft>
                <a:spcPts val="0"/>
              </a:spcAft>
              <a:buClrTx/>
              <a:buSzTx/>
              <a:buFontTx/>
              <a:buNone/>
              <a:tabLst/>
              <a:defRPr/>
            </a:pPr>
            <a:r>
              <a:rPr kumimoji="0" lang="en-AU" sz="1000" b="0" i="0" u="none" strike="noStrike" kern="0" cap="none" spc="0" normalizeH="0" baseline="0" noProof="0" dirty="0">
                <a:ln>
                  <a:noFill/>
                </a:ln>
                <a:solidFill>
                  <a:schemeClr val="bg1"/>
                </a:solidFill>
                <a:effectLst/>
                <a:uLnTx/>
                <a:uFillTx/>
              </a:rPr>
              <a:t>Review the [insert local government name] Planning Scheme [insert link] to identify any relevant policies and clauses that apply to your site and your idea. </a:t>
            </a:r>
          </a:p>
          <a:p>
            <a:pPr marL="0" marR="0" lvl="0" indent="0" algn="l" defTabSz="914400" eaLnBrk="1" fontAlgn="auto" latinLnBrk="0" hangingPunct="1">
              <a:lnSpc>
                <a:spcPct val="114000"/>
              </a:lnSpc>
              <a:spcBef>
                <a:spcPts val="0"/>
              </a:spcBef>
              <a:spcAft>
                <a:spcPts val="0"/>
              </a:spcAft>
              <a:buClrTx/>
              <a:buSzTx/>
              <a:buFontTx/>
              <a:buNone/>
              <a:tabLst/>
              <a:defRPr/>
            </a:pPr>
            <a:r>
              <a:rPr kumimoji="0" lang="en-AU" sz="1000" b="0" i="0" u="none" strike="noStrike" kern="0" cap="none" spc="0" normalizeH="0" baseline="0" noProof="0" dirty="0">
                <a:ln>
                  <a:noFill/>
                </a:ln>
                <a:solidFill>
                  <a:schemeClr val="bg1"/>
                </a:solidFill>
                <a:effectLst/>
                <a:uLnTx/>
                <a:uFillTx/>
              </a:rPr>
              <a:t>This will also help you understand the information required for an application and what Council consider when making planning decisions.</a:t>
            </a:r>
          </a:p>
        </p:txBody>
      </p:sp>
      <p:sp>
        <p:nvSpPr>
          <p:cNvPr id="10" name="Oval 9">
            <a:extLst>
              <a:ext uri="{FF2B5EF4-FFF2-40B4-BE49-F238E27FC236}">
                <a16:creationId xmlns:a16="http://schemas.microsoft.com/office/drawing/2014/main" id="{87EAB4C0-1F84-D5D0-7B74-FF029F71E159}"/>
              </a:ext>
            </a:extLst>
          </p:cNvPr>
          <p:cNvSpPr/>
          <p:nvPr/>
        </p:nvSpPr>
        <p:spPr>
          <a:xfrm>
            <a:off x="4978522" y="7146428"/>
            <a:ext cx="1779576" cy="177957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000" b="0" dirty="0">
                <a:solidFill>
                  <a:schemeClr val="accent6"/>
                </a:solidFill>
              </a:rPr>
              <a:t>A step by step guide to obtaining a certificate of title can be found here </a:t>
            </a:r>
            <a:r>
              <a:rPr lang="en-AU" sz="1000" b="0" dirty="0">
                <a:solidFill>
                  <a:schemeClr val="accent6"/>
                </a:solidFill>
                <a:highlight>
                  <a:srgbClr val="FFFF00"/>
                </a:highlight>
              </a:rPr>
              <a:t>[Insert link to Landata Video]</a:t>
            </a:r>
            <a:r>
              <a:rPr lang="en-AU" sz="1000" dirty="0">
                <a:solidFill>
                  <a:schemeClr val="accent6"/>
                </a:solidFill>
              </a:rPr>
              <a:t>. </a:t>
            </a:r>
          </a:p>
          <a:p>
            <a:pPr>
              <a:lnSpc>
                <a:spcPct val="114000"/>
              </a:lnSpc>
            </a:pPr>
            <a:endParaRPr lang="en-AU" sz="1000" dirty="0"/>
          </a:p>
        </p:txBody>
      </p:sp>
      <p:sp>
        <p:nvSpPr>
          <p:cNvPr id="16" name="TextBox 15">
            <a:extLst>
              <a:ext uri="{FF2B5EF4-FFF2-40B4-BE49-F238E27FC236}">
                <a16:creationId xmlns:a16="http://schemas.microsoft.com/office/drawing/2014/main" id="{738E0623-BE60-D911-E609-69FE60B57380}"/>
              </a:ext>
            </a:extLst>
          </p:cNvPr>
          <p:cNvSpPr txBox="1"/>
          <p:nvPr/>
        </p:nvSpPr>
        <p:spPr>
          <a:xfrm>
            <a:off x="315569" y="7170805"/>
            <a:ext cx="4914584" cy="1730822"/>
          </a:xfrm>
          <a:prstGeom prst="rect">
            <a:avLst/>
          </a:prstGeom>
          <a:solidFill>
            <a:schemeClr val="accent6"/>
          </a:solidFill>
        </p:spPr>
        <p:txBody>
          <a:bodyPr wrap="square" lIns="144000" tIns="144000" rIns="144000" bIns="144000">
            <a:spAutoFit/>
          </a:bodyPr>
          <a:lstStyle/>
          <a:p>
            <a:pPr marL="0" marR="0" lvl="0" indent="0" algn="l" defTabSz="914400" eaLnBrk="1" fontAlgn="auto" latinLnBrk="0" hangingPunct="1">
              <a:lnSpc>
                <a:spcPct val="114000"/>
              </a:lnSpc>
              <a:spcBef>
                <a:spcPts val="0"/>
              </a:spcBef>
              <a:spcAft>
                <a:spcPts val="0"/>
              </a:spcAft>
              <a:buClrTx/>
              <a:buSzTx/>
              <a:tabLst/>
              <a:defRPr/>
            </a:pPr>
            <a:r>
              <a:rPr kumimoji="0" lang="en-AU" sz="1200" b="1" i="0" u="none" strike="noStrike" kern="0" cap="none" spc="0" normalizeH="0" baseline="0" noProof="0" dirty="0">
                <a:ln>
                  <a:noFill/>
                </a:ln>
                <a:solidFill>
                  <a:schemeClr val="accent4"/>
                </a:solidFill>
                <a:effectLst/>
                <a:uLnTx/>
                <a:uFillTx/>
                <a:latin typeface="Arial" panose="020B0604020202020204"/>
                <a:ea typeface="+mn-ea"/>
                <a:cs typeface="+mn-cs"/>
              </a:rPr>
              <a:t>Step Three</a:t>
            </a:r>
          </a:p>
          <a:p>
            <a:pPr marL="0" marR="0" lvl="0" indent="0" algn="l" defTabSz="914400" eaLnBrk="1" fontAlgn="auto" latinLnBrk="0" hangingPunct="1">
              <a:lnSpc>
                <a:spcPct val="114000"/>
              </a:lnSpc>
              <a:spcBef>
                <a:spcPts val="0"/>
              </a:spcBef>
              <a:spcAft>
                <a:spcPts val="0"/>
              </a:spcAft>
              <a:buClrTx/>
              <a:buSzTx/>
              <a:tabLst/>
              <a:defRPr/>
            </a:pPr>
            <a:r>
              <a:rPr kumimoji="0" lang="en-US" sz="1000" b="0" i="0" u="none" strike="noStrike" kern="0" cap="none" spc="0" normalizeH="0" baseline="0" noProof="0" dirty="0">
                <a:ln>
                  <a:noFill/>
                </a:ln>
                <a:solidFill>
                  <a:schemeClr val="bg1"/>
                </a:solidFill>
                <a:effectLst/>
                <a:uLnTx/>
                <a:uFillTx/>
              </a:rPr>
              <a:t>Download a certificate of title. A title is used to identify your site and any restrictions that impact use or development. </a:t>
            </a:r>
            <a:r>
              <a:rPr kumimoji="0" lang="en-AU" sz="1000" b="0" i="0" u="none" strike="noStrike" kern="0" cap="none" spc="0" normalizeH="0" baseline="0" noProof="0" dirty="0">
                <a:ln>
                  <a:noFill/>
                </a:ln>
                <a:solidFill>
                  <a:schemeClr val="bg1"/>
                </a:solidFill>
                <a:effectLst/>
                <a:uLnTx/>
                <a:uFillTx/>
              </a:rPr>
              <a:t>The certificate of title includes: </a:t>
            </a:r>
          </a:p>
          <a:p>
            <a:pPr marL="0" marR="0" lvl="0" indent="0" algn="l" defTabSz="914400" eaLnBrk="1" fontAlgn="auto" latinLnBrk="0" hangingPunct="1">
              <a:lnSpc>
                <a:spcPct val="114000"/>
              </a:lnSpc>
              <a:spcBef>
                <a:spcPts val="0"/>
              </a:spcBef>
              <a:spcAft>
                <a:spcPts val="0"/>
              </a:spcAft>
              <a:buClrTx/>
              <a:buSzTx/>
              <a:tabLst/>
              <a:defRPr/>
            </a:pPr>
            <a:r>
              <a:rPr kumimoji="0" lang="en-AU" sz="1000" b="0" i="0" u="none" strike="noStrike" kern="0" cap="none" spc="0" normalizeH="0" baseline="0" noProof="0" dirty="0">
                <a:ln>
                  <a:noFill/>
                </a:ln>
                <a:solidFill>
                  <a:schemeClr val="bg1"/>
                </a:solidFill>
                <a:effectLst/>
                <a:uLnTx/>
                <a:uFillTx/>
              </a:rPr>
              <a:t>Register Search Statement</a:t>
            </a:r>
          </a:p>
          <a:p>
            <a:pPr marL="0" marR="0" lvl="0" indent="0" algn="l" defTabSz="914400" eaLnBrk="1" fontAlgn="auto" latinLnBrk="0" hangingPunct="1">
              <a:lnSpc>
                <a:spcPct val="114000"/>
              </a:lnSpc>
              <a:spcBef>
                <a:spcPts val="0"/>
              </a:spcBef>
              <a:spcAft>
                <a:spcPts val="0"/>
              </a:spcAft>
              <a:buClrTx/>
              <a:buSzTx/>
              <a:tabLst/>
              <a:defRPr/>
            </a:pPr>
            <a:r>
              <a:rPr kumimoji="0" lang="en-AU" sz="1000" b="0" i="0" u="none" strike="noStrike" kern="0" cap="none" spc="0" normalizeH="0" baseline="0" noProof="0" dirty="0">
                <a:ln>
                  <a:noFill/>
                </a:ln>
                <a:solidFill>
                  <a:schemeClr val="bg1"/>
                </a:solidFill>
                <a:effectLst/>
                <a:uLnTx/>
                <a:uFillTx/>
              </a:rPr>
              <a:t>Title plan</a:t>
            </a:r>
          </a:p>
          <a:p>
            <a:pPr marL="0" marR="0" lvl="0" indent="0" algn="l" defTabSz="914400" eaLnBrk="1" fontAlgn="auto" latinLnBrk="0" hangingPunct="1">
              <a:lnSpc>
                <a:spcPct val="114000"/>
              </a:lnSpc>
              <a:spcBef>
                <a:spcPts val="0"/>
              </a:spcBef>
              <a:spcAft>
                <a:spcPts val="0"/>
              </a:spcAft>
              <a:buClrTx/>
              <a:buSzTx/>
              <a:tabLst/>
              <a:defRPr/>
            </a:pPr>
            <a:r>
              <a:rPr kumimoji="0" lang="en-AU" sz="1000" b="0" i="0" u="none" strike="noStrike" kern="0" cap="none" spc="0" normalizeH="0" baseline="0" noProof="0" dirty="0">
                <a:ln>
                  <a:noFill/>
                </a:ln>
                <a:solidFill>
                  <a:schemeClr val="bg1"/>
                </a:solidFill>
                <a:effectLst/>
                <a:uLnTx/>
                <a:uFillTx/>
              </a:rPr>
              <a:t>Any instruments identified as s173 agreements, covenants, encumbrances or easements</a:t>
            </a:r>
          </a:p>
          <a:p>
            <a:pPr marL="0" marR="0" lvl="0" indent="0" algn="l" defTabSz="914400" eaLnBrk="1" fontAlgn="auto" latinLnBrk="0" hangingPunct="1">
              <a:lnSpc>
                <a:spcPct val="114000"/>
              </a:lnSpc>
              <a:spcBef>
                <a:spcPts val="0"/>
              </a:spcBef>
              <a:spcAft>
                <a:spcPts val="0"/>
              </a:spcAft>
              <a:buClrTx/>
              <a:buSzTx/>
              <a:tabLst/>
              <a:defRPr/>
            </a:pPr>
            <a:r>
              <a:rPr kumimoji="0" lang="en-AU" sz="1100" b="1" i="0" u="none" strike="noStrike" kern="0" cap="none" spc="0" normalizeH="0" baseline="0" noProof="0" dirty="0">
                <a:ln>
                  <a:noFill/>
                </a:ln>
                <a:solidFill>
                  <a:schemeClr val="bg1"/>
                </a:solidFill>
                <a:effectLst/>
                <a:uLnTx/>
                <a:uFillTx/>
              </a:rPr>
              <a:t>You do not need to order mortgage instruments </a:t>
            </a:r>
            <a:endParaRPr kumimoji="0" lang="en-AU" sz="1100" b="0" i="0" u="none" strike="noStrike" kern="0" cap="none" spc="0" normalizeH="0" baseline="0" noProof="0" dirty="0">
              <a:ln>
                <a:noFill/>
              </a:ln>
              <a:solidFill>
                <a:schemeClr val="bg1"/>
              </a:solidFill>
              <a:effectLst/>
              <a:uLnTx/>
              <a:uFillTx/>
            </a:endParaRPr>
          </a:p>
        </p:txBody>
      </p:sp>
      <p:sp>
        <p:nvSpPr>
          <p:cNvPr id="17" name="Isosceles Triangle 16">
            <a:extLst>
              <a:ext uri="{FF2B5EF4-FFF2-40B4-BE49-F238E27FC236}">
                <a16:creationId xmlns:a16="http://schemas.microsoft.com/office/drawing/2014/main" id="{40B3D09D-E398-B874-B2FD-ED37486CE2D0}"/>
              </a:ext>
              <a:ext uri="{C183D7F6-B498-43B3-948B-1728B52AA6E4}">
                <adec:decorative xmlns:adec="http://schemas.microsoft.com/office/drawing/2017/decorative" val="1"/>
              </a:ext>
            </a:extLst>
          </p:cNvPr>
          <p:cNvSpPr/>
          <p:nvPr/>
        </p:nvSpPr>
        <p:spPr>
          <a:xfrm rot="10800000">
            <a:off x="2635701" y="5041423"/>
            <a:ext cx="274320" cy="23648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sosceles Triangle 17">
            <a:extLst>
              <a:ext uri="{FF2B5EF4-FFF2-40B4-BE49-F238E27FC236}">
                <a16:creationId xmlns:a16="http://schemas.microsoft.com/office/drawing/2014/main" id="{A7684DFA-B056-7F1C-F797-952B27507864}"/>
              </a:ext>
              <a:ext uri="{C183D7F6-B498-43B3-948B-1728B52AA6E4}">
                <adec:decorative xmlns:adec="http://schemas.microsoft.com/office/drawing/2017/decorative" val="1"/>
              </a:ext>
            </a:extLst>
          </p:cNvPr>
          <p:cNvSpPr/>
          <p:nvPr/>
        </p:nvSpPr>
        <p:spPr>
          <a:xfrm rot="10800000">
            <a:off x="2635701" y="6735224"/>
            <a:ext cx="274320" cy="23648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80185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036A1EE4-2754-CFF8-0954-790504521DB9}"/>
              </a:ext>
              <a:ext uri="{C183D7F6-B498-43B3-948B-1728B52AA6E4}">
                <adec:decorative xmlns:adec="http://schemas.microsoft.com/office/drawing/2017/decorative" val="1"/>
              </a:ext>
            </a:extLst>
          </p:cNvPr>
          <p:cNvPicPr>
            <a:picLocks noGrp="1" noChangeAspect="1"/>
          </p:cNvPicPr>
          <p:nvPr>
            <p:ph type="pic" sz="quarter" idx="20"/>
          </p:nvPr>
        </p:nvPicPr>
        <p:blipFill rotWithShape="1">
          <a:blip r:embed="rId2" cstate="screen">
            <a:alphaModFix amt="50000"/>
            <a:extLst>
              <a:ext uri="{28A0092B-C50C-407E-A947-70E740481C1C}">
                <a14:useLocalDpi xmlns:a14="http://schemas.microsoft.com/office/drawing/2010/main"/>
              </a:ext>
            </a:extLst>
          </a:blip>
          <a:srcRect t="-130"/>
          <a:stretch/>
        </p:blipFill>
        <p:spPr>
          <a:xfrm>
            <a:off x="2530316" y="909142"/>
            <a:ext cx="4327684" cy="8077242"/>
          </a:xfrm>
        </p:spPr>
      </p:pic>
      <p:sp>
        <p:nvSpPr>
          <p:cNvPr id="3" name="Text Placeholder 2">
            <a:extLst>
              <a:ext uri="{FF2B5EF4-FFF2-40B4-BE49-F238E27FC236}">
                <a16:creationId xmlns:a16="http://schemas.microsoft.com/office/drawing/2014/main" id="{2A474F73-0A69-6C9B-10C3-B51751FCC749}"/>
              </a:ext>
              <a:ext uri="{C183D7F6-B498-43B3-948B-1728B52AA6E4}">
                <adec:decorative xmlns:adec="http://schemas.microsoft.com/office/drawing/2017/decorative" val="1"/>
              </a:ext>
            </a:extLst>
          </p:cNvPr>
          <p:cNvSpPr>
            <a:spLocks noGrp="1"/>
          </p:cNvSpPr>
          <p:nvPr>
            <p:ph type="body" sz="quarter" idx="21"/>
          </p:nvPr>
        </p:nvSpPr>
        <p:spPr/>
        <p:txBody>
          <a:bodyPr/>
          <a:lstStyle/>
          <a:p>
            <a:endParaRPr lang="en-AU"/>
          </a:p>
        </p:txBody>
      </p:sp>
      <p:sp>
        <p:nvSpPr>
          <p:cNvPr id="4" name="Text Placeholder 3">
            <a:extLst>
              <a:ext uri="{FF2B5EF4-FFF2-40B4-BE49-F238E27FC236}">
                <a16:creationId xmlns:a16="http://schemas.microsoft.com/office/drawing/2014/main" id="{270A9BB3-6F24-1A9D-7B03-630148DE419F}"/>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AU"/>
          </a:p>
        </p:txBody>
      </p:sp>
      <p:sp>
        <p:nvSpPr>
          <p:cNvPr id="5" name="Text Placeholder 4">
            <a:extLst>
              <a:ext uri="{FF2B5EF4-FFF2-40B4-BE49-F238E27FC236}">
                <a16:creationId xmlns:a16="http://schemas.microsoft.com/office/drawing/2014/main" id="{AC1B3F2A-EFF5-DEB8-B11B-CE49F75ACF16}"/>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AU"/>
          </a:p>
        </p:txBody>
      </p:sp>
      <p:sp>
        <p:nvSpPr>
          <p:cNvPr id="6" name="Text Placeholder 5">
            <a:extLst>
              <a:ext uri="{FF2B5EF4-FFF2-40B4-BE49-F238E27FC236}">
                <a16:creationId xmlns:a16="http://schemas.microsoft.com/office/drawing/2014/main" id="{8CD2901D-19C6-8639-CC00-E0A95F38DA52}"/>
              </a:ext>
              <a:ext uri="{C183D7F6-B498-43B3-948B-1728B52AA6E4}">
                <adec:decorative xmlns:adec="http://schemas.microsoft.com/office/drawing/2017/decorative" val="1"/>
              </a:ext>
            </a:extLst>
          </p:cNvPr>
          <p:cNvSpPr>
            <a:spLocks noGrp="1"/>
          </p:cNvSpPr>
          <p:nvPr>
            <p:ph type="body" sz="quarter" idx="24"/>
          </p:nvPr>
        </p:nvSpPr>
        <p:spPr/>
        <p:txBody>
          <a:bodyPr/>
          <a:lstStyle/>
          <a:p>
            <a:endParaRPr lang="en-AU"/>
          </a:p>
        </p:txBody>
      </p:sp>
      <p:sp>
        <p:nvSpPr>
          <p:cNvPr id="7" name="Text Placeholder 6">
            <a:extLst>
              <a:ext uri="{FF2B5EF4-FFF2-40B4-BE49-F238E27FC236}">
                <a16:creationId xmlns:a16="http://schemas.microsoft.com/office/drawing/2014/main" id="{DB4B8903-D68B-3FE1-FD92-EF72F3C6F4B2}"/>
              </a:ext>
              <a:ext uri="{C183D7F6-B498-43B3-948B-1728B52AA6E4}">
                <adec:decorative xmlns:adec="http://schemas.microsoft.com/office/drawing/2017/decorative" val="1"/>
              </a:ext>
            </a:extLst>
          </p:cNvPr>
          <p:cNvSpPr>
            <a:spLocks noGrp="1"/>
          </p:cNvSpPr>
          <p:nvPr>
            <p:ph type="body" sz="quarter" idx="25"/>
          </p:nvPr>
        </p:nvSpPr>
        <p:spPr/>
        <p:txBody>
          <a:bodyPr/>
          <a:lstStyle/>
          <a:p>
            <a:endParaRPr lang="en-AU"/>
          </a:p>
        </p:txBody>
      </p:sp>
      <p:sp>
        <p:nvSpPr>
          <p:cNvPr id="10" name="Title 9">
            <a:extLst>
              <a:ext uri="{FF2B5EF4-FFF2-40B4-BE49-F238E27FC236}">
                <a16:creationId xmlns:a16="http://schemas.microsoft.com/office/drawing/2014/main" id="{48EB10FA-8CF2-FC7C-FEDD-6C72D10470EA}"/>
              </a:ext>
            </a:extLst>
          </p:cNvPr>
          <p:cNvSpPr>
            <a:spLocks noGrp="1"/>
          </p:cNvSpPr>
          <p:nvPr>
            <p:ph type="title"/>
          </p:nvPr>
        </p:nvSpPr>
        <p:spPr/>
        <p:txBody>
          <a:bodyPr/>
          <a:lstStyle/>
          <a:p>
            <a:r>
              <a:rPr lang="en-AU"/>
              <a:t>Typical Planning Permit Application Process</a:t>
            </a:r>
          </a:p>
        </p:txBody>
      </p:sp>
      <p:sp>
        <p:nvSpPr>
          <p:cNvPr id="11" name="Slide Number Placeholder 10">
            <a:extLst>
              <a:ext uri="{FF2B5EF4-FFF2-40B4-BE49-F238E27FC236}">
                <a16:creationId xmlns:a16="http://schemas.microsoft.com/office/drawing/2014/main" id="{B160DAD8-B24B-E07E-E434-5517690BA6D7}"/>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GB"/>
              <a:t>Page </a:t>
            </a:r>
            <a:fld id="{F5AEA0E0-5CC6-4BD0-905C-A0021E419432}" type="slidenum">
              <a:rPr lang="en-GB" smtClean="0"/>
              <a:pPr/>
              <a:t>80</a:t>
            </a:fld>
            <a:endParaRPr lang="en-GB"/>
          </a:p>
        </p:txBody>
      </p:sp>
    </p:spTree>
    <p:extLst>
      <p:ext uri="{BB962C8B-B14F-4D97-AF65-F5344CB8AC3E}">
        <p14:creationId xmlns:p14="http://schemas.microsoft.com/office/powerpoint/2010/main" val="37319953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3F376086-C9F2-5941-41A1-BD5ED10036F7}"/>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114791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8" imgH="328" progId="TCLayout.ActiveDocument.1">
                  <p:embed/>
                </p:oleObj>
              </mc:Choice>
              <mc:Fallback>
                <p:oleObj name="think-cell Slide" r:id="rId4" imgW="328" imgH="328" progId="TCLayout.ActiveDocument.1">
                  <p:embed/>
                  <p:pic>
                    <p:nvPicPr>
                      <p:cNvPr id="6" name="Object 5">
                        <a:extLst>
                          <a:ext uri="{FF2B5EF4-FFF2-40B4-BE49-F238E27FC236}">
                            <a16:creationId xmlns:a16="http://schemas.microsoft.com/office/drawing/2014/main" id="{3F376086-C9F2-5941-41A1-BD5ED10036F7}"/>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C63F3DDD-209C-269D-3CFC-2D52B2E30E5A}"/>
              </a:ext>
            </a:extLst>
          </p:cNvPr>
          <p:cNvSpPr>
            <a:spLocks noGrp="1"/>
          </p:cNvSpPr>
          <p:nvPr>
            <p:ph type="title"/>
          </p:nvPr>
        </p:nvSpPr>
        <p:spPr>
          <a:xfrm>
            <a:off x="364330" y="189202"/>
            <a:ext cx="5889707" cy="538871"/>
          </a:xfrm>
        </p:spPr>
        <p:txBody>
          <a:bodyPr vert="horz"/>
          <a:lstStyle/>
          <a:p>
            <a:r>
              <a:rPr lang="en-AU" sz="2400" dirty="0"/>
              <a:t>Typical planning permit application process</a:t>
            </a:r>
          </a:p>
        </p:txBody>
      </p:sp>
      <p:sp>
        <p:nvSpPr>
          <p:cNvPr id="4" name="Slide Number Placeholder 3">
            <a:extLst>
              <a:ext uri="{FF2B5EF4-FFF2-40B4-BE49-F238E27FC236}">
                <a16:creationId xmlns:a16="http://schemas.microsoft.com/office/drawing/2014/main" id="{3E9E8FFC-F265-6A3A-B866-FAE5CD158084}"/>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81</a:t>
            </a:fld>
            <a:endParaRPr lang="en-GB"/>
          </a:p>
        </p:txBody>
      </p:sp>
      <p:pic>
        <p:nvPicPr>
          <p:cNvPr id="2" name="Picture 1" descr="Diagram of typical permit planning application process: State 1 Prepare: So you need a planning permit? Do your research, seek advice from Council, gather documents. Stage 2 apply: submit application, application health check, payment once fee is determined, lodge application. Stage 3: assessment: provide further information, referrals to external authorities (if applicable, and can take up to 28 days), advertisement of proposed permits (if applicable), objections considered (if applicable). Stage 4: Post-assessment: permit decision made, reviewed by VCAT (if applicable), adapt permit (if applicable), comply with conditions of permit.">
            <a:extLst>
              <a:ext uri="{FF2B5EF4-FFF2-40B4-BE49-F238E27FC236}">
                <a16:creationId xmlns:a16="http://schemas.microsoft.com/office/drawing/2014/main" id="{BEA043FB-AB21-34A4-2793-1448CBC6C5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765815"/>
            <a:ext cx="6858000" cy="8412112"/>
          </a:xfrm>
          <a:prstGeom prst="rect">
            <a:avLst/>
          </a:prstGeom>
        </p:spPr>
      </p:pic>
    </p:spTree>
    <p:extLst>
      <p:ext uri="{BB962C8B-B14F-4D97-AF65-F5344CB8AC3E}">
        <p14:creationId xmlns:p14="http://schemas.microsoft.com/office/powerpoint/2010/main" val="39150322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dirty="0"/>
              <a:t>Planning permit application process</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82</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364332" y="2434166"/>
            <a:ext cx="5889706" cy="7330935"/>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lnSpc>
                <a:spcPct val="114000"/>
              </a:lnSpc>
              <a:spcBef>
                <a:spcPts val="600"/>
              </a:spcBef>
              <a:spcAft>
                <a:spcPts val="600"/>
              </a:spcAft>
            </a:pPr>
            <a:r>
              <a:rPr lang="en-AU" sz="1000" b="0" dirty="0">
                <a:solidFill>
                  <a:srgbClr val="000000"/>
                </a:solidFill>
              </a:rPr>
              <a:t>There are several steps involved when applying for a planning permit. Find out how to prepare and submit your application, how we assess your application and how to appeal a decision. </a:t>
            </a:r>
          </a:p>
          <a:p>
            <a:pPr algn="l" rtl="0" fontAlgn="base">
              <a:lnSpc>
                <a:spcPct val="114000"/>
              </a:lnSpc>
              <a:spcBef>
                <a:spcPts val="600"/>
              </a:spcBef>
              <a:spcAft>
                <a:spcPts val="600"/>
              </a:spcAft>
            </a:pPr>
            <a:r>
              <a:rPr lang="en-AU" sz="1000" b="0" dirty="0">
                <a:solidFill>
                  <a:srgbClr val="000000"/>
                </a:solidFill>
              </a:rPr>
              <a:t>Some steps may not be relevant to your application. </a:t>
            </a:r>
          </a:p>
          <a:p>
            <a:pPr marL="228600" indent="-228600" algn="l" rtl="0" fontAlgn="base">
              <a:lnSpc>
                <a:spcPct val="114000"/>
              </a:lnSpc>
              <a:buFont typeface="+mj-lt"/>
              <a:buAutoNum type="arabicPeriod"/>
            </a:pPr>
            <a:r>
              <a:rPr lang="en-AU" sz="1200" dirty="0">
                <a:solidFill>
                  <a:srgbClr val="000000"/>
                </a:solidFill>
              </a:rPr>
              <a:t>Do your due diligence </a:t>
            </a:r>
          </a:p>
          <a:p>
            <a:pPr algn="l" rtl="0" fontAlgn="base">
              <a:lnSpc>
                <a:spcPct val="114000"/>
              </a:lnSpc>
              <a:spcBef>
                <a:spcPts val="600"/>
              </a:spcBef>
              <a:spcAft>
                <a:spcPts val="600"/>
              </a:spcAft>
            </a:pPr>
            <a:r>
              <a:rPr lang="en-AU" sz="1000" b="0" dirty="0">
                <a:solidFill>
                  <a:srgbClr val="000000"/>
                </a:solidFill>
              </a:rPr>
              <a:t>Doing your due diligence will help you identify key information, reduce timeframes, and avoid costs or hurdles that may appear during or after the planning permit process. </a:t>
            </a:r>
          </a:p>
          <a:p>
            <a:pPr fontAlgn="base">
              <a:lnSpc>
                <a:spcPct val="114000"/>
              </a:lnSpc>
              <a:spcBef>
                <a:spcPts val="600"/>
              </a:spcBef>
              <a:spcAft>
                <a:spcPts val="600"/>
              </a:spcAft>
            </a:pPr>
            <a:r>
              <a:rPr lang="en-AU" sz="1000" b="0" dirty="0">
                <a:solidFill>
                  <a:srgbClr val="000000"/>
                </a:solidFill>
              </a:rPr>
              <a:t>The following steps will help you find the information you need to start your planning permit application: </a:t>
            </a:r>
          </a:p>
          <a:p>
            <a:pPr algn="l" rtl="0" fontAlgn="base">
              <a:lnSpc>
                <a:spcPct val="114000"/>
              </a:lnSpc>
              <a:spcBef>
                <a:spcPts val="600"/>
              </a:spcBef>
              <a:spcAft>
                <a:spcPts val="600"/>
              </a:spcAft>
              <a:buFont typeface="+mj-lt"/>
              <a:buAutoNum type="arabicPeriod"/>
            </a:pPr>
            <a:r>
              <a:rPr lang="en-AU" sz="1000" b="0" dirty="0">
                <a:solidFill>
                  <a:srgbClr val="000000"/>
                </a:solidFill>
              </a:rPr>
              <a:t>Visit</a:t>
            </a:r>
            <a:r>
              <a:rPr lang="en-AU" sz="1000" b="0" dirty="0">
                <a:solidFill>
                  <a:schemeClr val="bg2">
                    <a:lumMod val="50000"/>
                  </a:schemeClr>
                </a:solidFill>
              </a:rPr>
              <a:t> </a:t>
            </a:r>
            <a:r>
              <a:rPr lang="en-AU" sz="1000" b="0" dirty="0" err="1">
                <a:solidFill>
                  <a:schemeClr val="bg2">
                    <a:lumMod val="50000"/>
                  </a:schemeClr>
                </a:solidFill>
                <a:hlinkClick r:id="rId2">
                  <a:extLst>
                    <a:ext uri="{A12FA001-AC4F-418D-AE19-62706E023703}">
                      <ahyp:hlinkClr xmlns:ahyp="http://schemas.microsoft.com/office/drawing/2018/hyperlinkcolor" val="tx"/>
                    </a:ext>
                  </a:extLst>
                </a:hlinkClick>
              </a:rPr>
              <a:t>VicPlan</a:t>
            </a:r>
            <a:r>
              <a:rPr lang="en-AU" sz="1000" b="0" dirty="0">
                <a:solidFill>
                  <a:schemeClr val="bg2">
                    <a:lumMod val="50000"/>
                  </a:schemeClr>
                </a:solidFill>
              </a:rPr>
              <a:t> </a:t>
            </a:r>
            <a:r>
              <a:rPr lang="en-AU" sz="1000" b="0" dirty="0">
                <a:solidFill>
                  <a:srgbClr val="000000"/>
                </a:solidFill>
                <a:highlight>
                  <a:srgbClr val="FFFF00"/>
                </a:highlight>
              </a:rPr>
              <a:t>[insert link]</a:t>
            </a:r>
            <a:r>
              <a:rPr lang="en-AU" sz="1000" b="0" dirty="0">
                <a:solidFill>
                  <a:srgbClr val="000000"/>
                </a:solidFill>
              </a:rPr>
              <a:t> to create a planning property report. The planning property report will identify the zones and overlays that apply to your site.  </a:t>
            </a:r>
          </a:p>
          <a:p>
            <a:pPr algn="l" rtl="0" fontAlgn="base">
              <a:lnSpc>
                <a:spcPct val="114000"/>
              </a:lnSpc>
              <a:spcBef>
                <a:spcPts val="600"/>
              </a:spcBef>
              <a:spcAft>
                <a:spcPts val="600"/>
              </a:spcAft>
            </a:pPr>
            <a:r>
              <a:rPr lang="en-AU" sz="1000" b="0" dirty="0">
                <a:solidFill>
                  <a:srgbClr val="000000"/>
                </a:solidFill>
              </a:rPr>
              <a:t>The zones and overlays will tell you: </a:t>
            </a:r>
          </a:p>
          <a:p>
            <a:pPr marL="171450" indent="-171450" algn="l" rtl="0" fontAlgn="base">
              <a:lnSpc>
                <a:spcPct val="114000"/>
              </a:lnSpc>
              <a:spcBef>
                <a:spcPts val="0"/>
              </a:spcBef>
              <a:buFont typeface="Arial" panose="020B0604020202020204" pitchFamily="34" charset="0"/>
              <a:buChar char="•"/>
            </a:pPr>
            <a:r>
              <a:rPr lang="en-AU" sz="1000" b="0" dirty="0">
                <a:solidFill>
                  <a:srgbClr val="000000"/>
                </a:solidFill>
              </a:rPr>
              <a:t>What you can and can’t do on the site. </a:t>
            </a:r>
          </a:p>
          <a:p>
            <a:pPr marL="171450" indent="-171450" algn="l" rtl="0" fontAlgn="base">
              <a:lnSpc>
                <a:spcPct val="114000"/>
              </a:lnSpc>
              <a:spcBef>
                <a:spcPts val="0"/>
              </a:spcBef>
              <a:buFont typeface="Arial" panose="020B0604020202020204" pitchFamily="34" charset="0"/>
              <a:buChar char="•"/>
            </a:pPr>
            <a:r>
              <a:rPr lang="en-AU" sz="1000" b="0" dirty="0">
                <a:solidFill>
                  <a:srgbClr val="000000"/>
                </a:solidFill>
              </a:rPr>
              <a:t>What information is required for an application. </a:t>
            </a:r>
          </a:p>
          <a:p>
            <a:pPr marL="171450" indent="-171450" algn="l" rtl="0" fontAlgn="base">
              <a:lnSpc>
                <a:spcPct val="114000"/>
              </a:lnSpc>
              <a:spcBef>
                <a:spcPts val="0"/>
              </a:spcBef>
              <a:buFont typeface="Arial" panose="020B0604020202020204" pitchFamily="34" charset="0"/>
              <a:buChar char="•"/>
            </a:pPr>
            <a:r>
              <a:rPr lang="en-AU" sz="1000" b="0" dirty="0">
                <a:solidFill>
                  <a:srgbClr val="000000"/>
                </a:solidFill>
              </a:rPr>
              <a:t>The guidelines used to make planning decisions. </a:t>
            </a:r>
          </a:p>
          <a:p>
            <a:pPr algn="l" rtl="0" fontAlgn="base">
              <a:lnSpc>
                <a:spcPct val="114000"/>
              </a:lnSpc>
              <a:spcBef>
                <a:spcPts val="600"/>
              </a:spcBef>
              <a:spcAft>
                <a:spcPts val="600"/>
              </a:spcAft>
              <a:buFont typeface="+mj-lt"/>
              <a:buAutoNum type="arabicPeriod" startAt="2"/>
            </a:pPr>
            <a:r>
              <a:rPr lang="en-AU" sz="1000" b="0" dirty="0">
                <a:solidFill>
                  <a:srgbClr val="000000"/>
                </a:solidFill>
              </a:rPr>
              <a:t>Review the </a:t>
            </a:r>
            <a:r>
              <a:rPr lang="en-AU" sz="1000" b="0" dirty="0">
                <a:solidFill>
                  <a:srgbClr val="000000"/>
                </a:solidFill>
                <a:highlight>
                  <a:srgbClr val="FFFF00"/>
                </a:highlight>
                <a:hlinkClick r:id="rId3">
                  <a:extLst>
                    <a:ext uri="{A12FA001-AC4F-418D-AE19-62706E023703}">
                      <ahyp:hlinkClr xmlns:ahyp="http://schemas.microsoft.com/office/drawing/2018/hyperlinkcolor" val="tx"/>
                    </a:ext>
                  </a:extLst>
                </a:hlinkClick>
              </a:rPr>
              <a:t>[insert local government name] Planning Scheme</a:t>
            </a:r>
            <a:r>
              <a:rPr lang="en-AU" sz="1000" b="0" dirty="0">
                <a:solidFill>
                  <a:srgbClr val="000000"/>
                </a:solidFill>
                <a:highlight>
                  <a:srgbClr val="FFFF00"/>
                </a:highlight>
              </a:rPr>
              <a:t> [insert link]</a:t>
            </a:r>
            <a:r>
              <a:rPr lang="en-AU" sz="1000" b="0" dirty="0">
                <a:solidFill>
                  <a:srgbClr val="000000"/>
                </a:solidFill>
              </a:rPr>
              <a:t> and identify any relevant policies that apply to your site and the proposed use. This will also help you understand what information is required for an application and what we need to consider when making planning decisions.  </a:t>
            </a:r>
          </a:p>
          <a:p>
            <a:pPr algn="l" rtl="0" fontAlgn="base">
              <a:lnSpc>
                <a:spcPct val="114000"/>
              </a:lnSpc>
              <a:spcBef>
                <a:spcPts val="600"/>
              </a:spcBef>
              <a:spcAft>
                <a:spcPts val="600"/>
              </a:spcAft>
              <a:buFont typeface="+mj-lt"/>
              <a:buAutoNum type="arabicPeriod" startAt="3"/>
            </a:pPr>
            <a:r>
              <a:rPr lang="en-AU" sz="1000" b="0" dirty="0">
                <a:solidFill>
                  <a:srgbClr val="000000"/>
                </a:solidFill>
              </a:rPr>
              <a:t>Obtain a certificate of title from</a:t>
            </a:r>
            <a:r>
              <a:rPr lang="en-AU" sz="1000" b="0" dirty="0">
                <a:solidFill>
                  <a:schemeClr val="bg2">
                    <a:lumMod val="50000"/>
                  </a:schemeClr>
                </a:solidFill>
              </a:rPr>
              <a:t> </a:t>
            </a:r>
            <a:r>
              <a:rPr lang="en-AU" sz="1000" b="0" dirty="0">
                <a:solidFill>
                  <a:schemeClr val="bg2">
                    <a:lumMod val="50000"/>
                  </a:schemeClr>
                </a:solidFill>
                <a:hlinkClick r:id="rId4">
                  <a:extLst>
                    <a:ext uri="{A12FA001-AC4F-418D-AE19-62706E023703}">
                      <ahyp:hlinkClr xmlns:ahyp="http://schemas.microsoft.com/office/drawing/2018/hyperlinkcolor" val="tx"/>
                    </a:ext>
                  </a:extLst>
                </a:hlinkClick>
              </a:rPr>
              <a:t>Landata</a:t>
            </a:r>
            <a:r>
              <a:rPr lang="en-AU" sz="1000" b="0" dirty="0">
                <a:solidFill>
                  <a:srgbClr val="000000"/>
                </a:solidFill>
              </a:rPr>
              <a:t> </a:t>
            </a:r>
            <a:r>
              <a:rPr lang="en-AU" sz="1000" b="0" dirty="0">
                <a:solidFill>
                  <a:srgbClr val="000000"/>
                </a:solidFill>
                <a:highlight>
                  <a:srgbClr val="FFFF00"/>
                </a:highlight>
              </a:rPr>
              <a:t>[insert link]</a:t>
            </a:r>
            <a:r>
              <a:rPr lang="en-AU" sz="1000" b="0" dirty="0">
                <a:solidFill>
                  <a:srgbClr val="000000"/>
                </a:solidFill>
              </a:rPr>
              <a:t>. The certificate of title will identify any covenants, encumbrances or easements that may restrict or impact your proposal. You will need to pay small fee to obtain the title. </a:t>
            </a:r>
          </a:p>
          <a:p>
            <a:pPr algn="l" rtl="0" fontAlgn="base">
              <a:lnSpc>
                <a:spcPct val="114000"/>
              </a:lnSpc>
              <a:spcBef>
                <a:spcPts val="600"/>
              </a:spcBef>
              <a:spcAft>
                <a:spcPts val="600"/>
              </a:spcAft>
            </a:pPr>
            <a:r>
              <a:rPr lang="en-AU" sz="1000" b="0" dirty="0">
                <a:solidFill>
                  <a:srgbClr val="000000"/>
                </a:solidFill>
              </a:rPr>
              <a:t>When ordering the title, make sure you include the: </a:t>
            </a:r>
          </a:p>
          <a:p>
            <a:pPr marL="171450" indent="-171450" algn="l" rtl="0" fontAlgn="base">
              <a:lnSpc>
                <a:spcPct val="114000"/>
              </a:lnSpc>
              <a:spcBef>
                <a:spcPts val="0"/>
              </a:spcBef>
              <a:buFont typeface="Arial" panose="020B0604020202020204" pitchFamily="34" charset="0"/>
              <a:buChar char="•"/>
            </a:pPr>
            <a:r>
              <a:rPr lang="en-AU" sz="1000" b="0" dirty="0">
                <a:solidFill>
                  <a:srgbClr val="000000"/>
                </a:solidFill>
              </a:rPr>
              <a:t>Register Search Statement. </a:t>
            </a:r>
          </a:p>
          <a:p>
            <a:pPr marL="171450" indent="-171450" algn="l" rtl="0" fontAlgn="base">
              <a:lnSpc>
                <a:spcPct val="114000"/>
              </a:lnSpc>
              <a:spcBef>
                <a:spcPts val="0"/>
              </a:spcBef>
              <a:buFont typeface="Arial" panose="020B0604020202020204" pitchFamily="34" charset="0"/>
              <a:buChar char="•"/>
            </a:pPr>
            <a:r>
              <a:rPr lang="en-AU" sz="1000" b="0" dirty="0">
                <a:solidFill>
                  <a:srgbClr val="000000"/>
                </a:solidFill>
              </a:rPr>
              <a:t>Certificate of title. </a:t>
            </a:r>
          </a:p>
          <a:p>
            <a:pPr marL="171450" indent="-171450" algn="l" rtl="0" fontAlgn="base">
              <a:lnSpc>
                <a:spcPct val="114000"/>
              </a:lnSpc>
              <a:spcBef>
                <a:spcPts val="0"/>
              </a:spcBef>
              <a:buFont typeface="Arial" panose="020B0604020202020204" pitchFamily="34" charset="0"/>
              <a:buChar char="•"/>
            </a:pPr>
            <a:r>
              <a:rPr lang="en-AU" sz="1000" b="0" dirty="0">
                <a:solidFill>
                  <a:srgbClr val="000000"/>
                </a:solidFill>
              </a:rPr>
              <a:t>Any instruments identified as s173 agreements, covenants, encumbrances or easements. You do not need to order mortgage instruments.  </a:t>
            </a:r>
          </a:p>
          <a:p>
            <a:pPr algn="l" rtl="0" fontAlgn="base">
              <a:lnSpc>
                <a:spcPct val="114000"/>
              </a:lnSpc>
              <a:spcBef>
                <a:spcPts val="600"/>
              </a:spcBef>
              <a:spcAft>
                <a:spcPts val="600"/>
              </a:spcAft>
            </a:pPr>
            <a:r>
              <a:rPr lang="en-AU" sz="1000" b="0" dirty="0">
                <a:solidFill>
                  <a:srgbClr val="000000"/>
                </a:solidFill>
              </a:rPr>
              <a:t>A step by step guide to obtaining a certificate of title is found here </a:t>
            </a:r>
            <a:r>
              <a:rPr lang="en-AU" sz="1000" b="0" dirty="0">
                <a:solidFill>
                  <a:srgbClr val="000000"/>
                </a:solidFill>
                <a:highlight>
                  <a:srgbClr val="FFFF00"/>
                </a:highlight>
              </a:rPr>
              <a:t>[INSERT LINK TO TITLE VIDEO]</a:t>
            </a:r>
            <a:r>
              <a:rPr lang="en-AU" sz="1000" b="0" dirty="0">
                <a:solidFill>
                  <a:srgbClr val="000000"/>
                </a:solidFill>
              </a:rPr>
              <a:t>. </a:t>
            </a:r>
          </a:p>
          <a:p>
            <a:pPr algn="l" rtl="0" fontAlgn="base">
              <a:lnSpc>
                <a:spcPct val="114000"/>
              </a:lnSpc>
              <a:spcBef>
                <a:spcPts val="600"/>
              </a:spcBef>
              <a:spcAft>
                <a:spcPts val="600"/>
              </a:spcAft>
              <a:buFont typeface="+mj-lt"/>
              <a:buAutoNum type="arabicPeriod" startAt="4"/>
            </a:pPr>
            <a:r>
              <a:rPr lang="en-AU" sz="1000" b="0" dirty="0">
                <a:solidFill>
                  <a:srgbClr val="000000"/>
                </a:solidFill>
              </a:rPr>
              <a:t>You may wish to contact non-Council referral authorities once you have the above information. For example, we suggest you contact Melbourne Water for pre-development advice: </a:t>
            </a:r>
          </a:p>
          <a:p>
            <a:pPr marL="171450" indent="-171450" algn="l" rtl="0" fontAlgn="base">
              <a:lnSpc>
                <a:spcPct val="114000"/>
              </a:lnSpc>
              <a:spcBef>
                <a:spcPts val="0"/>
              </a:spcBef>
              <a:buFont typeface="Arial" panose="020B0604020202020204" pitchFamily="34" charset="0"/>
              <a:buChar char="•"/>
            </a:pPr>
            <a:r>
              <a:rPr lang="en-AU" sz="1000" b="0" dirty="0">
                <a:solidFill>
                  <a:srgbClr val="000000"/>
                </a:solidFill>
              </a:rPr>
              <a:t>To identify the flood level if your site is in a Special Building Overlay or Land Subject to Inundation Overlay. </a:t>
            </a:r>
          </a:p>
          <a:p>
            <a:pPr marL="171450" indent="-171450" algn="l" rtl="0" fontAlgn="base">
              <a:lnSpc>
                <a:spcPct val="114000"/>
              </a:lnSpc>
              <a:spcBef>
                <a:spcPts val="0"/>
              </a:spcBef>
              <a:buFont typeface="Arial" panose="020B0604020202020204" pitchFamily="34" charset="0"/>
              <a:buChar char="•"/>
            </a:pPr>
            <a:r>
              <a:rPr lang="en-AU" sz="1000" b="0" dirty="0">
                <a:solidFill>
                  <a:srgbClr val="000000"/>
                </a:solidFill>
              </a:rPr>
              <a:t>To identify any development restrictions if you have a drainage easement running through your site. </a:t>
            </a:r>
          </a:p>
        </p:txBody>
      </p:sp>
    </p:spTree>
    <p:extLst>
      <p:ext uri="{BB962C8B-B14F-4D97-AF65-F5344CB8AC3E}">
        <p14:creationId xmlns:p14="http://schemas.microsoft.com/office/powerpoint/2010/main" val="18781820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a:t>Planning permit application process</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83</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364332" y="2434167"/>
            <a:ext cx="5889706" cy="6263266"/>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lnSpc>
                <a:spcPct val="114000"/>
              </a:lnSpc>
            </a:pPr>
            <a:r>
              <a:rPr lang="en-AU" sz="1200" dirty="0">
                <a:solidFill>
                  <a:srgbClr val="000000"/>
                </a:solidFill>
              </a:rPr>
              <a:t>2.  Book a pre-application meeting </a:t>
            </a:r>
          </a:p>
          <a:p>
            <a:pPr algn="l" rtl="0" fontAlgn="base">
              <a:lnSpc>
                <a:spcPct val="114000"/>
              </a:lnSpc>
              <a:spcBef>
                <a:spcPts val="600"/>
              </a:spcBef>
              <a:spcAft>
                <a:spcPts val="600"/>
              </a:spcAft>
            </a:pPr>
            <a:r>
              <a:rPr lang="en-AU" sz="1000" b="0" dirty="0">
                <a:solidFill>
                  <a:srgbClr val="000000"/>
                </a:solidFill>
              </a:rPr>
              <a:t>We recommend you obtain pre-application advice before applying for a planning permit. This could include a phone call or visit to our planning counter, or a formal pre-application meeting </a:t>
            </a:r>
            <a:r>
              <a:rPr lang="en-AU" sz="1000" b="0" dirty="0">
                <a:solidFill>
                  <a:srgbClr val="000000"/>
                </a:solidFill>
                <a:highlight>
                  <a:srgbClr val="FFFF00"/>
                </a:highlight>
              </a:rPr>
              <a:t>[update to reflect services provided at your council]</a:t>
            </a:r>
            <a:r>
              <a:rPr lang="en-AU" sz="1000" b="0" dirty="0">
                <a:solidFill>
                  <a:srgbClr val="000000"/>
                </a:solidFill>
              </a:rPr>
              <a:t>. </a:t>
            </a:r>
          </a:p>
          <a:p>
            <a:pPr algn="l" rtl="0" fontAlgn="base">
              <a:lnSpc>
                <a:spcPct val="114000"/>
              </a:lnSpc>
              <a:spcBef>
                <a:spcPts val="600"/>
              </a:spcBef>
              <a:spcAft>
                <a:spcPts val="600"/>
              </a:spcAft>
            </a:pPr>
            <a:r>
              <a:rPr lang="en-AU" sz="1000" b="0" dirty="0">
                <a:solidFill>
                  <a:srgbClr val="000000"/>
                </a:solidFill>
              </a:rPr>
              <a:t>In the pre-application meeting, we will: </a:t>
            </a:r>
          </a:p>
          <a:p>
            <a:pPr marL="171450" indent="-171450" algn="l" rtl="0" fontAlgn="base">
              <a:lnSpc>
                <a:spcPct val="114000"/>
              </a:lnSpc>
              <a:spcBef>
                <a:spcPts val="200"/>
              </a:spcBef>
              <a:spcAft>
                <a:spcPts val="200"/>
              </a:spcAft>
              <a:buFont typeface="Arial" panose="020B0604020202020204" pitchFamily="34" charset="0"/>
              <a:buChar char="•"/>
            </a:pPr>
            <a:r>
              <a:rPr lang="en-AU" sz="1000" b="0" dirty="0">
                <a:solidFill>
                  <a:srgbClr val="000000"/>
                </a:solidFill>
              </a:rPr>
              <a:t>Discuss if your application meets the requirements of the [insert local government name] Planning Scheme </a:t>
            </a:r>
            <a:r>
              <a:rPr lang="en-AU" sz="1000" b="0" dirty="0">
                <a:solidFill>
                  <a:srgbClr val="000000"/>
                </a:solidFill>
                <a:highlight>
                  <a:srgbClr val="FFFF00"/>
                </a:highlight>
              </a:rPr>
              <a:t>[insert link]</a:t>
            </a:r>
            <a:r>
              <a:rPr lang="en-AU" sz="1000" b="0" dirty="0">
                <a:solidFill>
                  <a:srgbClr val="000000"/>
                </a:solidFill>
              </a:rPr>
              <a:t>.  </a:t>
            </a:r>
          </a:p>
          <a:p>
            <a:pPr marL="171450" indent="-171450" algn="l" rtl="0" fontAlgn="base">
              <a:lnSpc>
                <a:spcPct val="114000"/>
              </a:lnSpc>
              <a:spcBef>
                <a:spcPts val="200"/>
              </a:spcBef>
              <a:spcAft>
                <a:spcPts val="200"/>
              </a:spcAft>
              <a:buFont typeface="Arial" panose="020B0604020202020204" pitchFamily="34" charset="0"/>
              <a:buChar char="•"/>
            </a:pPr>
            <a:r>
              <a:rPr lang="en-AU" sz="1000" b="0" dirty="0">
                <a:solidFill>
                  <a:srgbClr val="000000"/>
                </a:solidFill>
              </a:rPr>
              <a:t>Discuss key issues with your proposal. </a:t>
            </a:r>
          </a:p>
          <a:p>
            <a:pPr marL="171450" indent="-171450" algn="l" rtl="0" fontAlgn="base">
              <a:lnSpc>
                <a:spcPct val="114000"/>
              </a:lnSpc>
              <a:spcBef>
                <a:spcPts val="200"/>
              </a:spcBef>
              <a:spcAft>
                <a:spcPts val="200"/>
              </a:spcAft>
              <a:buFont typeface="Arial" panose="020B0604020202020204" pitchFamily="34" charset="0"/>
              <a:buChar char="•"/>
            </a:pPr>
            <a:r>
              <a:rPr lang="en-AU" sz="1000" b="0" dirty="0">
                <a:solidFill>
                  <a:srgbClr val="000000"/>
                </a:solidFill>
              </a:rPr>
              <a:t>Explain the application process. </a:t>
            </a:r>
          </a:p>
          <a:p>
            <a:pPr marL="171450" indent="-171450" algn="l" rtl="0" fontAlgn="base">
              <a:lnSpc>
                <a:spcPct val="114000"/>
              </a:lnSpc>
              <a:spcBef>
                <a:spcPts val="200"/>
              </a:spcBef>
              <a:spcAft>
                <a:spcPts val="200"/>
              </a:spcAft>
              <a:buFont typeface="Arial" panose="020B0604020202020204" pitchFamily="34" charset="0"/>
              <a:buChar char="•"/>
            </a:pPr>
            <a:r>
              <a:rPr lang="en-AU" sz="1000" b="0" dirty="0">
                <a:solidFill>
                  <a:srgbClr val="000000"/>
                </a:solidFill>
              </a:rPr>
              <a:t>Provide advice on what information you will need to support your application. </a:t>
            </a:r>
          </a:p>
          <a:p>
            <a:pPr algn="l" rtl="0" fontAlgn="base">
              <a:lnSpc>
                <a:spcPct val="114000"/>
              </a:lnSpc>
              <a:spcBef>
                <a:spcPts val="600"/>
              </a:spcBef>
              <a:spcAft>
                <a:spcPts val="600"/>
              </a:spcAft>
            </a:pPr>
            <a:r>
              <a:rPr lang="en-AU" sz="1000" b="0" dirty="0">
                <a:solidFill>
                  <a:srgbClr val="000000"/>
                </a:solidFill>
              </a:rPr>
              <a:t>We will require a concept plan of your proposal to review and discuss at the meeting. To avoid delays, we strongly recommend you submit the plan at the time of booking. </a:t>
            </a:r>
          </a:p>
          <a:p>
            <a:pPr algn="l" rtl="0" fontAlgn="base">
              <a:lnSpc>
                <a:spcPct val="114000"/>
              </a:lnSpc>
              <a:spcBef>
                <a:spcPts val="600"/>
              </a:spcBef>
              <a:spcAft>
                <a:spcPts val="600"/>
              </a:spcAft>
            </a:pPr>
            <a:r>
              <a:rPr lang="en-AU" sz="1000" b="0" dirty="0">
                <a:solidFill>
                  <a:srgbClr val="000000"/>
                </a:solidFill>
              </a:rPr>
              <a:t>Book a pre-application meeting using the form below or call </a:t>
            </a:r>
            <a:r>
              <a:rPr lang="en-AU" sz="1000" b="0" dirty="0">
                <a:solidFill>
                  <a:srgbClr val="000000"/>
                </a:solidFill>
                <a:highlight>
                  <a:srgbClr val="FFFF00"/>
                </a:highlight>
              </a:rPr>
              <a:t>XX</a:t>
            </a:r>
            <a:r>
              <a:rPr lang="en-AU" sz="1000" b="0" dirty="0">
                <a:solidFill>
                  <a:srgbClr val="000000"/>
                </a:solidFill>
              </a:rPr>
              <a:t> to speak to the Statutory Planning Department.  </a:t>
            </a:r>
          </a:p>
          <a:p>
            <a:pPr algn="l" rtl="0" fontAlgn="base">
              <a:lnSpc>
                <a:spcPct val="114000"/>
              </a:lnSpc>
              <a:spcBef>
                <a:spcPts val="600"/>
              </a:spcBef>
              <a:spcAft>
                <a:spcPts val="600"/>
              </a:spcAft>
            </a:pPr>
            <a:r>
              <a:rPr lang="en-AU" sz="1000" b="0" dirty="0">
                <a:solidFill>
                  <a:srgbClr val="000000"/>
                </a:solidFill>
                <a:highlight>
                  <a:srgbClr val="FFFF00"/>
                </a:highlight>
              </a:rPr>
              <a:t>[insert the available booking options as relevant] </a:t>
            </a:r>
          </a:p>
          <a:p>
            <a:pPr algn="l" rtl="0" fontAlgn="base">
              <a:lnSpc>
                <a:spcPct val="114000"/>
              </a:lnSpc>
            </a:pPr>
            <a:r>
              <a:rPr lang="en-AU" sz="1200" dirty="0">
                <a:solidFill>
                  <a:srgbClr val="000000"/>
                </a:solidFill>
              </a:rPr>
              <a:t>3.  Prepare your application </a:t>
            </a:r>
          </a:p>
          <a:p>
            <a:pPr algn="l" rtl="0" fontAlgn="base">
              <a:lnSpc>
                <a:spcPct val="114000"/>
              </a:lnSpc>
              <a:spcBef>
                <a:spcPts val="600"/>
              </a:spcBef>
              <a:spcAft>
                <a:spcPts val="600"/>
              </a:spcAft>
            </a:pPr>
            <a:r>
              <a:rPr lang="en-AU" sz="1000" b="0" dirty="0">
                <a:solidFill>
                  <a:srgbClr val="000000"/>
                </a:solidFill>
              </a:rPr>
              <a:t>A well-prepared application will help you to avoid delays and the likelihood of having to update your application later in the process. Use the information given at the pre-application meeting and available on council’s website to help you prepare your application </a:t>
            </a:r>
            <a:r>
              <a:rPr lang="en-AU" sz="1000" b="0" dirty="0">
                <a:solidFill>
                  <a:srgbClr val="000000"/>
                </a:solidFill>
                <a:highlight>
                  <a:srgbClr val="FFFF00"/>
                </a:highlight>
              </a:rPr>
              <a:t>[insert relevant website links]</a:t>
            </a:r>
            <a:r>
              <a:rPr lang="en-AU" sz="1000" b="0" dirty="0">
                <a:solidFill>
                  <a:srgbClr val="000000"/>
                </a:solidFill>
              </a:rPr>
              <a:t>. </a:t>
            </a:r>
          </a:p>
          <a:p>
            <a:pPr algn="l" rtl="0" fontAlgn="base">
              <a:lnSpc>
                <a:spcPct val="114000"/>
              </a:lnSpc>
              <a:spcBef>
                <a:spcPts val="600"/>
              </a:spcBef>
              <a:spcAft>
                <a:spcPts val="600"/>
              </a:spcAft>
            </a:pPr>
            <a:r>
              <a:rPr lang="en-AU" sz="1000" b="0" dirty="0">
                <a:solidFill>
                  <a:srgbClr val="000000"/>
                </a:solidFill>
              </a:rPr>
              <a:t>You can also engage professional planning consultants, building designers/architects, traffic engineers, environmentally sustainable design engineers, and other technical specialists to prepare your planning permit application. </a:t>
            </a:r>
          </a:p>
        </p:txBody>
      </p:sp>
    </p:spTree>
    <p:extLst>
      <p:ext uri="{BB962C8B-B14F-4D97-AF65-F5344CB8AC3E}">
        <p14:creationId xmlns:p14="http://schemas.microsoft.com/office/powerpoint/2010/main" val="37657350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a:t>Planning permit application process</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84</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364332" y="2434167"/>
            <a:ext cx="5889706" cy="6263266"/>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lnSpc>
                <a:spcPct val="114000"/>
              </a:lnSpc>
            </a:pPr>
            <a:r>
              <a:rPr lang="en-AU" sz="1200">
                <a:solidFill>
                  <a:srgbClr val="000000"/>
                </a:solidFill>
              </a:rPr>
              <a:t>4.  Submit your application </a:t>
            </a:r>
          </a:p>
          <a:p>
            <a:pPr algn="l" rtl="0" fontAlgn="base">
              <a:lnSpc>
                <a:spcPct val="114000"/>
              </a:lnSpc>
              <a:spcBef>
                <a:spcPts val="600"/>
              </a:spcBef>
              <a:spcAft>
                <a:spcPts val="600"/>
              </a:spcAft>
            </a:pPr>
            <a:r>
              <a:rPr lang="en-AU" sz="1000" b="0">
                <a:solidFill>
                  <a:srgbClr val="000000"/>
                </a:solidFill>
              </a:rPr>
              <a:t>Your planning permit application must include the following information: </a:t>
            </a:r>
          </a:p>
          <a:p>
            <a:pPr marL="171450" indent="-171450" algn="l" rtl="0" fontAlgn="base">
              <a:lnSpc>
                <a:spcPct val="114000"/>
              </a:lnSpc>
              <a:spcBef>
                <a:spcPts val="200"/>
              </a:spcBef>
              <a:spcAft>
                <a:spcPts val="200"/>
              </a:spcAft>
              <a:buFont typeface="Arial" panose="020B0604020202020204" pitchFamily="34" charset="0"/>
              <a:buChar char="•"/>
            </a:pPr>
            <a:r>
              <a:rPr lang="en-AU" sz="1000" b="0">
                <a:solidFill>
                  <a:srgbClr val="000000"/>
                </a:solidFill>
              </a:rPr>
              <a:t>A complete and signed planning permit application form </a:t>
            </a:r>
            <a:r>
              <a:rPr lang="en-AU" sz="1000" b="0">
                <a:solidFill>
                  <a:srgbClr val="000000"/>
                </a:solidFill>
                <a:highlight>
                  <a:srgbClr val="FFFF00"/>
                </a:highlight>
              </a:rPr>
              <a:t>[if form is not auto populated through application portal]</a:t>
            </a:r>
            <a:r>
              <a:rPr lang="en-AU" sz="1000" b="0">
                <a:solidFill>
                  <a:srgbClr val="000000"/>
                </a:solidFill>
              </a:rPr>
              <a:t>. </a:t>
            </a:r>
          </a:p>
          <a:p>
            <a:pPr marL="171450" indent="-171450" algn="l" rtl="0" fontAlgn="base">
              <a:lnSpc>
                <a:spcPct val="114000"/>
              </a:lnSpc>
              <a:spcBef>
                <a:spcPts val="200"/>
              </a:spcBef>
              <a:spcAft>
                <a:spcPts val="200"/>
              </a:spcAft>
              <a:buFont typeface="Arial" panose="020B0604020202020204" pitchFamily="34" charset="0"/>
              <a:buChar char="•"/>
            </a:pPr>
            <a:r>
              <a:rPr lang="en-AU" sz="1000" b="0">
                <a:solidFill>
                  <a:srgbClr val="000000"/>
                </a:solidFill>
              </a:rPr>
              <a:t>A complete copy of the Certificate of Title no older than 3 months, including any restrictions such as a Section 173 agreements, covenants, encumbrances or easements. You can obtain a Certificate of Title from the </a:t>
            </a:r>
            <a:r>
              <a:rPr lang="en-AU" sz="1000" b="0" err="1">
                <a:solidFill>
                  <a:schemeClr val="bg2">
                    <a:lumMod val="50000"/>
                  </a:schemeClr>
                </a:solidFill>
                <a:hlinkClick r:id="rId2">
                  <a:extLst>
                    <a:ext uri="{A12FA001-AC4F-418D-AE19-62706E023703}">
                      <ahyp:hlinkClr xmlns:ahyp="http://schemas.microsoft.com/office/drawing/2018/hyperlinkcolor" val="tx"/>
                    </a:ext>
                  </a:extLst>
                </a:hlinkClick>
              </a:rPr>
              <a:t>Landata</a:t>
            </a:r>
            <a:r>
              <a:rPr lang="en-AU" sz="1000" b="0">
                <a:solidFill>
                  <a:srgbClr val="000000"/>
                </a:solidFill>
                <a:hlinkClick r:id="rId2">
                  <a:extLst>
                    <a:ext uri="{A12FA001-AC4F-418D-AE19-62706E023703}">
                      <ahyp:hlinkClr xmlns:ahyp="http://schemas.microsoft.com/office/drawing/2018/hyperlinkcolor" val="tx"/>
                    </a:ext>
                  </a:extLst>
                </a:hlinkClick>
              </a:rPr>
              <a:t> </a:t>
            </a:r>
            <a:r>
              <a:rPr lang="en-AU" sz="1000" b="0">
                <a:solidFill>
                  <a:schemeClr val="bg2">
                    <a:lumMod val="50000"/>
                  </a:schemeClr>
                </a:solidFill>
                <a:hlinkClick r:id="rId2">
                  <a:extLst>
                    <a:ext uri="{A12FA001-AC4F-418D-AE19-62706E023703}">
                      <ahyp:hlinkClr xmlns:ahyp="http://schemas.microsoft.com/office/drawing/2018/hyperlinkcolor" val="tx"/>
                    </a:ext>
                  </a:extLst>
                </a:hlinkClick>
              </a:rPr>
              <a:t>website</a:t>
            </a:r>
            <a:r>
              <a:rPr lang="en-AU" sz="1000" b="0">
                <a:solidFill>
                  <a:srgbClr val="000000"/>
                </a:solidFill>
              </a:rPr>
              <a:t> </a:t>
            </a:r>
            <a:r>
              <a:rPr lang="en-AU" sz="1000" b="0">
                <a:solidFill>
                  <a:srgbClr val="000000"/>
                </a:solidFill>
                <a:highlight>
                  <a:srgbClr val="FFFF00"/>
                </a:highlight>
              </a:rPr>
              <a:t>[insert link]. </a:t>
            </a:r>
          </a:p>
          <a:p>
            <a:pPr marL="171450" indent="-171450" algn="l" rtl="0" fontAlgn="base">
              <a:lnSpc>
                <a:spcPct val="114000"/>
              </a:lnSpc>
              <a:spcBef>
                <a:spcPts val="200"/>
              </a:spcBef>
              <a:spcAft>
                <a:spcPts val="200"/>
              </a:spcAft>
              <a:buFont typeface="Arial" panose="020B0604020202020204" pitchFamily="34" charset="0"/>
              <a:buChar char="•"/>
            </a:pPr>
            <a:r>
              <a:rPr lang="en-AU" sz="1000" b="0">
                <a:solidFill>
                  <a:srgbClr val="000000"/>
                </a:solidFill>
              </a:rPr>
              <a:t>Payment for the relevant application fee </a:t>
            </a:r>
            <a:r>
              <a:rPr lang="en-AU" sz="1000" b="0">
                <a:solidFill>
                  <a:srgbClr val="000000"/>
                </a:solidFill>
                <a:highlight>
                  <a:srgbClr val="FFFF00"/>
                </a:highlight>
              </a:rPr>
              <a:t>[insert payment methods offered]. </a:t>
            </a:r>
          </a:p>
          <a:p>
            <a:pPr marL="171450" indent="-171450" algn="l" rtl="0" fontAlgn="base">
              <a:lnSpc>
                <a:spcPct val="114000"/>
              </a:lnSpc>
              <a:spcBef>
                <a:spcPts val="200"/>
              </a:spcBef>
              <a:spcAft>
                <a:spcPts val="200"/>
              </a:spcAft>
              <a:buFont typeface="Arial" panose="020B0604020202020204" pitchFamily="34" charset="0"/>
              <a:buChar char="•"/>
            </a:pPr>
            <a:r>
              <a:rPr lang="en-AU" sz="1000" b="0">
                <a:solidFill>
                  <a:srgbClr val="000000"/>
                </a:solidFill>
              </a:rPr>
              <a:t>Plans and elevations for your proposed development that are drawn to scale, have dimensions and show the details of all buildings or other proposed structures, or </a:t>
            </a:r>
          </a:p>
          <a:p>
            <a:pPr marL="171450" indent="-171450" algn="l" rtl="0" fontAlgn="base">
              <a:lnSpc>
                <a:spcPct val="114000"/>
              </a:lnSpc>
              <a:spcBef>
                <a:spcPts val="200"/>
              </a:spcBef>
              <a:spcAft>
                <a:spcPts val="200"/>
              </a:spcAft>
              <a:buFont typeface="Arial" panose="020B0604020202020204" pitchFamily="34" charset="0"/>
              <a:buChar char="•"/>
            </a:pPr>
            <a:r>
              <a:rPr lang="en-AU" sz="1000" b="0">
                <a:solidFill>
                  <a:srgbClr val="000000"/>
                </a:solidFill>
              </a:rPr>
              <a:t>Plans showing the proposed use (if development is not proposed). </a:t>
            </a:r>
          </a:p>
          <a:p>
            <a:pPr marL="171450" indent="-171450" algn="l" rtl="0" fontAlgn="base">
              <a:lnSpc>
                <a:spcPct val="114000"/>
              </a:lnSpc>
              <a:spcBef>
                <a:spcPts val="200"/>
              </a:spcBef>
              <a:spcAft>
                <a:spcPts val="200"/>
              </a:spcAft>
              <a:buFont typeface="Arial" panose="020B0604020202020204" pitchFamily="34" charset="0"/>
              <a:buChar char="•"/>
            </a:pPr>
            <a:r>
              <a:rPr lang="en-AU" sz="1000" b="0">
                <a:solidFill>
                  <a:srgbClr val="000000"/>
                </a:solidFill>
              </a:rPr>
              <a:t>Written reports to support your application. </a:t>
            </a:r>
          </a:p>
          <a:p>
            <a:pPr marL="171450" indent="-171450" algn="l" rtl="0" fontAlgn="base">
              <a:lnSpc>
                <a:spcPct val="114000"/>
              </a:lnSpc>
              <a:spcBef>
                <a:spcPts val="200"/>
              </a:spcBef>
              <a:spcAft>
                <a:spcPts val="200"/>
              </a:spcAft>
              <a:buFont typeface="Arial" panose="020B0604020202020204" pitchFamily="34" charset="0"/>
              <a:buChar char="•"/>
            </a:pPr>
            <a:r>
              <a:rPr lang="en-AU" sz="1000" b="0">
                <a:solidFill>
                  <a:srgbClr val="000000"/>
                </a:solidFill>
              </a:rPr>
              <a:t>A Metropolitan Planning Levy certificate if your development cost exceeds the threshold. Refer to the State Revenue Office website </a:t>
            </a:r>
            <a:r>
              <a:rPr lang="en-AU" sz="1000" b="0">
                <a:solidFill>
                  <a:srgbClr val="000000"/>
                </a:solidFill>
                <a:highlight>
                  <a:srgbClr val="FFFF00"/>
                </a:highlight>
              </a:rPr>
              <a:t>[insert link</a:t>
            </a:r>
            <a:r>
              <a:rPr lang="en-AU" sz="1000" b="0">
                <a:solidFill>
                  <a:srgbClr val="000000"/>
                </a:solidFill>
              </a:rPr>
              <a:t>] to determine if this levy applies to your application.  </a:t>
            </a:r>
          </a:p>
          <a:p>
            <a:pPr algn="l" rtl="0" fontAlgn="base">
              <a:lnSpc>
                <a:spcPct val="114000"/>
              </a:lnSpc>
              <a:spcBef>
                <a:spcPts val="600"/>
              </a:spcBef>
              <a:spcAft>
                <a:spcPts val="600"/>
              </a:spcAft>
            </a:pPr>
            <a:r>
              <a:rPr lang="en-AU" sz="1000" b="0">
                <a:solidFill>
                  <a:srgbClr val="000000"/>
                </a:solidFill>
              </a:rPr>
              <a:t>Refer to </a:t>
            </a:r>
            <a:r>
              <a:rPr lang="en-AU" sz="1000" b="0">
                <a:solidFill>
                  <a:srgbClr val="000000"/>
                </a:solidFill>
                <a:highlight>
                  <a:srgbClr val="FFFF00"/>
                </a:highlight>
              </a:rPr>
              <a:t>[insert relevant website links] </a:t>
            </a:r>
            <a:r>
              <a:rPr lang="en-AU" sz="1000" b="0">
                <a:solidFill>
                  <a:srgbClr val="000000"/>
                </a:solidFill>
              </a:rPr>
              <a:t>to help you prepare a complete planning permit application.  </a:t>
            </a:r>
          </a:p>
          <a:p>
            <a:pPr algn="l" rtl="0" fontAlgn="base">
              <a:lnSpc>
                <a:spcPct val="114000"/>
              </a:lnSpc>
            </a:pPr>
            <a:r>
              <a:rPr lang="en-AU" sz="1200">
                <a:solidFill>
                  <a:srgbClr val="000000"/>
                </a:solidFill>
              </a:rPr>
              <a:t>5.  Initial assessment </a:t>
            </a:r>
          </a:p>
          <a:p>
            <a:pPr algn="l" rtl="0" fontAlgn="base">
              <a:lnSpc>
                <a:spcPct val="114000"/>
              </a:lnSpc>
              <a:spcBef>
                <a:spcPts val="600"/>
              </a:spcBef>
              <a:spcAft>
                <a:spcPts val="600"/>
              </a:spcAft>
            </a:pPr>
            <a:r>
              <a:rPr lang="en-AU" sz="1000" b="0">
                <a:solidFill>
                  <a:srgbClr val="000000"/>
                </a:solidFill>
              </a:rPr>
              <a:t>We will start the planning assessment and may arrange an inspection of the property. If we find that your application is missing information, we will send you a written request for further information (RFI). </a:t>
            </a:r>
          </a:p>
          <a:p>
            <a:pPr algn="l" rtl="0" fontAlgn="base">
              <a:lnSpc>
                <a:spcPct val="114000"/>
              </a:lnSpc>
              <a:spcBef>
                <a:spcPts val="600"/>
              </a:spcBef>
              <a:spcAft>
                <a:spcPts val="600"/>
              </a:spcAft>
            </a:pPr>
            <a:r>
              <a:rPr lang="en-AU" sz="1000" b="0">
                <a:solidFill>
                  <a:srgbClr val="000000"/>
                </a:solidFill>
              </a:rPr>
              <a:t>We may include preliminary concerns or issues with your application in the RFI letter. You will have the opportunity to update your application accordingly. You should address any problems at this stage, or your application may not be supported. We recommend speaking to us before submitting any changes. </a:t>
            </a:r>
          </a:p>
          <a:p>
            <a:pPr algn="l" rtl="0" fontAlgn="base">
              <a:lnSpc>
                <a:spcPct val="114000"/>
              </a:lnSpc>
              <a:spcBef>
                <a:spcPts val="600"/>
              </a:spcBef>
              <a:spcAft>
                <a:spcPts val="600"/>
              </a:spcAft>
            </a:pPr>
            <a:r>
              <a:rPr lang="en-AU" sz="1000" b="0">
                <a:solidFill>
                  <a:srgbClr val="000000"/>
                </a:solidFill>
              </a:rPr>
              <a:t>You can amend your application at any time during the planning permit application process, however this will incur additional fees and delays if it is done after the public notice stage, so we recommend you respond to any preliminary concerns at the RFI stage. </a:t>
            </a:r>
          </a:p>
          <a:p>
            <a:pPr algn="l" rtl="0" fontAlgn="base">
              <a:lnSpc>
                <a:spcPct val="114000"/>
              </a:lnSpc>
              <a:spcBef>
                <a:spcPts val="600"/>
              </a:spcBef>
              <a:spcAft>
                <a:spcPts val="600"/>
              </a:spcAft>
            </a:pPr>
            <a:r>
              <a:rPr lang="en-AU" sz="1000" b="0">
                <a:solidFill>
                  <a:srgbClr val="000000"/>
                </a:solidFill>
              </a:rPr>
              <a:t>If we have sufficient information, we will refer your application to: </a:t>
            </a:r>
          </a:p>
          <a:p>
            <a:pPr marL="171450" indent="-171450" algn="l" rtl="0" fontAlgn="base">
              <a:lnSpc>
                <a:spcPct val="114000"/>
              </a:lnSpc>
              <a:spcBef>
                <a:spcPts val="200"/>
              </a:spcBef>
              <a:spcAft>
                <a:spcPts val="200"/>
              </a:spcAft>
              <a:buFont typeface="Arial" panose="020B0604020202020204" pitchFamily="34" charset="0"/>
              <a:buChar char="•"/>
            </a:pPr>
            <a:r>
              <a:rPr lang="en-AU" sz="1000" b="0">
                <a:solidFill>
                  <a:srgbClr val="000000"/>
                </a:solidFill>
              </a:rPr>
              <a:t>Internal Council departments to review any technical or strategic aspects of the proposal </a:t>
            </a:r>
          </a:p>
          <a:p>
            <a:pPr marL="171450" indent="-171450" algn="l" rtl="0" fontAlgn="base">
              <a:lnSpc>
                <a:spcPct val="114000"/>
              </a:lnSpc>
              <a:spcBef>
                <a:spcPts val="200"/>
              </a:spcBef>
              <a:spcAft>
                <a:spcPts val="200"/>
              </a:spcAft>
              <a:buFont typeface="Arial" panose="020B0604020202020204" pitchFamily="34" charset="0"/>
              <a:buChar char="•"/>
            </a:pPr>
            <a:r>
              <a:rPr lang="en-AU" sz="1000" b="0">
                <a:solidFill>
                  <a:srgbClr val="000000"/>
                </a:solidFill>
              </a:rPr>
              <a:t>External referral authorities if this is triggered</a:t>
            </a:r>
            <a:endParaRPr lang="en-AU" sz="1000" b="0">
              <a:solidFill>
                <a:srgbClr val="000000"/>
              </a:solidFill>
              <a:highlight>
                <a:srgbClr val="FFFF00"/>
              </a:highlight>
            </a:endParaRPr>
          </a:p>
          <a:p>
            <a:pPr algn="l" rtl="0" fontAlgn="base">
              <a:lnSpc>
                <a:spcPct val="114000"/>
              </a:lnSpc>
            </a:pPr>
            <a:endParaRPr lang="en-AU" sz="1000" b="0">
              <a:solidFill>
                <a:srgbClr val="000000"/>
              </a:solidFill>
              <a:highlight>
                <a:srgbClr val="FFFF00"/>
              </a:highlight>
            </a:endParaRPr>
          </a:p>
        </p:txBody>
      </p:sp>
    </p:spTree>
    <p:extLst>
      <p:ext uri="{BB962C8B-B14F-4D97-AF65-F5344CB8AC3E}">
        <p14:creationId xmlns:p14="http://schemas.microsoft.com/office/powerpoint/2010/main" val="32745806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a:t>Planning permit application process</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85</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364332" y="2434167"/>
            <a:ext cx="5889706" cy="6263266"/>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lnSpc>
                <a:spcPct val="114000"/>
              </a:lnSpc>
            </a:pPr>
            <a:r>
              <a:rPr lang="en-AU" sz="1200" dirty="0">
                <a:solidFill>
                  <a:srgbClr val="000000"/>
                </a:solidFill>
              </a:rPr>
              <a:t>6.  Providing us with further information </a:t>
            </a:r>
          </a:p>
          <a:p>
            <a:pPr fontAlgn="base">
              <a:lnSpc>
                <a:spcPct val="114000"/>
              </a:lnSpc>
              <a:spcBef>
                <a:spcPts val="600"/>
              </a:spcBef>
              <a:spcAft>
                <a:spcPts val="600"/>
              </a:spcAft>
            </a:pPr>
            <a:r>
              <a:rPr lang="en-AU" sz="1000" b="0" dirty="0">
                <a:solidFill>
                  <a:srgbClr val="000000"/>
                </a:solidFill>
              </a:rPr>
              <a:t>You must provide additional information before the date listed on your Request for Further Information letter. We will not progress your application until the requested information is received. </a:t>
            </a:r>
          </a:p>
          <a:p>
            <a:pPr fontAlgn="base">
              <a:lnSpc>
                <a:spcPct val="114000"/>
              </a:lnSpc>
            </a:pPr>
            <a:r>
              <a:rPr lang="en-AU" sz="1000" b="0" i="1" dirty="0">
                <a:solidFill>
                  <a:srgbClr val="000000"/>
                </a:solidFill>
              </a:rPr>
              <a:t>If you can't get us the information in time </a:t>
            </a:r>
          </a:p>
          <a:p>
            <a:pPr algn="l" rtl="0" fontAlgn="base">
              <a:lnSpc>
                <a:spcPct val="114000"/>
              </a:lnSpc>
              <a:spcBef>
                <a:spcPts val="600"/>
              </a:spcBef>
              <a:spcAft>
                <a:spcPts val="600"/>
              </a:spcAft>
            </a:pPr>
            <a:r>
              <a:rPr lang="en-AU" sz="1000" b="0" dirty="0">
                <a:solidFill>
                  <a:srgbClr val="000000"/>
                </a:solidFill>
              </a:rPr>
              <a:t>If you're unable to send us information before the lapse date listed on the letter, you will need to request an extension and explain the reasons for the delay. This request must be made at least one day before the RFI lapse date. If we accept your request, we will notify you of the new due date. If we do not accept your request, you will be given 14 days to submit all outstanding information.  </a:t>
            </a:r>
          </a:p>
          <a:p>
            <a:pPr algn="l" rtl="0" fontAlgn="base">
              <a:lnSpc>
                <a:spcPct val="114000"/>
              </a:lnSpc>
              <a:spcBef>
                <a:spcPts val="600"/>
              </a:spcBef>
              <a:spcAft>
                <a:spcPts val="600"/>
              </a:spcAft>
            </a:pPr>
            <a:r>
              <a:rPr lang="en-AU" sz="1000" b="0" dirty="0">
                <a:solidFill>
                  <a:srgbClr val="000000"/>
                </a:solidFill>
              </a:rPr>
              <a:t>If you miss the due date and have not requested an extension, your application will lapse. This means you will have to submit a new planning permit application and pay the fee again. </a:t>
            </a:r>
          </a:p>
          <a:p>
            <a:pPr algn="l" rtl="0" fontAlgn="base">
              <a:lnSpc>
                <a:spcPct val="114000"/>
              </a:lnSpc>
            </a:pPr>
            <a:r>
              <a:rPr lang="en-AU" sz="1200" dirty="0">
                <a:solidFill>
                  <a:srgbClr val="000000"/>
                </a:solidFill>
              </a:rPr>
              <a:t>7.  Public notice </a:t>
            </a:r>
          </a:p>
          <a:p>
            <a:pPr algn="l" rtl="0" fontAlgn="base">
              <a:lnSpc>
                <a:spcPct val="114000"/>
              </a:lnSpc>
              <a:spcBef>
                <a:spcPts val="600"/>
              </a:spcBef>
              <a:spcAft>
                <a:spcPts val="600"/>
              </a:spcAft>
            </a:pPr>
            <a:r>
              <a:rPr lang="en-AU" sz="1000" b="0" dirty="0">
                <a:solidFill>
                  <a:srgbClr val="000000"/>
                </a:solidFill>
              </a:rPr>
              <a:t>We may need to place your application on public notice if there is a chance that the proposal will impact surrounding properties. Your proposal will determine where and how your application is notified.  </a:t>
            </a:r>
          </a:p>
          <a:p>
            <a:pPr algn="l" rtl="0" fontAlgn="base">
              <a:lnSpc>
                <a:spcPct val="114000"/>
              </a:lnSpc>
              <a:spcBef>
                <a:spcPts val="600"/>
              </a:spcBef>
              <a:spcAft>
                <a:spcPts val="600"/>
              </a:spcAft>
            </a:pPr>
            <a:r>
              <a:rPr lang="en-AU" sz="1000" b="0" dirty="0">
                <a:solidFill>
                  <a:srgbClr val="000000"/>
                </a:solidFill>
              </a:rPr>
              <a:t>Public notice may include: </a:t>
            </a:r>
          </a:p>
          <a:p>
            <a:pPr marL="171450" indent="-171450" algn="l" rtl="0" fontAlgn="base">
              <a:lnSpc>
                <a:spcPct val="114000"/>
              </a:lnSpc>
              <a:spcBef>
                <a:spcPts val="200"/>
              </a:spcBef>
              <a:spcAft>
                <a:spcPts val="200"/>
              </a:spcAft>
              <a:buFont typeface="Arial" panose="020B0604020202020204" pitchFamily="34" charset="0"/>
              <a:buChar char="•"/>
            </a:pPr>
            <a:r>
              <a:rPr lang="en-AU" sz="1000" b="0" dirty="0">
                <a:solidFill>
                  <a:srgbClr val="000000"/>
                </a:solidFill>
              </a:rPr>
              <a:t>Putting a Notice of an Application for a Planning Permit on the land, usually for at least 14 days. </a:t>
            </a:r>
          </a:p>
          <a:p>
            <a:pPr marL="171450" indent="-171450" algn="l" rtl="0" fontAlgn="base">
              <a:lnSpc>
                <a:spcPct val="114000"/>
              </a:lnSpc>
              <a:spcBef>
                <a:spcPts val="200"/>
              </a:spcBef>
              <a:spcAft>
                <a:spcPts val="200"/>
              </a:spcAft>
              <a:buFont typeface="Arial" panose="020B0604020202020204" pitchFamily="34" charset="0"/>
              <a:buChar char="•"/>
            </a:pPr>
            <a:r>
              <a:rPr lang="en-AU" sz="1000" b="0" dirty="0">
                <a:solidFill>
                  <a:srgbClr val="000000"/>
                </a:solidFill>
              </a:rPr>
              <a:t>Sending a letter to next-door property owners and occupiers. </a:t>
            </a:r>
          </a:p>
          <a:p>
            <a:pPr marL="171450" indent="-171450" algn="l" rtl="0" fontAlgn="base">
              <a:lnSpc>
                <a:spcPct val="114000"/>
              </a:lnSpc>
              <a:spcBef>
                <a:spcPts val="200"/>
              </a:spcBef>
              <a:spcAft>
                <a:spcPts val="200"/>
              </a:spcAft>
              <a:buFont typeface="Arial" panose="020B0604020202020204" pitchFamily="34" charset="0"/>
              <a:buChar char="•"/>
            </a:pPr>
            <a:r>
              <a:rPr lang="en-AU" sz="1000" b="0" dirty="0">
                <a:solidFill>
                  <a:srgbClr val="000000"/>
                </a:solidFill>
              </a:rPr>
              <a:t>Putting a Notice of an Application for a Planning Permit in the local newspaper. </a:t>
            </a:r>
          </a:p>
          <a:p>
            <a:pPr algn="l" rtl="0" fontAlgn="base">
              <a:lnSpc>
                <a:spcPct val="114000"/>
              </a:lnSpc>
              <a:spcBef>
                <a:spcPts val="600"/>
              </a:spcBef>
              <a:spcAft>
                <a:spcPts val="600"/>
              </a:spcAft>
            </a:pPr>
            <a:r>
              <a:rPr lang="en-AU" sz="1000" b="0" dirty="0">
                <a:solidFill>
                  <a:srgbClr val="000000"/>
                </a:solidFill>
              </a:rPr>
              <a:t>Council undertakes the public notice process and will charge fees. Some applications will not require public notice. Council does not have the discretion to give notice if an exemption applies. </a:t>
            </a:r>
          </a:p>
          <a:p>
            <a:pPr algn="l" rtl="0" fontAlgn="base">
              <a:lnSpc>
                <a:spcPct val="114000"/>
              </a:lnSpc>
            </a:pPr>
            <a:r>
              <a:rPr lang="en-AU" sz="1200" dirty="0">
                <a:solidFill>
                  <a:srgbClr val="000000"/>
                </a:solidFill>
              </a:rPr>
              <a:t>8.  Objections and submissions </a:t>
            </a:r>
          </a:p>
          <a:p>
            <a:pPr algn="l" rtl="0" fontAlgn="base">
              <a:lnSpc>
                <a:spcPct val="114000"/>
              </a:lnSpc>
              <a:spcBef>
                <a:spcPts val="600"/>
              </a:spcBef>
              <a:spcAft>
                <a:spcPts val="600"/>
              </a:spcAft>
            </a:pPr>
            <a:r>
              <a:rPr lang="en-AU" sz="1000" b="0" dirty="0">
                <a:solidFill>
                  <a:srgbClr val="000000"/>
                </a:solidFill>
              </a:rPr>
              <a:t>When your application is publicly advertised, residents and property owners may view plans attached to your proposal and submit an objection if they feel it may affect them or their property. </a:t>
            </a:r>
          </a:p>
          <a:p>
            <a:pPr algn="l" rtl="0" fontAlgn="base">
              <a:lnSpc>
                <a:spcPct val="114000"/>
              </a:lnSpc>
              <a:spcBef>
                <a:spcPts val="600"/>
              </a:spcBef>
              <a:spcAft>
                <a:spcPts val="600"/>
              </a:spcAft>
            </a:pPr>
            <a:r>
              <a:rPr lang="en-AU" sz="1000" b="0" dirty="0">
                <a:solidFill>
                  <a:srgbClr val="000000"/>
                </a:solidFill>
              </a:rPr>
              <a:t>A submission can be made at any time before we make a decision and will be considered during our assessment. </a:t>
            </a:r>
          </a:p>
          <a:p>
            <a:pPr algn="l" rtl="0" fontAlgn="base">
              <a:lnSpc>
                <a:spcPct val="114000"/>
              </a:lnSpc>
              <a:spcBef>
                <a:spcPts val="600"/>
              </a:spcBef>
              <a:spcAft>
                <a:spcPts val="600"/>
              </a:spcAft>
            </a:pPr>
            <a:r>
              <a:rPr lang="en-AU" sz="1000" b="0" dirty="0">
                <a:solidFill>
                  <a:srgbClr val="000000"/>
                </a:solidFill>
              </a:rPr>
              <a:t>If you would like to view plans attached to an application, make a submission or learn more about the process, visit our public notice page </a:t>
            </a:r>
            <a:r>
              <a:rPr lang="en-AU" sz="1000" b="0" dirty="0">
                <a:solidFill>
                  <a:srgbClr val="000000"/>
                </a:solidFill>
                <a:highlight>
                  <a:srgbClr val="FFFF00"/>
                </a:highlight>
              </a:rPr>
              <a:t>[insert link]</a:t>
            </a:r>
            <a:r>
              <a:rPr lang="en-AU" sz="1000" b="0" dirty="0">
                <a:solidFill>
                  <a:srgbClr val="000000"/>
                </a:solidFill>
              </a:rPr>
              <a:t>. </a:t>
            </a:r>
          </a:p>
          <a:p>
            <a:pPr algn="l" rtl="0" fontAlgn="base">
              <a:lnSpc>
                <a:spcPct val="114000"/>
              </a:lnSpc>
            </a:pPr>
            <a:endParaRPr lang="en-AU" sz="1000" b="0" dirty="0">
              <a:solidFill>
                <a:srgbClr val="000000"/>
              </a:solidFill>
              <a:highlight>
                <a:srgbClr val="FFFF00"/>
              </a:highlight>
            </a:endParaRPr>
          </a:p>
        </p:txBody>
      </p:sp>
    </p:spTree>
    <p:extLst>
      <p:ext uri="{BB962C8B-B14F-4D97-AF65-F5344CB8AC3E}">
        <p14:creationId xmlns:p14="http://schemas.microsoft.com/office/powerpoint/2010/main" val="33011973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a:t>Planning permit application process</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86</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364332" y="2434167"/>
            <a:ext cx="6036468" cy="1853161"/>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lnSpc>
                <a:spcPct val="114000"/>
              </a:lnSpc>
            </a:pPr>
            <a:r>
              <a:rPr lang="en-AU" sz="1200" dirty="0">
                <a:solidFill>
                  <a:srgbClr val="000000"/>
                </a:solidFill>
              </a:rPr>
              <a:t>9.  Respond to public notice </a:t>
            </a:r>
          </a:p>
          <a:p>
            <a:pPr algn="l" rtl="0" fontAlgn="base">
              <a:lnSpc>
                <a:spcPct val="114000"/>
              </a:lnSpc>
              <a:spcBef>
                <a:spcPts val="600"/>
              </a:spcBef>
              <a:spcAft>
                <a:spcPts val="600"/>
              </a:spcAft>
            </a:pPr>
            <a:r>
              <a:rPr lang="en-AU" sz="1000" b="0" dirty="0">
                <a:solidFill>
                  <a:srgbClr val="000000"/>
                </a:solidFill>
              </a:rPr>
              <a:t>You will be provided with a copy of any submissions received when the public notice period is finished. This is your opportunity to make changes to the proposal and address any concerns that have been raised. </a:t>
            </a:r>
          </a:p>
          <a:p>
            <a:pPr algn="l" rtl="0" fontAlgn="base">
              <a:lnSpc>
                <a:spcPct val="114000"/>
              </a:lnSpc>
              <a:spcBef>
                <a:spcPts val="600"/>
              </a:spcBef>
              <a:spcAft>
                <a:spcPts val="600"/>
              </a:spcAft>
            </a:pPr>
            <a:r>
              <a:rPr lang="en-AU" sz="1000" b="0" dirty="0">
                <a:solidFill>
                  <a:srgbClr val="000000"/>
                </a:solidFill>
              </a:rPr>
              <a:t>We may arrange a consultation meeting with interested parties. The meeting will provide a forum for parties to discuss the proposal, identify and address any concerns and explore opportunities to improve outcomes for all participants [update to reflect your council’s post-public notice processes]. </a:t>
            </a:r>
          </a:p>
          <a:p>
            <a:pPr algn="l" rtl="0" fontAlgn="base">
              <a:lnSpc>
                <a:spcPct val="114000"/>
              </a:lnSpc>
              <a:spcBef>
                <a:spcPts val="600"/>
              </a:spcBef>
              <a:spcAft>
                <a:spcPts val="600"/>
              </a:spcAft>
            </a:pPr>
            <a:r>
              <a:rPr lang="en-AU" sz="1000" b="0" dirty="0">
                <a:solidFill>
                  <a:srgbClr val="000000"/>
                </a:solidFill>
              </a:rPr>
              <a:t>You are encouraged to resolve issues before a decision is made. Any objector has the right to appeal Council’s decision to the </a:t>
            </a:r>
            <a:r>
              <a:rPr lang="en-AU" sz="1000" b="0" dirty="0">
                <a:solidFill>
                  <a:schemeClr val="bg2">
                    <a:lumMod val="50000"/>
                  </a:schemeClr>
                </a:solidFill>
                <a:hlinkClick r:id="rId2">
                  <a:extLst>
                    <a:ext uri="{A12FA001-AC4F-418D-AE19-62706E023703}">
                      <ahyp:hlinkClr xmlns:ahyp="http://schemas.microsoft.com/office/drawing/2018/hyperlinkcolor" val="tx"/>
                    </a:ext>
                  </a:extLst>
                </a:hlinkClick>
              </a:rPr>
              <a:t>Victorian Civil and Administrative Tribunal (VCAT)</a:t>
            </a:r>
            <a:r>
              <a:rPr lang="en-AU" sz="1000" b="0" dirty="0">
                <a:solidFill>
                  <a:srgbClr val="000000"/>
                </a:solidFill>
              </a:rPr>
              <a:t>. </a:t>
            </a:r>
            <a:endParaRPr lang="en-AU" sz="1000" b="0" dirty="0">
              <a:solidFill>
                <a:srgbClr val="000000"/>
              </a:solidFill>
              <a:highlight>
                <a:srgbClr val="FFFF00"/>
              </a:highlight>
            </a:endParaRPr>
          </a:p>
        </p:txBody>
      </p:sp>
      <p:sp>
        <p:nvSpPr>
          <p:cNvPr id="3" name="Rectangle: Rounded Corners 2">
            <a:extLst>
              <a:ext uri="{FF2B5EF4-FFF2-40B4-BE49-F238E27FC236}">
                <a16:creationId xmlns:a16="http://schemas.microsoft.com/office/drawing/2014/main" id="{B3F485CF-A630-A9B6-292B-594ED21DD138}"/>
              </a:ext>
            </a:extLst>
          </p:cNvPr>
          <p:cNvSpPr/>
          <p:nvPr/>
        </p:nvSpPr>
        <p:spPr>
          <a:xfrm>
            <a:off x="364331" y="4404191"/>
            <a:ext cx="5889706" cy="163093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14000"/>
              </a:lnSpc>
            </a:pPr>
            <a:r>
              <a:rPr lang="en-AU" sz="1000" b="1" i="1" dirty="0">
                <a:solidFill>
                  <a:srgbClr val="000000"/>
                </a:solidFill>
              </a:rPr>
              <a:t>Amending your application </a:t>
            </a:r>
          </a:p>
          <a:p>
            <a:pPr fontAlgn="base">
              <a:lnSpc>
                <a:spcPct val="114000"/>
              </a:lnSpc>
              <a:spcBef>
                <a:spcPts val="600"/>
              </a:spcBef>
              <a:spcAft>
                <a:spcPts val="600"/>
              </a:spcAft>
            </a:pPr>
            <a:r>
              <a:rPr lang="en-AU" sz="1000" b="0" dirty="0">
                <a:solidFill>
                  <a:srgbClr val="000000"/>
                </a:solidFill>
              </a:rPr>
              <a:t>You can apply to amend a planning permit application at any time before a decision has been by the Responsible Authority. An additional fee (usually 40% of the original application fee) will apply if you amend your application after public notice. Your application must include details of your proposed amendment, including changes to plans or documents submitted with your original application. We recommend that you only amend your application after public notice if you have spoken to your council planner and have a clear understanding of any council or community concerns. </a:t>
            </a:r>
          </a:p>
        </p:txBody>
      </p:sp>
      <p:sp>
        <p:nvSpPr>
          <p:cNvPr id="6" name="Content Placeholder 2">
            <a:extLst>
              <a:ext uri="{FF2B5EF4-FFF2-40B4-BE49-F238E27FC236}">
                <a16:creationId xmlns:a16="http://schemas.microsoft.com/office/drawing/2014/main" id="{DB0E30FA-E92F-B6E6-E7D5-5889B31329F2}"/>
              </a:ext>
            </a:extLst>
          </p:cNvPr>
          <p:cNvSpPr txBox="1">
            <a:spLocks/>
          </p:cNvSpPr>
          <p:nvPr/>
        </p:nvSpPr>
        <p:spPr>
          <a:xfrm>
            <a:off x="364331" y="6151991"/>
            <a:ext cx="5889706" cy="4837727"/>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fontAlgn="base">
              <a:lnSpc>
                <a:spcPct val="114000"/>
              </a:lnSpc>
            </a:pPr>
            <a:r>
              <a:rPr lang="en-AU" sz="1200" dirty="0">
                <a:solidFill>
                  <a:srgbClr val="000000"/>
                </a:solidFill>
              </a:rPr>
              <a:t>10.  Decision </a:t>
            </a:r>
          </a:p>
          <a:p>
            <a:pPr fontAlgn="base">
              <a:lnSpc>
                <a:spcPct val="114000"/>
              </a:lnSpc>
              <a:spcBef>
                <a:spcPts val="600"/>
              </a:spcBef>
              <a:spcAft>
                <a:spcPts val="600"/>
              </a:spcAft>
            </a:pPr>
            <a:r>
              <a:rPr lang="en-AU" sz="1000" b="0" dirty="0">
                <a:solidFill>
                  <a:srgbClr val="000000"/>
                </a:solidFill>
              </a:rPr>
              <a:t>Planning officers have authority from Council to consider most planning permit applications. Some types of applications are required to be reported to Council for a decision. This may delay our decision by three to four weeks. </a:t>
            </a:r>
          </a:p>
          <a:p>
            <a:pPr fontAlgn="base">
              <a:lnSpc>
                <a:spcPct val="114000"/>
              </a:lnSpc>
              <a:spcBef>
                <a:spcPts val="600"/>
              </a:spcBef>
            </a:pPr>
            <a:r>
              <a:rPr lang="en-AU" sz="1000" b="0" dirty="0">
                <a:solidFill>
                  <a:srgbClr val="000000"/>
                </a:solidFill>
              </a:rPr>
              <a:t>There are three types of decisions we can make based on your application. We can: </a:t>
            </a:r>
          </a:p>
          <a:p>
            <a:pPr marL="171450" indent="-171450" fontAlgn="base">
              <a:lnSpc>
                <a:spcPct val="114000"/>
              </a:lnSpc>
              <a:spcBef>
                <a:spcPts val="0"/>
              </a:spcBef>
              <a:buFont typeface="Arial" panose="020B0604020202020204" pitchFamily="34" charset="0"/>
              <a:buChar char="•"/>
            </a:pPr>
            <a:r>
              <a:rPr lang="en-AU" sz="1000" b="0" dirty="0">
                <a:solidFill>
                  <a:srgbClr val="000000"/>
                </a:solidFill>
              </a:rPr>
              <a:t>Issue a Permit (if there are no objections). </a:t>
            </a:r>
          </a:p>
          <a:p>
            <a:pPr marL="171450" indent="-171450" fontAlgn="base">
              <a:lnSpc>
                <a:spcPct val="114000"/>
              </a:lnSpc>
              <a:spcBef>
                <a:spcPts val="0"/>
              </a:spcBef>
              <a:buFont typeface="Arial" panose="020B0604020202020204" pitchFamily="34" charset="0"/>
              <a:buChar char="•"/>
            </a:pPr>
            <a:r>
              <a:rPr lang="en-AU" sz="1000" b="0" dirty="0">
                <a:solidFill>
                  <a:srgbClr val="000000"/>
                </a:solidFill>
              </a:rPr>
              <a:t>Issue a Notice of Decision to Grant a Permit (if objections have been received but Council considers that the proposal is acceptable). </a:t>
            </a:r>
          </a:p>
          <a:p>
            <a:pPr marL="171450" indent="-171450" fontAlgn="base">
              <a:lnSpc>
                <a:spcPct val="114000"/>
              </a:lnSpc>
              <a:spcBef>
                <a:spcPts val="0"/>
              </a:spcBef>
              <a:buFont typeface="Arial" panose="020B0604020202020204" pitchFamily="34" charset="0"/>
              <a:buChar char="•"/>
            </a:pPr>
            <a:r>
              <a:rPr lang="en-AU" sz="1000" b="0" dirty="0">
                <a:solidFill>
                  <a:srgbClr val="000000"/>
                </a:solidFill>
              </a:rPr>
              <a:t>Refuse to Grant a Permit. </a:t>
            </a:r>
          </a:p>
          <a:p>
            <a:pPr fontAlgn="base">
              <a:lnSpc>
                <a:spcPct val="114000"/>
              </a:lnSpc>
              <a:spcBef>
                <a:spcPts val="600"/>
              </a:spcBef>
              <a:spcAft>
                <a:spcPts val="600"/>
              </a:spcAft>
            </a:pPr>
            <a:r>
              <a:rPr lang="en-AU" sz="1000" b="0" dirty="0">
                <a:solidFill>
                  <a:srgbClr val="000000"/>
                </a:solidFill>
              </a:rPr>
              <a:t>Your planning permit is likely to contain conditions that set out how development or a particular use of a parcel of land must proceed and continue. Use and developments can only begin and continue if all conditions on the permit are met.  </a:t>
            </a:r>
          </a:p>
          <a:p>
            <a:pPr fontAlgn="base">
              <a:lnSpc>
                <a:spcPct val="114000"/>
              </a:lnSpc>
              <a:spcBef>
                <a:spcPts val="600"/>
              </a:spcBef>
              <a:spcAft>
                <a:spcPts val="600"/>
              </a:spcAft>
            </a:pPr>
            <a:r>
              <a:rPr lang="en-AU" sz="1000" b="0" dirty="0">
                <a:solidFill>
                  <a:srgbClr val="000000"/>
                </a:solidFill>
              </a:rPr>
              <a:t>After your permit has been issued, you can apply to amend any plans, conditions, development or use included in your permit. You can also request an extension of time. Visit our </a:t>
            </a:r>
            <a:r>
              <a:rPr lang="en-AU" sz="1000" b="0" dirty="0">
                <a:solidFill>
                  <a:schemeClr val="bg2">
                    <a:lumMod val="50000"/>
                  </a:schemeClr>
                </a:solidFill>
                <a:hlinkClick r:id="rId3">
                  <a:extLst>
                    <a:ext uri="{A12FA001-AC4F-418D-AE19-62706E023703}">
                      <ahyp:hlinkClr xmlns:ahyp="http://schemas.microsoft.com/office/drawing/2018/hyperlinkcolor" val="tx"/>
                    </a:ext>
                  </a:extLst>
                </a:hlinkClick>
              </a:rPr>
              <a:t>Amend or extend a planning permit</a:t>
            </a:r>
            <a:r>
              <a:rPr lang="en-AU" sz="1000" b="0" dirty="0">
                <a:solidFill>
                  <a:srgbClr val="000000"/>
                </a:solidFill>
              </a:rPr>
              <a:t> page for more information. </a:t>
            </a:r>
          </a:p>
          <a:p>
            <a:pPr algn="l" rtl="0" fontAlgn="base">
              <a:lnSpc>
                <a:spcPct val="114000"/>
              </a:lnSpc>
            </a:pPr>
            <a:endParaRPr lang="en-AU" sz="1000" b="0" dirty="0">
              <a:solidFill>
                <a:srgbClr val="000000"/>
              </a:solidFill>
              <a:highlight>
                <a:srgbClr val="FFFF00"/>
              </a:highlight>
            </a:endParaRPr>
          </a:p>
        </p:txBody>
      </p:sp>
    </p:spTree>
    <p:extLst>
      <p:ext uri="{BB962C8B-B14F-4D97-AF65-F5344CB8AC3E}">
        <p14:creationId xmlns:p14="http://schemas.microsoft.com/office/powerpoint/2010/main" val="36259502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a:t>VCAT Appeals</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87</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364332" y="2434167"/>
            <a:ext cx="5889706" cy="6263266"/>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lnSpc>
                <a:spcPct val="114000"/>
              </a:lnSpc>
            </a:pPr>
            <a:r>
              <a:rPr lang="en-AU" sz="1200" dirty="0">
                <a:solidFill>
                  <a:srgbClr val="000000"/>
                </a:solidFill>
              </a:rPr>
              <a:t>Appeal a decision </a:t>
            </a:r>
          </a:p>
          <a:p>
            <a:pPr algn="l" rtl="0" fontAlgn="base">
              <a:lnSpc>
                <a:spcPct val="114000"/>
              </a:lnSpc>
              <a:spcBef>
                <a:spcPts val="600"/>
              </a:spcBef>
              <a:spcAft>
                <a:spcPts val="600"/>
              </a:spcAft>
            </a:pPr>
            <a:r>
              <a:rPr lang="en-AU" sz="1000" b="0" dirty="0">
                <a:solidFill>
                  <a:srgbClr val="000000"/>
                </a:solidFill>
              </a:rPr>
              <a:t>If you disagree with a decision we have made about a planning permit application, you can appeal it with the </a:t>
            </a:r>
            <a:r>
              <a:rPr lang="en-AU" sz="1000" b="0" dirty="0">
                <a:solidFill>
                  <a:schemeClr val="bg2">
                    <a:lumMod val="50000"/>
                  </a:schemeClr>
                </a:solidFill>
                <a:hlinkClick r:id="rId2">
                  <a:extLst>
                    <a:ext uri="{A12FA001-AC4F-418D-AE19-62706E023703}">
                      <ahyp:hlinkClr xmlns:ahyp="http://schemas.microsoft.com/office/drawing/2018/hyperlinkcolor" val="tx"/>
                    </a:ext>
                  </a:extLst>
                </a:hlinkClick>
              </a:rPr>
              <a:t>Victorian Civil and Administrative Tribunal (VCAT)</a:t>
            </a:r>
            <a:r>
              <a:rPr lang="en-AU" sz="1000" b="0" dirty="0">
                <a:solidFill>
                  <a:srgbClr val="000000"/>
                </a:solidFill>
              </a:rPr>
              <a:t>. </a:t>
            </a:r>
          </a:p>
          <a:p>
            <a:pPr algn="l" rtl="0" fontAlgn="base">
              <a:lnSpc>
                <a:spcPct val="114000"/>
              </a:lnSpc>
              <a:spcBef>
                <a:spcPts val="600"/>
              </a:spcBef>
              <a:spcAft>
                <a:spcPts val="600"/>
              </a:spcAft>
            </a:pPr>
            <a:r>
              <a:rPr lang="en-AU" sz="1000" b="0" dirty="0">
                <a:solidFill>
                  <a:srgbClr val="000000"/>
                </a:solidFill>
              </a:rPr>
              <a:t>The following options are available: </a:t>
            </a:r>
          </a:p>
          <a:p>
            <a:pPr marL="171450" indent="-171450" algn="l" rtl="0" fontAlgn="base">
              <a:lnSpc>
                <a:spcPct val="114000"/>
              </a:lnSpc>
              <a:spcBef>
                <a:spcPts val="200"/>
              </a:spcBef>
              <a:spcAft>
                <a:spcPts val="200"/>
              </a:spcAft>
              <a:buFont typeface="Arial" panose="020B0604020202020204" pitchFamily="34" charset="0"/>
              <a:buChar char="•"/>
            </a:pPr>
            <a:r>
              <a:rPr lang="en-AU" sz="1000" b="0" dirty="0">
                <a:solidFill>
                  <a:srgbClr val="000000"/>
                </a:solidFill>
              </a:rPr>
              <a:t>If you are the applicant and want to appeal, you must submit an application to VCAT within 60 days of our decision. </a:t>
            </a:r>
          </a:p>
          <a:p>
            <a:pPr marL="171450" indent="-171450" algn="l" rtl="0" fontAlgn="base">
              <a:lnSpc>
                <a:spcPct val="114000"/>
              </a:lnSpc>
              <a:spcBef>
                <a:spcPts val="200"/>
              </a:spcBef>
              <a:spcAft>
                <a:spcPts val="200"/>
              </a:spcAft>
              <a:buFont typeface="Arial" panose="020B0604020202020204" pitchFamily="34" charset="0"/>
              <a:buChar char="•"/>
            </a:pPr>
            <a:r>
              <a:rPr lang="en-AU" sz="1000" b="0" dirty="0">
                <a:solidFill>
                  <a:srgbClr val="000000"/>
                </a:solidFill>
              </a:rPr>
              <a:t>If you are the objector to the application and want to appeal, you must submit an application to VCAT within 28 days of our decision. </a:t>
            </a:r>
          </a:p>
          <a:p>
            <a:pPr algn="l" rtl="0" fontAlgn="base">
              <a:lnSpc>
                <a:spcPct val="114000"/>
              </a:lnSpc>
              <a:spcBef>
                <a:spcPts val="600"/>
              </a:spcBef>
              <a:spcAft>
                <a:spcPts val="600"/>
              </a:spcAft>
            </a:pPr>
            <a:r>
              <a:rPr lang="en-AU" sz="1000" b="0" dirty="0">
                <a:solidFill>
                  <a:srgbClr val="000000"/>
                </a:solidFill>
              </a:rPr>
              <a:t>When VCAT reviews one of our decisions, it will consider the entire application. </a:t>
            </a:r>
          </a:p>
          <a:p>
            <a:pPr algn="l" rtl="0" fontAlgn="base">
              <a:lnSpc>
                <a:spcPct val="114000"/>
              </a:lnSpc>
              <a:spcBef>
                <a:spcPts val="600"/>
              </a:spcBef>
              <a:spcAft>
                <a:spcPts val="600"/>
              </a:spcAft>
            </a:pPr>
            <a:r>
              <a:rPr lang="en-AU" sz="1000" b="0" dirty="0">
                <a:solidFill>
                  <a:srgbClr val="000000"/>
                </a:solidFill>
              </a:rPr>
              <a:t>You can find information on how to apply to VCAT on your: </a:t>
            </a:r>
          </a:p>
          <a:p>
            <a:pPr marL="171450" indent="-171450" algn="l" rtl="0" fontAlgn="base">
              <a:lnSpc>
                <a:spcPct val="114000"/>
              </a:lnSpc>
              <a:spcBef>
                <a:spcPts val="200"/>
              </a:spcBef>
              <a:spcAft>
                <a:spcPts val="200"/>
              </a:spcAft>
              <a:buFont typeface="Arial" panose="020B0604020202020204" pitchFamily="34" charset="0"/>
              <a:buChar char="•"/>
            </a:pPr>
            <a:r>
              <a:rPr lang="en-AU" sz="1000" b="0" dirty="0">
                <a:solidFill>
                  <a:srgbClr val="000000"/>
                </a:solidFill>
              </a:rPr>
              <a:t>Refusal to Grant a Planning Permit </a:t>
            </a:r>
          </a:p>
          <a:p>
            <a:pPr marL="171450" indent="-171450" algn="l" rtl="0" fontAlgn="base">
              <a:lnSpc>
                <a:spcPct val="114000"/>
              </a:lnSpc>
              <a:spcBef>
                <a:spcPts val="200"/>
              </a:spcBef>
              <a:spcAft>
                <a:spcPts val="200"/>
              </a:spcAft>
              <a:buFont typeface="Arial" panose="020B0604020202020204" pitchFamily="34" charset="0"/>
              <a:buChar char="•"/>
            </a:pPr>
            <a:r>
              <a:rPr lang="en-AU" sz="1000" b="0" dirty="0">
                <a:solidFill>
                  <a:srgbClr val="000000"/>
                </a:solidFill>
              </a:rPr>
              <a:t>Notice of Decision to Grant a Planning Permit </a:t>
            </a:r>
          </a:p>
          <a:p>
            <a:pPr algn="l" rtl="0" fontAlgn="base">
              <a:lnSpc>
                <a:spcPct val="114000"/>
              </a:lnSpc>
              <a:spcBef>
                <a:spcPts val="600"/>
              </a:spcBef>
              <a:spcAft>
                <a:spcPts val="600"/>
              </a:spcAft>
            </a:pPr>
            <a:r>
              <a:rPr lang="en-AU" sz="1000" b="0" dirty="0">
                <a:solidFill>
                  <a:srgbClr val="000000"/>
                </a:solidFill>
              </a:rPr>
              <a:t>Appeals can sometimes be a lengthy process. You will need to wait for a hearing date before the matter can be heard in full by a tribunal member. Depending on the caseload of VCAT at the time, this can sometimes take months. </a:t>
            </a:r>
          </a:p>
          <a:p>
            <a:pPr algn="l" rtl="0" fontAlgn="base">
              <a:lnSpc>
                <a:spcPct val="114000"/>
              </a:lnSpc>
              <a:spcBef>
                <a:spcPts val="600"/>
              </a:spcBef>
              <a:spcAft>
                <a:spcPts val="600"/>
              </a:spcAft>
            </a:pPr>
            <a:r>
              <a:rPr lang="en-AU" sz="1000" b="0" dirty="0">
                <a:solidFill>
                  <a:srgbClr val="000000"/>
                </a:solidFill>
              </a:rPr>
              <a:t>Any party who has made a submission to an application will be notified of an appeal. Notified parties can make a further submission to the tribunal and decide to attend the hearing. Hearings can vary in length depending on the nature of the case, as well as the number of parties who wish to address the tribunal. </a:t>
            </a:r>
          </a:p>
          <a:p>
            <a:pPr fontAlgn="base">
              <a:lnSpc>
                <a:spcPct val="114000"/>
              </a:lnSpc>
            </a:pPr>
            <a:r>
              <a:rPr lang="en-AU" sz="1200" dirty="0">
                <a:solidFill>
                  <a:srgbClr val="000000"/>
                </a:solidFill>
              </a:rPr>
              <a:t>VCAT decisions </a:t>
            </a:r>
          </a:p>
          <a:p>
            <a:pPr algn="l" rtl="0" fontAlgn="base">
              <a:lnSpc>
                <a:spcPct val="114000"/>
              </a:lnSpc>
              <a:spcBef>
                <a:spcPts val="600"/>
              </a:spcBef>
              <a:spcAft>
                <a:spcPts val="600"/>
              </a:spcAft>
            </a:pPr>
            <a:r>
              <a:rPr lang="en-AU" sz="1000" b="0" dirty="0">
                <a:solidFill>
                  <a:srgbClr val="000000"/>
                </a:solidFill>
              </a:rPr>
              <a:t>When a VCAT hearing ends, VCAT will consider all of the material on file and presented at the hearing. Once a decision is made, a copy of the Tribunal’s order will be sent to all parties by email or mail. This will usually include reasons for the decision. </a:t>
            </a:r>
          </a:p>
          <a:p>
            <a:pPr algn="l" rtl="0" fontAlgn="base">
              <a:lnSpc>
                <a:spcPct val="114000"/>
              </a:lnSpc>
              <a:spcBef>
                <a:spcPts val="600"/>
              </a:spcBef>
              <a:spcAft>
                <a:spcPts val="600"/>
              </a:spcAft>
            </a:pPr>
            <a:r>
              <a:rPr lang="en-AU" sz="1000" b="0" dirty="0">
                <a:solidFill>
                  <a:srgbClr val="000000"/>
                </a:solidFill>
              </a:rPr>
              <a:t>The Tribunal’s decision is final unless there is an appeal by a party to the Supreme Court on a point of law. If a planning permit is granted, Council must issue that permit in accordance with VCAT's order. We are responsible for making sure the requirements of the permit are met.</a:t>
            </a:r>
          </a:p>
        </p:txBody>
      </p:sp>
    </p:spTree>
    <p:extLst>
      <p:ext uri="{BB962C8B-B14F-4D97-AF65-F5344CB8AC3E}">
        <p14:creationId xmlns:p14="http://schemas.microsoft.com/office/powerpoint/2010/main" val="9329662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a:t>Endorsing plans</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88</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364332" y="2434167"/>
            <a:ext cx="5889706" cy="6263266"/>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lnSpc>
                <a:spcPct val="114000"/>
              </a:lnSpc>
            </a:pPr>
            <a:r>
              <a:rPr lang="en-AU" sz="1200" dirty="0">
                <a:solidFill>
                  <a:srgbClr val="000000"/>
                </a:solidFill>
              </a:rPr>
              <a:t>Submitting plans to be endorsed </a:t>
            </a:r>
          </a:p>
          <a:p>
            <a:pPr algn="l" rtl="0" fontAlgn="base">
              <a:lnSpc>
                <a:spcPct val="114000"/>
              </a:lnSpc>
            </a:pPr>
            <a:r>
              <a:rPr lang="en-AU" sz="1200" dirty="0">
                <a:solidFill>
                  <a:srgbClr val="000000"/>
                </a:solidFill>
              </a:rPr>
              <a:t>When do plans need to be endorsed? </a:t>
            </a:r>
          </a:p>
          <a:p>
            <a:pPr algn="l" rtl="0" fontAlgn="base">
              <a:lnSpc>
                <a:spcPct val="114000"/>
              </a:lnSpc>
              <a:spcBef>
                <a:spcPts val="600"/>
              </a:spcBef>
              <a:spcAft>
                <a:spcPts val="600"/>
              </a:spcAft>
            </a:pPr>
            <a:r>
              <a:rPr lang="en-AU" sz="1000" b="0" dirty="0">
                <a:solidFill>
                  <a:srgbClr val="000000"/>
                </a:solidFill>
              </a:rPr>
              <a:t>You may need to submit updated plans for endorsement as a condition of a planning permit before a use or development can commence. This can include: </a:t>
            </a:r>
          </a:p>
          <a:p>
            <a:pPr marL="171450" indent="-171450" algn="l" rtl="0" fontAlgn="base">
              <a:lnSpc>
                <a:spcPct val="114000"/>
              </a:lnSpc>
              <a:spcBef>
                <a:spcPts val="200"/>
              </a:spcBef>
              <a:spcAft>
                <a:spcPts val="200"/>
              </a:spcAft>
              <a:buFont typeface="Arial" panose="020B0604020202020204" pitchFamily="34" charset="0"/>
              <a:buChar char="•"/>
            </a:pPr>
            <a:r>
              <a:rPr lang="en-AU" sz="1000" b="0" dirty="0">
                <a:solidFill>
                  <a:srgbClr val="000000"/>
                </a:solidFill>
              </a:rPr>
              <a:t>Amended development plans (commonly referred to as “Condition 1 Plans”, in reference to the requirements of condition 1 of a Planning Permit.) </a:t>
            </a:r>
          </a:p>
          <a:p>
            <a:pPr marL="171450" indent="-171450" algn="l" rtl="0" fontAlgn="base">
              <a:lnSpc>
                <a:spcPct val="114000"/>
              </a:lnSpc>
              <a:spcBef>
                <a:spcPts val="200"/>
              </a:spcBef>
              <a:spcAft>
                <a:spcPts val="200"/>
              </a:spcAft>
              <a:buFont typeface="Arial" panose="020B0604020202020204" pitchFamily="34" charset="0"/>
              <a:buChar char="•"/>
            </a:pPr>
            <a:r>
              <a:rPr lang="en-AU" sz="1000" b="0" dirty="0">
                <a:solidFill>
                  <a:srgbClr val="000000"/>
                </a:solidFill>
              </a:rPr>
              <a:t>Landscape plans </a:t>
            </a:r>
          </a:p>
          <a:p>
            <a:pPr marL="171450" indent="-171450" algn="l" rtl="0" fontAlgn="base">
              <a:lnSpc>
                <a:spcPct val="114000"/>
              </a:lnSpc>
              <a:spcBef>
                <a:spcPts val="200"/>
              </a:spcBef>
              <a:spcAft>
                <a:spcPts val="200"/>
              </a:spcAft>
              <a:buFont typeface="Arial" panose="020B0604020202020204" pitchFamily="34" charset="0"/>
              <a:buChar char="•"/>
            </a:pPr>
            <a:r>
              <a:rPr lang="en-AU" sz="1000" b="0" dirty="0">
                <a:solidFill>
                  <a:srgbClr val="000000"/>
                </a:solidFill>
              </a:rPr>
              <a:t>Tree protection management plans </a:t>
            </a:r>
          </a:p>
          <a:p>
            <a:pPr marL="171450" indent="-171450" algn="l" rtl="0" fontAlgn="base">
              <a:lnSpc>
                <a:spcPct val="114000"/>
              </a:lnSpc>
              <a:spcBef>
                <a:spcPts val="200"/>
              </a:spcBef>
              <a:spcAft>
                <a:spcPts val="200"/>
              </a:spcAft>
              <a:buFont typeface="Arial" panose="020B0604020202020204" pitchFamily="34" charset="0"/>
              <a:buChar char="•"/>
            </a:pPr>
            <a:r>
              <a:rPr lang="en-AU" sz="1000" b="0" dirty="0">
                <a:solidFill>
                  <a:srgbClr val="000000"/>
                </a:solidFill>
              </a:rPr>
              <a:t>Construction management plans </a:t>
            </a:r>
          </a:p>
          <a:p>
            <a:pPr marL="171450" indent="-171450" algn="l" rtl="0" fontAlgn="base">
              <a:lnSpc>
                <a:spcPct val="114000"/>
              </a:lnSpc>
              <a:spcBef>
                <a:spcPts val="200"/>
              </a:spcBef>
              <a:spcAft>
                <a:spcPts val="200"/>
              </a:spcAft>
              <a:buFont typeface="Arial" panose="020B0604020202020204" pitchFamily="34" charset="0"/>
              <a:buChar char="•"/>
            </a:pPr>
            <a:r>
              <a:rPr lang="en-AU" sz="1000" b="0" dirty="0">
                <a:solidFill>
                  <a:srgbClr val="000000"/>
                </a:solidFill>
              </a:rPr>
              <a:t>Other management plans for ongoing requirements once a development is complete (such as a bushfire management plan, waste management plan – refer to conditions of your planning permit for further advice) </a:t>
            </a:r>
          </a:p>
          <a:p>
            <a:pPr algn="l" rtl="0" fontAlgn="base">
              <a:lnSpc>
                <a:spcPct val="114000"/>
              </a:lnSpc>
              <a:spcBef>
                <a:spcPts val="600"/>
              </a:spcBef>
              <a:spcAft>
                <a:spcPts val="600"/>
              </a:spcAft>
            </a:pPr>
            <a:r>
              <a:rPr lang="en-AU" sz="1000" b="0" dirty="0">
                <a:solidFill>
                  <a:srgbClr val="000000"/>
                </a:solidFill>
              </a:rPr>
              <a:t>Check the wording of all planning permit conditions carefully. The conditions will state if need you to take a certain action or submit information. </a:t>
            </a:r>
          </a:p>
          <a:p>
            <a:pPr algn="l" rtl="0" fontAlgn="base">
              <a:lnSpc>
                <a:spcPct val="114000"/>
              </a:lnSpc>
              <a:spcBef>
                <a:spcPts val="600"/>
              </a:spcBef>
              <a:spcAft>
                <a:spcPts val="600"/>
              </a:spcAft>
            </a:pPr>
            <a:r>
              <a:rPr lang="en-AU" sz="1000" b="0" dirty="0">
                <a:solidFill>
                  <a:srgbClr val="000000"/>
                </a:solidFill>
              </a:rPr>
              <a:t>You must not start building works or the use of the land until Council endorses all plans and documents. </a:t>
            </a:r>
          </a:p>
          <a:p>
            <a:pPr algn="l" rtl="0" fontAlgn="base">
              <a:lnSpc>
                <a:spcPct val="114000"/>
              </a:lnSpc>
              <a:spcBef>
                <a:spcPts val="600"/>
              </a:spcBef>
              <a:spcAft>
                <a:spcPts val="600"/>
              </a:spcAft>
            </a:pPr>
            <a:r>
              <a:rPr lang="en-AU" sz="1000" b="0" dirty="0">
                <a:solidFill>
                  <a:srgbClr val="000000"/>
                </a:solidFill>
              </a:rPr>
              <a:t>Council will only approve amendments that the planning permit conditions require. If you need to make other changes to your plans, contact Council to discuss how to proceed. </a:t>
            </a:r>
          </a:p>
          <a:p>
            <a:pPr algn="l" rtl="0" fontAlgn="base">
              <a:lnSpc>
                <a:spcPct val="114000"/>
              </a:lnSpc>
            </a:pPr>
            <a:r>
              <a:rPr lang="en-AU" sz="1200" dirty="0">
                <a:solidFill>
                  <a:srgbClr val="000000"/>
                </a:solidFill>
              </a:rPr>
              <a:t>What happens next? </a:t>
            </a:r>
          </a:p>
          <a:p>
            <a:pPr fontAlgn="base">
              <a:lnSpc>
                <a:spcPct val="114000"/>
              </a:lnSpc>
              <a:spcBef>
                <a:spcPts val="600"/>
              </a:spcBef>
              <a:spcAft>
                <a:spcPts val="600"/>
              </a:spcAft>
            </a:pPr>
            <a:r>
              <a:rPr lang="en-AU" sz="1000" b="0" dirty="0">
                <a:solidFill>
                  <a:srgbClr val="000000"/>
                </a:solidFill>
              </a:rPr>
              <a:t>Once we receive plans, your endorsement request will be allocated to a planning officer, who will review the plans. Endorsed plans will either be sent to the applicant, or advice will be provided requiring further changes to be made if plans do not sufficiently respond to conditions of the permit. </a:t>
            </a:r>
          </a:p>
          <a:p>
            <a:pPr fontAlgn="base">
              <a:lnSpc>
                <a:spcPct val="114000"/>
              </a:lnSpc>
              <a:spcBef>
                <a:spcPts val="600"/>
              </a:spcBef>
              <a:spcAft>
                <a:spcPts val="600"/>
              </a:spcAft>
            </a:pPr>
            <a:r>
              <a:rPr lang="en-AU" sz="1000" b="0" dirty="0">
                <a:solidFill>
                  <a:srgbClr val="000000"/>
                </a:solidFill>
              </a:rPr>
              <a:t>If changes to plans have been made beyond the scope of the conditions of the Permit, we may direct you to </a:t>
            </a:r>
            <a:r>
              <a:rPr lang="en-AU" sz="1000" b="0" dirty="0">
                <a:solidFill>
                  <a:schemeClr val="bg2">
                    <a:lumMod val="50000"/>
                  </a:schemeClr>
                </a:solidFill>
                <a:hlinkClick r:id="rId2">
                  <a:extLst>
                    <a:ext uri="{A12FA001-AC4F-418D-AE19-62706E023703}">
                      <ahyp:hlinkClr xmlns:ahyp="http://schemas.microsoft.com/office/drawing/2018/hyperlinkcolor" val="tx"/>
                    </a:ext>
                  </a:extLst>
                </a:hlinkClick>
              </a:rPr>
              <a:t>Amend a planning permit</a:t>
            </a:r>
            <a:r>
              <a:rPr lang="en-AU" sz="1000" b="0" dirty="0">
                <a:solidFill>
                  <a:srgbClr val="000000"/>
                </a:solidFill>
              </a:rPr>
              <a:t>. </a:t>
            </a:r>
          </a:p>
          <a:p>
            <a:pPr algn="l" rtl="0" fontAlgn="base">
              <a:lnSpc>
                <a:spcPct val="114000"/>
              </a:lnSpc>
            </a:pPr>
            <a:r>
              <a:rPr lang="en-AU" sz="1200" dirty="0">
                <a:solidFill>
                  <a:srgbClr val="000000"/>
                </a:solidFill>
              </a:rPr>
              <a:t>More information </a:t>
            </a:r>
          </a:p>
          <a:p>
            <a:pPr algn="l" rtl="0" fontAlgn="base">
              <a:lnSpc>
                <a:spcPct val="114000"/>
              </a:lnSpc>
            </a:pPr>
            <a:r>
              <a:rPr lang="en-AU" sz="1000" b="0" dirty="0">
                <a:solidFill>
                  <a:srgbClr val="000000"/>
                </a:solidFill>
              </a:rPr>
              <a:t>View </a:t>
            </a:r>
            <a:r>
              <a:rPr lang="en-AU" sz="1000" b="0" dirty="0">
                <a:solidFill>
                  <a:schemeClr val="bg2">
                    <a:lumMod val="50000"/>
                  </a:schemeClr>
                </a:solidFill>
                <a:hlinkClick r:id="rId3">
                  <a:extLst>
                    <a:ext uri="{A12FA001-AC4F-418D-AE19-62706E023703}">
                      <ahyp:hlinkClr xmlns:ahyp="http://schemas.microsoft.com/office/drawing/2018/hyperlinkcolor" val="tx"/>
                    </a:ext>
                  </a:extLst>
                </a:hlinkClick>
              </a:rPr>
              <a:t>Frequently Asked Questions</a:t>
            </a:r>
            <a:r>
              <a:rPr lang="en-AU" sz="1000" b="0" dirty="0">
                <a:solidFill>
                  <a:srgbClr val="000000"/>
                </a:solidFill>
              </a:rPr>
              <a:t> </a:t>
            </a:r>
            <a:r>
              <a:rPr lang="en-AU" sz="1000" b="0" dirty="0">
                <a:solidFill>
                  <a:srgbClr val="000000"/>
                </a:solidFill>
                <a:highlight>
                  <a:srgbClr val="FFFF00"/>
                </a:highlight>
              </a:rPr>
              <a:t>[insert link]</a:t>
            </a:r>
            <a:r>
              <a:rPr lang="en-AU" sz="1000" b="0" dirty="0">
                <a:solidFill>
                  <a:srgbClr val="000000"/>
                </a:solidFill>
              </a:rPr>
              <a:t> or visit our </a:t>
            </a:r>
            <a:r>
              <a:rPr lang="en-AU" sz="1000" b="0" dirty="0">
                <a:solidFill>
                  <a:schemeClr val="bg2">
                    <a:lumMod val="50000"/>
                  </a:schemeClr>
                </a:solidFill>
                <a:hlinkClick r:id="rId4">
                  <a:extLst>
                    <a:ext uri="{A12FA001-AC4F-418D-AE19-62706E023703}">
                      <ahyp:hlinkClr xmlns:ahyp="http://schemas.microsoft.com/office/drawing/2018/hyperlinkcolor" val="tx"/>
                    </a:ext>
                  </a:extLst>
                </a:hlinkClick>
              </a:rPr>
              <a:t>Planning forms, fact sheets and checklists</a:t>
            </a:r>
            <a:r>
              <a:rPr lang="en-AU" sz="1000" b="0" dirty="0">
                <a:solidFill>
                  <a:srgbClr val="000000"/>
                </a:solidFill>
              </a:rPr>
              <a:t> </a:t>
            </a:r>
            <a:r>
              <a:rPr lang="en-AU" sz="1000" b="0" dirty="0">
                <a:solidFill>
                  <a:srgbClr val="000000"/>
                </a:solidFill>
                <a:highlight>
                  <a:srgbClr val="FFFF00"/>
                </a:highlight>
              </a:rPr>
              <a:t>[insert link]</a:t>
            </a:r>
            <a:r>
              <a:rPr lang="en-AU" sz="1000" b="0" dirty="0">
                <a:solidFill>
                  <a:srgbClr val="000000"/>
                </a:solidFill>
              </a:rPr>
              <a:t> page for more information on planning permit applications. </a:t>
            </a:r>
          </a:p>
          <a:p>
            <a:pPr algn="l" rtl="0" fontAlgn="base">
              <a:lnSpc>
                <a:spcPct val="114000"/>
              </a:lnSpc>
            </a:pPr>
            <a:r>
              <a:rPr lang="en-AU" sz="1000" b="0" dirty="0">
                <a:solidFill>
                  <a:srgbClr val="000000"/>
                </a:solidFill>
              </a:rPr>
              <a:t>For general planning advice, contact our office on </a:t>
            </a:r>
            <a:r>
              <a:rPr lang="en-AU" sz="1000" b="0" dirty="0">
                <a:solidFill>
                  <a:srgbClr val="000000"/>
                </a:solidFill>
                <a:highlight>
                  <a:srgbClr val="FFFF00"/>
                </a:highlight>
              </a:rPr>
              <a:t>[insert phone number]</a:t>
            </a:r>
            <a:r>
              <a:rPr lang="en-AU" sz="1000" b="0" dirty="0">
                <a:solidFill>
                  <a:srgbClr val="000000"/>
                </a:solidFill>
              </a:rPr>
              <a:t> or visit us at </a:t>
            </a:r>
            <a:r>
              <a:rPr lang="en-AU" sz="1000" b="0" dirty="0">
                <a:solidFill>
                  <a:srgbClr val="000000"/>
                </a:solidFill>
                <a:highlight>
                  <a:srgbClr val="FFFF00"/>
                </a:highlight>
              </a:rPr>
              <a:t>[insert address]</a:t>
            </a:r>
            <a:r>
              <a:rPr lang="en-AU" sz="1000" b="0" dirty="0">
                <a:solidFill>
                  <a:srgbClr val="000000"/>
                </a:solidFill>
              </a:rPr>
              <a:t>. A planning officer is available Monday to Friday to assist you. </a:t>
            </a:r>
            <a:r>
              <a:rPr lang="en-AU" sz="1000" b="0" dirty="0">
                <a:solidFill>
                  <a:srgbClr val="000000"/>
                </a:solidFill>
                <a:highlight>
                  <a:srgbClr val="FFFF00"/>
                </a:highlight>
              </a:rPr>
              <a:t> [update to reflect Council’s business hours and preferred methods of contact] </a:t>
            </a:r>
          </a:p>
          <a:p>
            <a:pPr fontAlgn="base">
              <a:lnSpc>
                <a:spcPct val="114000"/>
              </a:lnSpc>
              <a:spcBef>
                <a:spcPts val="600"/>
              </a:spcBef>
              <a:spcAft>
                <a:spcPts val="600"/>
              </a:spcAft>
            </a:pPr>
            <a:endParaRPr lang="en-AU" sz="1000" b="0" dirty="0">
              <a:solidFill>
                <a:srgbClr val="000000"/>
              </a:solidFill>
            </a:endParaRPr>
          </a:p>
          <a:p>
            <a:pPr algn="l" rtl="0" fontAlgn="base">
              <a:lnSpc>
                <a:spcPct val="114000"/>
              </a:lnSpc>
            </a:pPr>
            <a:endParaRPr lang="en-AU" sz="1000" b="0" dirty="0">
              <a:solidFill>
                <a:srgbClr val="000000"/>
              </a:solidFill>
              <a:highlight>
                <a:srgbClr val="FFFF00"/>
              </a:highlight>
            </a:endParaRPr>
          </a:p>
        </p:txBody>
      </p:sp>
    </p:spTree>
    <p:extLst>
      <p:ext uri="{BB962C8B-B14F-4D97-AF65-F5344CB8AC3E}">
        <p14:creationId xmlns:p14="http://schemas.microsoft.com/office/powerpoint/2010/main" val="28771868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086EA04E-84EC-C330-2932-F3FFD0F49842}"/>
              </a:ext>
              <a:ext uri="{C183D7F6-B498-43B3-948B-1728B52AA6E4}">
                <adec:decorative xmlns:adec="http://schemas.microsoft.com/office/drawing/2017/decorative" val="1"/>
              </a:ext>
            </a:extLst>
          </p:cNvPr>
          <p:cNvPicPr>
            <a:picLocks noGrp="1" noChangeAspect="1"/>
          </p:cNvPicPr>
          <p:nvPr>
            <p:ph type="pic" sz="quarter" idx="20"/>
          </p:nvPr>
        </p:nvPicPr>
        <p:blipFill>
          <a:blip r:embed="rId2" cstate="screen">
            <a:alphaModFix amt="50000"/>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E8C0298F-9E90-7643-F006-92BF09B70494}"/>
              </a:ext>
              <a:ext uri="{C183D7F6-B498-43B3-948B-1728B52AA6E4}">
                <adec:decorative xmlns:adec="http://schemas.microsoft.com/office/drawing/2017/decorative" val="1"/>
              </a:ext>
            </a:extLst>
          </p:cNvPr>
          <p:cNvSpPr>
            <a:spLocks noGrp="1"/>
          </p:cNvSpPr>
          <p:nvPr>
            <p:ph type="body" sz="quarter" idx="21"/>
          </p:nvPr>
        </p:nvSpPr>
        <p:spPr/>
        <p:txBody>
          <a:bodyPr/>
          <a:lstStyle/>
          <a:p>
            <a:endParaRPr lang="en-AU"/>
          </a:p>
        </p:txBody>
      </p:sp>
      <p:sp>
        <p:nvSpPr>
          <p:cNvPr id="4" name="Text Placeholder 3">
            <a:extLst>
              <a:ext uri="{FF2B5EF4-FFF2-40B4-BE49-F238E27FC236}">
                <a16:creationId xmlns:a16="http://schemas.microsoft.com/office/drawing/2014/main" id="{0A5A586B-4743-3EAD-610F-C4390B0FAB57}"/>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AU"/>
          </a:p>
        </p:txBody>
      </p:sp>
      <p:sp>
        <p:nvSpPr>
          <p:cNvPr id="5" name="Text Placeholder 4">
            <a:extLst>
              <a:ext uri="{FF2B5EF4-FFF2-40B4-BE49-F238E27FC236}">
                <a16:creationId xmlns:a16="http://schemas.microsoft.com/office/drawing/2014/main" id="{4C124C9D-2A59-C251-9F53-04FCF5835786}"/>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AU"/>
          </a:p>
        </p:txBody>
      </p:sp>
      <p:sp>
        <p:nvSpPr>
          <p:cNvPr id="6" name="Text Placeholder 5">
            <a:extLst>
              <a:ext uri="{FF2B5EF4-FFF2-40B4-BE49-F238E27FC236}">
                <a16:creationId xmlns:a16="http://schemas.microsoft.com/office/drawing/2014/main" id="{92A260F9-8C1F-CDF7-0A8A-D8886612E255}"/>
              </a:ext>
              <a:ext uri="{C183D7F6-B498-43B3-948B-1728B52AA6E4}">
                <adec:decorative xmlns:adec="http://schemas.microsoft.com/office/drawing/2017/decorative" val="1"/>
              </a:ext>
            </a:extLst>
          </p:cNvPr>
          <p:cNvSpPr>
            <a:spLocks noGrp="1"/>
          </p:cNvSpPr>
          <p:nvPr>
            <p:ph type="body" sz="quarter" idx="24"/>
          </p:nvPr>
        </p:nvSpPr>
        <p:spPr/>
        <p:txBody>
          <a:bodyPr/>
          <a:lstStyle/>
          <a:p>
            <a:endParaRPr lang="en-AU"/>
          </a:p>
        </p:txBody>
      </p:sp>
      <p:sp>
        <p:nvSpPr>
          <p:cNvPr id="7" name="Text Placeholder 6">
            <a:extLst>
              <a:ext uri="{FF2B5EF4-FFF2-40B4-BE49-F238E27FC236}">
                <a16:creationId xmlns:a16="http://schemas.microsoft.com/office/drawing/2014/main" id="{CE2038BE-B774-6FA0-F3DD-92F1D10DD236}"/>
              </a:ext>
              <a:ext uri="{C183D7F6-B498-43B3-948B-1728B52AA6E4}">
                <adec:decorative xmlns:adec="http://schemas.microsoft.com/office/drawing/2017/decorative" val="1"/>
              </a:ext>
            </a:extLst>
          </p:cNvPr>
          <p:cNvSpPr>
            <a:spLocks noGrp="1"/>
          </p:cNvSpPr>
          <p:nvPr>
            <p:ph type="body" sz="quarter" idx="25"/>
          </p:nvPr>
        </p:nvSpPr>
        <p:spPr/>
        <p:txBody>
          <a:bodyPr/>
          <a:lstStyle/>
          <a:p>
            <a:endParaRPr lang="en-AU"/>
          </a:p>
        </p:txBody>
      </p:sp>
      <p:sp>
        <p:nvSpPr>
          <p:cNvPr id="10" name="Title 9">
            <a:extLst>
              <a:ext uri="{FF2B5EF4-FFF2-40B4-BE49-F238E27FC236}">
                <a16:creationId xmlns:a16="http://schemas.microsoft.com/office/drawing/2014/main" id="{A6AF9E24-ABF0-1100-E4E8-6073E81A3A50}"/>
              </a:ext>
            </a:extLst>
          </p:cNvPr>
          <p:cNvSpPr>
            <a:spLocks noGrp="1"/>
          </p:cNvSpPr>
          <p:nvPr>
            <p:ph type="title"/>
          </p:nvPr>
        </p:nvSpPr>
        <p:spPr/>
        <p:txBody>
          <a:bodyPr/>
          <a:lstStyle/>
          <a:p>
            <a:r>
              <a:rPr lang="en-AU"/>
              <a:t>Example plans for planning applications</a:t>
            </a:r>
          </a:p>
        </p:txBody>
      </p:sp>
      <p:sp>
        <p:nvSpPr>
          <p:cNvPr id="11" name="Slide Number Placeholder 10">
            <a:extLst>
              <a:ext uri="{FF2B5EF4-FFF2-40B4-BE49-F238E27FC236}">
                <a16:creationId xmlns:a16="http://schemas.microsoft.com/office/drawing/2014/main" id="{BAD275A9-80A0-864E-E98C-EA778A212D2C}"/>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GB"/>
              <a:t>Page </a:t>
            </a:r>
            <a:fld id="{F5AEA0E0-5CC6-4BD0-905C-A0021E419432}" type="slidenum">
              <a:rPr lang="en-GB" smtClean="0"/>
              <a:pPr/>
              <a:t>89</a:t>
            </a:fld>
            <a:endParaRPr lang="en-GB"/>
          </a:p>
        </p:txBody>
      </p:sp>
    </p:spTree>
    <p:extLst>
      <p:ext uri="{BB962C8B-B14F-4D97-AF65-F5344CB8AC3E}">
        <p14:creationId xmlns:p14="http://schemas.microsoft.com/office/powerpoint/2010/main" val="402796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06DB5-7F75-623C-BA05-2653521AD7B3}"/>
              </a:ext>
            </a:extLst>
          </p:cNvPr>
          <p:cNvSpPr>
            <a:spLocks noGrp="1"/>
          </p:cNvSpPr>
          <p:nvPr>
            <p:ph type="title"/>
          </p:nvPr>
        </p:nvSpPr>
        <p:spPr/>
        <p:txBody>
          <a:bodyPr/>
          <a:lstStyle/>
          <a:p>
            <a:r>
              <a:rPr lang="en-AU" sz="2400" dirty="0"/>
              <a:t>What are my first steps?</a:t>
            </a:r>
          </a:p>
        </p:txBody>
      </p:sp>
      <p:sp>
        <p:nvSpPr>
          <p:cNvPr id="5" name="Slide Number Placeholder 4">
            <a:extLst>
              <a:ext uri="{FF2B5EF4-FFF2-40B4-BE49-F238E27FC236}">
                <a16:creationId xmlns:a16="http://schemas.microsoft.com/office/drawing/2014/main" id="{3AF640D1-4617-E931-5C7B-30EE042310E2}"/>
              </a:ext>
              <a:ext uri="{C183D7F6-B498-43B3-948B-1728B52AA6E4}">
                <adec:decorative xmlns:adec="http://schemas.microsoft.com/office/drawing/2017/decorative" val="1"/>
              </a:ext>
            </a:extLst>
          </p:cNvPr>
          <p:cNvSpPr>
            <a:spLocks noGrp="1"/>
          </p:cNvSpPr>
          <p:nvPr>
            <p:ph type="sldNum" sz="quarter" idx="17"/>
          </p:nvPr>
        </p:nvSpPr>
        <p:spPr/>
        <p:txBody>
          <a:bodyPr/>
          <a:lstStyle/>
          <a:p>
            <a:r>
              <a:rPr lang="en-GB"/>
              <a:t>Page </a:t>
            </a:r>
            <a:fld id="{F5AEA0E0-5CC6-4BD0-905C-A0021E419432}" type="slidenum">
              <a:rPr lang="en-GB" smtClean="0"/>
              <a:pPr/>
              <a:t>9</a:t>
            </a:fld>
            <a:endParaRPr lang="en-GB"/>
          </a:p>
        </p:txBody>
      </p:sp>
      <p:sp>
        <p:nvSpPr>
          <p:cNvPr id="9" name="Oval 8">
            <a:extLst>
              <a:ext uri="{FF2B5EF4-FFF2-40B4-BE49-F238E27FC236}">
                <a16:creationId xmlns:a16="http://schemas.microsoft.com/office/drawing/2014/main" id="{CB60FBCF-8BD2-693B-77DE-4A7B30D3B714}"/>
              </a:ext>
            </a:extLst>
          </p:cNvPr>
          <p:cNvSpPr/>
          <p:nvPr/>
        </p:nvSpPr>
        <p:spPr>
          <a:xfrm>
            <a:off x="5010501" y="2463431"/>
            <a:ext cx="1716166" cy="171616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000" i="1" dirty="0">
                <a:solidFill>
                  <a:schemeClr val="accent6"/>
                </a:solidFill>
              </a:rPr>
              <a:t>You can speak with council for advice if you should engage a consultant planner and other professionals.</a:t>
            </a:r>
          </a:p>
        </p:txBody>
      </p:sp>
      <p:sp>
        <p:nvSpPr>
          <p:cNvPr id="3" name="TextBox 2">
            <a:extLst>
              <a:ext uri="{FF2B5EF4-FFF2-40B4-BE49-F238E27FC236}">
                <a16:creationId xmlns:a16="http://schemas.microsoft.com/office/drawing/2014/main" id="{84E39108-FB34-F944-818B-53A2184EF4D4}"/>
              </a:ext>
            </a:extLst>
          </p:cNvPr>
          <p:cNvSpPr txBox="1"/>
          <p:nvPr/>
        </p:nvSpPr>
        <p:spPr>
          <a:xfrm>
            <a:off x="364331" y="2914647"/>
            <a:ext cx="4914584" cy="837501"/>
          </a:xfrm>
          <a:prstGeom prst="rect">
            <a:avLst/>
          </a:prstGeom>
          <a:solidFill>
            <a:schemeClr val="accent6"/>
          </a:solidFill>
        </p:spPr>
        <p:txBody>
          <a:bodyPr wrap="square" lIns="144000" tIns="144000" rIns="144000" bIns="144000">
            <a:spAutoFit/>
          </a:bodyPr>
          <a:lstStyle/>
          <a:p>
            <a:pPr lvl="0" algn="l">
              <a:lnSpc>
                <a:spcPct val="114000"/>
              </a:lnSpc>
            </a:pPr>
            <a:r>
              <a:rPr lang="en-AU" sz="1200" b="1" dirty="0">
                <a:solidFill>
                  <a:schemeClr val="accent4"/>
                </a:solidFill>
              </a:rPr>
              <a:t>Step Four</a:t>
            </a:r>
          </a:p>
          <a:p>
            <a:pPr lvl="0" algn="l">
              <a:lnSpc>
                <a:spcPct val="114000"/>
              </a:lnSpc>
            </a:pPr>
            <a:r>
              <a:rPr lang="en-AU" sz="1000" dirty="0">
                <a:solidFill>
                  <a:schemeClr val="bg1"/>
                </a:solidFill>
              </a:rPr>
              <a:t>You may need to speak to some professionals to offer advice, prepare specialist documents and design plans.</a:t>
            </a:r>
          </a:p>
        </p:txBody>
      </p:sp>
      <p:sp>
        <p:nvSpPr>
          <p:cNvPr id="8" name="Oval 7">
            <a:extLst>
              <a:ext uri="{FF2B5EF4-FFF2-40B4-BE49-F238E27FC236}">
                <a16:creationId xmlns:a16="http://schemas.microsoft.com/office/drawing/2014/main" id="{B1D96718-AF70-C5C4-83BF-ADD54F80675D}"/>
              </a:ext>
            </a:extLst>
          </p:cNvPr>
          <p:cNvSpPr/>
          <p:nvPr/>
        </p:nvSpPr>
        <p:spPr>
          <a:xfrm>
            <a:off x="5078347" y="4392592"/>
            <a:ext cx="1580691" cy="1580691"/>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000" i="1" dirty="0">
                <a:solidFill>
                  <a:schemeClr val="accent6"/>
                </a:solidFill>
              </a:rPr>
              <a:t>This guide will help identify if there are any relevant referral authorities.</a:t>
            </a:r>
          </a:p>
        </p:txBody>
      </p:sp>
      <p:sp>
        <p:nvSpPr>
          <p:cNvPr id="4" name="TextBox 3">
            <a:extLst>
              <a:ext uri="{FF2B5EF4-FFF2-40B4-BE49-F238E27FC236}">
                <a16:creationId xmlns:a16="http://schemas.microsoft.com/office/drawing/2014/main" id="{C08C71F5-0D84-F232-5005-A99A49D34ADA}"/>
              </a:ext>
            </a:extLst>
          </p:cNvPr>
          <p:cNvSpPr txBox="1"/>
          <p:nvPr/>
        </p:nvSpPr>
        <p:spPr>
          <a:xfrm>
            <a:off x="364331" y="4714366"/>
            <a:ext cx="4914584" cy="1012933"/>
          </a:xfrm>
          <a:prstGeom prst="rect">
            <a:avLst/>
          </a:prstGeom>
          <a:solidFill>
            <a:schemeClr val="accent6"/>
          </a:solidFill>
        </p:spPr>
        <p:txBody>
          <a:bodyPr wrap="square" lIns="144000" tIns="144000" rIns="144000" bIns="144000">
            <a:spAutoFit/>
          </a:bodyPr>
          <a:lstStyle/>
          <a:p>
            <a:pPr lvl="0" algn="l">
              <a:lnSpc>
                <a:spcPct val="114000"/>
              </a:lnSpc>
            </a:pPr>
            <a:r>
              <a:rPr lang="en-AU" sz="1200" b="1" dirty="0">
                <a:solidFill>
                  <a:schemeClr val="accent4"/>
                </a:solidFill>
              </a:rPr>
              <a:t>Step Five</a:t>
            </a:r>
          </a:p>
          <a:p>
            <a:pPr lvl="0" algn="l">
              <a:lnSpc>
                <a:spcPct val="114000"/>
              </a:lnSpc>
            </a:pPr>
            <a:r>
              <a:rPr lang="en-AU" sz="1000" dirty="0">
                <a:solidFill>
                  <a:schemeClr val="bg1"/>
                </a:solidFill>
              </a:rPr>
              <a:t>In particularly circumstances, you may wish to contact referral authorities like the water authority or CFA. Contact council if you are not sure if you should speak to a referral authority.</a:t>
            </a:r>
          </a:p>
        </p:txBody>
      </p:sp>
      <p:sp>
        <p:nvSpPr>
          <p:cNvPr id="7" name="Oval 6">
            <a:extLst>
              <a:ext uri="{FF2B5EF4-FFF2-40B4-BE49-F238E27FC236}">
                <a16:creationId xmlns:a16="http://schemas.microsoft.com/office/drawing/2014/main" id="{8B964E1C-895D-DC65-B9B0-87F50A32052A}"/>
              </a:ext>
            </a:extLst>
          </p:cNvPr>
          <p:cNvSpPr/>
          <p:nvPr/>
        </p:nvSpPr>
        <p:spPr>
          <a:xfrm>
            <a:off x="5078238" y="6246051"/>
            <a:ext cx="1580692" cy="158069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85800" rtl="0" eaLnBrk="1" fontAlgn="auto" latinLnBrk="0" hangingPunct="1">
              <a:lnSpc>
                <a:spcPct val="114000"/>
              </a:lnSpc>
              <a:spcBef>
                <a:spcPts val="0"/>
              </a:spcBef>
              <a:spcAft>
                <a:spcPts val="0"/>
              </a:spcAft>
              <a:buClrTx/>
              <a:buSzTx/>
              <a:buFontTx/>
              <a:buNone/>
              <a:tabLst/>
              <a:defRPr/>
            </a:pPr>
            <a:r>
              <a:rPr lang="en-AU" sz="1000" b="0" i="1" dirty="0">
                <a:solidFill>
                  <a:srgbClr val="53565A"/>
                </a:solidFill>
                <a:highlight>
                  <a:srgbClr val="FFFF00"/>
                </a:highlight>
              </a:rPr>
              <a:t>[Insert any Council-specific comments around pre-application meetings processes and timings].</a:t>
            </a:r>
          </a:p>
        </p:txBody>
      </p:sp>
      <p:sp>
        <p:nvSpPr>
          <p:cNvPr id="6" name="TextBox 5">
            <a:extLst>
              <a:ext uri="{FF2B5EF4-FFF2-40B4-BE49-F238E27FC236}">
                <a16:creationId xmlns:a16="http://schemas.microsoft.com/office/drawing/2014/main" id="{EF6C122A-9ECA-FA17-5A0C-F12FB6072A34}"/>
              </a:ext>
            </a:extLst>
          </p:cNvPr>
          <p:cNvSpPr txBox="1"/>
          <p:nvPr/>
        </p:nvSpPr>
        <p:spPr>
          <a:xfrm>
            <a:off x="364331" y="6462942"/>
            <a:ext cx="4914584" cy="1363799"/>
          </a:xfrm>
          <a:prstGeom prst="rect">
            <a:avLst/>
          </a:prstGeom>
          <a:solidFill>
            <a:schemeClr val="accent6"/>
          </a:solidFill>
        </p:spPr>
        <p:txBody>
          <a:bodyPr wrap="square" lIns="144000" tIns="144000" rIns="144000" bIns="144000">
            <a:spAutoFit/>
          </a:bodyPr>
          <a:lstStyle/>
          <a:p>
            <a:pPr lvl="0" algn="l">
              <a:lnSpc>
                <a:spcPct val="114000"/>
              </a:lnSpc>
            </a:pPr>
            <a:r>
              <a:rPr lang="en-AU" sz="1200" b="1" dirty="0">
                <a:solidFill>
                  <a:schemeClr val="accent4"/>
                </a:solidFill>
              </a:rPr>
              <a:t>Step Six</a:t>
            </a:r>
          </a:p>
          <a:p>
            <a:pPr lvl="0" algn="l">
              <a:lnSpc>
                <a:spcPct val="114000"/>
              </a:lnSpc>
            </a:pPr>
            <a:r>
              <a:rPr lang="en-AU" sz="1000" dirty="0">
                <a:solidFill>
                  <a:schemeClr val="bg1"/>
                </a:solidFill>
              </a:rPr>
              <a:t>Speak with council about your proposal before you start preparing your application. Council may recommend that you book in a pre-application meeting before you submit an application. In this meeting, Council can provide you with preliminary feedback on your proposal and what information you will need to include in your application. </a:t>
            </a:r>
          </a:p>
        </p:txBody>
      </p:sp>
      <p:sp>
        <p:nvSpPr>
          <p:cNvPr id="13" name="Isosceles Triangle 12">
            <a:extLst>
              <a:ext uri="{FF2B5EF4-FFF2-40B4-BE49-F238E27FC236}">
                <a16:creationId xmlns:a16="http://schemas.microsoft.com/office/drawing/2014/main" id="{DB498132-BD69-111C-71CE-96F3A94D98F5}"/>
              </a:ext>
              <a:ext uri="{C183D7F6-B498-43B3-948B-1728B52AA6E4}">
                <adec:decorative xmlns:adec="http://schemas.microsoft.com/office/drawing/2017/decorative" val="1"/>
              </a:ext>
            </a:extLst>
          </p:cNvPr>
          <p:cNvSpPr/>
          <p:nvPr/>
        </p:nvSpPr>
        <p:spPr>
          <a:xfrm rot="10800000">
            <a:off x="2635701" y="4051894"/>
            <a:ext cx="274320" cy="23648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Isosceles Triangle 13">
            <a:extLst>
              <a:ext uri="{FF2B5EF4-FFF2-40B4-BE49-F238E27FC236}">
                <a16:creationId xmlns:a16="http://schemas.microsoft.com/office/drawing/2014/main" id="{08943955-6D18-0643-0046-79F27C8CAE30}"/>
              </a:ext>
              <a:ext uri="{C183D7F6-B498-43B3-948B-1728B52AA6E4}">
                <adec:decorative xmlns:adec="http://schemas.microsoft.com/office/drawing/2017/decorative" val="1"/>
              </a:ext>
            </a:extLst>
          </p:cNvPr>
          <p:cNvSpPr/>
          <p:nvPr/>
        </p:nvSpPr>
        <p:spPr>
          <a:xfrm rot="10800000">
            <a:off x="2635701" y="5981629"/>
            <a:ext cx="274320" cy="23648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378551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a:t>Example plans for new outbuilding (garage) requiring a planning permit</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90</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364331" y="2498167"/>
            <a:ext cx="1917923" cy="213340"/>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r>
              <a:rPr lang="en-AU" sz="1200">
                <a:solidFill>
                  <a:srgbClr val="000000"/>
                </a:solidFill>
              </a:rPr>
              <a:t>Site plan – existing</a:t>
            </a:r>
          </a:p>
          <a:p>
            <a:pPr fontAlgn="base">
              <a:spcBef>
                <a:spcPts val="600"/>
              </a:spcBef>
              <a:spcAft>
                <a:spcPts val="600"/>
              </a:spcAft>
            </a:pPr>
            <a:endParaRPr lang="en-AU" sz="1000" b="0">
              <a:solidFill>
                <a:srgbClr val="000000"/>
              </a:solidFill>
            </a:endParaRPr>
          </a:p>
          <a:p>
            <a:pPr algn="l" rtl="0" fontAlgn="base"/>
            <a:endParaRPr lang="en-AU" sz="1000" b="0">
              <a:solidFill>
                <a:srgbClr val="000000"/>
              </a:solidFill>
              <a:highlight>
                <a:srgbClr val="FFFF00"/>
              </a:highlight>
            </a:endParaRPr>
          </a:p>
        </p:txBody>
      </p:sp>
      <p:pic>
        <p:nvPicPr>
          <p:cNvPr id="3" name="Picture 2" descr="Bird's-eye view drawing of existing site, including outline of existing dwelling, tank, property boundary and drive way, with a north-pointing arrow">
            <a:extLst>
              <a:ext uri="{FF2B5EF4-FFF2-40B4-BE49-F238E27FC236}">
                <a16:creationId xmlns:a16="http://schemas.microsoft.com/office/drawing/2014/main" id="{638D5D26-45F4-1D4B-60AB-0B90B7FC9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31" y="2775247"/>
            <a:ext cx="2322488" cy="2539979"/>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DD0CC110-AA17-36B6-8CA8-0645A6810E49}"/>
              </a:ext>
            </a:extLst>
          </p:cNvPr>
          <p:cNvSpPr txBox="1">
            <a:spLocks/>
          </p:cNvSpPr>
          <p:nvPr/>
        </p:nvSpPr>
        <p:spPr>
          <a:xfrm>
            <a:off x="2994932" y="2493047"/>
            <a:ext cx="2060329" cy="223681"/>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r>
              <a:rPr lang="en-AU" sz="1200">
                <a:solidFill>
                  <a:srgbClr val="000000"/>
                </a:solidFill>
              </a:rPr>
              <a:t>Elevation plans - proposed</a:t>
            </a:r>
          </a:p>
          <a:p>
            <a:pPr fontAlgn="base">
              <a:spcBef>
                <a:spcPts val="600"/>
              </a:spcBef>
              <a:spcAft>
                <a:spcPts val="600"/>
              </a:spcAft>
            </a:pPr>
            <a:endParaRPr lang="en-AU" sz="1000" b="0">
              <a:solidFill>
                <a:srgbClr val="000000"/>
              </a:solidFill>
            </a:endParaRPr>
          </a:p>
          <a:p>
            <a:pPr algn="l" rtl="0" fontAlgn="base"/>
            <a:endParaRPr lang="en-AU" sz="1000" b="0">
              <a:solidFill>
                <a:srgbClr val="000000"/>
              </a:solidFill>
              <a:highlight>
                <a:srgbClr val="FFFF00"/>
              </a:highlight>
            </a:endParaRPr>
          </a:p>
        </p:txBody>
      </p:sp>
      <p:pic>
        <p:nvPicPr>
          <p:cNvPr id="10" name="Picture 11" descr="Side-on drawing of the proposed building, including height measurements of walls, roof and dimension of windows and doors, natural ground level and fill level.">
            <a:extLst>
              <a:ext uri="{FF2B5EF4-FFF2-40B4-BE49-F238E27FC236}">
                <a16:creationId xmlns:a16="http://schemas.microsoft.com/office/drawing/2014/main" id="{2708A9DE-A2AB-E57E-DA57-0105D196F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825" y="2768774"/>
            <a:ext cx="3557489" cy="1243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Front-on drawing of the proposed building, including height measurements of walls as well as roof peak, and dimensions of door">
            <a:extLst>
              <a:ext uri="{FF2B5EF4-FFF2-40B4-BE49-F238E27FC236}">
                <a16:creationId xmlns:a16="http://schemas.microsoft.com/office/drawing/2014/main" id="{4E3E7B2F-92FD-FC87-3E64-134966664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825" y="4115890"/>
            <a:ext cx="3487382" cy="155892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CA403B8-1586-94CD-DA49-B4904C5515B7}"/>
              </a:ext>
            </a:extLst>
          </p:cNvPr>
          <p:cNvSpPr txBox="1">
            <a:spLocks/>
          </p:cNvSpPr>
          <p:nvPr/>
        </p:nvSpPr>
        <p:spPr>
          <a:xfrm>
            <a:off x="364331" y="6009698"/>
            <a:ext cx="1647431" cy="254860"/>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r>
              <a:rPr lang="en-AU" sz="1200" dirty="0">
                <a:solidFill>
                  <a:srgbClr val="000000"/>
                </a:solidFill>
              </a:rPr>
              <a:t>Site plan – proposed</a:t>
            </a:r>
          </a:p>
          <a:p>
            <a:pPr fontAlgn="base">
              <a:spcBef>
                <a:spcPts val="600"/>
              </a:spcBef>
              <a:spcAft>
                <a:spcPts val="600"/>
              </a:spcAft>
            </a:pPr>
            <a:endParaRPr lang="en-AU" sz="1000" b="0" dirty="0">
              <a:solidFill>
                <a:srgbClr val="000000"/>
              </a:solidFill>
            </a:endParaRPr>
          </a:p>
          <a:p>
            <a:pPr algn="l" rtl="0" fontAlgn="base"/>
            <a:endParaRPr lang="en-AU" sz="1000" b="0" dirty="0">
              <a:solidFill>
                <a:srgbClr val="000000"/>
              </a:solidFill>
              <a:highlight>
                <a:srgbClr val="FFFF00"/>
              </a:highlight>
            </a:endParaRPr>
          </a:p>
        </p:txBody>
      </p:sp>
      <p:pic>
        <p:nvPicPr>
          <p:cNvPr id="6" name="Picture 3" descr="Bird's-eye view drawing of proposed site, including outline of existing dwelling, proposed outbuilding and driveway extension, tank, property boundary and drive way, with a north-pointing arrow">
            <a:extLst>
              <a:ext uri="{FF2B5EF4-FFF2-40B4-BE49-F238E27FC236}">
                <a16:creationId xmlns:a16="http://schemas.microsoft.com/office/drawing/2014/main" id="{CFC7815A-995E-F7F4-8627-606B52C2DA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1" y="6303069"/>
            <a:ext cx="2322487" cy="253997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66F441E-DD59-FCFF-C41E-B69C8AE9F323}"/>
              </a:ext>
            </a:extLst>
          </p:cNvPr>
          <p:cNvSpPr txBox="1">
            <a:spLocks/>
          </p:cNvSpPr>
          <p:nvPr/>
        </p:nvSpPr>
        <p:spPr>
          <a:xfrm>
            <a:off x="3005686" y="6079388"/>
            <a:ext cx="2060329" cy="223681"/>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r>
              <a:rPr lang="en-AU" sz="1200" dirty="0">
                <a:solidFill>
                  <a:srgbClr val="000000"/>
                </a:solidFill>
              </a:rPr>
              <a:t>Floorplan for new garage</a:t>
            </a:r>
          </a:p>
          <a:p>
            <a:pPr fontAlgn="base">
              <a:spcBef>
                <a:spcPts val="600"/>
              </a:spcBef>
              <a:spcAft>
                <a:spcPts val="600"/>
              </a:spcAft>
            </a:pPr>
            <a:endParaRPr lang="en-AU" sz="1000" b="0" dirty="0">
              <a:solidFill>
                <a:srgbClr val="000000"/>
              </a:solidFill>
            </a:endParaRPr>
          </a:p>
          <a:p>
            <a:pPr algn="l" rtl="0" fontAlgn="base"/>
            <a:endParaRPr lang="en-AU" sz="1000" b="0" dirty="0">
              <a:solidFill>
                <a:srgbClr val="000000"/>
              </a:solidFill>
              <a:highlight>
                <a:srgbClr val="FFFF00"/>
              </a:highlight>
            </a:endParaRPr>
          </a:p>
        </p:txBody>
      </p:sp>
      <p:pic>
        <p:nvPicPr>
          <p:cNvPr id="7" name="Picture 5" descr="Bird's-eye view drawing of proposed floor plan, including measurements, doors and inner rooms and storage spaces">
            <a:extLst>
              <a:ext uri="{FF2B5EF4-FFF2-40B4-BE49-F238E27FC236}">
                <a16:creationId xmlns:a16="http://schemas.microsoft.com/office/drawing/2014/main" id="{97895575-3890-6D9D-B9BC-19ECB6A784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5686" y="6303070"/>
            <a:ext cx="3146863" cy="234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9483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a:t>Example plans for a replacement dwelling in the Farming Zone requiring a planning permit</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91</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427689" y="2249678"/>
            <a:ext cx="1917923" cy="213340"/>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r>
              <a:rPr lang="en-AU" sz="1200">
                <a:solidFill>
                  <a:srgbClr val="000000"/>
                </a:solidFill>
              </a:rPr>
              <a:t>Site plan – existing</a:t>
            </a:r>
          </a:p>
          <a:p>
            <a:pPr fontAlgn="base">
              <a:spcBef>
                <a:spcPts val="600"/>
              </a:spcBef>
              <a:spcAft>
                <a:spcPts val="600"/>
              </a:spcAft>
            </a:pPr>
            <a:endParaRPr lang="en-AU" sz="1000" b="0">
              <a:solidFill>
                <a:srgbClr val="000000"/>
              </a:solidFill>
            </a:endParaRPr>
          </a:p>
          <a:p>
            <a:pPr algn="l" rtl="0" fontAlgn="base"/>
            <a:endParaRPr lang="en-AU" sz="1000" b="0">
              <a:solidFill>
                <a:srgbClr val="000000"/>
              </a:solidFill>
              <a:highlight>
                <a:srgbClr val="FFFF00"/>
              </a:highlight>
            </a:endParaRPr>
          </a:p>
        </p:txBody>
      </p:sp>
      <p:pic>
        <p:nvPicPr>
          <p:cNvPr id="14" name="Picture 13" descr="An example of an existing site plan showing aerial photograph as the site and bird's eye schematic of the site layout.">
            <a:extLst>
              <a:ext uri="{FF2B5EF4-FFF2-40B4-BE49-F238E27FC236}">
                <a16:creationId xmlns:a16="http://schemas.microsoft.com/office/drawing/2014/main" id="{86C4BAE1-F629-C0AC-6478-7A96B995840D}"/>
              </a:ext>
            </a:extLst>
          </p:cNvPr>
          <p:cNvPicPr>
            <a:picLocks noChangeAspect="1"/>
          </p:cNvPicPr>
          <p:nvPr/>
        </p:nvPicPr>
        <p:blipFill>
          <a:blip r:embed="rId2"/>
          <a:stretch>
            <a:fillRect/>
          </a:stretch>
        </p:blipFill>
        <p:spPr>
          <a:xfrm>
            <a:off x="364331" y="2463019"/>
            <a:ext cx="4545880" cy="3294670"/>
          </a:xfrm>
          <a:prstGeom prst="rect">
            <a:avLst/>
          </a:prstGeom>
          <a:ln>
            <a:solidFill>
              <a:schemeClr val="tx1"/>
            </a:solidFill>
          </a:ln>
        </p:spPr>
      </p:pic>
      <p:sp>
        <p:nvSpPr>
          <p:cNvPr id="12" name="Content Placeholder 2">
            <a:extLst>
              <a:ext uri="{FF2B5EF4-FFF2-40B4-BE49-F238E27FC236}">
                <a16:creationId xmlns:a16="http://schemas.microsoft.com/office/drawing/2014/main" id="{DD0CC110-AA17-36B6-8CA8-0645A6810E49}"/>
              </a:ext>
            </a:extLst>
          </p:cNvPr>
          <p:cNvSpPr txBox="1">
            <a:spLocks/>
          </p:cNvSpPr>
          <p:nvPr/>
        </p:nvSpPr>
        <p:spPr>
          <a:xfrm>
            <a:off x="1397716" y="5952179"/>
            <a:ext cx="2060329" cy="223681"/>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pPr algn="l" rtl="0" fontAlgn="base"/>
            <a:r>
              <a:rPr lang="en-AU" sz="1200">
                <a:solidFill>
                  <a:srgbClr val="000000"/>
                </a:solidFill>
              </a:rPr>
              <a:t>Site plan – proposed </a:t>
            </a:r>
            <a:endParaRPr lang="en-AU" sz="1000" b="0">
              <a:solidFill>
                <a:srgbClr val="000000"/>
              </a:solidFill>
              <a:highlight>
                <a:srgbClr val="FFFF00"/>
              </a:highlight>
            </a:endParaRPr>
          </a:p>
        </p:txBody>
      </p:sp>
      <p:pic>
        <p:nvPicPr>
          <p:cNvPr id="15" name="Picture 14" descr="Example proposed site plan schematic">
            <a:extLst>
              <a:ext uri="{FF2B5EF4-FFF2-40B4-BE49-F238E27FC236}">
                <a16:creationId xmlns:a16="http://schemas.microsoft.com/office/drawing/2014/main" id="{4A0BC369-5DCC-CEE8-FB63-8D22F9B5D369}"/>
              </a:ext>
            </a:extLst>
          </p:cNvPr>
          <p:cNvPicPr>
            <a:picLocks noChangeAspect="1"/>
          </p:cNvPicPr>
          <p:nvPr/>
        </p:nvPicPr>
        <p:blipFill>
          <a:blip r:embed="rId3"/>
          <a:stretch>
            <a:fillRect/>
          </a:stretch>
        </p:blipFill>
        <p:spPr>
          <a:xfrm>
            <a:off x="1397716" y="6170350"/>
            <a:ext cx="4545880" cy="3359454"/>
          </a:xfrm>
          <a:prstGeom prst="rect">
            <a:avLst/>
          </a:prstGeom>
          <a:ln>
            <a:solidFill>
              <a:schemeClr val="tx1"/>
            </a:solidFill>
          </a:ln>
        </p:spPr>
      </p:pic>
    </p:spTree>
    <p:extLst>
      <p:ext uri="{BB962C8B-B14F-4D97-AF65-F5344CB8AC3E}">
        <p14:creationId xmlns:p14="http://schemas.microsoft.com/office/powerpoint/2010/main" val="29668410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5851-1710-1ECE-9244-8DB335407B32}"/>
              </a:ext>
            </a:extLst>
          </p:cNvPr>
          <p:cNvSpPr>
            <a:spLocks noGrp="1"/>
          </p:cNvSpPr>
          <p:nvPr>
            <p:ph type="title"/>
          </p:nvPr>
        </p:nvSpPr>
        <p:spPr/>
        <p:txBody>
          <a:bodyPr/>
          <a:lstStyle/>
          <a:p>
            <a:r>
              <a:rPr lang="en-AU" sz="2400"/>
              <a:t>Various example plans</a:t>
            </a:r>
          </a:p>
        </p:txBody>
      </p:sp>
      <p:sp>
        <p:nvSpPr>
          <p:cNvPr id="4" name="Slide Number Placeholder 3">
            <a:extLst>
              <a:ext uri="{FF2B5EF4-FFF2-40B4-BE49-F238E27FC236}">
                <a16:creationId xmlns:a16="http://schemas.microsoft.com/office/drawing/2014/main" id="{266AEEAF-260E-01AD-67F6-9774A18E0DA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GB"/>
              <a:t>Page </a:t>
            </a:r>
            <a:fld id="{F5AEA0E0-5CC6-4BD0-905C-A0021E419432}" type="slidenum">
              <a:rPr lang="en-GB" smtClean="0"/>
              <a:pPr/>
              <a:t>92</a:t>
            </a:fld>
            <a:endParaRPr lang="en-GB"/>
          </a:p>
        </p:txBody>
      </p:sp>
      <p:sp>
        <p:nvSpPr>
          <p:cNvPr id="5" name="Content Placeholder 2">
            <a:extLst>
              <a:ext uri="{FF2B5EF4-FFF2-40B4-BE49-F238E27FC236}">
                <a16:creationId xmlns:a16="http://schemas.microsoft.com/office/drawing/2014/main" id="{A1CE4481-A351-EDB4-D370-B5CAB633F6FF}"/>
              </a:ext>
            </a:extLst>
          </p:cNvPr>
          <p:cNvSpPr txBox="1">
            <a:spLocks/>
          </p:cNvSpPr>
          <p:nvPr/>
        </p:nvSpPr>
        <p:spPr>
          <a:xfrm>
            <a:off x="391368" y="4890602"/>
            <a:ext cx="1692617" cy="372516"/>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r>
              <a:rPr lang="en-AU" sz="1200">
                <a:solidFill>
                  <a:srgbClr val="000000"/>
                </a:solidFill>
              </a:rPr>
              <a:t>Example site plans - existing and proposed </a:t>
            </a:r>
            <a:endParaRPr lang="en-US" sz="1200">
              <a:solidFill>
                <a:srgbClr val="000000"/>
              </a:solidFill>
            </a:endParaRPr>
          </a:p>
          <a:p>
            <a:pPr fontAlgn="base">
              <a:spcBef>
                <a:spcPts val="600"/>
              </a:spcBef>
              <a:spcAft>
                <a:spcPts val="600"/>
              </a:spcAft>
            </a:pPr>
            <a:endParaRPr lang="en-AU" sz="1000" b="0">
              <a:solidFill>
                <a:srgbClr val="000000"/>
              </a:solidFill>
            </a:endParaRPr>
          </a:p>
          <a:p>
            <a:pPr algn="l" rtl="0" fontAlgn="base"/>
            <a:endParaRPr lang="en-AU" sz="1000" b="0">
              <a:solidFill>
                <a:srgbClr val="000000"/>
              </a:solidFill>
              <a:highlight>
                <a:srgbClr val="FFFF00"/>
              </a:highlight>
            </a:endParaRPr>
          </a:p>
        </p:txBody>
      </p:sp>
      <p:pic>
        <p:nvPicPr>
          <p:cNvPr id="3" name="Picture 2" descr="Example site plan showing both existing and proposed plan">
            <a:extLst>
              <a:ext uri="{FF2B5EF4-FFF2-40B4-BE49-F238E27FC236}">
                <a16:creationId xmlns:a16="http://schemas.microsoft.com/office/drawing/2014/main" id="{583DFC81-518C-264C-5EE9-51F16D4250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557" y="2538577"/>
            <a:ext cx="3177243" cy="2299080"/>
          </a:xfrm>
          <a:prstGeom prst="rect">
            <a:avLst/>
          </a:prstGeom>
        </p:spPr>
      </p:pic>
      <p:sp>
        <p:nvSpPr>
          <p:cNvPr id="9" name="Content Placeholder 2">
            <a:extLst>
              <a:ext uri="{FF2B5EF4-FFF2-40B4-BE49-F238E27FC236}">
                <a16:creationId xmlns:a16="http://schemas.microsoft.com/office/drawing/2014/main" id="{51CB44CB-261D-B15F-B9DF-26E5DB74E1A9}"/>
              </a:ext>
            </a:extLst>
          </p:cNvPr>
          <p:cNvSpPr txBox="1">
            <a:spLocks/>
          </p:cNvSpPr>
          <p:nvPr/>
        </p:nvSpPr>
        <p:spPr>
          <a:xfrm>
            <a:off x="3553743" y="4888214"/>
            <a:ext cx="1692617" cy="372516"/>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r>
              <a:rPr lang="en-AU" sz="1200">
                <a:solidFill>
                  <a:srgbClr val="000000"/>
                </a:solidFill>
              </a:rPr>
              <a:t>Example floorplan – red line plan </a:t>
            </a:r>
            <a:endParaRPr lang="en-US" sz="1200">
              <a:solidFill>
                <a:srgbClr val="000000"/>
              </a:solidFill>
            </a:endParaRPr>
          </a:p>
          <a:p>
            <a:pPr fontAlgn="base">
              <a:spcBef>
                <a:spcPts val="600"/>
              </a:spcBef>
              <a:spcAft>
                <a:spcPts val="600"/>
              </a:spcAft>
            </a:pPr>
            <a:endParaRPr lang="en-AU" sz="1000" b="0">
              <a:solidFill>
                <a:srgbClr val="000000"/>
              </a:solidFill>
            </a:endParaRPr>
          </a:p>
          <a:p>
            <a:pPr algn="l" rtl="0" fontAlgn="base"/>
            <a:endParaRPr lang="en-AU" sz="1000" b="0">
              <a:solidFill>
                <a:srgbClr val="000000"/>
              </a:solidFill>
              <a:highlight>
                <a:srgbClr val="FFFF00"/>
              </a:highlight>
            </a:endParaRPr>
          </a:p>
        </p:txBody>
      </p:sp>
      <p:pic>
        <p:nvPicPr>
          <p:cNvPr id="6" name="Picture 5" descr="Example floorplan showing the red line plan">
            <a:extLst>
              <a:ext uri="{FF2B5EF4-FFF2-40B4-BE49-F238E27FC236}">
                <a16:creationId xmlns:a16="http://schemas.microsoft.com/office/drawing/2014/main" id="{D2E8C663-E7B8-D71A-5F71-615A64ABEB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8045" y="2538576"/>
            <a:ext cx="3191807" cy="2299079"/>
          </a:xfrm>
          <a:prstGeom prst="rect">
            <a:avLst/>
          </a:prstGeom>
        </p:spPr>
      </p:pic>
      <p:sp>
        <p:nvSpPr>
          <p:cNvPr id="10" name="Content Placeholder 2">
            <a:extLst>
              <a:ext uri="{FF2B5EF4-FFF2-40B4-BE49-F238E27FC236}">
                <a16:creationId xmlns:a16="http://schemas.microsoft.com/office/drawing/2014/main" id="{20806E5C-9782-0EFA-84BC-D1EC23C3D477}"/>
              </a:ext>
            </a:extLst>
          </p:cNvPr>
          <p:cNvSpPr txBox="1">
            <a:spLocks/>
          </p:cNvSpPr>
          <p:nvPr/>
        </p:nvSpPr>
        <p:spPr>
          <a:xfrm>
            <a:off x="391368" y="8232769"/>
            <a:ext cx="1692617" cy="372516"/>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r>
              <a:rPr lang="en-AU" sz="1200">
                <a:solidFill>
                  <a:srgbClr val="000000"/>
                </a:solidFill>
              </a:rPr>
              <a:t>Example site and contour plan </a:t>
            </a:r>
            <a:endParaRPr lang="en-US" sz="1200">
              <a:solidFill>
                <a:srgbClr val="000000"/>
              </a:solidFill>
            </a:endParaRPr>
          </a:p>
          <a:p>
            <a:pPr fontAlgn="base">
              <a:spcBef>
                <a:spcPts val="600"/>
              </a:spcBef>
              <a:spcAft>
                <a:spcPts val="600"/>
              </a:spcAft>
            </a:pPr>
            <a:endParaRPr lang="en-AU" sz="1000" b="0">
              <a:solidFill>
                <a:srgbClr val="000000"/>
              </a:solidFill>
            </a:endParaRPr>
          </a:p>
          <a:p>
            <a:pPr algn="l" rtl="0" fontAlgn="base"/>
            <a:endParaRPr lang="en-AU" sz="1000" b="0">
              <a:solidFill>
                <a:srgbClr val="000000"/>
              </a:solidFill>
              <a:highlight>
                <a:srgbClr val="FFFF00"/>
              </a:highlight>
            </a:endParaRPr>
          </a:p>
        </p:txBody>
      </p:sp>
      <p:pic>
        <p:nvPicPr>
          <p:cNvPr id="8" name="Picture 7" descr="Example site and contour plan">
            <a:extLst>
              <a:ext uri="{FF2B5EF4-FFF2-40B4-BE49-F238E27FC236}">
                <a16:creationId xmlns:a16="http://schemas.microsoft.com/office/drawing/2014/main" id="{5651026E-7EED-2626-D857-66754FC438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735129" y="5418795"/>
            <a:ext cx="2299080" cy="3177994"/>
          </a:xfrm>
          <a:prstGeom prst="rect">
            <a:avLst/>
          </a:prstGeom>
        </p:spPr>
      </p:pic>
      <p:sp>
        <p:nvSpPr>
          <p:cNvPr id="11" name="Content Placeholder 2">
            <a:extLst>
              <a:ext uri="{FF2B5EF4-FFF2-40B4-BE49-F238E27FC236}">
                <a16:creationId xmlns:a16="http://schemas.microsoft.com/office/drawing/2014/main" id="{83F4809F-D96E-5590-ACF7-F9111F438AAE}"/>
              </a:ext>
            </a:extLst>
          </p:cNvPr>
          <p:cNvSpPr txBox="1">
            <a:spLocks/>
          </p:cNvSpPr>
          <p:nvPr/>
        </p:nvSpPr>
        <p:spPr>
          <a:xfrm>
            <a:off x="3627411" y="8232769"/>
            <a:ext cx="1692617" cy="372516"/>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6"/>
                </a:solidFill>
                <a:latin typeface="+mn-lt"/>
                <a:ea typeface="+mn-ea"/>
                <a:cs typeface="+mn-cs"/>
              </a:defRPr>
            </a:lvl1pPr>
            <a:lvl2pPr marL="0" indent="0" algn="l" defTabSz="685800" rtl="0" eaLnBrk="1" latinLnBrk="0" hangingPunct="1">
              <a:lnSpc>
                <a:spcPct val="100000"/>
              </a:lnSpc>
              <a:spcBef>
                <a:spcPts val="450"/>
              </a:spcBef>
              <a:buFont typeface="Arial" panose="020B0604020202020204" pitchFamily="34" charset="0"/>
              <a:buNone/>
              <a:defRPr sz="1350" kern="1200">
                <a:solidFill>
                  <a:schemeClr val="accent6"/>
                </a:solidFill>
                <a:latin typeface="+mn-lt"/>
                <a:ea typeface="+mn-ea"/>
                <a:cs typeface="+mn-cs"/>
              </a:defRPr>
            </a:lvl2pPr>
            <a:lvl3pPr marL="135000" indent="-135000" algn="l" defTabSz="685800" rtl="0" eaLnBrk="1" latinLnBrk="0" hangingPunct="1">
              <a:lnSpc>
                <a:spcPct val="100000"/>
              </a:lnSpc>
              <a:spcBef>
                <a:spcPts val="450"/>
              </a:spcBef>
              <a:buClr>
                <a:schemeClr val="accent3"/>
              </a:buClr>
              <a:buFont typeface="Arial" panose="020B0604020202020204" pitchFamily="34" charset="0"/>
              <a:buChar char="•"/>
              <a:defRPr sz="1350" kern="1200">
                <a:solidFill>
                  <a:schemeClr val="accent6"/>
                </a:solidFill>
                <a:latin typeface="+mn-lt"/>
                <a:ea typeface="+mn-ea"/>
                <a:cs typeface="+mn-cs"/>
              </a:defRPr>
            </a:lvl3pPr>
            <a:lvl4pPr marL="270000" indent="-135000" algn="l" defTabSz="685800" rtl="0" eaLnBrk="1" latinLnBrk="0" hangingPunct="1">
              <a:lnSpc>
                <a:spcPct val="100000"/>
              </a:lnSpc>
              <a:spcBef>
                <a:spcPts val="900"/>
              </a:spcBef>
              <a:spcAft>
                <a:spcPts val="900"/>
              </a:spcAft>
              <a:buClr>
                <a:schemeClr val="accent2"/>
              </a:buClr>
              <a:buFont typeface="Arial" panose="020B0604020202020204" pitchFamily="34" charset="0"/>
              <a:buChar char="•"/>
              <a:defRPr sz="1350" b="0" i="0" kern="1200">
                <a:solidFill>
                  <a:schemeClr val="accent6"/>
                </a:solidFill>
                <a:latin typeface="+mn-lt"/>
                <a:ea typeface="+mn-ea"/>
                <a:cs typeface="+mn-cs"/>
              </a:defRPr>
            </a:lvl4pPr>
            <a:lvl5pPr marL="0" indent="0" algn="l" defTabSz="685800" rtl="0" eaLnBrk="1" latinLnBrk="0" hangingPunct="1">
              <a:lnSpc>
                <a:spcPct val="100000"/>
              </a:lnSpc>
              <a:spcBef>
                <a:spcPts val="450"/>
              </a:spcBef>
              <a:buFont typeface="Arial" panose="020B0604020202020204" pitchFamily="34" charset="0"/>
              <a:buNone/>
              <a:defRPr sz="1050" b="1" kern="1200">
                <a:solidFill>
                  <a:schemeClr val="accent6"/>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1350" kern="1200">
                <a:solidFill>
                  <a:schemeClr val="tx1"/>
                </a:solidFill>
                <a:latin typeface="+mn-lt"/>
                <a:ea typeface="+mn-ea"/>
                <a:cs typeface="+mn-cs"/>
              </a:defRPr>
            </a:lvl9pPr>
          </a:lstStyle>
          <a:p>
            <a:r>
              <a:rPr lang="en-AU" sz="1200">
                <a:solidFill>
                  <a:srgbClr val="000000"/>
                </a:solidFill>
              </a:rPr>
              <a:t>Example floorplans and elevations</a:t>
            </a:r>
            <a:endParaRPr lang="en-AU" sz="1000" b="0">
              <a:solidFill>
                <a:srgbClr val="000000"/>
              </a:solidFill>
            </a:endParaRPr>
          </a:p>
          <a:p>
            <a:pPr algn="l" rtl="0" fontAlgn="base"/>
            <a:endParaRPr lang="en-AU" sz="1000" b="0">
              <a:solidFill>
                <a:srgbClr val="000000"/>
              </a:solidFill>
              <a:highlight>
                <a:srgbClr val="FFFF00"/>
              </a:highlight>
            </a:endParaRPr>
          </a:p>
        </p:txBody>
      </p:sp>
      <p:pic>
        <p:nvPicPr>
          <p:cNvPr id="7" name="Picture 6" descr="Example floorplans and elevations">
            <a:extLst>
              <a:ext uri="{FF2B5EF4-FFF2-40B4-BE49-F238E27FC236}">
                <a16:creationId xmlns:a16="http://schemas.microsoft.com/office/drawing/2014/main" id="{83ADEF6F-CE9E-02AD-2BDC-3B6F545038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3903816" y="5428099"/>
            <a:ext cx="2299078" cy="3159378"/>
          </a:xfrm>
          <a:prstGeom prst="rect">
            <a:avLst/>
          </a:prstGeom>
        </p:spPr>
      </p:pic>
    </p:spTree>
    <p:extLst>
      <p:ext uri="{BB962C8B-B14F-4D97-AF65-F5344CB8AC3E}">
        <p14:creationId xmlns:p14="http://schemas.microsoft.com/office/powerpoint/2010/main" val="4291268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partment of Transport and Planning">
  <a:themeElements>
    <a:clrScheme name="DoTP-Reshuffle">
      <a:dk1>
        <a:sysClr val="windowText" lastClr="000000"/>
      </a:dk1>
      <a:lt1>
        <a:sysClr val="window" lastClr="FFFFFF"/>
      </a:lt1>
      <a:dk2>
        <a:srgbClr val="00B2A9"/>
      </a:dk2>
      <a:lt2>
        <a:srgbClr val="E1EEF9"/>
      </a:lt2>
      <a:accent1>
        <a:srgbClr val="CEDC00"/>
      </a:accent1>
      <a:accent2>
        <a:srgbClr val="FF9E1B"/>
      </a:accent2>
      <a:accent3>
        <a:srgbClr val="59CDC7"/>
      </a:accent3>
      <a:accent4>
        <a:srgbClr val="B2E8E5"/>
      </a:accent4>
      <a:accent5>
        <a:srgbClr val="009CA1"/>
      </a:accent5>
      <a:accent6>
        <a:srgbClr val="53565A"/>
      </a:accent6>
      <a:hlink>
        <a:srgbClr val="000000"/>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PA Application Preparation guide.potx" id="{0CD30903-DACF-4ED7-ABA5-71807C8A74DF}" vid="{3885FE17-0E1C-417A-ABDD-A91A87F3AF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dcb25b9-5e2a-4cbc-a1d6-f53ee7652e4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2BB819AAA975489E33CF0F50496490" ma:contentTypeVersion="10" ma:contentTypeDescription="Create a new document." ma:contentTypeScope="" ma:versionID="e8aed1a0a979e0d4bd7ee35307791cd5">
  <xsd:schema xmlns:xsd="http://www.w3.org/2001/XMLSchema" xmlns:xs="http://www.w3.org/2001/XMLSchema" xmlns:p="http://schemas.microsoft.com/office/2006/metadata/properties" xmlns:ns2="3dcb25b9-5e2a-4cbc-a1d6-f53ee7652e42" targetNamespace="http://schemas.microsoft.com/office/2006/metadata/properties" ma:root="true" ma:fieldsID="bdac9d7d3ad936dc420253b2d2cf3a3d" ns2:_="">
    <xsd:import namespace="3dcb25b9-5e2a-4cbc-a1d6-f53ee7652e42"/>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cb25b9-5e2a-4cbc-a1d6-f53ee7652e42"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62a39602-bab5-4ac0-a14f-71daef3a2535"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6A44D6-8EE8-46A4-B93B-38D5021E5147}">
  <ds:schemaRefs>
    <ds:schemaRef ds:uri="3dcb25b9-5e2a-4cbc-a1d6-f53ee7652e42"/>
    <ds:schemaRef ds:uri="http://purl.org/dc/terms/"/>
    <ds:schemaRef ds:uri="http://purl.org/dc/dcmitype/"/>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2D95502D-380B-4CB7-8B03-BD2E8C90A973}">
  <ds:schemaRefs>
    <ds:schemaRef ds:uri="http://schemas.microsoft.com/sharepoint/v3/contenttype/forms"/>
  </ds:schemaRefs>
</ds:datastoreItem>
</file>

<file path=customXml/itemProps3.xml><?xml version="1.0" encoding="utf-8"?>
<ds:datastoreItem xmlns:ds="http://schemas.openxmlformats.org/officeDocument/2006/customXml" ds:itemID="{9ADF97C1-D5E9-4CA5-8C73-4D9706080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cb25b9-5e2a-4cbc-a1d6-f53ee7652e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1418</TotalTime>
  <Words>29250</Words>
  <Application>Microsoft Office PowerPoint</Application>
  <PresentationFormat>A4 Paper (210x297 mm)</PresentationFormat>
  <Paragraphs>1756</Paragraphs>
  <Slides>92</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8" baseType="lpstr">
      <vt:lpstr>Arial</vt:lpstr>
      <vt:lpstr>Calibri</vt:lpstr>
      <vt:lpstr>Roboto</vt:lpstr>
      <vt:lpstr>Segoe UI</vt:lpstr>
      <vt:lpstr>Department of Transport and Planning</vt:lpstr>
      <vt:lpstr>think-cell Slide</vt:lpstr>
      <vt:lpstr>Planning Support Guide for Landowners and Businesses </vt:lpstr>
      <vt:lpstr>Table of contents</vt:lpstr>
      <vt:lpstr>How to use this guide</vt:lpstr>
      <vt:lpstr>Chapter 1 Planning rules and preparing an application</vt:lpstr>
      <vt:lpstr>Introduction</vt:lpstr>
      <vt:lpstr>What is the planning scheme?</vt:lpstr>
      <vt:lpstr>What is the planning scheme?</vt:lpstr>
      <vt:lpstr>What are my first steps?</vt:lpstr>
      <vt:lpstr>What are my first steps?</vt:lpstr>
      <vt:lpstr>What information do I need to include in my application?</vt:lpstr>
      <vt:lpstr>Chapter 2 Zones</vt:lpstr>
      <vt:lpstr>Residential Zones</vt:lpstr>
      <vt:lpstr>Low Density Residential Zone</vt:lpstr>
      <vt:lpstr>Mixed Use Zone</vt:lpstr>
      <vt:lpstr>Township Zone</vt:lpstr>
      <vt:lpstr>Residential Growth Zone</vt:lpstr>
      <vt:lpstr>General Residential Zone</vt:lpstr>
      <vt:lpstr>Neighbourhood Residential Zone (NRZ)</vt:lpstr>
      <vt:lpstr>Schedule X to the XXZ</vt:lpstr>
      <vt:lpstr>Industrial Zones</vt:lpstr>
      <vt:lpstr>Industrial 1 Zone</vt:lpstr>
      <vt:lpstr>Industrial 2 Zone</vt:lpstr>
      <vt:lpstr>Industrial 3 Zone</vt:lpstr>
      <vt:lpstr>Schedule to the XXZ</vt:lpstr>
      <vt:lpstr>Commercial Zones</vt:lpstr>
      <vt:lpstr>Commercial 1 Zone</vt:lpstr>
      <vt:lpstr>Commercial 2 Zone</vt:lpstr>
      <vt:lpstr>Commercial 3 Zone</vt:lpstr>
      <vt:lpstr>Schedule to the XXZ</vt:lpstr>
      <vt:lpstr>Rural Zones</vt:lpstr>
      <vt:lpstr>Rural Living Zone</vt:lpstr>
      <vt:lpstr>Green Wedge Zone</vt:lpstr>
      <vt:lpstr>Green Wedge A Zone</vt:lpstr>
      <vt:lpstr>Rural Conservation Zone</vt:lpstr>
      <vt:lpstr>Farming Zone</vt:lpstr>
      <vt:lpstr>Rural Activity Zone</vt:lpstr>
      <vt:lpstr>Schedule X to the XXZ</vt:lpstr>
      <vt:lpstr>Public Land Zones</vt:lpstr>
      <vt:lpstr>Public Land Zones</vt:lpstr>
      <vt:lpstr>Special Purpose Zones</vt:lpstr>
      <vt:lpstr>Special Purpose Zones</vt:lpstr>
      <vt:lpstr>XXXXXX XXXXXX Zone</vt:lpstr>
      <vt:lpstr>Schedule X to the XXZ</vt:lpstr>
      <vt:lpstr>Chapter 3  Overlays</vt:lpstr>
      <vt:lpstr>Environmental and Landscape Overlays</vt:lpstr>
      <vt:lpstr>Environmental Significance Overlay</vt:lpstr>
      <vt:lpstr>Schedule X to the ESO</vt:lpstr>
      <vt:lpstr>Vegetation Protection Overlay</vt:lpstr>
      <vt:lpstr>Schedule X to the VPO</vt:lpstr>
      <vt:lpstr>Significant Landscape Overlay</vt:lpstr>
      <vt:lpstr>Schedule X to the SLO</vt:lpstr>
      <vt:lpstr>Heritage and Built Form Overlays</vt:lpstr>
      <vt:lpstr>Heritage Overlay</vt:lpstr>
      <vt:lpstr>Design and Development Overlay</vt:lpstr>
      <vt:lpstr>Schedule X to the DDO</vt:lpstr>
      <vt:lpstr>Built Form Overlays</vt:lpstr>
      <vt:lpstr>Schedule X to the IPO / DPO / NCO</vt:lpstr>
      <vt:lpstr>Land Management Overlays</vt:lpstr>
      <vt:lpstr>Erosion / Salinity Management Overlays </vt:lpstr>
      <vt:lpstr>Schedule X to the EMO / SMO</vt:lpstr>
      <vt:lpstr>Floodway (FO) / Land Subject to Inundation (LSIO) / Special Building Overlays (SBO)</vt:lpstr>
      <vt:lpstr>Schedule X to the FO / LSIO / SBO</vt:lpstr>
      <vt:lpstr>Bushfire Management Overlay</vt:lpstr>
      <vt:lpstr>Schedule X to the BMO</vt:lpstr>
      <vt:lpstr>State Resource &amp; Buffer Area Overlays</vt:lpstr>
      <vt:lpstr>Schedule X to the SRO / BAO</vt:lpstr>
      <vt:lpstr>Other Overlays</vt:lpstr>
      <vt:lpstr>Other Overlays: Key Information</vt:lpstr>
      <vt:lpstr>Other Overlays: Key Information</vt:lpstr>
      <vt:lpstr>XXXXXX XXXXXX Overlay</vt:lpstr>
      <vt:lpstr>Schedule X to the XXXO</vt:lpstr>
      <vt:lpstr>Chapter 4 Glossary and supporting material</vt:lpstr>
      <vt:lpstr>Glossary of common planning terms</vt:lpstr>
      <vt:lpstr>Glossary of common planning terms</vt:lpstr>
      <vt:lpstr>Glossary of common planning terms</vt:lpstr>
      <vt:lpstr>Glossary of common planning terms</vt:lpstr>
      <vt:lpstr>Glossary of common planning terms</vt:lpstr>
      <vt:lpstr>Glossary of common planning terms</vt:lpstr>
      <vt:lpstr>Glossary of common planning terms</vt:lpstr>
      <vt:lpstr>Typical Planning Permit Application Process</vt:lpstr>
      <vt:lpstr>Typical planning permit application process</vt:lpstr>
      <vt:lpstr>Planning permit application process</vt:lpstr>
      <vt:lpstr>Planning permit application process</vt:lpstr>
      <vt:lpstr>Planning permit application process</vt:lpstr>
      <vt:lpstr>Planning permit application process</vt:lpstr>
      <vt:lpstr>Planning permit application process</vt:lpstr>
      <vt:lpstr>VCAT Appeals</vt:lpstr>
      <vt:lpstr>Endorsing plans</vt:lpstr>
      <vt:lpstr>Example plans for planning applications</vt:lpstr>
      <vt:lpstr>Example plans for new outbuilding (garage) requiring a planning permit</vt:lpstr>
      <vt:lpstr>Example plans for a replacement dwelling in the Farming Zone requiring a planning permit</vt:lpstr>
      <vt:lpstr>Various example plans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Support Guide for Landowners and Businesses </dc:title>
  <dc:creator>Simon Swingler (DOT)</dc:creator>
  <cp:lastModifiedBy>Paul White (DEECA)</cp:lastModifiedBy>
  <cp:revision>11</cp:revision>
  <dcterms:created xsi:type="dcterms:W3CDTF">2022-12-29T22:56:05Z</dcterms:created>
  <dcterms:modified xsi:type="dcterms:W3CDTF">2023-08-21T01:41:37Z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0x010100942BB819AAA975489E33CF0F50496490</vt:lpwstr>
  </property>
  <property fmtid="{D5CDD505-2E9C-101B-9397-08002B2CF9AE}" pid="3" name="Records Class Project">
    <vt:lpwstr>59;#Team Administration|3cd6588d-cc2f-4468-861e-a21c47be7d8b</vt:lpwstr>
  </property>
  <property fmtid="{D5CDD505-2E9C-101B-9397-08002B2CF9AE}" pid="4" name="Security Classification">
    <vt:lpwstr>1;#Unclassified|7fa379f4-4aba-4692-ab80-7d39d3a23cf4</vt:lpwstr>
  </property>
  <property fmtid="{D5CDD505-2E9C-101B-9397-08002B2CF9AE}" pid="5" name="_dlc_DocIdItemGuid">
    <vt:lpwstr>c49a5e15-606f-4924-a266-e8b05fd95d81</vt:lpwstr>
  </property>
  <property fmtid="{D5CDD505-2E9C-101B-9397-08002B2CF9AE}" pid="6" name="MediaServiceImageTags">
    <vt:lpwstr/>
  </property>
  <property fmtid="{D5CDD505-2E9C-101B-9397-08002B2CF9AE}" pid="7" name="Dissemination Limiting Marker">
    <vt:lpwstr>2;#FOUO|955eb6fc-b35a-4808-8aa5-31e514fa3f26</vt:lpwstr>
  </property>
  <property fmtid="{D5CDD505-2E9C-101B-9397-08002B2CF9AE}" pid="8" name="Department Document Type">
    <vt:lpwstr/>
  </property>
  <property fmtid="{D5CDD505-2E9C-101B-9397-08002B2CF9AE}" pid="9" name="Record Purpose">
    <vt:lpwstr/>
  </property>
  <property fmtid="{D5CDD505-2E9C-101B-9397-08002B2CF9AE}" pid="10" name="MSIP_Label_4257e2ab-f512-40e2-9c9a-c64247360765_Enabled">
    <vt:lpwstr>true</vt:lpwstr>
  </property>
  <property fmtid="{D5CDD505-2E9C-101B-9397-08002B2CF9AE}" pid="11" name="MSIP_Label_4257e2ab-f512-40e2-9c9a-c64247360765_SetDate">
    <vt:lpwstr>2023-08-21T01:41:36Z</vt:lpwstr>
  </property>
  <property fmtid="{D5CDD505-2E9C-101B-9397-08002B2CF9AE}" pid="12" name="MSIP_Label_4257e2ab-f512-40e2-9c9a-c64247360765_Method">
    <vt:lpwstr>Privileged</vt:lpwstr>
  </property>
  <property fmtid="{D5CDD505-2E9C-101B-9397-08002B2CF9AE}" pid="13" name="MSIP_Label_4257e2ab-f512-40e2-9c9a-c64247360765_Name">
    <vt:lpwstr>OFFICIAL</vt:lpwstr>
  </property>
  <property fmtid="{D5CDD505-2E9C-101B-9397-08002B2CF9AE}" pid="14" name="MSIP_Label_4257e2ab-f512-40e2-9c9a-c64247360765_SiteId">
    <vt:lpwstr>e8bdd6f7-fc18-4e48-a554-7f547927223b</vt:lpwstr>
  </property>
  <property fmtid="{D5CDD505-2E9C-101B-9397-08002B2CF9AE}" pid="15" name="MSIP_Label_4257e2ab-f512-40e2-9c9a-c64247360765_ActionId">
    <vt:lpwstr>5219677d-7fd9-4088-9c9b-16f8d305be82</vt:lpwstr>
  </property>
  <property fmtid="{D5CDD505-2E9C-101B-9397-08002B2CF9AE}" pid="16" name="MSIP_Label_4257e2ab-f512-40e2-9c9a-c64247360765_ContentBits">
    <vt:lpwstr>2</vt:lpwstr>
  </property>
</Properties>
</file>