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7"/>
  </p:sldMasterIdLst>
  <p:notesMasterIdLst>
    <p:notesMasterId r:id="rId57"/>
  </p:notesMasterIdLst>
  <p:handoutMasterIdLst>
    <p:handoutMasterId r:id="rId58"/>
  </p:handoutMasterIdLst>
  <p:sldIdLst>
    <p:sldId id="256" r:id="rId8"/>
    <p:sldId id="483" r:id="rId9"/>
    <p:sldId id="391" r:id="rId10"/>
    <p:sldId id="475" r:id="rId11"/>
    <p:sldId id="432" r:id="rId12"/>
    <p:sldId id="490" r:id="rId13"/>
    <p:sldId id="462" r:id="rId14"/>
    <p:sldId id="491" r:id="rId15"/>
    <p:sldId id="410" r:id="rId16"/>
    <p:sldId id="433" r:id="rId17"/>
    <p:sldId id="434" r:id="rId18"/>
    <p:sldId id="315" r:id="rId19"/>
    <p:sldId id="495" r:id="rId20"/>
    <p:sldId id="435" r:id="rId21"/>
    <p:sldId id="459" r:id="rId22"/>
    <p:sldId id="436" r:id="rId23"/>
    <p:sldId id="445" r:id="rId24"/>
    <p:sldId id="450" r:id="rId25"/>
    <p:sldId id="446" r:id="rId26"/>
    <p:sldId id="447" r:id="rId27"/>
    <p:sldId id="448" r:id="rId28"/>
    <p:sldId id="449" r:id="rId29"/>
    <p:sldId id="321" r:id="rId30"/>
    <p:sldId id="493" r:id="rId31"/>
    <p:sldId id="318" r:id="rId32"/>
    <p:sldId id="494" r:id="rId33"/>
    <p:sldId id="451" r:id="rId34"/>
    <p:sldId id="452" r:id="rId35"/>
    <p:sldId id="455" r:id="rId36"/>
    <p:sldId id="456" r:id="rId37"/>
    <p:sldId id="457" r:id="rId38"/>
    <p:sldId id="464" r:id="rId39"/>
    <p:sldId id="472" r:id="rId40"/>
    <p:sldId id="466" r:id="rId41"/>
    <p:sldId id="467" r:id="rId42"/>
    <p:sldId id="473" r:id="rId43"/>
    <p:sldId id="465" r:id="rId44"/>
    <p:sldId id="474" r:id="rId45"/>
    <p:sldId id="476" r:id="rId46"/>
    <p:sldId id="477" r:id="rId47"/>
    <p:sldId id="469" r:id="rId48"/>
    <p:sldId id="479" r:id="rId49"/>
    <p:sldId id="480" r:id="rId50"/>
    <p:sldId id="481" r:id="rId51"/>
    <p:sldId id="485" r:id="rId52"/>
    <p:sldId id="487" r:id="rId53"/>
    <p:sldId id="488" r:id="rId54"/>
    <p:sldId id="489" r:id="rId55"/>
    <p:sldId id="482" r:id="rId56"/>
  </p:sldIdLst>
  <p:sldSz cx="7559675" cy="10691813"/>
  <p:notesSz cx="6858000" cy="9144000"/>
  <p:custDataLst>
    <p:tags r:id="rId59"/>
  </p:custDataLst>
  <p:defaultTextStyle>
    <a:defPPr>
      <a:defRPr lang="en-US"/>
    </a:defPPr>
    <a:lvl1pPr marL="0" algn="l" defTabSz="995192" rtl="0" eaLnBrk="1" latinLnBrk="0" hangingPunct="1">
      <a:defRPr sz="2022" kern="1200">
        <a:solidFill>
          <a:schemeClr val="tx1"/>
        </a:solidFill>
        <a:latin typeface="+mn-lt"/>
        <a:ea typeface="+mn-ea"/>
        <a:cs typeface="+mn-cs"/>
      </a:defRPr>
    </a:lvl1pPr>
    <a:lvl2pPr marL="497596" algn="l" defTabSz="995192" rtl="0" eaLnBrk="1" latinLnBrk="0" hangingPunct="1">
      <a:defRPr sz="2022" kern="1200">
        <a:solidFill>
          <a:schemeClr val="tx1"/>
        </a:solidFill>
        <a:latin typeface="+mn-lt"/>
        <a:ea typeface="+mn-ea"/>
        <a:cs typeface="+mn-cs"/>
      </a:defRPr>
    </a:lvl2pPr>
    <a:lvl3pPr marL="995192" algn="l" defTabSz="995192" rtl="0" eaLnBrk="1" latinLnBrk="0" hangingPunct="1">
      <a:defRPr sz="2022" kern="1200">
        <a:solidFill>
          <a:schemeClr val="tx1"/>
        </a:solidFill>
        <a:latin typeface="+mn-lt"/>
        <a:ea typeface="+mn-ea"/>
        <a:cs typeface="+mn-cs"/>
      </a:defRPr>
    </a:lvl3pPr>
    <a:lvl4pPr marL="1492787" algn="l" defTabSz="995192" rtl="0" eaLnBrk="1" latinLnBrk="0" hangingPunct="1">
      <a:defRPr sz="2022" kern="1200">
        <a:solidFill>
          <a:schemeClr val="tx1"/>
        </a:solidFill>
        <a:latin typeface="+mn-lt"/>
        <a:ea typeface="+mn-ea"/>
        <a:cs typeface="+mn-cs"/>
      </a:defRPr>
    </a:lvl4pPr>
    <a:lvl5pPr marL="1990381" algn="l" defTabSz="995192" rtl="0" eaLnBrk="1" latinLnBrk="0" hangingPunct="1">
      <a:defRPr sz="2022" kern="1200">
        <a:solidFill>
          <a:schemeClr val="tx1"/>
        </a:solidFill>
        <a:latin typeface="+mn-lt"/>
        <a:ea typeface="+mn-ea"/>
        <a:cs typeface="+mn-cs"/>
      </a:defRPr>
    </a:lvl5pPr>
    <a:lvl6pPr marL="2487977" algn="l" defTabSz="995192" rtl="0" eaLnBrk="1" latinLnBrk="0" hangingPunct="1">
      <a:defRPr sz="2022" kern="1200">
        <a:solidFill>
          <a:schemeClr val="tx1"/>
        </a:solidFill>
        <a:latin typeface="+mn-lt"/>
        <a:ea typeface="+mn-ea"/>
        <a:cs typeface="+mn-cs"/>
      </a:defRPr>
    </a:lvl6pPr>
    <a:lvl7pPr marL="2985571" algn="l" defTabSz="995192" rtl="0" eaLnBrk="1" latinLnBrk="0" hangingPunct="1">
      <a:defRPr sz="2022" kern="1200">
        <a:solidFill>
          <a:schemeClr val="tx1"/>
        </a:solidFill>
        <a:latin typeface="+mn-lt"/>
        <a:ea typeface="+mn-ea"/>
        <a:cs typeface="+mn-cs"/>
      </a:defRPr>
    </a:lvl7pPr>
    <a:lvl8pPr marL="3483168" algn="l" defTabSz="995192" rtl="0" eaLnBrk="1" latinLnBrk="0" hangingPunct="1">
      <a:defRPr sz="2022" kern="1200">
        <a:solidFill>
          <a:schemeClr val="tx1"/>
        </a:solidFill>
        <a:latin typeface="+mn-lt"/>
        <a:ea typeface="+mn-ea"/>
        <a:cs typeface="+mn-cs"/>
      </a:defRPr>
    </a:lvl8pPr>
    <a:lvl9pPr marL="3980763" algn="l" defTabSz="995192" rtl="0" eaLnBrk="1" latinLnBrk="0" hangingPunct="1">
      <a:defRPr sz="2022" kern="1200">
        <a:solidFill>
          <a:schemeClr val="tx1"/>
        </a:solidFill>
        <a:latin typeface="+mn-lt"/>
        <a:ea typeface="+mn-ea"/>
        <a:cs typeface="+mn-cs"/>
      </a:defRPr>
    </a:lvl9pPr>
  </p:defaultTextStyle>
  <p:extLst>
    <p:ext uri="{521415D9-36F7-43E2-AB2F-B90AF26B5E84}">
      <p14:sectionLst xmlns:p14="http://schemas.microsoft.com/office/powerpoint/2010/main">
        <p14:section name="Customer Service Guide" id="{BB006A63-71A1-4932-AF59-4E791917B29C}">
          <p14:sldIdLst>
            <p14:sldId id="256"/>
            <p14:sldId id="483"/>
            <p14:sldId id="391"/>
            <p14:sldId id="475"/>
            <p14:sldId id="432"/>
            <p14:sldId id="490"/>
            <p14:sldId id="462"/>
            <p14:sldId id="491"/>
            <p14:sldId id="410"/>
            <p14:sldId id="433"/>
            <p14:sldId id="434"/>
            <p14:sldId id="315"/>
            <p14:sldId id="495"/>
            <p14:sldId id="435"/>
            <p14:sldId id="459"/>
            <p14:sldId id="436"/>
            <p14:sldId id="445"/>
            <p14:sldId id="450"/>
            <p14:sldId id="446"/>
            <p14:sldId id="447"/>
            <p14:sldId id="448"/>
            <p14:sldId id="449"/>
            <p14:sldId id="321"/>
            <p14:sldId id="493"/>
            <p14:sldId id="318"/>
            <p14:sldId id="494"/>
            <p14:sldId id="451"/>
            <p14:sldId id="452"/>
            <p14:sldId id="455"/>
            <p14:sldId id="456"/>
            <p14:sldId id="457"/>
            <p14:sldId id="464"/>
            <p14:sldId id="472"/>
            <p14:sldId id="466"/>
            <p14:sldId id="467"/>
            <p14:sldId id="473"/>
            <p14:sldId id="465"/>
            <p14:sldId id="474"/>
            <p14:sldId id="476"/>
            <p14:sldId id="477"/>
            <p14:sldId id="469"/>
            <p14:sldId id="479"/>
            <p14:sldId id="480"/>
            <p14:sldId id="481"/>
            <p14:sldId id="485"/>
            <p14:sldId id="487"/>
            <p14:sldId id="488"/>
            <p14:sldId id="489"/>
            <p14:sldId id="482"/>
          </p14:sldIdLst>
        </p14:section>
      </p14:sectionLst>
    </p:ext>
    <p:ext uri="{EFAFB233-063F-42B5-8137-9DF3F51BA10A}">
      <p15:sldGuideLst xmlns:p15="http://schemas.microsoft.com/office/powerpoint/2012/main">
        <p15:guide id="1" orient="horz" pos="3296" userDrawn="1">
          <p15:clr>
            <a:srgbClr val="A4A3A4"/>
          </p15:clr>
        </p15:guide>
        <p15:guide id="2" orient="horz" pos="1106" userDrawn="1">
          <p15:clr>
            <a:srgbClr val="A4A3A4"/>
          </p15:clr>
        </p15:guide>
        <p15:guide id="3" orient="horz" pos="6201" userDrawn="1">
          <p15:clr>
            <a:srgbClr val="A4A3A4"/>
          </p15:clr>
        </p15:guide>
        <p15:guide id="4" orient="horz" pos="1175" userDrawn="1">
          <p15:clr>
            <a:srgbClr val="A4A3A4"/>
          </p15:clr>
        </p15:guide>
        <p15:guide id="5" orient="horz" pos="249" userDrawn="1">
          <p15:clr>
            <a:srgbClr val="A4A3A4"/>
          </p15:clr>
        </p15:guide>
        <p15:guide id="6" orient="horz" pos="5770" userDrawn="1">
          <p15:clr>
            <a:srgbClr val="A4A3A4"/>
          </p15:clr>
        </p15:guide>
        <p15:guide id="7" orient="horz" pos="5843" userDrawn="1">
          <p15:clr>
            <a:srgbClr val="A4A3A4"/>
          </p15:clr>
        </p15:guide>
        <p15:guide id="8" pos="2382" userDrawn="1">
          <p15:clr>
            <a:srgbClr val="A4A3A4"/>
          </p15:clr>
        </p15:guide>
        <p15:guide id="9" pos="259" userDrawn="1">
          <p15:clr>
            <a:srgbClr val="A4A3A4"/>
          </p15:clr>
        </p15:guide>
        <p15:guide id="10" pos="450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4DDE02-3449-8C12-489B-450AB2B1BB3B}" name="Marjan X Hajjari (DEECA)" initials="MXH(" userId="S::marjan.x.hajjari@delwp.vic.gov.au::42eb5a12-d056-4a50-a64c-c4a8a9e82041" providerId="AD"/>
  <p188:author id="{A472C309-3A6C-482E-C4FE-76B062F0823D}" name="Lisa M Saraceni (DEECA)" initials="LMS(" userId="S::lisa.saraceni@delwp.vic.gov.au::cbbce71d-90ac-4e7f-92ef-f6d0cb20dc2e" providerId="AD"/>
  <p188:author id="{77BB9C1F-4A77-A778-3DCF-E95A577BCE84}" name="Silvana Stojanovic" initials="SS" userId="S::Silvana.Stojanovic@nousgroup.com::e1738ce1-2cc9-491d-95d4-339b85271c87" providerId="AD"/>
  <p188:author id="{5F290322-8E48-3C8A-898C-14C449C4F46D}" name="Belinda Gaddes" initials="BG" userId="S::Belinda.Gaddes@nousgroup.com.au::a1ac74e1-485c-421a-a20e-905e2cf01aa9" providerId="AD"/>
  <p188:author id="{4C7AC32C-55A5-D388-F9CC-D9ADA259C42A}" name="Griffiths, Sarah" initials="GS" userId="S::GriffitS@yarracity.vic.gov.au::906caffb-ab72-4143-9f36-0bde1311505a" providerId="AD"/>
  <p188:author id="{1054482D-3A99-C251-A088-24C99208EC60}" name="Garima Verma" initials="GV" userId="S::garima.verma@nousgroup.com::1fcd6fa5-bad1-45d1-84b0-f825271ae3b3" providerId="AD"/>
  <p188:author id="{073D2D45-35A3-F6EA-0747-4BE9EECEB937}" name="Harriet McDougall" initials="HM" userId="S::harriet.mcdougall@nousgroup.com::ba21e8a7-0f95-48e7-9baa-57181ef86fad" providerId="AD"/>
  <p188:author id="{A95A4F56-BAD8-C45F-CBAB-51A4021AE154}" name="Scott D Matheson (DELWP)" initials="S(" userId="S::scott.matheson_delwp.vic.gov.au#ext#@nousgroup.onmicrosoft.com::5b76d3b0-6ca2-467a-8608-48c066dc8851" providerId="AD"/>
  <p188:author id="{A730A566-D85B-8C28-210B-122933833CAD}" name="Louie Chen (DEECA)" initials="LC(" userId="S::louie.chen@delwp.vic.gov.au::39197e56-83a8-4ed5-90ac-e432bef25d7c" providerId="AD"/>
  <p188:author id="{075AD69E-D2D2-5EB6-66BA-DF7C1E7C3151}" name="Tamara Abbott" initials="TA" userId="S::tamara.abbott@nousgroup.com.au::c44ec6d2-65eb-4f4a-b49a-c0c84424c359" providerId="AD"/>
  <p188:author id="{CDC15EEC-FB88-B585-9EA2-814255D0BECC}" name="Lisa M Saraceni (DEECA)" initials="LMS(" userId="S::lisa.saraceni@delwp.vic.gov.au::45b595d9-bcc3-4b97-bcd3-c60ecf8578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00"/>
    <a:srgbClr val="008A00"/>
    <a:srgbClr val="A57FB2"/>
    <a:srgbClr val="7F0D82"/>
    <a:srgbClr val="0072CE"/>
    <a:srgbClr val="017D7D"/>
    <a:srgbClr val="28BEC6"/>
    <a:srgbClr val="FFFFFF"/>
    <a:srgbClr val="003468"/>
    <a:srgbClr val="2C71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1B7AB5-5936-4649-B934-642F83F71878}" v="16" dt="2023-07-31T06:15:18.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3947" autoAdjust="0"/>
  </p:normalViewPr>
  <p:slideViewPr>
    <p:cSldViewPr snapToGrid="0">
      <p:cViewPr varScale="1">
        <p:scale>
          <a:sx n="52" d="100"/>
          <a:sy n="52" d="100"/>
        </p:scale>
        <p:origin x="2597" y="58"/>
      </p:cViewPr>
      <p:guideLst>
        <p:guide orient="horz" pos="3296"/>
        <p:guide orient="horz" pos="1106"/>
        <p:guide orient="horz" pos="6201"/>
        <p:guide orient="horz" pos="1175"/>
        <p:guide orient="horz" pos="249"/>
        <p:guide orient="horz" pos="5770"/>
        <p:guide orient="horz" pos="5843"/>
        <p:guide pos="2382"/>
        <p:guide pos="259"/>
        <p:guide pos="4507"/>
      </p:guideLst>
    </p:cSldViewPr>
  </p:slideViewPr>
  <p:outlineViewPr>
    <p:cViewPr>
      <p:scale>
        <a:sx n="33" d="100"/>
        <a:sy n="33" d="100"/>
      </p:scale>
      <p:origin x="0" y="-5904"/>
    </p:cViewPr>
  </p:outlin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gs" Target="tags/tag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A2865F-B372-43D2-8255-7FA4007EBB59}" type="datetimeFigureOut">
              <a:rPr lang="en-AU" smtClean="0"/>
              <a:t>22/08/2023</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4F6DAE-8937-4BD8-96F6-7DF4B65EF419}" type="slidenum">
              <a:rPr lang="en-AU" smtClean="0"/>
              <a:t>‹#›</a:t>
            </a:fld>
            <a:endParaRPr lang="en-AU"/>
          </a:p>
        </p:txBody>
      </p:sp>
    </p:spTree>
    <p:extLst>
      <p:ext uri="{BB962C8B-B14F-4D97-AF65-F5344CB8AC3E}">
        <p14:creationId xmlns:p14="http://schemas.microsoft.com/office/powerpoint/2010/main" val="1651732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34D938-244D-4739-949C-2C3FCC68DC46}" type="datetimeFigureOut">
              <a:rPr lang="en-AU" smtClean="0"/>
              <a:t>22/08/2023</a:t>
            </a:fld>
            <a:endParaRPr lang="en-AU"/>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2C0CB5-59E8-4F90-B170-7BD09AD757BA}" type="slidenum">
              <a:rPr lang="en-AU" smtClean="0"/>
              <a:t>‹#›</a:t>
            </a:fld>
            <a:endParaRPr lang="en-AU"/>
          </a:p>
        </p:txBody>
      </p:sp>
    </p:spTree>
    <p:extLst>
      <p:ext uri="{BB962C8B-B14F-4D97-AF65-F5344CB8AC3E}">
        <p14:creationId xmlns:p14="http://schemas.microsoft.com/office/powerpoint/2010/main" val="1806720416"/>
      </p:ext>
    </p:extLst>
  </p:cSld>
  <p:clrMap bg1="lt1" tx1="dk1" bg2="lt2" tx2="dk2" accent1="accent1" accent2="accent2" accent3="accent3" accent4="accent4" accent5="accent5" accent6="accent6" hlink="hlink" folHlink="folHlink"/>
  <p:notesStyle>
    <a:lvl1pPr marL="0" algn="l" defTabSz="995192" rtl="0" eaLnBrk="1" latinLnBrk="0" hangingPunct="1">
      <a:defRPr sz="1310" kern="1200">
        <a:solidFill>
          <a:schemeClr val="tx1"/>
        </a:solidFill>
        <a:latin typeface="+mn-lt"/>
        <a:ea typeface="+mn-ea"/>
        <a:cs typeface="+mn-cs"/>
      </a:defRPr>
    </a:lvl1pPr>
    <a:lvl2pPr marL="497596" algn="l" defTabSz="995192" rtl="0" eaLnBrk="1" latinLnBrk="0" hangingPunct="1">
      <a:defRPr sz="1310" kern="1200">
        <a:solidFill>
          <a:schemeClr val="tx1"/>
        </a:solidFill>
        <a:latin typeface="+mn-lt"/>
        <a:ea typeface="+mn-ea"/>
        <a:cs typeface="+mn-cs"/>
      </a:defRPr>
    </a:lvl2pPr>
    <a:lvl3pPr marL="995192" algn="l" defTabSz="995192" rtl="0" eaLnBrk="1" latinLnBrk="0" hangingPunct="1">
      <a:defRPr sz="1310" kern="1200">
        <a:solidFill>
          <a:schemeClr val="tx1"/>
        </a:solidFill>
        <a:latin typeface="+mn-lt"/>
        <a:ea typeface="+mn-ea"/>
        <a:cs typeface="+mn-cs"/>
      </a:defRPr>
    </a:lvl3pPr>
    <a:lvl4pPr marL="1492787" algn="l" defTabSz="995192" rtl="0" eaLnBrk="1" latinLnBrk="0" hangingPunct="1">
      <a:defRPr sz="1310" kern="1200">
        <a:solidFill>
          <a:schemeClr val="tx1"/>
        </a:solidFill>
        <a:latin typeface="+mn-lt"/>
        <a:ea typeface="+mn-ea"/>
        <a:cs typeface="+mn-cs"/>
      </a:defRPr>
    </a:lvl4pPr>
    <a:lvl5pPr marL="1990381" algn="l" defTabSz="995192" rtl="0" eaLnBrk="1" latinLnBrk="0" hangingPunct="1">
      <a:defRPr sz="1310" kern="1200">
        <a:solidFill>
          <a:schemeClr val="tx1"/>
        </a:solidFill>
        <a:latin typeface="+mn-lt"/>
        <a:ea typeface="+mn-ea"/>
        <a:cs typeface="+mn-cs"/>
      </a:defRPr>
    </a:lvl5pPr>
    <a:lvl6pPr marL="2487977" algn="l" defTabSz="995192" rtl="0" eaLnBrk="1" latinLnBrk="0" hangingPunct="1">
      <a:defRPr sz="1310" kern="1200">
        <a:solidFill>
          <a:schemeClr val="tx1"/>
        </a:solidFill>
        <a:latin typeface="+mn-lt"/>
        <a:ea typeface="+mn-ea"/>
        <a:cs typeface="+mn-cs"/>
      </a:defRPr>
    </a:lvl6pPr>
    <a:lvl7pPr marL="2985571" algn="l" defTabSz="995192" rtl="0" eaLnBrk="1" latinLnBrk="0" hangingPunct="1">
      <a:defRPr sz="1310" kern="1200">
        <a:solidFill>
          <a:schemeClr val="tx1"/>
        </a:solidFill>
        <a:latin typeface="+mn-lt"/>
        <a:ea typeface="+mn-ea"/>
        <a:cs typeface="+mn-cs"/>
      </a:defRPr>
    </a:lvl7pPr>
    <a:lvl8pPr marL="3483168" algn="l" defTabSz="995192" rtl="0" eaLnBrk="1" latinLnBrk="0" hangingPunct="1">
      <a:defRPr sz="1310" kern="1200">
        <a:solidFill>
          <a:schemeClr val="tx1"/>
        </a:solidFill>
        <a:latin typeface="+mn-lt"/>
        <a:ea typeface="+mn-ea"/>
        <a:cs typeface="+mn-cs"/>
      </a:defRPr>
    </a:lvl8pPr>
    <a:lvl9pPr marL="3980763" algn="l" defTabSz="995192" rtl="0" eaLnBrk="1" latinLnBrk="0" hangingPunct="1">
      <a:defRPr sz="131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7738" y="685800"/>
            <a:ext cx="2422525"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E2C0CB5-59E8-4F90-B170-7BD09AD757BA}" type="slidenum">
              <a:rPr lang="en-AU" smtClean="0"/>
              <a:t>25</a:t>
            </a:fld>
            <a:endParaRPr lang="en-AU"/>
          </a:p>
        </p:txBody>
      </p:sp>
    </p:spTree>
    <p:extLst>
      <p:ext uri="{BB962C8B-B14F-4D97-AF65-F5344CB8AC3E}">
        <p14:creationId xmlns:p14="http://schemas.microsoft.com/office/powerpoint/2010/main" val="1955749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Map of </a:t>
            </a:r>
          </a:p>
          <a:p>
            <a:r>
              <a:rPr lang="en-US" b="0" dirty="0"/>
              <a:t>Lot Boundaries </a:t>
            </a:r>
          </a:p>
          <a:p>
            <a:pPr marL="0" marR="0" lvl="0" indent="0" algn="l" defTabSz="995507" rtl="0" eaLnBrk="1" fontAlgn="auto" latinLnBrk="0" hangingPunct="1">
              <a:lnSpc>
                <a:spcPct val="100000"/>
              </a:lnSpc>
              <a:spcBef>
                <a:spcPts val="0"/>
              </a:spcBef>
              <a:spcAft>
                <a:spcPts val="0"/>
              </a:spcAft>
              <a:buClrTx/>
              <a:buSzTx/>
              <a:buFontTx/>
              <a:buNone/>
              <a:tabLst/>
              <a:defRPr/>
            </a:pPr>
            <a:r>
              <a:rPr lang="en-AU" sz="1200" b="1" dirty="0"/>
              <a:t>Private property</a:t>
            </a:r>
          </a:p>
          <a:p>
            <a:r>
              <a:rPr lang="en-AU" sz="1200" dirty="0"/>
              <a:t>Zone set aside for the </a:t>
            </a:r>
            <a:r>
              <a:rPr lang="en-AU" sz="1200" b="1" dirty="0"/>
              <a:t>protection of the tree</a:t>
            </a:r>
          </a:p>
          <a:p>
            <a:pPr marL="0" marR="0" lvl="0" indent="0" algn="l" defTabSz="995507" rtl="0" eaLnBrk="1" fontAlgn="auto" latinLnBrk="0" hangingPunct="1">
              <a:lnSpc>
                <a:spcPct val="100000"/>
              </a:lnSpc>
              <a:spcBef>
                <a:spcPts val="0"/>
              </a:spcBef>
              <a:spcAft>
                <a:spcPts val="0"/>
              </a:spcAft>
              <a:buClrTx/>
              <a:buSzTx/>
              <a:buFontTx/>
              <a:buNone/>
              <a:tabLst/>
              <a:defRPr/>
            </a:pPr>
            <a:r>
              <a:rPr lang="en-AU" sz="1200" b="1" dirty="0"/>
              <a:t>Outbuilding/store</a:t>
            </a:r>
          </a:p>
          <a:p>
            <a:pPr marL="0" marR="0" lvl="0" indent="0" algn="l" defTabSz="995507" rtl="0" eaLnBrk="1" fontAlgn="auto" latinLnBrk="0" hangingPunct="1">
              <a:lnSpc>
                <a:spcPct val="100000"/>
              </a:lnSpc>
              <a:spcBef>
                <a:spcPts val="0"/>
              </a:spcBef>
              <a:spcAft>
                <a:spcPts val="0"/>
              </a:spcAft>
              <a:buClrTx/>
              <a:buSzTx/>
              <a:buFontTx/>
              <a:buNone/>
              <a:tabLst/>
              <a:defRPr/>
            </a:pPr>
            <a:r>
              <a:rPr lang="en-AU" sz="1200" b="0" dirty="0"/>
              <a:t>Access</a:t>
            </a:r>
          </a:p>
          <a:p>
            <a:pPr marL="0" marR="0" lvl="0" indent="0" algn="l" defTabSz="995507" rtl="0" eaLnBrk="1" fontAlgn="auto" latinLnBrk="0" hangingPunct="1">
              <a:lnSpc>
                <a:spcPct val="100000"/>
              </a:lnSpc>
              <a:spcBef>
                <a:spcPts val="0"/>
              </a:spcBef>
              <a:spcAft>
                <a:spcPts val="0"/>
              </a:spcAft>
              <a:buClrTx/>
              <a:buSzTx/>
              <a:buFontTx/>
              <a:buNone/>
              <a:tabLst/>
              <a:defRPr/>
            </a:pPr>
            <a:r>
              <a:rPr lang="en-AU" sz="1200" b="1" dirty="0"/>
              <a:t>Trafficable width: </a:t>
            </a:r>
            <a:r>
              <a:rPr lang="en-AU" sz="1200" dirty="0"/>
              <a:t>sufficiently wide road for emergency vehicles (~3.5m)</a:t>
            </a:r>
          </a:p>
          <a:p>
            <a:pPr marL="0" marR="0" lvl="0" indent="0" algn="l" defTabSz="995507" rtl="0" eaLnBrk="1" fontAlgn="auto" latinLnBrk="0" hangingPunct="1">
              <a:lnSpc>
                <a:spcPct val="100000"/>
              </a:lnSpc>
              <a:spcBef>
                <a:spcPts val="0"/>
              </a:spcBef>
              <a:spcAft>
                <a:spcPts val="0"/>
              </a:spcAft>
              <a:buClrTx/>
              <a:buSzTx/>
              <a:buFontTx/>
              <a:buNone/>
              <a:tabLst/>
              <a:defRPr/>
            </a:pPr>
            <a:r>
              <a:rPr lang="en-AU" sz="1200" b="0" dirty="0"/>
              <a:t>Crossover</a:t>
            </a:r>
          </a:p>
          <a:p>
            <a:pPr marL="0" marR="0" lvl="0" indent="0" algn="l" defTabSz="995507" rtl="0" eaLnBrk="1" fontAlgn="auto" latinLnBrk="0" hangingPunct="1">
              <a:lnSpc>
                <a:spcPct val="100000"/>
              </a:lnSpc>
              <a:spcBef>
                <a:spcPts val="0"/>
              </a:spcBef>
              <a:spcAft>
                <a:spcPts val="0"/>
              </a:spcAft>
              <a:buClrTx/>
              <a:buSzTx/>
              <a:buFontTx/>
              <a:buNone/>
              <a:tabLst/>
              <a:defRPr/>
            </a:pPr>
            <a:r>
              <a:rPr lang="en-AU" sz="1200" b="1" dirty="0"/>
              <a:t>Effluent disposal area: </a:t>
            </a:r>
            <a:r>
              <a:rPr lang="en-AU" sz="1200" dirty="0"/>
              <a:t>set aside for the treatment of wastewater</a:t>
            </a:r>
          </a:p>
          <a:p>
            <a:pPr marL="0" marR="0" lvl="0" indent="0" algn="l" defTabSz="995507" rtl="0" eaLnBrk="1" fontAlgn="auto" latinLnBrk="0" hangingPunct="1">
              <a:lnSpc>
                <a:spcPct val="100000"/>
              </a:lnSpc>
              <a:spcBef>
                <a:spcPts val="0"/>
              </a:spcBef>
              <a:spcAft>
                <a:spcPts val="0"/>
              </a:spcAft>
              <a:buClrTx/>
              <a:buSzTx/>
              <a:buFontTx/>
              <a:buNone/>
              <a:tabLst/>
              <a:defRPr/>
            </a:pPr>
            <a:r>
              <a:rPr lang="en-AU" sz="1200" b="1" dirty="0"/>
              <a:t>Dwelling: </a:t>
            </a:r>
            <a:r>
              <a:rPr lang="en-AU" sz="1200" dirty="0"/>
              <a:t>A self-contained building with kitchen and sanitation facilities</a:t>
            </a:r>
          </a:p>
          <a:p>
            <a:pPr marL="0" marR="0" lvl="0" indent="0" algn="l" defTabSz="995507" rtl="0" eaLnBrk="1" fontAlgn="auto" latinLnBrk="0" hangingPunct="1">
              <a:lnSpc>
                <a:spcPct val="100000"/>
              </a:lnSpc>
              <a:spcBef>
                <a:spcPts val="0"/>
              </a:spcBef>
              <a:spcAft>
                <a:spcPts val="0"/>
              </a:spcAft>
              <a:buClrTx/>
              <a:buSzTx/>
              <a:buFontTx/>
              <a:buNone/>
              <a:tabLst/>
              <a:defRPr/>
            </a:pPr>
            <a:r>
              <a:rPr lang="en-US" altLang="en-US" sz="1200" dirty="0">
                <a:solidFill>
                  <a:srgbClr val="000000"/>
                </a:solidFill>
              </a:rPr>
              <a:t>Proposed for </a:t>
            </a:r>
            <a:r>
              <a:rPr lang="en-US" altLang="en-US" sz="1200" b="1" dirty="0">
                <a:solidFill>
                  <a:srgbClr val="000000"/>
                </a:solidFill>
              </a:rPr>
              <a:t>vegetation removal</a:t>
            </a:r>
          </a:p>
          <a:p>
            <a:pPr marL="0" marR="0" lvl="0" indent="0" algn="l" defTabSz="995507" rtl="0" eaLnBrk="1" fontAlgn="auto" latinLnBrk="0" hangingPunct="1">
              <a:lnSpc>
                <a:spcPct val="100000"/>
              </a:lnSpc>
              <a:spcBef>
                <a:spcPts val="0"/>
              </a:spcBef>
              <a:spcAft>
                <a:spcPts val="0"/>
              </a:spcAft>
              <a:buClrTx/>
              <a:buSzTx/>
              <a:buFontTx/>
              <a:buNone/>
              <a:tabLst/>
              <a:defRPr/>
            </a:pPr>
            <a:r>
              <a:rPr lang="en-US" altLang="en-US" sz="1200" b="1" dirty="0">
                <a:solidFill>
                  <a:srgbClr val="000000"/>
                </a:solidFill>
              </a:rPr>
              <a:t>Footpath</a:t>
            </a:r>
          </a:p>
          <a:p>
            <a:pPr marL="0" marR="0" lvl="0" indent="0" algn="l" defTabSz="995507" rtl="0" eaLnBrk="1" fontAlgn="auto" latinLnBrk="0" hangingPunct="1">
              <a:lnSpc>
                <a:spcPct val="100000"/>
              </a:lnSpc>
              <a:spcBef>
                <a:spcPts val="0"/>
              </a:spcBef>
              <a:spcAft>
                <a:spcPts val="0"/>
              </a:spcAft>
              <a:buClrTx/>
              <a:buSzTx/>
              <a:buFontTx/>
              <a:buNone/>
              <a:tabLst/>
              <a:defRPr/>
            </a:pPr>
            <a:r>
              <a:rPr lang="en-US" altLang="en-US" sz="1200" b="1" dirty="0">
                <a:solidFill>
                  <a:srgbClr val="000000"/>
                </a:solidFill>
              </a:rPr>
              <a:t>Nature strip</a:t>
            </a:r>
          </a:p>
          <a:p>
            <a:pPr marL="0" marR="0" lvl="0" indent="0" algn="l" defTabSz="995507" rtl="0" eaLnBrk="1" fontAlgn="auto" latinLnBrk="0" hangingPunct="1">
              <a:lnSpc>
                <a:spcPct val="100000"/>
              </a:lnSpc>
              <a:spcBef>
                <a:spcPts val="0"/>
              </a:spcBef>
              <a:spcAft>
                <a:spcPts val="0"/>
              </a:spcAft>
              <a:buClrTx/>
              <a:buSzTx/>
              <a:buFontTx/>
              <a:buNone/>
              <a:tabLst/>
              <a:defRPr/>
            </a:pPr>
            <a:r>
              <a:rPr lang="en-US" altLang="en-US" sz="1200" b="1" dirty="0" err="1">
                <a:solidFill>
                  <a:srgbClr val="000000"/>
                </a:solidFill>
              </a:rPr>
              <a:t>Kerb</a:t>
            </a:r>
            <a:endParaRPr lang="en-US" altLang="en-US" sz="1200" b="1" dirty="0">
              <a:solidFill>
                <a:srgbClr val="000000"/>
              </a:solidFill>
            </a:endParaRPr>
          </a:p>
          <a:p>
            <a:pPr marL="0" marR="0" lvl="0" indent="0" algn="l" defTabSz="995507" rtl="0" eaLnBrk="1" fontAlgn="auto" latinLnBrk="0" hangingPunct="1">
              <a:lnSpc>
                <a:spcPct val="100000"/>
              </a:lnSpc>
              <a:spcBef>
                <a:spcPts val="0"/>
              </a:spcBef>
              <a:spcAft>
                <a:spcPts val="0"/>
              </a:spcAft>
              <a:buClrTx/>
              <a:buSzTx/>
              <a:buFontTx/>
              <a:buNone/>
              <a:tabLst/>
              <a:defRPr/>
            </a:pPr>
            <a:r>
              <a:rPr lang="en-AU" sz="1200" b="1" dirty="0"/>
              <a:t>Easement: </a:t>
            </a:r>
            <a:r>
              <a:rPr lang="en-AU" sz="1200" dirty="0"/>
              <a:t>area with restrictions and rights attached</a:t>
            </a:r>
          </a:p>
          <a:p>
            <a:pPr marL="0" marR="0" lvl="0" indent="0" algn="l" defTabSz="995507" rtl="0" eaLnBrk="1" fontAlgn="auto" latinLnBrk="0" hangingPunct="1">
              <a:lnSpc>
                <a:spcPct val="100000"/>
              </a:lnSpc>
              <a:spcBef>
                <a:spcPts val="0"/>
              </a:spcBef>
              <a:spcAft>
                <a:spcPts val="0"/>
              </a:spcAft>
              <a:buClrTx/>
              <a:buSzTx/>
              <a:buFontTx/>
              <a:buNone/>
              <a:tabLst/>
              <a:defRPr/>
            </a:pPr>
            <a:r>
              <a:rPr lang="en-US" altLang="en-US" sz="1200" b="1" dirty="0">
                <a:solidFill>
                  <a:srgbClr val="000000"/>
                </a:solidFill>
              </a:rPr>
              <a:t>Reticulated water supply</a:t>
            </a:r>
          </a:p>
          <a:p>
            <a:pPr marL="0" marR="0" lvl="0" indent="0" algn="l" defTabSz="995507" rtl="0" eaLnBrk="1" fontAlgn="auto" latinLnBrk="0" hangingPunct="1">
              <a:lnSpc>
                <a:spcPct val="100000"/>
              </a:lnSpc>
              <a:spcBef>
                <a:spcPts val="0"/>
              </a:spcBef>
              <a:spcAft>
                <a:spcPts val="0"/>
              </a:spcAft>
              <a:buClrTx/>
              <a:buSzTx/>
              <a:buFontTx/>
              <a:buNone/>
              <a:tabLst/>
              <a:defRPr/>
            </a:pPr>
            <a:r>
              <a:rPr lang="en-US" altLang="en-US" sz="1200" b="1" dirty="0">
                <a:solidFill>
                  <a:srgbClr val="000000"/>
                </a:solidFill>
              </a:rPr>
              <a:t>Setbacks</a:t>
            </a:r>
            <a:r>
              <a:rPr lang="en-US" altLang="en-US" sz="1200" dirty="0">
                <a:solidFill>
                  <a:srgbClr val="000000"/>
                </a:solidFill>
              </a:rPr>
              <a:t>: the distance to the lot boundary</a:t>
            </a:r>
            <a:endParaRPr lang="en-US" altLang="en-US" sz="1200" dirty="0"/>
          </a:p>
          <a:p>
            <a:pPr marL="0" marR="0" lvl="0" indent="0" algn="l" defTabSz="995507" rtl="0" eaLnBrk="1" fontAlgn="auto" latinLnBrk="0" hangingPunct="1">
              <a:lnSpc>
                <a:spcPct val="100000"/>
              </a:lnSpc>
              <a:spcBef>
                <a:spcPts val="0"/>
              </a:spcBef>
              <a:spcAft>
                <a:spcPts val="0"/>
              </a:spcAft>
              <a:buClrTx/>
              <a:buSzTx/>
              <a:buFontTx/>
              <a:buNone/>
              <a:tabLst/>
              <a:defRPr/>
            </a:pPr>
            <a:r>
              <a:rPr lang="en-AU" sz="1200" b="1" dirty="0"/>
              <a:t>Road reserve</a:t>
            </a:r>
          </a:p>
          <a:p>
            <a:pPr marL="0" marR="0" lvl="0" indent="0" algn="l" defTabSz="995507"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95507"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95507" rtl="0" eaLnBrk="1" fontAlgn="auto" latinLnBrk="0" hangingPunct="1">
              <a:lnSpc>
                <a:spcPct val="100000"/>
              </a:lnSpc>
              <a:spcBef>
                <a:spcPts val="0"/>
              </a:spcBef>
              <a:spcAft>
                <a:spcPts val="0"/>
              </a:spcAft>
              <a:buClrTx/>
              <a:buSzTx/>
              <a:buFontTx/>
              <a:buNone/>
              <a:tabLst/>
              <a:defRPr/>
            </a:pPr>
            <a:endParaRPr lang="en-US" altLang="en-US" sz="1200" b="1" dirty="0">
              <a:solidFill>
                <a:srgbClr val="000000"/>
              </a:solidFill>
            </a:endParaRPr>
          </a:p>
          <a:p>
            <a:pPr marL="0" marR="0" lvl="0" indent="0" algn="l" defTabSz="995507" rtl="0" eaLnBrk="1" fontAlgn="auto" latinLnBrk="0" hangingPunct="1">
              <a:lnSpc>
                <a:spcPct val="100000"/>
              </a:lnSpc>
              <a:spcBef>
                <a:spcPts val="0"/>
              </a:spcBef>
              <a:spcAft>
                <a:spcPts val="0"/>
              </a:spcAft>
              <a:buClrTx/>
              <a:buSzTx/>
              <a:buFontTx/>
              <a:buNone/>
              <a:tabLst/>
              <a:defRPr/>
            </a:pPr>
            <a:endParaRPr lang="en-US" altLang="en-US" sz="1200" b="1" dirty="0"/>
          </a:p>
          <a:p>
            <a:pPr marL="0" marR="0" lvl="0" indent="0" algn="l" defTabSz="995507"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95507"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95507" rtl="0" eaLnBrk="1" fontAlgn="auto" latinLnBrk="0" hangingPunct="1">
              <a:lnSpc>
                <a:spcPct val="100000"/>
              </a:lnSpc>
              <a:spcBef>
                <a:spcPts val="0"/>
              </a:spcBef>
              <a:spcAft>
                <a:spcPts val="0"/>
              </a:spcAft>
              <a:buClrTx/>
              <a:buSzTx/>
              <a:buFontTx/>
              <a:buNone/>
              <a:tabLst/>
              <a:defRPr/>
            </a:pPr>
            <a:endParaRPr lang="en-AU" sz="1200" b="0" dirty="0"/>
          </a:p>
          <a:p>
            <a:pPr marL="0" marR="0" lvl="0" indent="0" algn="l" defTabSz="995507" rtl="0" eaLnBrk="1" fontAlgn="auto" latinLnBrk="0" hangingPunct="1">
              <a:lnSpc>
                <a:spcPct val="100000"/>
              </a:lnSpc>
              <a:spcBef>
                <a:spcPts val="0"/>
              </a:spcBef>
              <a:spcAft>
                <a:spcPts val="0"/>
              </a:spcAft>
              <a:buClrTx/>
              <a:buSzTx/>
              <a:buFontTx/>
              <a:buNone/>
              <a:tabLst/>
              <a:defRPr/>
            </a:pPr>
            <a:endParaRPr lang="en-AU" sz="1200" b="0" dirty="0"/>
          </a:p>
          <a:p>
            <a:endParaRPr lang="en-US" b="0" dirty="0"/>
          </a:p>
          <a:p>
            <a:endParaRPr lang="en-ID" b="0" dirty="0"/>
          </a:p>
          <a:p>
            <a:endParaRPr lang="en-ID" dirty="0"/>
          </a:p>
        </p:txBody>
      </p:sp>
      <p:sp>
        <p:nvSpPr>
          <p:cNvPr id="4" name="Slide Number Placeholder 3"/>
          <p:cNvSpPr>
            <a:spLocks noGrp="1"/>
          </p:cNvSpPr>
          <p:nvPr>
            <p:ph type="sldNum" sz="quarter" idx="5"/>
          </p:nvPr>
        </p:nvSpPr>
        <p:spPr/>
        <p:txBody>
          <a:bodyPr/>
          <a:lstStyle/>
          <a:p>
            <a:fld id="{4E2C0CB5-59E8-4F90-B170-7BD09AD757BA}" type="slidenum">
              <a:rPr lang="en-AU" smtClean="0"/>
              <a:t>45</a:t>
            </a:fld>
            <a:endParaRPr lang="en-AU"/>
          </a:p>
        </p:txBody>
      </p:sp>
    </p:spTree>
    <p:extLst>
      <p:ext uri="{BB962C8B-B14F-4D97-AF65-F5344CB8AC3E}">
        <p14:creationId xmlns:p14="http://schemas.microsoft.com/office/powerpoint/2010/main" val="820445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36833039"/>
              </p:ext>
            </p:extLst>
          </p:nvPr>
        </p:nvGraphicFramePr>
        <p:xfrm>
          <a:off x="1896" y="1889"/>
          <a:ext cx="1893" cy="188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896" y="1889"/>
                        <a:ext cx="1893" cy="1886"/>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4476C32E-C2F7-B101-7B65-BA40457E0EC7}"/>
              </a:ext>
            </a:extLst>
          </p:cNvPr>
          <p:cNvSpPr/>
          <p:nvPr userDrawn="1"/>
        </p:nvSpPr>
        <p:spPr>
          <a:xfrm>
            <a:off x="0" y="10188058"/>
            <a:ext cx="7559676" cy="5037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 name="Title 1"/>
          <p:cNvSpPr>
            <a:spLocks noGrp="1"/>
          </p:cNvSpPr>
          <p:nvPr>
            <p:ph type="title"/>
          </p:nvPr>
        </p:nvSpPr>
        <p:spPr>
          <a:xfrm>
            <a:off x="634933" y="310846"/>
            <a:ext cx="6309650" cy="330343"/>
          </a:xfrm>
        </p:spPr>
        <p:txBody>
          <a:bodyPr vert="horz" anchor="ctr" anchorCtr="0"/>
          <a:lstStyle>
            <a:lvl1pPr>
              <a:defRPr sz="1943" b="1">
                <a:solidFill>
                  <a:schemeClr val="accent6"/>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6" name="Rectangle 5">
            <a:extLst>
              <a:ext uri="{FF2B5EF4-FFF2-40B4-BE49-F238E27FC236}">
                <a16:creationId xmlns:a16="http://schemas.microsoft.com/office/drawing/2014/main" id="{FD1E4CE3-5AAB-55A3-6D64-9287C792BA08}"/>
              </a:ext>
            </a:extLst>
          </p:cNvPr>
          <p:cNvSpPr/>
          <p:nvPr userDrawn="1"/>
        </p:nvSpPr>
        <p:spPr>
          <a:xfrm>
            <a:off x="2" y="0"/>
            <a:ext cx="7559675" cy="134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Tree>
    <p:extLst>
      <p:ext uri="{BB962C8B-B14F-4D97-AF65-F5344CB8AC3E}">
        <p14:creationId xmlns:p14="http://schemas.microsoft.com/office/powerpoint/2010/main" val="368163596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734914712"/>
              </p:ext>
            </p:extLst>
          </p:nvPr>
        </p:nvGraphicFramePr>
        <p:xfrm>
          <a:off x="1896" y="1889"/>
          <a:ext cx="1893" cy="188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896" y="1889"/>
                        <a:ext cx="1893" cy="1886"/>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4B78F90E-0A83-05AD-0C76-5563CF501A0F}"/>
              </a:ext>
            </a:extLst>
          </p:cNvPr>
          <p:cNvSpPr/>
          <p:nvPr userDrawn="1"/>
        </p:nvSpPr>
        <p:spPr>
          <a:xfrm>
            <a:off x="0" y="10188058"/>
            <a:ext cx="7559676" cy="5037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 name="Title 1"/>
          <p:cNvSpPr>
            <a:spLocks noGrp="1"/>
          </p:cNvSpPr>
          <p:nvPr>
            <p:ph type="title"/>
          </p:nvPr>
        </p:nvSpPr>
        <p:spPr>
          <a:xfrm>
            <a:off x="634933" y="893683"/>
            <a:ext cx="6309650" cy="425584"/>
          </a:xfrm>
        </p:spPr>
        <p:txBody>
          <a:bodyPr vert="horz"/>
          <a:lstStyle>
            <a:lvl1pPr>
              <a:defRPr sz="3022" b="1">
                <a:solidFill>
                  <a:schemeClr val="accent6"/>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3" name="Picture 2"/>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2" y="4"/>
            <a:ext cx="7559675" cy="118405"/>
          </a:xfrm>
          <a:prstGeom prst="rect">
            <a:avLst/>
          </a:prstGeom>
          <a:solidFill>
            <a:schemeClr val="tx1"/>
          </a:solidFill>
        </p:spPr>
      </p:pic>
      <p:sp>
        <p:nvSpPr>
          <p:cNvPr id="6" name="Rectangle 5">
            <a:extLst>
              <a:ext uri="{FF2B5EF4-FFF2-40B4-BE49-F238E27FC236}">
                <a16:creationId xmlns:a16="http://schemas.microsoft.com/office/drawing/2014/main" id="{FD1E4CE3-5AAB-55A3-6D64-9287C792BA08}"/>
              </a:ext>
            </a:extLst>
          </p:cNvPr>
          <p:cNvSpPr/>
          <p:nvPr userDrawn="1"/>
        </p:nvSpPr>
        <p:spPr>
          <a:xfrm>
            <a:off x="2" y="0"/>
            <a:ext cx="7559675" cy="135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Tree>
    <p:extLst>
      <p:ext uri="{BB962C8B-B14F-4D97-AF65-F5344CB8AC3E}">
        <p14:creationId xmlns:p14="http://schemas.microsoft.com/office/powerpoint/2010/main" val="311808833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5960402-3C59-568B-8720-CD2471B44F32}"/>
              </a:ext>
            </a:extLst>
          </p:cNvPr>
          <p:cNvGraphicFramePr>
            <a:graphicFrameLocks noChangeAspect="1"/>
          </p:cNvGraphicFramePr>
          <p:nvPr userDrawn="1">
            <p:custDataLst>
              <p:tags r:id="rId1"/>
            </p:custDataLst>
            <p:extLst>
              <p:ext uri="{D42A27DB-BD31-4B8C-83A1-F6EECF244321}">
                <p14:modId xmlns:p14="http://schemas.microsoft.com/office/powerpoint/2010/main" val="3378099997"/>
              </p:ext>
            </p:extLst>
          </p:nvPr>
        </p:nvGraphicFramePr>
        <p:xfrm>
          <a:off x="1123" y="2247"/>
          <a:ext cx="1123" cy="2246"/>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75960402-3C59-568B-8720-CD2471B44F32}"/>
                          </a:ext>
                        </a:extLst>
                      </p:cNvPr>
                      <p:cNvPicPr/>
                      <p:nvPr/>
                    </p:nvPicPr>
                    <p:blipFill>
                      <a:blip r:embed="rId4"/>
                      <a:stretch>
                        <a:fillRect/>
                      </a:stretch>
                    </p:blipFill>
                    <p:spPr>
                      <a:xfrm>
                        <a:off x="1123" y="2247"/>
                        <a:ext cx="1123" cy="2246"/>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6A5AB6B7-5A03-6E6B-3C82-35048F50AD4F}"/>
              </a:ext>
            </a:extLst>
          </p:cNvPr>
          <p:cNvSpPr/>
          <p:nvPr userDrawn="1"/>
        </p:nvSpPr>
        <p:spPr>
          <a:xfrm flipH="1">
            <a:off x="1533990" y="135995"/>
            <a:ext cx="6025686" cy="10555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5"/>
          </a:p>
        </p:txBody>
      </p:sp>
      <p:sp>
        <p:nvSpPr>
          <p:cNvPr id="23" name="Content Placeholder 3">
            <a:extLst>
              <a:ext uri="{FF2B5EF4-FFF2-40B4-BE49-F238E27FC236}">
                <a16:creationId xmlns:a16="http://schemas.microsoft.com/office/drawing/2014/main" id="{1A91E799-F181-CEAC-095C-64E6DB790D41}"/>
              </a:ext>
            </a:extLst>
          </p:cNvPr>
          <p:cNvSpPr>
            <a:spLocks noGrp="1"/>
          </p:cNvSpPr>
          <p:nvPr>
            <p:ph sz="quarter" idx="33"/>
          </p:nvPr>
        </p:nvSpPr>
        <p:spPr>
          <a:xfrm>
            <a:off x="305905" y="916480"/>
            <a:ext cx="941795" cy="9164805"/>
          </a:xfrm>
          <a:prstGeom prst="rect">
            <a:avLst/>
          </a:prstGeom>
        </p:spPr>
        <p:txBody>
          <a:bodyPr/>
          <a:lstStyle>
            <a:lvl1pPr rtl="0">
              <a:spcBef>
                <a:spcPts val="0"/>
              </a:spcBef>
              <a:spcAft>
                <a:spcPts val="623"/>
              </a:spcAft>
              <a:defRPr sz="726">
                <a:solidFill>
                  <a:schemeClr val="accent6"/>
                </a:solidFill>
                <a:latin typeface="+mn-lt"/>
              </a:defRPr>
            </a:lvl1pPr>
            <a:lvl2pPr rtl="0">
              <a:spcBef>
                <a:spcPts val="0"/>
              </a:spcBef>
              <a:spcAft>
                <a:spcPts val="623"/>
              </a:spcAft>
              <a:buClrTx/>
              <a:defRPr sz="726">
                <a:solidFill>
                  <a:schemeClr val="bg2"/>
                </a:solidFill>
              </a:defRPr>
            </a:lvl2pPr>
            <a:lvl3pPr rtl="0">
              <a:spcBef>
                <a:spcPts val="0"/>
              </a:spcBef>
              <a:spcAft>
                <a:spcPts val="623"/>
              </a:spcAft>
              <a:buClrTx/>
              <a:defRPr sz="726">
                <a:solidFill>
                  <a:schemeClr val="bg2"/>
                </a:solidFill>
              </a:defRPr>
            </a:lvl3pPr>
            <a:lvl4pPr rtl="0">
              <a:spcBef>
                <a:spcPts val="0"/>
              </a:spcBef>
              <a:spcAft>
                <a:spcPts val="623"/>
              </a:spcAft>
              <a:buClrTx/>
              <a:defRPr sz="726">
                <a:solidFill>
                  <a:schemeClr val="bg2"/>
                </a:solidFill>
              </a:defRPr>
            </a:lvl4pPr>
            <a:lvl5pPr rtl="0">
              <a:spcBef>
                <a:spcPts val="0"/>
              </a:spcBef>
              <a:spcAft>
                <a:spcPts val="623"/>
              </a:spcAft>
              <a:buClrTx/>
              <a:defRPr sz="726">
                <a:solidFill>
                  <a:schemeClr val="bg2"/>
                </a:solidFill>
              </a:defRPr>
            </a:lvl5pPr>
          </a:lstStyle>
          <a:p>
            <a:pPr lvl="0"/>
            <a:r>
              <a:rPr lang="en-US" noProof="0"/>
              <a:t>Click to edit Master text styles</a:t>
            </a:r>
          </a:p>
        </p:txBody>
      </p:sp>
      <p:sp>
        <p:nvSpPr>
          <p:cNvPr id="3" name="Text Placeholder 10">
            <a:extLst>
              <a:ext uri="{FF2B5EF4-FFF2-40B4-BE49-F238E27FC236}">
                <a16:creationId xmlns:a16="http://schemas.microsoft.com/office/drawing/2014/main" id="{F91C98AB-5009-493D-AAC8-25B80FA274E2}"/>
              </a:ext>
            </a:extLst>
          </p:cNvPr>
          <p:cNvSpPr>
            <a:spLocks noGrp="1"/>
          </p:cNvSpPr>
          <p:nvPr>
            <p:ph type="body" sz="quarter" idx="10" hasCustomPrompt="1"/>
          </p:nvPr>
        </p:nvSpPr>
        <p:spPr>
          <a:xfrm>
            <a:off x="1807227" y="814650"/>
            <a:ext cx="5446543" cy="490506"/>
          </a:xfrm>
          <a:prstGeom prst="rect">
            <a:avLst/>
          </a:prstGeom>
        </p:spPr>
        <p:txBody>
          <a:bodyPr tIns="36000" bIns="36000" anchor="t" anchorCtr="0"/>
          <a:lstStyle>
            <a:lvl1pPr>
              <a:defRPr lang="en-AU" sz="1247" b="0" kern="1200" spc="0" noProof="0" dirty="0">
                <a:solidFill>
                  <a:schemeClr val="accent6"/>
                </a:solidFill>
                <a:latin typeface="+mn-lt"/>
                <a:ea typeface="Segoe UI Semibold" panose="020B0702040204020203" pitchFamily="34" charset="0"/>
                <a:cs typeface="Segoe UI Semibold" panose="020B0702040204020203" pitchFamily="34" charset="0"/>
              </a:defRPr>
            </a:lvl1pPr>
            <a:lvl5pPr>
              <a:defRPr/>
            </a:lvl5pPr>
          </a:lstStyle>
          <a:p>
            <a:pPr marL="0" lvl="0" indent="0" algn="l" defTabSz="688961" rtl="0" eaLnBrk="1" latinLnBrk="0" hangingPunct="1">
              <a:spcBef>
                <a:spcPts val="904"/>
              </a:spcBef>
              <a:buFont typeface="Arial" pitchFamily="34" charset="0"/>
              <a:buNone/>
            </a:pPr>
            <a:r>
              <a:rPr lang="en-AU" noProof="0" dirty="0"/>
              <a:t>Governing thought</a:t>
            </a:r>
          </a:p>
        </p:txBody>
      </p:sp>
      <p:sp>
        <p:nvSpPr>
          <p:cNvPr id="4" name="Content Placeholder 5">
            <a:extLst>
              <a:ext uri="{FF2B5EF4-FFF2-40B4-BE49-F238E27FC236}">
                <a16:creationId xmlns:a16="http://schemas.microsoft.com/office/drawing/2014/main" id="{19978E7C-DB7E-405D-962F-A02F851002DA}"/>
              </a:ext>
            </a:extLst>
          </p:cNvPr>
          <p:cNvSpPr>
            <a:spLocks noGrp="1"/>
          </p:cNvSpPr>
          <p:nvPr>
            <p:ph sz="quarter" idx="14"/>
          </p:nvPr>
        </p:nvSpPr>
        <p:spPr>
          <a:xfrm>
            <a:off x="1807227" y="1578384"/>
            <a:ext cx="5446543" cy="8146493"/>
          </a:xfrm>
        </p:spPr>
        <p:txBody>
          <a:bodyPr/>
          <a:lstStyle>
            <a:lvl1pPr>
              <a:defRPr sz="692">
                <a:solidFill>
                  <a:schemeClr val="tx1"/>
                </a:solidFill>
              </a:defRPr>
            </a:lvl1pPr>
            <a:lvl2pPr>
              <a:defRPr sz="692">
                <a:solidFill>
                  <a:schemeClr val="tx1"/>
                </a:solidFill>
              </a:defRPr>
            </a:lvl2pPr>
            <a:lvl3pPr>
              <a:defRPr sz="692">
                <a:solidFill>
                  <a:schemeClr val="tx1"/>
                </a:solidFill>
              </a:defRPr>
            </a:lvl3pPr>
            <a:lvl4pPr>
              <a:defRPr sz="692">
                <a:solidFill>
                  <a:schemeClr val="tx1"/>
                </a:solidFill>
              </a:defRPr>
            </a:lvl4pPr>
            <a:lvl5pPr>
              <a:defRPr sz="692">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5" name="Text Placeholder 2">
            <a:extLst>
              <a:ext uri="{FF2B5EF4-FFF2-40B4-BE49-F238E27FC236}">
                <a16:creationId xmlns:a16="http://schemas.microsoft.com/office/drawing/2014/main" id="{50AE8B8E-9125-4A23-B8D3-E7E3B45F17DE}"/>
              </a:ext>
            </a:extLst>
          </p:cNvPr>
          <p:cNvSpPr>
            <a:spLocks noGrp="1"/>
          </p:cNvSpPr>
          <p:nvPr>
            <p:ph type="body" sz="quarter" idx="32" hasCustomPrompt="1"/>
          </p:nvPr>
        </p:nvSpPr>
        <p:spPr>
          <a:xfrm>
            <a:off x="1807227" y="9877624"/>
            <a:ext cx="5446543" cy="447774"/>
          </a:xfrm>
        </p:spPr>
        <p:txBody>
          <a:bodyPr anchor="ctr"/>
          <a:lstStyle>
            <a:lvl1pPr>
              <a:defRPr sz="657">
                <a:solidFill>
                  <a:schemeClr val="bg2"/>
                </a:solidFill>
              </a:defRPr>
            </a:lvl1pPr>
          </a:lstStyle>
          <a:p>
            <a:pPr lvl="0"/>
            <a:r>
              <a:rPr lang="en-AU" noProof="0"/>
              <a:t>Source</a:t>
            </a:r>
          </a:p>
        </p:txBody>
      </p:sp>
      <p:sp>
        <p:nvSpPr>
          <p:cNvPr id="6" name="Rectangle 5">
            <a:extLst>
              <a:ext uri="{FF2B5EF4-FFF2-40B4-BE49-F238E27FC236}">
                <a16:creationId xmlns:a16="http://schemas.microsoft.com/office/drawing/2014/main" id="{28D6A3C4-7667-B17C-0B42-906D64241C3D}"/>
              </a:ext>
            </a:extLst>
          </p:cNvPr>
          <p:cNvSpPr/>
          <p:nvPr userDrawn="1"/>
        </p:nvSpPr>
        <p:spPr>
          <a:xfrm>
            <a:off x="2" y="0"/>
            <a:ext cx="7559675" cy="135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Tree>
    <p:extLst>
      <p:ext uri="{BB962C8B-B14F-4D97-AF65-F5344CB8AC3E}">
        <p14:creationId xmlns:p14="http://schemas.microsoft.com/office/powerpoint/2010/main" val="104555243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5960402-3C59-568B-8720-CD2471B44F32}"/>
              </a:ext>
            </a:extLst>
          </p:cNvPr>
          <p:cNvGraphicFramePr>
            <a:graphicFrameLocks noChangeAspect="1"/>
          </p:cNvGraphicFramePr>
          <p:nvPr userDrawn="1">
            <p:custDataLst>
              <p:tags r:id="rId1"/>
            </p:custDataLst>
            <p:extLst>
              <p:ext uri="{D42A27DB-BD31-4B8C-83A1-F6EECF244321}">
                <p14:modId xmlns:p14="http://schemas.microsoft.com/office/powerpoint/2010/main" val="1726031569"/>
              </p:ext>
            </p:extLst>
          </p:nvPr>
        </p:nvGraphicFramePr>
        <p:xfrm>
          <a:off x="1123" y="2247"/>
          <a:ext cx="1123" cy="2246"/>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 name="Object 1" hidden="1">
                        <a:extLst>
                          <a:ext uri="{FF2B5EF4-FFF2-40B4-BE49-F238E27FC236}">
                            <a16:creationId xmlns:a16="http://schemas.microsoft.com/office/drawing/2014/main" id="{75960402-3C59-568B-8720-CD2471B44F32}"/>
                          </a:ext>
                        </a:extLst>
                      </p:cNvPr>
                      <p:cNvPicPr/>
                      <p:nvPr/>
                    </p:nvPicPr>
                    <p:blipFill>
                      <a:blip r:embed="rId4"/>
                      <a:stretch>
                        <a:fillRect/>
                      </a:stretch>
                    </p:blipFill>
                    <p:spPr>
                      <a:xfrm>
                        <a:off x="1123" y="2247"/>
                        <a:ext cx="1123" cy="2246"/>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F9CB05F9-2883-523E-617A-5FF2B3DDF161}"/>
              </a:ext>
            </a:extLst>
          </p:cNvPr>
          <p:cNvSpPr/>
          <p:nvPr userDrawn="1"/>
        </p:nvSpPr>
        <p:spPr>
          <a:xfrm>
            <a:off x="0" y="135995"/>
            <a:ext cx="1533988" cy="10555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5"/>
          </a:p>
        </p:txBody>
      </p:sp>
      <p:sp>
        <p:nvSpPr>
          <p:cNvPr id="7" name="Content Placeholder 3">
            <a:extLst>
              <a:ext uri="{FF2B5EF4-FFF2-40B4-BE49-F238E27FC236}">
                <a16:creationId xmlns:a16="http://schemas.microsoft.com/office/drawing/2014/main" id="{1F893B0C-4FE1-B39A-356C-31C5A5B3BD95}"/>
              </a:ext>
            </a:extLst>
          </p:cNvPr>
          <p:cNvSpPr>
            <a:spLocks noGrp="1"/>
          </p:cNvSpPr>
          <p:nvPr>
            <p:ph sz="quarter" idx="33"/>
          </p:nvPr>
        </p:nvSpPr>
        <p:spPr>
          <a:xfrm>
            <a:off x="305905" y="916480"/>
            <a:ext cx="941795" cy="9164805"/>
          </a:xfrm>
          <a:prstGeom prst="rect">
            <a:avLst/>
          </a:prstGeom>
        </p:spPr>
        <p:txBody>
          <a:bodyPr/>
          <a:lstStyle>
            <a:lvl1pPr rtl="0">
              <a:spcBef>
                <a:spcPts val="0"/>
              </a:spcBef>
              <a:spcAft>
                <a:spcPts val="623"/>
              </a:spcAft>
              <a:defRPr sz="726">
                <a:solidFill>
                  <a:schemeClr val="accent6"/>
                </a:solidFill>
                <a:latin typeface="+mn-lt"/>
              </a:defRPr>
            </a:lvl1pPr>
            <a:lvl2pPr rtl="0">
              <a:spcBef>
                <a:spcPts val="0"/>
              </a:spcBef>
              <a:spcAft>
                <a:spcPts val="623"/>
              </a:spcAft>
              <a:buClrTx/>
              <a:defRPr sz="726">
                <a:solidFill>
                  <a:schemeClr val="bg2"/>
                </a:solidFill>
              </a:defRPr>
            </a:lvl2pPr>
            <a:lvl3pPr rtl="0">
              <a:spcBef>
                <a:spcPts val="0"/>
              </a:spcBef>
              <a:spcAft>
                <a:spcPts val="623"/>
              </a:spcAft>
              <a:buClrTx/>
              <a:defRPr sz="726">
                <a:solidFill>
                  <a:schemeClr val="bg2"/>
                </a:solidFill>
              </a:defRPr>
            </a:lvl3pPr>
            <a:lvl4pPr rtl="0">
              <a:spcBef>
                <a:spcPts val="0"/>
              </a:spcBef>
              <a:spcAft>
                <a:spcPts val="623"/>
              </a:spcAft>
              <a:buClrTx/>
              <a:defRPr sz="726">
                <a:solidFill>
                  <a:schemeClr val="bg2"/>
                </a:solidFill>
              </a:defRPr>
            </a:lvl4pPr>
            <a:lvl5pPr rtl="0">
              <a:spcBef>
                <a:spcPts val="0"/>
              </a:spcBef>
              <a:spcAft>
                <a:spcPts val="623"/>
              </a:spcAft>
              <a:buClrTx/>
              <a:defRPr sz="726">
                <a:solidFill>
                  <a:schemeClr val="bg2"/>
                </a:solidFill>
              </a:defRPr>
            </a:lvl5pPr>
          </a:lstStyle>
          <a:p>
            <a:pPr lvl="0"/>
            <a:r>
              <a:rPr lang="en-US" noProof="0"/>
              <a:t>Click to edit Master text styles</a:t>
            </a:r>
          </a:p>
        </p:txBody>
      </p:sp>
      <p:sp>
        <p:nvSpPr>
          <p:cNvPr id="8" name="Text Placeholder 10">
            <a:extLst>
              <a:ext uri="{FF2B5EF4-FFF2-40B4-BE49-F238E27FC236}">
                <a16:creationId xmlns:a16="http://schemas.microsoft.com/office/drawing/2014/main" id="{657B6BC8-5C67-0192-6123-5F1E8814EF39}"/>
              </a:ext>
            </a:extLst>
          </p:cNvPr>
          <p:cNvSpPr>
            <a:spLocks noGrp="1"/>
          </p:cNvSpPr>
          <p:nvPr>
            <p:ph type="body" sz="quarter" idx="10" hasCustomPrompt="1"/>
          </p:nvPr>
        </p:nvSpPr>
        <p:spPr>
          <a:xfrm>
            <a:off x="1807227" y="814650"/>
            <a:ext cx="5446543" cy="490506"/>
          </a:xfrm>
          <a:prstGeom prst="rect">
            <a:avLst/>
          </a:prstGeom>
        </p:spPr>
        <p:txBody>
          <a:bodyPr tIns="36000" bIns="36000" anchor="t" anchorCtr="0"/>
          <a:lstStyle>
            <a:lvl1pPr>
              <a:defRPr lang="en-AU" sz="1247" b="0" kern="1200" spc="0" noProof="0" dirty="0">
                <a:solidFill>
                  <a:schemeClr val="accent6"/>
                </a:solidFill>
                <a:latin typeface="+mn-lt"/>
                <a:ea typeface="Segoe UI Semibold" panose="020B0702040204020203" pitchFamily="34" charset="0"/>
                <a:cs typeface="Segoe UI Semibold" panose="020B0702040204020203" pitchFamily="34" charset="0"/>
              </a:defRPr>
            </a:lvl1pPr>
            <a:lvl5pPr>
              <a:defRPr/>
            </a:lvl5pPr>
          </a:lstStyle>
          <a:p>
            <a:pPr marL="0" lvl="0" indent="0" algn="l" defTabSz="688961" rtl="0" eaLnBrk="1" latinLnBrk="0" hangingPunct="1">
              <a:spcBef>
                <a:spcPts val="904"/>
              </a:spcBef>
              <a:buFont typeface="Arial" pitchFamily="34" charset="0"/>
              <a:buNone/>
            </a:pPr>
            <a:r>
              <a:rPr lang="en-AU" noProof="0"/>
              <a:t>Governing thought</a:t>
            </a:r>
          </a:p>
        </p:txBody>
      </p:sp>
      <p:sp>
        <p:nvSpPr>
          <p:cNvPr id="9" name="Content Placeholder 5">
            <a:extLst>
              <a:ext uri="{FF2B5EF4-FFF2-40B4-BE49-F238E27FC236}">
                <a16:creationId xmlns:a16="http://schemas.microsoft.com/office/drawing/2014/main" id="{A7A1B1A4-A9B1-6473-259B-38024F5368D7}"/>
              </a:ext>
            </a:extLst>
          </p:cNvPr>
          <p:cNvSpPr>
            <a:spLocks noGrp="1"/>
          </p:cNvSpPr>
          <p:nvPr>
            <p:ph sz="quarter" idx="14"/>
          </p:nvPr>
        </p:nvSpPr>
        <p:spPr>
          <a:xfrm>
            <a:off x="1807227" y="1578384"/>
            <a:ext cx="5446543" cy="8146493"/>
          </a:xfrm>
        </p:spPr>
        <p:txBody>
          <a:bodyPr/>
          <a:lstStyle>
            <a:lvl1pPr>
              <a:defRPr sz="692">
                <a:solidFill>
                  <a:schemeClr val="tx1"/>
                </a:solidFill>
              </a:defRPr>
            </a:lvl1pPr>
            <a:lvl2pPr>
              <a:defRPr sz="692">
                <a:solidFill>
                  <a:schemeClr val="tx1"/>
                </a:solidFill>
              </a:defRPr>
            </a:lvl2pPr>
            <a:lvl3pPr>
              <a:defRPr sz="692">
                <a:solidFill>
                  <a:schemeClr val="tx1"/>
                </a:solidFill>
              </a:defRPr>
            </a:lvl3pPr>
            <a:lvl4pPr>
              <a:defRPr sz="692">
                <a:solidFill>
                  <a:schemeClr val="tx1"/>
                </a:solidFill>
              </a:defRPr>
            </a:lvl4pPr>
            <a:lvl5pPr>
              <a:defRPr sz="692">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1" name="Text Placeholder 2">
            <a:extLst>
              <a:ext uri="{FF2B5EF4-FFF2-40B4-BE49-F238E27FC236}">
                <a16:creationId xmlns:a16="http://schemas.microsoft.com/office/drawing/2014/main" id="{B0599EC1-08EC-13AD-A599-BDDA309FA1ED}"/>
              </a:ext>
            </a:extLst>
          </p:cNvPr>
          <p:cNvSpPr>
            <a:spLocks noGrp="1"/>
          </p:cNvSpPr>
          <p:nvPr>
            <p:ph type="body" sz="quarter" idx="32" hasCustomPrompt="1"/>
          </p:nvPr>
        </p:nvSpPr>
        <p:spPr>
          <a:xfrm>
            <a:off x="1807227" y="9877624"/>
            <a:ext cx="5446543" cy="447774"/>
          </a:xfrm>
        </p:spPr>
        <p:txBody>
          <a:bodyPr anchor="ctr"/>
          <a:lstStyle>
            <a:lvl1pPr>
              <a:defRPr sz="657">
                <a:solidFill>
                  <a:schemeClr val="bg2"/>
                </a:solidFill>
              </a:defRPr>
            </a:lvl1pPr>
          </a:lstStyle>
          <a:p>
            <a:pPr lvl="0"/>
            <a:r>
              <a:rPr lang="en-AU" noProof="0"/>
              <a:t>Source</a:t>
            </a:r>
          </a:p>
        </p:txBody>
      </p:sp>
      <p:sp>
        <p:nvSpPr>
          <p:cNvPr id="3" name="Rectangle 2">
            <a:extLst>
              <a:ext uri="{FF2B5EF4-FFF2-40B4-BE49-F238E27FC236}">
                <a16:creationId xmlns:a16="http://schemas.microsoft.com/office/drawing/2014/main" id="{1A3495E0-AFA1-5CC6-1AE4-10167758C285}"/>
              </a:ext>
            </a:extLst>
          </p:cNvPr>
          <p:cNvSpPr/>
          <p:nvPr userDrawn="1"/>
        </p:nvSpPr>
        <p:spPr>
          <a:xfrm>
            <a:off x="2" y="0"/>
            <a:ext cx="7559675" cy="135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Tree>
    <p:extLst>
      <p:ext uri="{BB962C8B-B14F-4D97-AF65-F5344CB8AC3E}">
        <p14:creationId xmlns:p14="http://schemas.microsoft.com/office/powerpoint/2010/main" val="325281756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6"/>
            </p:custDataLst>
            <p:extLst>
              <p:ext uri="{D42A27DB-BD31-4B8C-83A1-F6EECF244321}">
                <p14:modId xmlns:p14="http://schemas.microsoft.com/office/powerpoint/2010/main" val="1116465306"/>
              </p:ext>
            </p:extLst>
          </p:nvPr>
        </p:nvGraphicFramePr>
        <p:xfrm>
          <a:off x="1214" y="2481"/>
          <a:ext cx="1211" cy="2474"/>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4" name="Object 3" hidden="1"/>
                      <p:cNvPicPr/>
                      <p:nvPr/>
                    </p:nvPicPr>
                    <p:blipFill>
                      <a:blip r:embed="rId8"/>
                      <a:stretch>
                        <a:fillRect/>
                      </a:stretch>
                    </p:blipFill>
                    <p:spPr>
                      <a:xfrm>
                        <a:off x="1214" y="2481"/>
                        <a:ext cx="1211" cy="2474"/>
                      </a:xfrm>
                      <a:prstGeom prst="rect">
                        <a:avLst/>
                      </a:prstGeom>
                    </p:spPr>
                  </p:pic>
                </p:oleObj>
              </mc:Fallback>
            </mc:AlternateContent>
          </a:graphicData>
        </a:graphic>
      </p:graphicFrame>
      <p:sp>
        <p:nvSpPr>
          <p:cNvPr id="2" name="Title Placeholder 1"/>
          <p:cNvSpPr>
            <a:spLocks noGrp="1"/>
          </p:cNvSpPr>
          <p:nvPr>
            <p:ph type="title"/>
          </p:nvPr>
        </p:nvSpPr>
        <p:spPr>
          <a:xfrm>
            <a:off x="525445" y="490276"/>
            <a:ext cx="6524055" cy="1358225"/>
          </a:xfrm>
          <a:prstGeom prst="rect">
            <a:avLst/>
          </a:prstGeom>
        </p:spPr>
        <p:txBody>
          <a:bodyPr vert="horz" lIns="0" tIns="41824" rIns="0" bIns="41824" rtlCol="0" anchor="t" anchorCtr="0">
            <a:noAutofit/>
          </a:bodyPr>
          <a:lstStyle/>
          <a:p>
            <a:r>
              <a:rPr lang="en-US" dirty="0"/>
              <a:t>Governing thought</a:t>
            </a:r>
            <a:endParaRPr lang="en-AU" dirty="0"/>
          </a:p>
        </p:txBody>
      </p:sp>
      <p:sp>
        <p:nvSpPr>
          <p:cNvPr id="7" name="Text Placeholder 2"/>
          <p:cNvSpPr>
            <a:spLocks noGrp="1"/>
          </p:cNvSpPr>
          <p:nvPr>
            <p:ph type="body" idx="1"/>
          </p:nvPr>
        </p:nvSpPr>
        <p:spPr>
          <a:xfrm>
            <a:off x="525444" y="2159382"/>
            <a:ext cx="6524054" cy="6282897"/>
          </a:xfrm>
          <a:prstGeom prst="rect">
            <a:avLst/>
          </a:prstGeom>
        </p:spPr>
        <p:txBody>
          <a:bodyPr vert="horz" lIns="0" tIns="41824" rIns="0" bIns="41824" rtlCol="0">
            <a:noAutofit/>
          </a:bodyPr>
          <a:lstStyle/>
          <a:p>
            <a:pPr lvl="0"/>
            <a:r>
              <a:rPr lang="en-US"/>
              <a:t>Body</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p:txBody>
      </p:sp>
      <p:sp>
        <p:nvSpPr>
          <p:cNvPr id="8" name="TextBox 7"/>
          <p:cNvSpPr txBox="1"/>
          <p:nvPr/>
        </p:nvSpPr>
        <p:spPr>
          <a:xfrm>
            <a:off x="6747260" y="9965871"/>
            <a:ext cx="604474" cy="285526"/>
          </a:xfrm>
          <a:prstGeom prst="rect">
            <a:avLst/>
          </a:prstGeom>
          <a:noFill/>
        </p:spPr>
        <p:txBody>
          <a:bodyPr wrap="square" lIns="94104" tIns="47053" rIns="94104" bIns="47053" rtlCol="0">
            <a:spAutoFit/>
          </a:bodyPr>
          <a:lstStyle/>
          <a:p>
            <a:pPr algn="r"/>
            <a:fld id="{6E8856DA-B77A-4A94-8E84-45BF77D9376B}" type="slidenum">
              <a:rPr lang="en-AU" sz="1238" smtClean="0">
                <a:solidFill>
                  <a:schemeClr val="bg1"/>
                </a:solidFill>
                <a:latin typeface="Segoe UI" panose="020B0502040204020203" pitchFamily="34" charset="0"/>
                <a:ea typeface="Segoe UI" panose="020B0502040204020203" pitchFamily="34" charset="0"/>
                <a:cs typeface="Segoe UI" panose="020B0502040204020203" pitchFamily="34" charset="0"/>
              </a:rPr>
              <a:pPr algn="r"/>
              <a:t>‹#›</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MSIPCMContentMarking" descr="{&quot;HashCode&quot;:1862493762,&quot;Placement&quot;:&quot;Footer&quot;,&quot;Top&quot;:818.52655,&quot;Left&quot;:263.6715,&quot;SlideWidth&quot;:595,&quot;SlideHeight&quot;:841}">
            <a:extLst>
              <a:ext uri="{FF2B5EF4-FFF2-40B4-BE49-F238E27FC236}">
                <a16:creationId xmlns:a16="http://schemas.microsoft.com/office/drawing/2014/main" id="{95F9CDB3-8F13-A263-8F97-88C49A9DBD19}"/>
              </a:ext>
            </a:extLst>
          </p:cNvPr>
          <p:cNvSpPr txBox="1"/>
          <p:nvPr userDrawn="1"/>
        </p:nvSpPr>
        <p:spPr>
          <a:xfrm>
            <a:off x="3348628" y="10395287"/>
            <a:ext cx="862419" cy="296525"/>
          </a:xfrm>
          <a:prstGeom prst="rect">
            <a:avLst/>
          </a:prstGeom>
          <a:noFill/>
        </p:spPr>
        <p:txBody>
          <a:bodyPr vert="horz" wrap="square" lIns="0" tIns="0" rIns="0" bIns="0" rtlCol="0" anchor="ctr" anchorCtr="1">
            <a:spAutoFit/>
          </a:bodyPr>
          <a:lstStyle/>
          <a:p>
            <a:pPr algn="ctr">
              <a:spcBef>
                <a:spcPts val="0"/>
              </a:spcBef>
              <a:spcAft>
                <a:spcPts val="0"/>
              </a:spcAft>
            </a:pPr>
            <a:r>
              <a:rPr lang="en-AU" sz="12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713331802"/>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75" r:id="rId3"/>
    <p:sldLayoutId id="2147483676" r:id="rId4"/>
  </p:sldLayoutIdLst>
  <p:hf hdr="0" ftr="0" dt="0"/>
  <p:txStyles>
    <p:titleStyle>
      <a:lvl1pPr algn="l" defTabSz="940956" rtl="0" eaLnBrk="1" latinLnBrk="0" hangingPunct="1">
        <a:lnSpc>
          <a:spcPct val="80000"/>
        </a:lnSpc>
        <a:spcBef>
          <a:spcPct val="0"/>
        </a:spcBef>
        <a:buNone/>
        <a:defRPr sz="2025" kern="1200" baseline="0">
          <a:solidFill>
            <a:schemeClr val="accent6"/>
          </a:solidFill>
          <a:latin typeface="+mn-lt"/>
          <a:ea typeface="+mj-ea"/>
          <a:cs typeface="+mj-cs"/>
        </a:defRPr>
      </a:lvl1pPr>
    </p:titleStyle>
    <p:bodyStyle>
      <a:lvl1pPr marL="0" indent="0" algn="l" defTabSz="940956" rtl="0" eaLnBrk="1" latinLnBrk="0" hangingPunct="1">
        <a:spcBef>
          <a:spcPts val="1235"/>
        </a:spcBef>
        <a:buClr>
          <a:schemeClr val="bg2"/>
        </a:buClr>
        <a:buFont typeface="Arial" pitchFamily="34" charset="0"/>
        <a:buNone/>
        <a:defRPr sz="1462" kern="1200" spc="0">
          <a:solidFill>
            <a:schemeClr val="accent6"/>
          </a:solidFill>
          <a:latin typeface="+mn-lt"/>
          <a:ea typeface="Segoe UI" panose="020B0502040204020203" pitchFamily="34" charset="0"/>
          <a:cs typeface="Segoe UI" panose="020B0502040204020203" pitchFamily="34" charset="0"/>
        </a:defRPr>
      </a:lvl1pPr>
      <a:lvl2pPr marL="185238" indent="-185238" algn="l" defTabSz="940956" rtl="0" eaLnBrk="1" latinLnBrk="0" hangingPunct="1">
        <a:spcBef>
          <a:spcPts val="411"/>
        </a:spcBef>
        <a:buClr>
          <a:schemeClr val="bg2"/>
        </a:buClr>
        <a:buFont typeface="Arial" pitchFamily="34" charset="0"/>
        <a:buChar char="•"/>
        <a:defRPr sz="1462" kern="1200" spc="0">
          <a:solidFill>
            <a:schemeClr val="accent6"/>
          </a:solidFill>
          <a:latin typeface="+mn-lt"/>
          <a:ea typeface="Segoe UI" panose="020B0502040204020203" pitchFamily="34" charset="0"/>
          <a:cs typeface="Segoe UI" panose="020B0502040204020203" pitchFamily="34" charset="0"/>
        </a:defRPr>
      </a:lvl2pPr>
      <a:lvl3pPr marL="518666" indent="-185238" algn="l" defTabSz="940956" rtl="0" eaLnBrk="1" latinLnBrk="0" hangingPunct="1">
        <a:spcBef>
          <a:spcPts val="411"/>
        </a:spcBef>
        <a:buClr>
          <a:schemeClr val="bg2"/>
        </a:buClr>
        <a:buFont typeface="Arial" pitchFamily="34" charset="0"/>
        <a:buChar char="•"/>
        <a:defRPr sz="1462" kern="1200" spc="0">
          <a:solidFill>
            <a:schemeClr val="accent6"/>
          </a:solidFill>
          <a:latin typeface="+mn-lt"/>
          <a:ea typeface="Segoe UI" panose="020B0502040204020203" pitchFamily="34" charset="0"/>
          <a:cs typeface="Segoe UI" panose="020B0502040204020203" pitchFamily="34" charset="0"/>
        </a:defRPr>
      </a:lvl3pPr>
      <a:lvl4pPr marL="852094" indent="-185238" algn="l" defTabSz="940956" rtl="0" eaLnBrk="1" latinLnBrk="0" hangingPunct="1">
        <a:spcBef>
          <a:spcPts val="411"/>
        </a:spcBef>
        <a:buClr>
          <a:schemeClr val="bg2"/>
        </a:buClr>
        <a:buFont typeface="Arial" pitchFamily="34" charset="0"/>
        <a:buChar char="•"/>
        <a:defRPr sz="1462" kern="1200" spc="0">
          <a:solidFill>
            <a:schemeClr val="accent6"/>
          </a:solidFill>
          <a:latin typeface="+mn-lt"/>
          <a:ea typeface="Segoe UI" panose="020B0502040204020203" pitchFamily="34" charset="0"/>
          <a:cs typeface="Segoe UI" panose="020B0502040204020203" pitchFamily="34" charset="0"/>
        </a:defRPr>
      </a:lvl4pPr>
      <a:lvl5pPr marL="1148474" indent="-185238" algn="l" defTabSz="940956" rtl="0" eaLnBrk="1" latinLnBrk="0" hangingPunct="1">
        <a:spcBef>
          <a:spcPts val="411"/>
        </a:spcBef>
        <a:buClr>
          <a:schemeClr val="bg2"/>
        </a:buClr>
        <a:buFont typeface="Arial" pitchFamily="34" charset="0"/>
        <a:buChar char="•"/>
        <a:defRPr sz="1462" kern="1200" spc="0">
          <a:solidFill>
            <a:schemeClr val="accent6"/>
          </a:solidFill>
          <a:latin typeface="+mn-lt"/>
          <a:ea typeface="Segoe UI" panose="020B0502040204020203" pitchFamily="34" charset="0"/>
          <a:cs typeface="Segoe UI" panose="020B0502040204020203" pitchFamily="34" charset="0"/>
        </a:defRPr>
      </a:lvl5pPr>
      <a:lvl6pPr marL="555683" indent="-277841" algn="l" defTabSz="940956" rtl="0" eaLnBrk="1" latinLnBrk="0" hangingPunct="1">
        <a:spcBef>
          <a:spcPts val="411"/>
        </a:spcBef>
        <a:buClr>
          <a:schemeClr val="bg2"/>
        </a:buClr>
        <a:buFont typeface="+mj-lt"/>
        <a:buAutoNum type="arabicPeriod"/>
        <a:defRPr sz="1462" kern="1200" spc="0" baseline="0">
          <a:solidFill>
            <a:schemeClr val="accent6"/>
          </a:solidFill>
          <a:latin typeface="+mn-lt"/>
          <a:ea typeface="Segoe UI" panose="020B0502040204020203" pitchFamily="34" charset="0"/>
          <a:cs typeface="Segoe UI" panose="020B0502040204020203" pitchFamily="34" charset="0"/>
        </a:defRPr>
      </a:lvl6pPr>
      <a:lvl7pPr marL="833524" indent="-277841" algn="l" defTabSz="940956" rtl="0" eaLnBrk="1" latinLnBrk="0" hangingPunct="1">
        <a:spcBef>
          <a:spcPts val="411"/>
        </a:spcBef>
        <a:buClr>
          <a:schemeClr val="bg2"/>
        </a:buClr>
        <a:buFont typeface="+mj-lt"/>
        <a:buAutoNum type="alphaLcPeriod"/>
        <a:defRPr sz="1462" kern="1200" spc="0">
          <a:solidFill>
            <a:schemeClr val="accent6"/>
          </a:solidFill>
          <a:latin typeface="+mn-lt"/>
          <a:ea typeface="Segoe UI" panose="020B0502040204020203" pitchFamily="34" charset="0"/>
          <a:cs typeface="Segoe UI" panose="020B0502040204020203" pitchFamily="34" charset="0"/>
        </a:defRPr>
      </a:lvl7pPr>
      <a:lvl8pPr marL="1111367" indent="-277841" algn="l" defTabSz="940956" rtl="0" eaLnBrk="1" latinLnBrk="0" hangingPunct="1">
        <a:spcBef>
          <a:spcPts val="411"/>
        </a:spcBef>
        <a:buClr>
          <a:schemeClr val="bg2"/>
        </a:buClr>
        <a:buFont typeface="+mj-lt"/>
        <a:buAutoNum type="romanLcPeriod"/>
        <a:defRPr sz="1462" kern="1200" spc="0" baseline="0">
          <a:solidFill>
            <a:schemeClr val="accent6"/>
          </a:solidFill>
          <a:latin typeface="+mn-lt"/>
          <a:ea typeface="Segoe UI" panose="020B0502040204020203" pitchFamily="34" charset="0"/>
          <a:cs typeface="Segoe UI" panose="020B0502040204020203" pitchFamily="34" charset="0"/>
        </a:defRPr>
      </a:lvl8pPr>
      <a:lvl9pPr marL="3999062" indent="-235239" algn="l" defTabSz="940956"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940956" rtl="0" eaLnBrk="1" latinLnBrk="0" hangingPunct="1">
        <a:defRPr sz="1913" kern="1200">
          <a:solidFill>
            <a:schemeClr val="tx1"/>
          </a:solidFill>
          <a:latin typeface="+mn-lt"/>
          <a:ea typeface="+mn-ea"/>
          <a:cs typeface="+mn-cs"/>
        </a:defRPr>
      </a:lvl1pPr>
      <a:lvl2pPr marL="470478" algn="l" defTabSz="940956" rtl="0" eaLnBrk="1" latinLnBrk="0" hangingPunct="1">
        <a:defRPr sz="1913" kern="1200">
          <a:solidFill>
            <a:schemeClr val="tx1"/>
          </a:solidFill>
          <a:latin typeface="+mn-lt"/>
          <a:ea typeface="+mn-ea"/>
          <a:cs typeface="+mn-cs"/>
        </a:defRPr>
      </a:lvl2pPr>
      <a:lvl3pPr marL="940956" algn="l" defTabSz="940956" rtl="0" eaLnBrk="1" latinLnBrk="0" hangingPunct="1">
        <a:defRPr sz="1913" kern="1200">
          <a:solidFill>
            <a:schemeClr val="tx1"/>
          </a:solidFill>
          <a:latin typeface="+mn-lt"/>
          <a:ea typeface="+mn-ea"/>
          <a:cs typeface="+mn-cs"/>
        </a:defRPr>
      </a:lvl3pPr>
      <a:lvl4pPr marL="1411434" algn="l" defTabSz="940956" rtl="0" eaLnBrk="1" latinLnBrk="0" hangingPunct="1">
        <a:defRPr sz="1913" kern="1200">
          <a:solidFill>
            <a:schemeClr val="tx1"/>
          </a:solidFill>
          <a:latin typeface="+mn-lt"/>
          <a:ea typeface="+mn-ea"/>
          <a:cs typeface="+mn-cs"/>
        </a:defRPr>
      </a:lvl4pPr>
      <a:lvl5pPr marL="1881912" algn="l" defTabSz="940956" rtl="0" eaLnBrk="1" latinLnBrk="0" hangingPunct="1">
        <a:defRPr sz="1913" kern="1200">
          <a:solidFill>
            <a:schemeClr val="tx1"/>
          </a:solidFill>
          <a:latin typeface="+mn-lt"/>
          <a:ea typeface="+mn-ea"/>
          <a:cs typeface="+mn-cs"/>
        </a:defRPr>
      </a:lvl5pPr>
      <a:lvl6pPr marL="2352390" algn="l" defTabSz="940956" rtl="0" eaLnBrk="1" latinLnBrk="0" hangingPunct="1">
        <a:defRPr sz="1913" kern="1200">
          <a:solidFill>
            <a:schemeClr val="tx1"/>
          </a:solidFill>
          <a:latin typeface="+mn-lt"/>
          <a:ea typeface="+mn-ea"/>
          <a:cs typeface="+mn-cs"/>
        </a:defRPr>
      </a:lvl6pPr>
      <a:lvl7pPr marL="2822866" algn="l" defTabSz="940956" rtl="0" eaLnBrk="1" latinLnBrk="0" hangingPunct="1">
        <a:defRPr sz="1913" kern="1200">
          <a:solidFill>
            <a:schemeClr val="tx1"/>
          </a:solidFill>
          <a:latin typeface="+mn-lt"/>
          <a:ea typeface="+mn-ea"/>
          <a:cs typeface="+mn-cs"/>
        </a:defRPr>
      </a:lvl7pPr>
      <a:lvl8pPr marL="3293345" algn="l" defTabSz="940956" rtl="0" eaLnBrk="1" latinLnBrk="0" hangingPunct="1">
        <a:defRPr sz="1913" kern="1200">
          <a:solidFill>
            <a:schemeClr val="tx1"/>
          </a:solidFill>
          <a:latin typeface="+mn-lt"/>
          <a:ea typeface="+mn-ea"/>
          <a:cs typeface="+mn-cs"/>
        </a:defRPr>
      </a:lvl8pPr>
      <a:lvl9pPr marL="3763822" algn="l" defTabSz="940956" rtl="0" eaLnBrk="1" latinLnBrk="0" hangingPunct="1">
        <a:defRPr sz="19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7.sv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oleObject" Target="../embeddings/oleObject18.bin"/><Relationship Id="rId7"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emf"/><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8" Type="http://schemas.openxmlformats.org/officeDocument/2006/relationships/hyperlink" Target="https://www.maddocks.com.au/insights/making-planning-documents-available-updated-delwp-planning-practice-note-74" TargetMode="External"/><Relationship Id="rId3" Type="http://schemas.openxmlformats.org/officeDocument/2006/relationships/notesSlide" Target="../notesSlides/notesSlide1.xml"/><Relationship Id="rId7" Type="http://schemas.openxmlformats.org/officeDocument/2006/relationships/hyperlink" Target="https://www.planning.vic.gov.au/__data/assets/pdf_file/0018/13473/PPN74-Availability-of-planning-documents_July-2016.pdf" TargetMode="External"/><Relationship Id="rId2" Type="http://schemas.openxmlformats.org/officeDocument/2006/relationships/slideLayout" Target="../slideLayouts/slideLayout3.xml"/><Relationship Id="rId1" Type="http://schemas.openxmlformats.org/officeDocument/2006/relationships/tags" Target="../tags/tag31.xml"/><Relationship Id="rId6" Type="http://schemas.openxmlformats.org/officeDocument/2006/relationships/hyperlink" Target="https://www.wyndham.vic.gov.au/about-council/your-council/administration/freedom-information-request" TargetMode="External"/><Relationship Id="rId5" Type="http://schemas.openxmlformats.org/officeDocument/2006/relationships/image" Target="../media/image3.emf"/><Relationship Id="rId4" Type="http://schemas.openxmlformats.org/officeDocument/2006/relationships/oleObject" Target="../embeddings/oleObject30.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4.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4.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4.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4.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4.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4.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4.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4.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4.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4.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oleObject" Target="../embeddings/oleObject9.bin"/><Relationship Id="rId7" Type="http://schemas.openxmlformats.org/officeDocument/2006/relationships/slide" Target="slide24.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slide" Target="slide14.xml"/><Relationship Id="rId5" Type="http://schemas.openxmlformats.org/officeDocument/2006/relationships/slide" Target="slide5.x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4.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4.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4.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4.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4.emf"/></Relationships>
</file>

<file path=ppt/slides/_rels/slide4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notesSlide" Target="../notesSlides/notesSlide2.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hyperlink" Target="mailto:https://vpa.vic.gov.au/glossary/" TargetMode="External"/><Relationship Id="rId5" Type="http://schemas.openxmlformats.org/officeDocument/2006/relationships/image" Target="../media/image4.emf"/><Relationship Id="rId4" Type="http://schemas.openxmlformats.org/officeDocument/2006/relationships/oleObject" Target="../embeddings/oleObject50.bin"/><Relationship Id="rId9"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tags" Target="../tags/tag53.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oleObject" Target="../embeddings/oleObject10.bin"/><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4.emf"/><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oleObject" Target="../embeddings/oleObject12.bin"/><Relationship Id="rId7"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oleObject" Target="../embeddings/oleObject13.bin"/><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8BBC662-24D0-7116-EB5F-77D4943EF02D}"/>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593280759"/>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08BBC662-24D0-7116-EB5F-77D4943EF02D}"/>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8F8BEE2D-CA80-4763-7DF1-56DE6DBAEFD3}"/>
              </a:ext>
              <a:ext uri="{C183D7F6-B498-43B3-948B-1728B52AA6E4}">
                <adec:decorative xmlns:adec="http://schemas.microsoft.com/office/drawing/2017/decorative" val="1"/>
              </a:ext>
            </a:extLst>
          </p:cNvPr>
          <p:cNvSpPr/>
          <p:nvPr/>
        </p:nvSpPr>
        <p:spPr>
          <a:xfrm>
            <a:off x="1" y="5788764"/>
            <a:ext cx="7559674" cy="490305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10" name="Text Placeholder 8">
            <a:extLst>
              <a:ext uri="{FF2B5EF4-FFF2-40B4-BE49-F238E27FC236}">
                <a16:creationId xmlns:a16="http://schemas.microsoft.com/office/drawing/2014/main" id="{E213D284-578F-3D36-4F27-040E8DE1B265}"/>
              </a:ext>
            </a:extLst>
          </p:cNvPr>
          <p:cNvSpPr txBox="1">
            <a:spLocks/>
          </p:cNvSpPr>
          <p:nvPr/>
        </p:nvSpPr>
        <p:spPr>
          <a:xfrm>
            <a:off x="4215983" y="280646"/>
            <a:ext cx="3060501" cy="480489"/>
          </a:xfrm>
          <a:prstGeom prst="rect">
            <a:avLst/>
          </a:prstGeom>
        </p:spPr>
        <p:txBody>
          <a:bodyPr vert="horz" lIns="0" tIns="45142" rIns="0" bIns="45142" rtlCol="0" anchor="t">
            <a:noAutofit/>
          </a:bodyPr>
          <a:lstStyle>
            <a:lvl1pPr marL="0" indent="0" algn="l" defTabSz="871821" rtl="0" eaLnBrk="1" latinLnBrk="0" hangingPunct="1">
              <a:spcBef>
                <a:spcPts val="1144"/>
              </a:spcBef>
              <a:buClr>
                <a:schemeClr val="bg2"/>
              </a:buClr>
              <a:buFont typeface="Arial" pitchFamily="34" charset="0"/>
              <a:buNone/>
              <a:defRPr sz="1355"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71628" indent="-171628" algn="l" defTabSz="871821" rtl="0" eaLnBrk="1" latinLnBrk="0" hangingPunct="1">
              <a:spcBef>
                <a:spcPts val="381"/>
              </a:spcBef>
              <a:buClr>
                <a:schemeClr val="bg2"/>
              </a:buClr>
              <a:buFont typeface="Arial" pitchFamily="34" charset="0"/>
              <a:buChar char="•"/>
              <a:defRPr sz="1355"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480558" indent="-171628" algn="l" defTabSz="871821" rtl="0" eaLnBrk="1" latinLnBrk="0" hangingPunct="1">
              <a:spcBef>
                <a:spcPts val="381"/>
              </a:spcBef>
              <a:buClr>
                <a:schemeClr val="bg2"/>
              </a:buClr>
              <a:buFont typeface="Arial" pitchFamily="34" charset="0"/>
              <a:buChar char="•"/>
              <a:defRPr sz="1355"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789488" indent="-171628" algn="l" defTabSz="871821" rtl="0" eaLnBrk="1" latinLnBrk="0" hangingPunct="1">
              <a:spcBef>
                <a:spcPts val="381"/>
              </a:spcBef>
              <a:buClr>
                <a:schemeClr val="bg2"/>
              </a:buClr>
              <a:buFont typeface="Arial" pitchFamily="34" charset="0"/>
              <a:buChar char="•"/>
              <a:defRPr sz="1355"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064092" indent="-171628" algn="l" defTabSz="871821" rtl="0" eaLnBrk="1" latinLnBrk="0" hangingPunct="1">
              <a:spcBef>
                <a:spcPts val="381"/>
              </a:spcBef>
              <a:buClr>
                <a:schemeClr val="bg2"/>
              </a:buClr>
              <a:buFont typeface="Arial" pitchFamily="34" charset="0"/>
              <a:buChar char="•"/>
              <a:defRPr sz="1355"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514855" indent="-257427" algn="l" defTabSz="871821" rtl="0" eaLnBrk="1" latinLnBrk="0" hangingPunct="1">
              <a:spcBef>
                <a:spcPts val="381"/>
              </a:spcBef>
              <a:buClr>
                <a:schemeClr val="bg2"/>
              </a:buClr>
              <a:buFont typeface="+mj-lt"/>
              <a:buAutoNum type="arabicPeriod"/>
              <a:defRPr sz="1355"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772282" indent="-257427" algn="l" defTabSz="871821" rtl="0" eaLnBrk="1" latinLnBrk="0" hangingPunct="1">
              <a:spcBef>
                <a:spcPts val="381"/>
              </a:spcBef>
              <a:buClr>
                <a:schemeClr val="bg2"/>
              </a:buClr>
              <a:buFont typeface="+mj-lt"/>
              <a:buAutoNum type="alphaLcPeriod"/>
              <a:defRPr sz="1355"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29711" indent="-257427" algn="l" defTabSz="871821" rtl="0" eaLnBrk="1" latinLnBrk="0" hangingPunct="1">
              <a:spcBef>
                <a:spcPts val="381"/>
              </a:spcBef>
              <a:buClr>
                <a:schemeClr val="bg2"/>
              </a:buClr>
              <a:buFont typeface="+mj-lt"/>
              <a:buAutoNum type="romanLcPeriod"/>
              <a:defRPr sz="1355"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705237" indent="-217955" algn="l" defTabSz="871821" rtl="0" eaLnBrk="1" latinLnBrk="0" hangingPunct="1">
              <a:spcBef>
                <a:spcPct val="20000"/>
              </a:spcBef>
              <a:buFont typeface="Arial" pitchFamily="34" charset="0"/>
              <a:buChar char="•"/>
              <a:defRPr sz="1876" kern="1200">
                <a:solidFill>
                  <a:schemeClr val="tx1"/>
                </a:solidFill>
                <a:latin typeface="+mn-lt"/>
                <a:ea typeface="+mn-ea"/>
                <a:cs typeface="+mn-cs"/>
              </a:defRPr>
            </a:lvl9pPr>
          </a:lstStyle>
          <a:p>
            <a:pPr algn="r">
              <a:spcBef>
                <a:spcPts val="1697"/>
              </a:spcBef>
            </a:pPr>
            <a:r>
              <a:rPr lang="en-AU" sz="2159" b="1" dirty="0">
                <a:solidFill>
                  <a:srgbClr val="C00000"/>
                </a:solidFill>
                <a:latin typeface="Arial"/>
                <a:cs typeface="Arial"/>
              </a:rPr>
              <a:t>Internal use only</a:t>
            </a:r>
            <a:endParaRPr lang="en-US" sz="2159" b="1" dirty="0">
              <a:solidFill>
                <a:srgbClr val="C00000"/>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D536C7FC-AD58-E28C-1B3F-6BE40C53B1AC}"/>
              </a:ext>
            </a:extLst>
          </p:cNvPr>
          <p:cNvSpPr>
            <a:spLocks noGrp="1"/>
          </p:cNvSpPr>
          <p:nvPr>
            <p:ph type="title"/>
          </p:nvPr>
        </p:nvSpPr>
        <p:spPr>
          <a:xfrm>
            <a:off x="700517" y="893683"/>
            <a:ext cx="6178067" cy="2078857"/>
          </a:xfrm>
        </p:spPr>
        <p:txBody>
          <a:bodyPr vert="horz">
            <a:spAutoFit/>
          </a:bodyPr>
          <a:lstStyle/>
          <a:p>
            <a:pPr>
              <a:lnSpc>
                <a:spcPct val="90000"/>
              </a:lnSpc>
            </a:pPr>
            <a:r>
              <a:rPr lang="en-AU" sz="3600" dirty="0">
                <a:latin typeface="Arial"/>
                <a:cs typeface="Arial"/>
              </a:rPr>
              <a:t>Planning in </a:t>
            </a:r>
            <a:r>
              <a:rPr lang="en-AU" sz="3600" dirty="0">
                <a:highlight>
                  <a:srgbClr val="FFFF00"/>
                </a:highlight>
                <a:latin typeface="Arial"/>
                <a:cs typeface="Arial"/>
              </a:rPr>
              <a:t>[Insert Council Name]</a:t>
            </a:r>
            <a:r>
              <a:rPr lang="en-AU" sz="3600" dirty="0">
                <a:latin typeface="Arial"/>
                <a:cs typeface="Arial"/>
              </a:rPr>
              <a:t> </a:t>
            </a:r>
            <a:br>
              <a:rPr lang="en-AU" sz="3600" dirty="0"/>
            </a:br>
            <a:r>
              <a:rPr lang="en-AU" sz="3600" dirty="0">
                <a:latin typeface="Arial"/>
                <a:cs typeface="Arial"/>
              </a:rPr>
              <a:t>Customer Service Guide</a:t>
            </a:r>
            <a:br>
              <a:rPr lang="en-AU" sz="3600" dirty="0"/>
            </a:br>
            <a:endParaRPr lang="en-US" sz="3600" dirty="0"/>
          </a:p>
        </p:txBody>
      </p:sp>
      <p:pic>
        <p:nvPicPr>
          <p:cNvPr id="7" name="Picture 8" descr="Victoria State Government Department of Transport and Planning Logo">
            <a:extLst>
              <a:ext uri="{FF2B5EF4-FFF2-40B4-BE49-F238E27FC236}">
                <a16:creationId xmlns:a16="http://schemas.microsoft.com/office/drawing/2014/main" id="{41E3DD24-1C42-C603-5B9F-C0D65ADFCC7B}"/>
              </a:ext>
            </a:extLst>
          </p:cNvPr>
          <p:cNvPicPr>
            <a:picLocks noChangeAspect="1"/>
          </p:cNvPicPr>
          <p:nvPr/>
        </p:nvPicPr>
        <p:blipFill>
          <a:blip r:embed="rId5"/>
          <a:stretch>
            <a:fillRect/>
          </a:stretch>
        </p:blipFill>
        <p:spPr>
          <a:xfrm>
            <a:off x="5632252" y="5036190"/>
            <a:ext cx="1710353" cy="623553"/>
          </a:xfrm>
          <a:prstGeom prst="rect">
            <a:avLst/>
          </a:prstGeom>
        </p:spPr>
      </p:pic>
      <p:sp>
        <p:nvSpPr>
          <p:cNvPr id="12" name="Text Placeholder 11">
            <a:extLst>
              <a:ext uri="{FF2B5EF4-FFF2-40B4-BE49-F238E27FC236}">
                <a16:creationId xmlns:a16="http://schemas.microsoft.com/office/drawing/2014/main" id="{1838A760-B617-1E02-7C02-E4FC2F74716F}"/>
              </a:ext>
            </a:extLst>
          </p:cNvPr>
          <p:cNvSpPr>
            <a:spLocks noGrp="1"/>
          </p:cNvSpPr>
          <p:nvPr>
            <p:ph type="body" sz="quarter" idx="4294967295"/>
          </p:nvPr>
        </p:nvSpPr>
        <p:spPr>
          <a:xfrm>
            <a:off x="700517" y="6646401"/>
            <a:ext cx="4119089" cy="1907047"/>
          </a:xfrm>
        </p:spPr>
        <p:txBody>
          <a:bodyPr vert="horz" lIns="0" tIns="45142" rIns="0" bIns="45142" rtlCol="0" anchor="t">
            <a:spAutoFit/>
          </a:bodyPr>
          <a:lstStyle/>
          <a:p>
            <a:r>
              <a:rPr lang="en-AU" sz="2400" b="1" dirty="0">
                <a:solidFill>
                  <a:schemeClr val="bg1"/>
                </a:solidFill>
                <a:latin typeface="Arial"/>
                <a:cs typeface="Arial"/>
              </a:rPr>
              <a:t>A manual for </a:t>
            </a:r>
            <a:br>
              <a:rPr lang="en-AU" sz="2400" b="1" dirty="0">
                <a:solidFill>
                  <a:schemeClr val="bg1"/>
                </a:solidFill>
                <a:latin typeface="Arial" panose="020B0604020202020204" pitchFamily="34" charset="0"/>
                <a:cs typeface="Arial" panose="020B0604020202020204" pitchFamily="34" charset="0"/>
              </a:rPr>
            </a:br>
            <a:r>
              <a:rPr lang="en-AU" sz="2400" b="1" dirty="0">
                <a:solidFill>
                  <a:schemeClr val="bg1"/>
                </a:solidFill>
                <a:latin typeface="Arial"/>
                <a:cs typeface="Arial"/>
              </a:rPr>
              <a:t>Statutory Planning Staff</a:t>
            </a:r>
          </a:p>
          <a:p>
            <a:r>
              <a:rPr lang="en-AU" sz="2000" dirty="0">
                <a:solidFill>
                  <a:schemeClr val="bg1"/>
                </a:solidFill>
                <a:latin typeface="Arial"/>
                <a:cs typeface="Arial"/>
              </a:rPr>
              <a:t>The complete guideline for staff to support external customers of </a:t>
            </a:r>
            <a:r>
              <a:rPr lang="en-AU" sz="2000" dirty="0">
                <a:solidFill>
                  <a:schemeClr val="tx1"/>
                </a:solidFill>
                <a:highlight>
                  <a:srgbClr val="FFFF00"/>
                </a:highlight>
                <a:latin typeface="Arial"/>
                <a:cs typeface="Arial"/>
              </a:rPr>
              <a:t>[Council] </a:t>
            </a:r>
            <a:r>
              <a:rPr lang="en-AU" sz="2000" dirty="0">
                <a:solidFill>
                  <a:schemeClr val="bg1"/>
                </a:solidFill>
                <a:latin typeface="Helvetica"/>
                <a:cs typeface="Segoe UI"/>
              </a:rPr>
              <a:t>planning services.</a:t>
            </a:r>
            <a:endParaRPr lang="en-US" sz="1600" dirty="0">
              <a:solidFill>
                <a:schemeClr val="bg1"/>
              </a:solidFill>
              <a:latin typeface="Helvetica"/>
              <a:cs typeface="Segoe UI"/>
            </a:endParaRPr>
          </a:p>
        </p:txBody>
      </p:sp>
      <p:pic>
        <p:nvPicPr>
          <p:cNvPr id="16" name="Graphic 15">
            <a:extLst>
              <a:ext uri="{FF2B5EF4-FFF2-40B4-BE49-F238E27FC236}">
                <a16:creationId xmlns:a16="http://schemas.microsoft.com/office/drawing/2014/main" id="{A8664359-7B47-C807-6612-1405A4CE013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5244" y="4209619"/>
            <a:ext cx="2562658" cy="1830469"/>
          </a:xfrm>
          <a:prstGeom prst="rect">
            <a:avLst/>
          </a:prstGeom>
        </p:spPr>
      </p:pic>
      <p:sp>
        <p:nvSpPr>
          <p:cNvPr id="2" name="TextBox 1">
            <a:extLst>
              <a:ext uri="{FF2B5EF4-FFF2-40B4-BE49-F238E27FC236}">
                <a16:creationId xmlns:a16="http://schemas.microsoft.com/office/drawing/2014/main" id="{F8BA2C2D-4231-6B9F-2C8D-5DB0B4BBC187}"/>
              </a:ext>
            </a:extLst>
          </p:cNvPr>
          <p:cNvSpPr txBox="1"/>
          <p:nvPr/>
        </p:nvSpPr>
        <p:spPr>
          <a:xfrm>
            <a:off x="700517" y="9747293"/>
            <a:ext cx="3718456" cy="307777"/>
          </a:xfrm>
          <a:prstGeom prst="rect">
            <a:avLst/>
          </a:prstGeom>
          <a:noFill/>
        </p:spPr>
        <p:txBody>
          <a:bodyPr wrap="square" lIns="0">
            <a:spAutoFit/>
          </a:bodyPr>
          <a:lstStyle/>
          <a:p>
            <a:r>
              <a:rPr lang="en-US" sz="1400" dirty="0">
                <a:highlight>
                  <a:srgbClr val="FFFF00"/>
                </a:highlight>
                <a:latin typeface="Arial" panose="020B0604020202020204" pitchFamily="34" charset="0"/>
                <a:cs typeface="Arial" panose="020B0604020202020204" pitchFamily="34" charset="0"/>
              </a:rPr>
              <a:t>Insert Date of Edits</a:t>
            </a:r>
            <a:endParaRPr lang="en-US" sz="1400" dirty="0">
              <a:highlight>
                <a:srgbClr val="FFFF00"/>
              </a:highlight>
            </a:endParaRPr>
          </a:p>
        </p:txBody>
      </p:sp>
      <p:sp>
        <p:nvSpPr>
          <p:cNvPr id="4" name="TextBox 3">
            <a:extLst>
              <a:ext uri="{FF2B5EF4-FFF2-40B4-BE49-F238E27FC236}">
                <a16:creationId xmlns:a16="http://schemas.microsoft.com/office/drawing/2014/main" id="{0BCF39B8-13EB-8B1E-C84D-D7FB3781CB5D}"/>
              </a:ext>
            </a:extLst>
          </p:cNvPr>
          <p:cNvSpPr txBox="1"/>
          <p:nvPr/>
        </p:nvSpPr>
        <p:spPr>
          <a:xfrm>
            <a:off x="700517" y="10084111"/>
            <a:ext cx="2048638" cy="276999"/>
          </a:xfrm>
          <a:prstGeom prst="rect">
            <a:avLst/>
          </a:prstGeom>
          <a:noFill/>
        </p:spPr>
        <p:txBody>
          <a:bodyPr wrap="none" lIns="0" rIns="0" rtlCol="0">
            <a:spAutoFit/>
          </a:bodyPr>
          <a:lstStyle/>
          <a:p>
            <a:r>
              <a:rPr lang="en-US" sz="1200" dirty="0">
                <a:solidFill>
                  <a:schemeClr val="bg1"/>
                </a:solidFill>
                <a:latin typeface="Arial" panose="020B0604020202020204" pitchFamily="34" charset="0"/>
                <a:cs typeface="Arial" panose="020B0604020202020204" pitchFamily="34" charset="0"/>
              </a:rPr>
              <a:t>Business Owners: </a:t>
            </a:r>
            <a:r>
              <a:rPr lang="en-US" sz="1200" dirty="0">
                <a:highlight>
                  <a:srgbClr val="FFFF00"/>
                </a:highlight>
                <a:latin typeface="Arial" panose="020B0604020202020204" pitchFamily="34" charset="0"/>
                <a:cs typeface="Arial" panose="020B0604020202020204" pitchFamily="34" charset="0"/>
              </a:rPr>
              <a:t>John Smith</a:t>
            </a:r>
          </a:p>
        </p:txBody>
      </p:sp>
      <p:sp>
        <p:nvSpPr>
          <p:cNvPr id="3" name="TextBox 2">
            <a:extLst>
              <a:ext uri="{FF2B5EF4-FFF2-40B4-BE49-F238E27FC236}">
                <a16:creationId xmlns:a16="http://schemas.microsoft.com/office/drawing/2014/main" id="{4E06AC80-D7A1-590E-D9A7-997A56ACC62F}"/>
              </a:ext>
            </a:extLst>
          </p:cNvPr>
          <p:cNvSpPr txBox="1"/>
          <p:nvPr/>
        </p:nvSpPr>
        <p:spPr>
          <a:xfrm>
            <a:off x="5559896" y="4202928"/>
            <a:ext cx="1855066" cy="498228"/>
          </a:xfrm>
          <a:prstGeom prst="rect">
            <a:avLst/>
          </a:prstGeom>
          <a:noFill/>
          <a:ln>
            <a:solidFill>
              <a:srgbClr val="FF0000"/>
            </a:solidFill>
          </a:ln>
        </p:spPr>
        <p:txBody>
          <a:bodyPr rot="0" spcFirstLastPara="0" vertOverflow="overflow" horzOverflow="overflow" vert="horz" wrap="square" lIns="98694" tIns="49347" rIns="98694" bIns="49347" numCol="1" spcCol="0" rtlCol="0" fromWordArt="0" anchor="t" anchorCtr="0" forceAA="0" compatLnSpc="1">
            <a:prstTxWarp prst="textNoShape">
              <a:avLst/>
            </a:prstTxWarp>
            <a:spAutoFit/>
          </a:bodyPr>
          <a:lstStyle/>
          <a:p>
            <a:r>
              <a:rPr lang="en-US" sz="1295" b="1" dirty="0">
                <a:solidFill>
                  <a:srgbClr val="C00000"/>
                </a:solidFill>
                <a:cs typeface="Segoe UI"/>
              </a:rPr>
              <a:t>Implementation note </a:t>
            </a:r>
          </a:p>
          <a:p>
            <a:r>
              <a:rPr lang="en-US" sz="1295" dirty="0">
                <a:solidFill>
                  <a:srgbClr val="C00000"/>
                </a:solidFill>
                <a:cs typeface="Segoe UI"/>
              </a:rPr>
              <a:t>Insert Council Logo </a:t>
            </a:r>
          </a:p>
        </p:txBody>
      </p:sp>
    </p:spTree>
    <p:extLst>
      <p:ext uri="{BB962C8B-B14F-4D97-AF65-F5344CB8AC3E}">
        <p14:creationId xmlns:p14="http://schemas.microsoft.com/office/powerpoint/2010/main" val="3704129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69812720"/>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hidden="1">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4A9C0FBC-A59B-89F4-918A-ED65A70AC453}"/>
              </a:ext>
              <a:ext uri="{C183D7F6-B498-43B3-948B-1728B52AA6E4}">
                <adec:decorative xmlns:adec="http://schemas.microsoft.com/office/drawing/2017/decorative" val="1"/>
              </a:ext>
            </a:extLst>
          </p:cNvPr>
          <p:cNvSpPr/>
          <p:nvPr/>
        </p:nvSpPr>
        <p:spPr>
          <a:xfrm>
            <a:off x="3779838" y="458445"/>
            <a:ext cx="3779837" cy="97313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16" name="Rectangle 15">
            <a:extLst>
              <a:ext uri="{FF2B5EF4-FFF2-40B4-BE49-F238E27FC236}">
                <a16:creationId xmlns:a16="http://schemas.microsoft.com/office/drawing/2014/main" id="{3643728A-18D5-6960-9807-5B5256EA174A}"/>
              </a:ext>
              <a:ext uri="{C183D7F6-B498-43B3-948B-1728B52AA6E4}">
                <adec:decorative xmlns:adec="http://schemas.microsoft.com/office/drawing/2017/decorative" val="1"/>
              </a:ext>
            </a:extLst>
          </p:cNvPr>
          <p:cNvSpPr/>
          <p:nvPr/>
        </p:nvSpPr>
        <p:spPr>
          <a:xfrm>
            <a:off x="0" y="135996"/>
            <a:ext cx="7559675" cy="560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 name="Title 1">
            <a:extLst>
              <a:ext uri="{FF2B5EF4-FFF2-40B4-BE49-F238E27FC236}">
                <a16:creationId xmlns:a16="http://schemas.microsoft.com/office/drawing/2014/main" id="{BCD07A95-12E0-9A1A-D217-0E7559C72713}"/>
              </a:ext>
            </a:extLst>
          </p:cNvPr>
          <p:cNvSpPr>
            <a:spLocks noGrp="1"/>
          </p:cNvSpPr>
          <p:nvPr>
            <p:ph type="title"/>
          </p:nvPr>
        </p:nvSpPr>
        <p:spPr/>
        <p:txBody>
          <a:bodyPr vert="horz"/>
          <a:lstStyle/>
          <a:p>
            <a:r>
              <a:rPr lang="en-US" sz="1981" dirty="0">
                <a:solidFill>
                  <a:schemeClr val="bg1"/>
                </a:solidFill>
              </a:rPr>
              <a:t>Customer service principles</a:t>
            </a:r>
          </a:p>
        </p:txBody>
      </p:sp>
      <p:sp>
        <p:nvSpPr>
          <p:cNvPr id="20" name="TextBox 19">
            <a:extLst>
              <a:ext uri="{FF2B5EF4-FFF2-40B4-BE49-F238E27FC236}">
                <a16:creationId xmlns:a16="http://schemas.microsoft.com/office/drawing/2014/main" id="{394EC422-CE1C-147B-5B5D-66047048C9D7}"/>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10</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TextBox 26">
            <a:extLst>
              <a:ext uri="{FF2B5EF4-FFF2-40B4-BE49-F238E27FC236}">
                <a16:creationId xmlns:a16="http://schemas.microsoft.com/office/drawing/2014/main" id="{0C978D9B-3D4A-E394-4707-058DA3A125E5}"/>
              </a:ext>
              <a:ext uri="{C183D7F6-B498-43B3-948B-1728B52AA6E4}">
                <adec:decorative xmlns:adec="http://schemas.microsoft.com/office/drawing/2017/decorative" val="1"/>
              </a:ext>
            </a:extLst>
          </p:cNvPr>
          <p:cNvSpPr txBox="1"/>
          <p:nvPr/>
        </p:nvSpPr>
        <p:spPr>
          <a:xfrm>
            <a:off x="6578064" y="10333745"/>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10</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3" name="TextBox 32">
            <a:extLst>
              <a:ext uri="{FF2B5EF4-FFF2-40B4-BE49-F238E27FC236}">
                <a16:creationId xmlns:a16="http://schemas.microsoft.com/office/drawing/2014/main" id="{7123C196-D6DF-3D05-1DDF-4030D50B8818}"/>
              </a:ext>
            </a:extLst>
          </p:cNvPr>
          <p:cNvSpPr txBox="1"/>
          <p:nvPr/>
        </p:nvSpPr>
        <p:spPr>
          <a:xfrm>
            <a:off x="661662" y="2022764"/>
            <a:ext cx="2642192" cy="623889"/>
          </a:xfrm>
          <a:prstGeom prst="rect">
            <a:avLst/>
          </a:prstGeom>
          <a:noFill/>
        </p:spPr>
        <p:txBody>
          <a:bodyPr wrap="square" lIns="0" rIns="0">
            <a:spAutoFit/>
          </a:bodyPr>
          <a:lstStyle/>
          <a:p>
            <a:pPr>
              <a:spcBef>
                <a:spcPts val="2590"/>
              </a:spcBef>
              <a:spcAft>
                <a:spcPts val="1295"/>
              </a:spcAft>
            </a:pPr>
            <a:r>
              <a:rPr lang="en-AU" sz="1727" b="1" dirty="0">
                <a:solidFill>
                  <a:schemeClr val="accent6"/>
                </a:solidFill>
                <a:latin typeface="Arial" panose="020B0604020202020204" pitchFamily="34" charset="0"/>
                <a:cs typeface="Arial" panose="020B0604020202020204" pitchFamily="34" charset="0"/>
              </a:rPr>
              <a:t>Our service is easy to access and understand</a:t>
            </a:r>
          </a:p>
        </p:txBody>
      </p:sp>
      <p:sp>
        <p:nvSpPr>
          <p:cNvPr id="28" name="TextBox 27">
            <a:extLst>
              <a:ext uri="{FF2B5EF4-FFF2-40B4-BE49-F238E27FC236}">
                <a16:creationId xmlns:a16="http://schemas.microsoft.com/office/drawing/2014/main" id="{63C3BFBA-01E7-69A0-A8DC-EF28485D5457}"/>
              </a:ext>
            </a:extLst>
          </p:cNvPr>
          <p:cNvSpPr txBox="1"/>
          <p:nvPr/>
        </p:nvSpPr>
        <p:spPr>
          <a:xfrm>
            <a:off x="661662" y="3691298"/>
            <a:ext cx="2642192" cy="4520355"/>
          </a:xfrm>
          <a:prstGeom prst="rect">
            <a:avLst/>
          </a:prstGeom>
          <a:noFill/>
        </p:spPr>
        <p:txBody>
          <a:bodyPr wrap="square" lIns="0" tIns="49347" rIns="0" bIns="49347" anchor="t">
            <a:spAutoFit/>
          </a:bodyPr>
          <a:lstStyle/>
          <a:p>
            <a:pPr>
              <a:spcBef>
                <a:spcPts val="1295"/>
              </a:spcBef>
            </a:pPr>
            <a:r>
              <a:rPr lang="en-AU" sz="1295" b="1">
                <a:latin typeface="Arial"/>
                <a:cs typeface="Arial"/>
              </a:rPr>
              <a:t>What this looks and feels like:</a:t>
            </a:r>
          </a:p>
          <a:p>
            <a:pPr marL="193270" indent="-193270">
              <a:spcBef>
                <a:spcPts val="1295"/>
              </a:spcBef>
              <a:buFont typeface="Arial" panose="020B0604020202020204" pitchFamily="34" charset="0"/>
              <a:buChar char="•"/>
            </a:pPr>
            <a:r>
              <a:rPr lang="en-AU" sz="1295">
                <a:latin typeface="Arial"/>
                <a:cs typeface="Arial"/>
              </a:rPr>
              <a:t>Planning information and self-service is easy to find on the website </a:t>
            </a:r>
            <a:endParaRPr lang="en-AU" sz="1295">
              <a:latin typeface="Arial" panose="020B0604020202020204" pitchFamily="34" charset="0"/>
              <a:cs typeface="Arial" panose="020B0604020202020204" pitchFamily="34" charset="0"/>
            </a:endParaRPr>
          </a:p>
          <a:p>
            <a:pPr marL="193270" indent="-193270">
              <a:spcBef>
                <a:spcPts val="1295"/>
              </a:spcBef>
              <a:buFont typeface="Arial" panose="020B0604020202020204" pitchFamily="34" charset="0"/>
              <a:buChar char="•"/>
            </a:pPr>
            <a:r>
              <a:rPr lang="en-AU" sz="1295">
                <a:latin typeface="Arial"/>
                <a:cs typeface="Arial"/>
              </a:rPr>
              <a:t>A Duty Planner is always available during business hours at the counter or by phone</a:t>
            </a:r>
          </a:p>
          <a:p>
            <a:pPr marL="193270" indent="-193270">
              <a:spcBef>
                <a:spcPts val="1295"/>
              </a:spcBef>
              <a:buFont typeface="Arial" panose="020B0604020202020204" pitchFamily="34" charset="0"/>
              <a:buChar char="•"/>
            </a:pPr>
            <a:r>
              <a:rPr lang="en-AU" sz="1295">
                <a:latin typeface="Arial"/>
                <a:cs typeface="Arial"/>
              </a:rPr>
              <a:t>All customer-facing content and support material (website, pamphlets) is written in plain language and is current</a:t>
            </a:r>
          </a:p>
          <a:p>
            <a:pPr marL="193270" indent="-193270">
              <a:spcBef>
                <a:spcPts val="1295"/>
              </a:spcBef>
              <a:buFont typeface="Arial" panose="020B0604020202020204" pitchFamily="34" charset="0"/>
              <a:buChar char="•"/>
            </a:pPr>
            <a:r>
              <a:rPr lang="en-AU" sz="1295">
                <a:latin typeface="Arial"/>
                <a:cs typeface="Arial"/>
              </a:rPr>
              <a:t>A common glossary is available to customers and planners to translate jargon into plain language</a:t>
            </a:r>
          </a:p>
          <a:p>
            <a:pPr marL="193270" indent="-193270">
              <a:spcBef>
                <a:spcPts val="1295"/>
              </a:spcBef>
              <a:buFont typeface="Arial" panose="020B0604020202020204" pitchFamily="34" charset="0"/>
              <a:buChar char="•"/>
            </a:pPr>
            <a:r>
              <a:rPr lang="en-AU" sz="1295">
                <a:latin typeface="Arial"/>
                <a:cs typeface="Arial"/>
              </a:rPr>
              <a:t>Planners and other staff have the resources and training to use plain language</a:t>
            </a:r>
          </a:p>
        </p:txBody>
      </p:sp>
      <p:sp>
        <p:nvSpPr>
          <p:cNvPr id="39" name="TextBox 38">
            <a:extLst>
              <a:ext uri="{FF2B5EF4-FFF2-40B4-BE49-F238E27FC236}">
                <a16:creationId xmlns:a16="http://schemas.microsoft.com/office/drawing/2014/main" id="{1D0EED03-C459-A7AC-47D5-00C60F459005}"/>
              </a:ext>
            </a:extLst>
          </p:cNvPr>
          <p:cNvSpPr txBox="1"/>
          <p:nvPr/>
        </p:nvSpPr>
        <p:spPr>
          <a:xfrm>
            <a:off x="4236392" y="2022765"/>
            <a:ext cx="2642192" cy="1155445"/>
          </a:xfrm>
          <a:prstGeom prst="rect">
            <a:avLst/>
          </a:prstGeom>
          <a:noFill/>
        </p:spPr>
        <p:txBody>
          <a:bodyPr wrap="square" lIns="0" rIns="0">
            <a:spAutoFit/>
          </a:bodyPr>
          <a:lstStyle/>
          <a:p>
            <a:pPr>
              <a:spcBef>
                <a:spcPts val="2590"/>
              </a:spcBef>
              <a:spcAft>
                <a:spcPts val="1295"/>
              </a:spcAft>
            </a:pPr>
            <a:r>
              <a:rPr lang="en-AU" sz="1727" b="1">
                <a:solidFill>
                  <a:schemeClr val="accent6"/>
                </a:solidFill>
                <a:latin typeface="Arial" panose="020B0604020202020204" pitchFamily="34" charset="0"/>
                <a:cs typeface="Arial" panose="020B0604020202020204" pitchFamily="34" charset="0"/>
              </a:rPr>
              <a:t>We interact with customers consistently and respectfully, following due process</a:t>
            </a:r>
          </a:p>
        </p:txBody>
      </p:sp>
      <p:sp>
        <p:nvSpPr>
          <p:cNvPr id="38" name="TextBox 37">
            <a:extLst>
              <a:ext uri="{FF2B5EF4-FFF2-40B4-BE49-F238E27FC236}">
                <a16:creationId xmlns:a16="http://schemas.microsoft.com/office/drawing/2014/main" id="{B40C58BC-F41B-D837-03C6-A958D29ABD81}"/>
              </a:ext>
            </a:extLst>
          </p:cNvPr>
          <p:cNvSpPr txBox="1"/>
          <p:nvPr/>
        </p:nvSpPr>
        <p:spPr>
          <a:xfrm>
            <a:off x="4236392" y="3691298"/>
            <a:ext cx="2642192" cy="5053065"/>
          </a:xfrm>
          <a:prstGeom prst="rect">
            <a:avLst/>
          </a:prstGeom>
          <a:noFill/>
        </p:spPr>
        <p:txBody>
          <a:bodyPr wrap="square" lIns="0" tIns="49347" rIns="0" bIns="49347" anchor="t">
            <a:spAutoFit/>
          </a:bodyPr>
          <a:lstStyle/>
          <a:p>
            <a:pPr>
              <a:spcBef>
                <a:spcPts val="1295"/>
              </a:spcBef>
            </a:pPr>
            <a:r>
              <a:rPr lang="en-AU" sz="1295" b="1">
                <a:latin typeface="Arial"/>
                <a:cs typeface="Arial"/>
              </a:rPr>
              <a:t>What this looks and feels like:</a:t>
            </a:r>
          </a:p>
          <a:p>
            <a:pPr marL="193270" indent="-193270">
              <a:spcBef>
                <a:spcPts val="1295"/>
              </a:spcBef>
              <a:buFont typeface="Arial" panose="020B0604020202020204" pitchFamily="34" charset="0"/>
              <a:buChar char="•"/>
            </a:pPr>
            <a:r>
              <a:rPr lang="en-AU" sz="1295">
                <a:latin typeface="Arial"/>
                <a:cs typeface="Arial"/>
              </a:rPr>
              <a:t>Customers receive the same information for the same enquiries</a:t>
            </a:r>
          </a:p>
          <a:p>
            <a:pPr marL="193270" indent="-193270">
              <a:spcBef>
                <a:spcPts val="1295"/>
              </a:spcBef>
              <a:buFont typeface="Arial" panose="020B0604020202020204" pitchFamily="34" charset="0"/>
              <a:buChar char="•"/>
            </a:pPr>
            <a:r>
              <a:rPr lang="en-AU" sz="1295">
                <a:latin typeface="Arial"/>
                <a:cs typeface="Arial"/>
              </a:rPr>
              <a:t>Most telephone enquiries are resolved within 5 minutes</a:t>
            </a:r>
          </a:p>
          <a:p>
            <a:pPr marL="193270" indent="-193270">
              <a:spcBef>
                <a:spcPts val="1295"/>
              </a:spcBef>
              <a:buFont typeface="Arial" panose="020B0604020202020204" pitchFamily="34" charset="0"/>
              <a:buChar char="•"/>
            </a:pPr>
            <a:r>
              <a:rPr lang="en-AU" sz="1295">
                <a:latin typeface="Arial"/>
                <a:cs typeface="Arial"/>
              </a:rPr>
              <a:t>If detailed information is required, planners arrange a face to face or video meeting</a:t>
            </a:r>
          </a:p>
          <a:p>
            <a:pPr marL="193270" indent="-193270">
              <a:spcBef>
                <a:spcPts val="1295"/>
              </a:spcBef>
              <a:buFont typeface="Arial" panose="020B0604020202020204" pitchFamily="34" charset="0"/>
              <a:buChar char="•"/>
            </a:pPr>
            <a:r>
              <a:rPr lang="en-AU" sz="1295">
                <a:latin typeface="Arial"/>
                <a:cs typeface="Arial"/>
              </a:rPr>
              <a:t>Customers and staff are treated with dignity and respect</a:t>
            </a:r>
          </a:p>
          <a:p>
            <a:pPr marL="193270" indent="-193270">
              <a:spcBef>
                <a:spcPts val="1295"/>
              </a:spcBef>
              <a:buFont typeface="Arial" panose="020B0604020202020204" pitchFamily="34" charset="0"/>
              <a:buChar char="•"/>
            </a:pPr>
            <a:r>
              <a:rPr lang="en-AU" sz="1295">
                <a:latin typeface="Arial"/>
                <a:cs typeface="Arial"/>
              </a:rPr>
              <a:t>We are calm and courteous in all engagements with customers</a:t>
            </a:r>
          </a:p>
          <a:p>
            <a:pPr marL="193270" indent="-193270">
              <a:spcBef>
                <a:spcPts val="1295"/>
              </a:spcBef>
              <a:buFont typeface="Arial" panose="020B0604020202020204" pitchFamily="34" charset="0"/>
              <a:buChar char="•"/>
            </a:pPr>
            <a:r>
              <a:rPr lang="en-AU" sz="1295">
                <a:latin typeface="Arial"/>
                <a:cs typeface="Arial"/>
              </a:rPr>
              <a:t>We listen and respond to customers needs and concerns</a:t>
            </a:r>
          </a:p>
          <a:p>
            <a:pPr marL="193270" indent="-193270">
              <a:spcBef>
                <a:spcPts val="1295"/>
              </a:spcBef>
              <a:buFont typeface="Arial" panose="020B0604020202020204" pitchFamily="34" charset="0"/>
              <a:buChar char="•"/>
            </a:pPr>
            <a:r>
              <a:rPr lang="en-AU" sz="1295">
                <a:latin typeface="Arial"/>
                <a:cs typeface="Arial"/>
              </a:rPr>
              <a:t>Customers can provide feedback directly to </a:t>
            </a:r>
            <a:r>
              <a:rPr lang="en-AU" sz="1295">
                <a:highlight>
                  <a:srgbClr val="FFFF00"/>
                </a:highlight>
                <a:latin typeface="Arial"/>
                <a:cs typeface="Arial"/>
              </a:rPr>
              <a:t>Continuous Improvement Officers [or equivalent] </a:t>
            </a:r>
            <a:r>
              <a:rPr lang="en-AU" sz="1295">
                <a:latin typeface="Arial"/>
                <a:cs typeface="Arial"/>
              </a:rPr>
              <a:t>verbally or by email</a:t>
            </a:r>
          </a:p>
        </p:txBody>
      </p:sp>
      <p:grpSp>
        <p:nvGrpSpPr>
          <p:cNvPr id="5" name="Group 4">
            <a:extLst>
              <a:ext uri="{FF2B5EF4-FFF2-40B4-BE49-F238E27FC236}">
                <a16:creationId xmlns:a16="http://schemas.microsoft.com/office/drawing/2014/main" id="{DE81DE26-ADAE-2401-0B94-71E9D125494F}"/>
              </a:ext>
              <a:ext uri="{C183D7F6-B498-43B3-948B-1728B52AA6E4}">
                <adec:decorative xmlns:adec="http://schemas.microsoft.com/office/drawing/2017/decorative" val="1"/>
              </a:ext>
            </a:extLst>
          </p:cNvPr>
          <p:cNvGrpSpPr/>
          <p:nvPr/>
        </p:nvGrpSpPr>
        <p:grpSpPr>
          <a:xfrm>
            <a:off x="4294325" y="1243385"/>
            <a:ext cx="626166" cy="600958"/>
            <a:chOff x="3905674" y="1151888"/>
            <a:chExt cx="580145" cy="556790"/>
          </a:xfrm>
        </p:grpSpPr>
        <p:sp>
          <p:nvSpPr>
            <p:cNvPr id="40" name="Rectangle: Diagonal Corners Rounded 39">
              <a:extLst>
                <a:ext uri="{FF2B5EF4-FFF2-40B4-BE49-F238E27FC236}">
                  <a16:creationId xmlns:a16="http://schemas.microsoft.com/office/drawing/2014/main" id="{493DFBCF-1FAF-899A-A2EE-6F1B2A079C77}"/>
                </a:ext>
              </a:extLst>
            </p:cNvPr>
            <p:cNvSpPr/>
            <p:nvPr/>
          </p:nvSpPr>
          <p:spPr>
            <a:xfrm>
              <a:off x="3905674" y="1151888"/>
              <a:ext cx="580145" cy="556790"/>
            </a:xfrm>
            <a:prstGeom prst="round2Diag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C2295484-C21C-46A3-8CE6-12116C3355DC}"/>
                </a:ext>
              </a:extLst>
            </p:cNvPr>
            <p:cNvGrpSpPr>
              <a:grpSpLocks noChangeAspect="1"/>
            </p:cNvGrpSpPr>
            <p:nvPr/>
          </p:nvGrpSpPr>
          <p:grpSpPr>
            <a:xfrm>
              <a:off x="3994771" y="1243330"/>
              <a:ext cx="401950" cy="373907"/>
              <a:chOff x="7507288" y="4591050"/>
              <a:chExt cx="682625" cy="635000"/>
            </a:xfrm>
            <a:solidFill>
              <a:schemeClr val="bg1"/>
            </a:solidFill>
          </p:grpSpPr>
          <p:sp>
            <p:nvSpPr>
              <p:cNvPr id="18" name="Freeform 8">
                <a:extLst>
                  <a:ext uri="{FF2B5EF4-FFF2-40B4-BE49-F238E27FC236}">
                    <a16:creationId xmlns:a16="http://schemas.microsoft.com/office/drawing/2014/main" id="{B82A8E0B-AAD5-CF03-93FE-F1A32F7F92C3}"/>
                  </a:ext>
                </a:extLst>
              </p:cNvPr>
              <p:cNvSpPr>
                <a:spLocks noEditPoints="1"/>
              </p:cNvSpPr>
              <p:nvPr/>
            </p:nvSpPr>
            <p:spPr bwMode="auto">
              <a:xfrm>
                <a:off x="7507288" y="4591050"/>
                <a:ext cx="682625" cy="635000"/>
              </a:xfrm>
              <a:custGeom>
                <a:avLst/>
                <a:gdLst>
                  <a:gd name="T0" fmla="*/ 146 w 168"/>
                  <a:gd name="T1" fmla="*/ 113 h 156"/>
                  <a:gd name="T2" fmla="*/ 168 w 168"/>
                  <a:gd name="T3" fmla="*/ 66 h 156"/>
                  <a:gd name="T4" fmla="*/ 96 w 168"/>
                  <a:gd name="T5" fmla="*/ 0 h 156"/>
                  <a:gd name="T6" fmla="*/ 26 w 168"/>
                  <a:gd name="T7" fmla="*/ 52 h 156"/>
                  <a:gd name="T8" fmla="*/ 0 w 168"/>
                  <a:gd name="T9" fmla="*/ 95 h 156"/>
                  <a:gd name="T10" fmla="*/ 16 w 168"/>
                  <a:gd name="T11" fmla="*/ 131 h 156"/>
                  <a:gd name="T12" fmla="*/ 5 w 168"/>
                  <a:gd name="T13" fmla="*/ 151 h 156"/>
                  <a:gd name="T14" fmla="*/ 5 w 168"/>
                  <a:gd name="T15" fmla="*/ 154 h 156"/>
                  <a:gd name="T16" fmla="*/ 7 w 168"/>
                  <a:gd name="T17" fmla="*/ 156 h 156"/>
                  <a:gd name="T18" fmla="*/ 38 w 168"/>
                  <a:gd name="T19" fmla="*/ 143 h 156"/>
                  <a:gd name="T20" fmla="*/ 54 w 168"/>
                  <a:gd name="T21" fmla="*/ 145 h 156"/>
                  <a:gd name="T22" fmla="*/ 91 w 168"/>
                  <a:gd name="T23" fmla="*/ 132 h 156"/>
                  <a:gd name="T24" fmla="*/ 96 w 168"/>
                  <a:gd name="T25" fmla="*/ 132 h 156"/>
                  <a:gd name="T26" fmla="*/ 118 w 168"/>
                  <a:gd name="T27" fmla="*/ 129 h 156"/>
                  <a:gd name="T28" fmla="*/ 159 w 168"/>
                  <a:gd name="T29" fmla="*/ 146 h 156"/>
                  <a:gd name="T30" fmla="*/ 162 w 168"/>
                  <a:gd name="T31" fmla="*/ 144 h 156"/>
                  <a:gd name="T32" fmla="*/ 161 w 168"/>
                  <a:gd name="T33" fmla="*/ 142 h 156"/>
                  <a:gd name="T34" fmla="*/ 146 w 168"/>
                  <a:gd name="T35" fmla="*/ 113 h 156"/>
                  <a:gd name="T36" fmla="*/ 119 w 168"/>
                  <a:gd name="T37" fmla="*/ 123 h 156"/>
                  <a:gd name="T38" fmla="*/ 118 w 168"/>
                  <a:gd name="T39" fmla="*/ 123 h 156"/>
                  <a:gd name="T40" fmla="*/ 96 w 168"/>
                  <a:gd name="T41" fmla="*/ 127 h 156"/>
                  <a:gd name="T42" fmla="*/ 30 w 168"/>
                  <a:gd name="T43" fmla="*/ 66 h 156"/>
                  <a:gd name="T44" fmla="*/ 96 w 168"/>
                  <a:gd name="T45" fmla="*/ 5 h 156"/>
                  <a:gd name="T46" fmla="*/ 163 w 168"/>
                  <a:gd name="T47" fmla="*/ 66 h 156"/>
                  <a:gd name="T48" fmla="*/ 142 w 168"/>
                  <a:gd name="T49" fmla="*/ 110 h 156"/>
                  <a:gd name="T50" fmla="*/ 141 w 168"/>
                  <a:gd name="T51" fmla="*/ 113 h 156"/>
                  <a:gd name="T52" fmla="*/ 153 w 168"/>
                  <a:gd name="T53" fmla="*/ 141 h 156"/>
                  <a:gd name="T54" fmla="*/ 121 w 168"/>
                  <a:gd name="T55" fmla="*/ 124 h 156"/>
                  <a:gd name="T56" fmla="*/ 121 w 168"/>
                  <a:gd name="T57" fmla="*/ 124 h 156"/>
                  <a:gd name="T58" fmla="*/ 119 w 168"/>
                  <a:gd name="T59" fmla="*/ 123 h 156"/>
                  <a:gd name="T60" fmla="*/ 21 w 168"/>
                  <a:gd name="T61" fmla="*/ 130 h 156"/>
                  <a:gd name="T62" fmla="*/ 21 w 168"/>
                  <a:gd name="T63" fmla="*/ 128 h 156"/>
                  <a:gd name="T64" fmla="*/ 5 w 168"/>
                  <a:gd name="T65" fmla="*/ 95 h 156"/>
                  <a:gd name="T66" fmla="*/ 25 w 168"/>
                  <a:gd name="T67" fmla="*/ 59 h 156"/>
                  <a:gd name="T68" fmla="*/ 25 w 168"/>
                  <a:gd name="T69" fmla="*/ 66 h 156"/>
                  <a:gd name="T70" fmla="*/ 84 w 168"/>
                  <a:gd name="T71" fmla="*/ 131 h 156"/>
                  <a:gd name="T72" fmla="*/ 54 w 168"/>
                  <a:gd name="T73" fmla="*/ 140 h 156"/>
                  <a:gd name="T74" fmla="*/ 38 w 168"/>
                  <a:gd name="T75" fmla="*/ 137 h 156"/>
                  <a:gd name="T76" fmla="*/ 35 w 168"/>
                  <a:gd name="T77" fmla="*/ 138 h 156"/>
                  <a:gd name="T78" fmla="*/ 13 w 168"/>
                  <a:gd name="T79" fmla="*/ 150 h 156"/>
                  <a:gd name="T80" fmla="*/ 21 w 168"/>
                  <a:gd name="T81" fmla="*/ 13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156">
                    <a:moveTo>
                      <a:pt x="146" y="113"/>
                    </a:moveTo>
                    <a:cubicBezTo>
                      <a:pt x="160" y="101"/>
                      <a:pt x="168" y="84"/>
                      <a:pt x="168" y="66"/>
                    </a:cubicBezTo>
                    <a:cubicBezTo>
                      <a:pt x="168" y="30"/>
                      <a:pt x="136" y="0"/>
                      <a:pt x="96" y="0"/>
                    </a:cubicBezTo>
                    <a:cubicBezTo>
                      <a:pt x="63" y="0"/>
                      <a:pt x="33" y="22"/>
                      <a:pt x="26" y="52"/>
                    </a:cubicBezTo>
                    <a:cubicBezTo>
                      <a:pt x="10" y="61"/>
                      <a:pt x="0" y="77"/>
                      <a:pt x="0" y="95"/>
                    </a:cubicBezTo>
                    <a:cubicBezTo>
                      <a:pt x="0" y="108"/>
                      <a:pt x="6" y="121"/>
                      <a:pt x="16" y="131"/>
                    </a:cubicBezTo>
                    <a:cubicBezTo>
                      <a:pt x="12" y="144"/>
                      <a:pt x="5" y="151"/>
                      <a:pt x="5" y="151"/>
                    </a:cubicBezTo>
                    <a:cubicBezTo>
                      <a:pt x="5" y="152"/>
                      <a:pt x="4" y="153"/>
                      <a:pt x="5" y="154"/>
                    </a:cubicBezTo>
                    <a:cubicBezTo>
                      <a:pt x="5" y="155"/>
                      <a:pt x="6" y="156"/>
                      <a:pt x="7" y="156"/>
                    </a:cubicBezTo>
                    <a:cubicBezTo>
                      <a:pt x="23" y="155"/>
                      <a:pt x="33" y="147"/>
                      <a:pt x="38" y="143"/>
                    </a:cubicBezTo>
                    <a:cubicBezTo>
                      <a:pt x="43" y="144"/>
                      <a:pt x="49" y="145"/>
                      <a:pt x="54" y="145"/>
                    </a:cubicBezTo>
                    <a:cubicBezTo>
                      <a:pt x="68" y="145"/>
                      <a:pt x="81" y="140"/>
                      <a:pt x="91" y="132"/>
                    </a:cubicBezTo>
                    <a:cubicBezTo>
                      <a:pt x="93" y="132"/>
                      <a:pt x="95" y="132"/>
                      <a:pt x="96" y="132"/>
                    </a:cubicBezTo>
                    <a:cubicBezTo>
                      <a:pt x="104" y="132"/>
                      <a:pt x="111" y="131"/>
                      <a:pt x="118" y="129"/>
                    </a:cubicBezTo>
                    <a:cubicBezTo>
                      <a:pt x="124" y="135"/>
                      <a:pt x="138" y="146"/>
                      <a:pt x="159" y="146"/>
                    </a:cubicBezTo>
                    <a:cubicBezTo>
                      <a:pt x="160" y="146"/>
                      <a:pt x="161" y="145"/>
                      <a:pt x="162" y="144"/>
                    </a:cubicBezTo>
                    <a:cubicBezTo>
                      <a:pt x="162" y="144"/>
                      <a:pt x="162" y="142"/>
                      <a:pt x="161" y="142"/>
                    </a:cubicBezTo>
                    <a:cubicBezTo>
                      <a:pt x="161" y="142"/>
                      <a:pt x="151" y="132"/>
                      <a:pt x="146" y="113"/>
                    </a:cubicBezTo>
                    <a:close/>
                    <a:moveTo>
                      <a:pt x="119" y="123"/>
                    </a:moveTo>
                    <a:cubicBezTo>
                      <a:pt x="119" y="123"/>
                      <a:pt x="119" y="123"/>
                      <a:pt x="118" y="123"/>
                    </a:cubicBezTo>
                    <a:cubicBezTo>
                      <a:pt x="111" y="125"/>
                      <a:pt x="104" y="127"/>
                      <a:pt x="96" y="127"/>
                    </a:cubicBezTo>
                    <a:cubicBezTo>
                      <a:pt x="60" y="127"/>
                      <a:pt x="30" y="99"/>
                      <a:pt x="30" y="66"/>
                    </a:cubicBezTo>
                    <a:cubicBezTo>
                      <a:pt x="30" y="32"/>
                      <a:pt x="60" y="5"/>
                      <a:pt x="96" y="5"/>
                    </a:cubicBezTo>
                    <a:cubicBezTo>
                      <a:pt x="133" y="5"/>
                      <a:pt x="163" y="32"/>
                      <a:pt x="163" y="66"/>
                    </a:cubicBezTo>
                    <a:cubicBezTo>
                      <a:pt x="163" y="83"/>
                      <a:pt x="156" y="99"/>
                      <a:pt x="142" y="110"/>
                    </a:cubicBezTo>
                    <a:cubicBezTo>
                      <a:pt x="141" y="111"/>
                      <a:pt x="141" y="112"/>
                      <a:pt x="141" y="113"/>
                    </a:cubicBezTo>
                    <a:cubicBezTo>
                      <a:pt x="144" y="126"/>
                      <a:pt x="149" y="135"/>
                      <a:pt x="153" y="141"/>
                    </a:cubicBezTo>
                    <a:cubicBezTo>
                      <a:pt x="135" y="138"/>
                      <a:pt x="125" y="128"/>
                      <a:pt x="121" y="124"/>
                    </a:cubicBezTo>
                    <a:cubicBezTo>
                      <a:pt x="121" y="124"/>
                      <a:pt x="121" y="124"/>
                      <a:pt x="121" y="124"/>
                    </a:cubicBezTo>
                    <a:cubicBezTo>
                      <a:pt x="121" y="123"/>
                      <a:pt x="120" y="123"/>
                      <a:pt x="119" y="123"/>
                    </a:cubicBezTo>
                    <a:close/>
                    <a:moveTo>
                      <a:pt x="21" y="130"/>
                    </a:moveTo>
                    <a:cubicBezTo>
                      <a:pt x="22" y="129"/>
                      <a:pt x="21" y="128"/>
                      <a:pt x="21" y="128"/>
                    </a:cubicBezTo>
                    <a:cubicBezTo>
                      <a:pt x="10" y="119"/>
                      <a:pt x="5" y="107"/>
                      <a:pt x="5" y="95"/>
                    </a:cubicBezTo>
                    <a:cubicBezTo>
                      <a:pt x="5" y="81"/>
                      <a:pt x="12" y="67"/>
                      <a:pt x="25" y="59"/>
                    </a:cubicBezTo>
                    <a:cubicBezTo>
                      <a:pt x="25" y="61"/>
                      <a:pt x="25" y="64"/>
                      <a:pt x="25" y="66"/>
                    </a:cubicBezTo>
                    <a:cubicBezTo>
                      <a:pt x="25" y="98"/>
                      <a:pt x="49" y="125"/>
                      <a:pt x="84" y="131"/>
                    </a:cubicBezTo>
                    <a:cubicBezTo>
                      <a:pt x="75" y="137"/>
                      <a:pt x="65" y="140"/>
                      <a:pt x="54" y="140"/>
                    </a:cubicBezTo>
                    <a:cubicBezTo>
                      <a:pt x="49" y="140"/>
                      <a:pt x="43" y="139"/>
                      <a:pt x="38" y="137"/>
                    </a:cubicBezTo>
                    <a:cubicBezTo>
                      <a:pt x="37" y="137"/>
                      <a:pt x="36" y="137"/>
                      <a:pt x="35" y="138"/>
                    </a:cubicBezTo>
                    <a:cubicBezTo>
                      <a:pt x="33" y="141"/>
                      <a:pt x="25" y="148"/>
                      <a:pt x="13" y="150"/>
                    </a:cubicBezTo>
                    <a:cubicBezTo>
                      <a:pt x="16" y="146"/>
                      <a:pt x="19" y="139"/>
                      <a:pt x="21"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19" name="Freeform 9">
                <a:extLst>
                  <a:ext uri="{FF2B5EF4-FFF2-40B4-BE49-F238E27FC236}">
                    <a16:creationId xmlns:a16="http://schemas.microsoft.com/office/drawing/2014/main" id="{A401C7F4-F543-0550-78D2-B0C9BEEC17D4}"/>
                  </a:ext>
                </a:extLst>
              </p:cNvPr>
              <p:cNvSpPr>
                <a:spLocks noEditPoints="1"/>
              </p:cNvSpPr>
              <p:nvPr/>
            </p:nvSpPr>
            <p:spPr bwMode="auto">
              <a:xfrm>
                <a:off x="7759700" y="4668838"/>
                <a:ext cx="295275" cy="382588"/>
              </a:xfrm>
              <a:custGeom>
                <a:avLst/>
                <a:gdLst>
                  <a:gd name="T0" fmla="*/ 70 w 73"/>
                  <a:gd name="T1" fmla="*/ 94 h 94"/>
                  <a:gd name="T2" fmla="*/ 71 w 73"/>
                  <a:gd name="T3" fmla="*/ 94 h 94"/>
                  <a:gd name="T4" fmla="*/ 72 w 73"/>
                  <a:gd name="T5" fmla="*/ 93 h 94"/>
                  <a:gd name="T6" fmla="*/ 73 w 73"/>
                  <a:gd name="T7" fmla="*/ 91 h 94"/>
                  <a:gd name="T8" fmla="*/ 56 w 73"/>
                  <a:gd name="T9" fmla="*/ 57 h 94"/>
                  <a:gd name="T10" fmla="*/ 69 w 73"/>
                  <a:gd name="T11" fmla="*/ 32 h 94"/>
                  <a:gd name="T12" fmla="*/ 36 w 73"/>
                  <a:gd name="T13" fmla="*/ 0 h 94"/>
                  <a:gd name="T14" fmla="*/ 4 w 73"/>
                  <a:gd name="T15" fmla="*/ 32 h 94"/>
                  <a:gd name="T16" fmla="*/ 17 w 73"/>
                  <a:gd name="T17" fmla="*/ 57 h 94"/>
                  <a:gd name="T18" fmla="*/ 0 w 73"/>
                  <a:gd name="T19" fmla="*/ 91 h 94"/>
                  <a:gd name="T20" fmla="*/ 2 w 73"/>
                  <a:gd name="T21" fmla="*/ 94 h 94"/>
                  <a:gd name="T22" fmla="*/ 2 w 73"/>
                  <a:gd name="T23" fmla="*/ 94 h 94"/>
                  <a:gd name="T24" fmla="*/ 4 w 73"/>
                  <a:gd name="T25" fmla="*/ 93 h 94"/>
                  <a:gd name="T26" fmla="*/ 5 w 73"/>
                  <a:gd name="T27" fmla="*/ 91 h 94"/>
                  <a:gd name="T28" fmla="*/ 21 w 73"/>
                  <a:gd name="T29" fmla="*/ 60 h 94"/>
                  <a:gd name="T30" fmla="*/ 36 w 73"/>
                  <a:gd name="T31" fmla="*/ 64 h 94"/>
                  <a:gd name="T32" fmla="*/ 52 w 73"/>
                  <a:gd name="T33" fmla="*/ 60 h 94"/>
                  <a:gd name="T34" fmla="*/ 68 w 73"/>
                  <a:gd name="T35" fmla="*/ 91 h 94"/>
                  <a:gd name="T36" fmla="*/ 70 w 73"/>
                  <a:gd name="T37" fmla="*/ 94 h 94"/>
                  <a:gd name="T38" fmla="*/ 27 w 73"/>
                  <a:gd name="T39" fmla="*/ 57 h 94"/>
                  <a:gd name="T40" fmla="*/ 27 w 73"/>
                  <a:gd name="T41" fmla="*/ 57 h 94"/>
                  <a:gd name="T42" fmla="*/ 26 w 73"/>
                  <a:gd name="T43" fmla="*/ 57 h 94"/>
                  <a:gd name="T44" fmla="*/ 10 w 73"/>
                  <a:gd name="T45" fmla="*/ 35 h 94"/>
                  <a:gd name="T46" fmla="*/ 46 w 73"/>
                  <a:gd name="T47" fmla="*/ 23 h 94"/>
                  <a:gd name="T48" fmla="*/ 63 w 73"/>
                  <a:gd name="T49" fmla="*/ 34 h 94"/>
                  <a:gd name="T50" fmla="*/ 47 w 73"/>
                  <a:gd name="T51" fmla="*/ 57 h 94"/>
                  <a:gd name="T52" fmla="*/ 46 w 73"/>
                  <a:gd name="T53" fmla="*/ 57 h 94"/>
                  <a:gd name="T54" fmla="*/ 45 w 73"/>
                  <a:gd name="T55" fmla="*/ 57 h 94"/>
                  <a:gd name="T56" fmla="*/ 43 w 73"/>
                  <a:gd name="T57" fmla="*/ 58 h 94"/>
                  <a:gd name="T58" fmla="*/ 41 w 73"/>
                  <a:gd name="T59" fmla="*/ 58 h 94"/>
                  <a:gd name="T60" fmla="*/ 39 w 73"/>
                  <a:gd name="T61" fmla="*/ 59 h 94"/>
                  <a:gd name="T62" fmla="*/ 39 w 73"/>
                  <a:gd name="T63" fmla="*/ 59 h 94"/>
                  <a:gd name="T64" fmla="*/ 34 w 73"/>
                  <a:gd name="T65" fmla="*/ 59 h 94"/>
                  <a:gd name="T66" fmla="*/ 34 w 73"/>
                  <a:gd name="T67" fmla="*/ 59 h 94"/>
                  <a:gd name="T68" fmla="*/ 32 w 73"/>
                  <a:gd name="T69" fmla="*/ 58 h 94"/>
                  <a:gd name="T70" fmla="*/ 30 w 73"/>
                  <a:gd name="T71" fmla="*/ 58 h 94"/>
                  <a:gd name="T72" fmla="*/ 27 w 73"/>
                  <a:gd name="T73" fmla="*/ 57 h 94"/>
                  <a:gd name="T74" fmla="*/ 49 w 73"/>
                  <a:gd name="T75" fmla="*/ 18 h 94"/>
                  <a:gd name="T76" fmla="*/ 47 w 73"/>
                  <a:gd name="T77" fmla="*/ 17 h 94"/>
                  <a:gd name="T78" fmla="*/ 45 w 73"/>
                  <a:gd name="T79" fmla="*/ 17 h 94"/>
                  <a:gd name="T80" fmla="*/ 10 w 73"/>
                  <a:gd name="T81" fmla="*/ 29 h 94"/>
                  <a:gd name="T82" fmla="*/ 36 w 73"/>
                  <a:gd name="T83" fmla="*/ 5 h 94"/>
                  <a:gd name="T84" fmla="*/ 63 w 73"/>
                  <a:gd name="T85" fmla="*/ 28 h 94"/>
                  <a:gd name="T86" fmla="*/ 49 w 73"/>
                  <a:gd name="T87"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94">
                    <a:moveTo>
                      <a:pt x="70" y="94"/>
                    </a:moveTo>
                    <a:cubicBezTo>
                      <a:pt x="71" y="94"/>
                      <a:pt x="71" y="94"/>
                      <a:pt x="71" y="94"/>
                    </a:cubicBezTo>
                    <a:cubicBezTo>
                      <a:pt x="71" y="94"/>
                      <a:pt x="72" y="93"/>
                      <a:pt x="72" y="93"/>
                    </a:cubicBezTo>
                    <a:cubicBezTo>
                      <a:pt x="73" y="92"/>
                      <a:pt x="73" y="92"/>
                      <a:pt x="73" y="91"/>
                    </a:cubicBezTo>
                    <a:cubicBezTo>
                      <a:pt x="73" y="90"/>
                      <a:pt x="72" y="72"/>
                      <a:pt x="56" y="57"/>
                    </a:cubicBezTo>
                    <a:cubicBezTo>
                      <a:pt x="64" y="51"/>
                      <a:pt x="69" y="42"/>
                      <a:pt x="69" y="32"/>
                    </a:cubicBezTo>
                    <a:cubicBezTo>
                      <a:pt x="69" y="14"/>
                      <a:pt x="54" y="0"/>
                      <a:pt x="36" y="0"/>
                    </a:cubicBezTo>
                    <a:cubicBezTo>
                      <a:pt x="19" y="0"/>
                      <a:pt x="4" y="14"/>
                      <a:pt x="4" y="32"/>
                    </a:cubicBezTo>
                    <a:cubicBezTo>
                      <a:pt x="4" y="42"/>
                      <a:pt x="9" y="51"/>
                      <a:pt x="17" y="57"/>
                    </a:cubicBezTo>
                    <a:cubicBezTo>
                      <a:pt x="1" y="72"/>
                      <a:pt x="0" y="90"/>
                      <a:pt x="0" y="91"/>
                    </a:cubicBezTo>
                    <a:cubicBezTo>
                      <a:pt x="0" y="92"/>
                      <a:pt x="1" y="94"/>
                      <a:pt x="2" y="94"/>
                    </a:cubicBezTo>
                    <a:cubicBezTo>
                      <a:pt x="2" y="94"/>
                      <a:pt x="2" y="94"/>
                      <a:pt x="2" y="94"/>
                    </a:cubicBezTo>
                    <a:cubicBezTo>
                      <a:pt x="3" y="94"/>
                      <a:pt x="4" y="93"/>
                      <a:pt x="4" y="93"/>
                    </a:cubicBezTo>
                    <a:cubicBezTo>
                      <a:pt x="5" y="93"/>
                      <a:pt x="5" y="92"/>
                      <a:pt x="5" y="91"/>
                    </a:cubicBezTo>
                    <a:cubicBezTo>
                      <a:pt x="5" y="91"/>
                      <a:pt x="6" y="73"/>
                      <a:pt x="21" y="60"/>
                    </a:cubicBezTo>
                    <a:cubicBezTo>
                      <a:pt x="26" y="63"/>
                      <a:pt x="31" y="64"/>
                      <a:pt x="36" y="64"/>
                    </a:cubicBezTo>
                    <a:cubicBezTo>
                      <a:pt x="42" y="64"/>
                      <a:pt x="47" y="63"/>
                      <a:pt x="52" y="60"/>
                    </a:cubicBezTo>
                    <a:cubicBezTo>
                      <a:pt x="66" y="73"/>
                      <a:pt x="68" y="91"/>
                      <a:pt x="68" y="91"/>
                    </a:cubicBezTo>
                    <a:cubicBezTo>
                      <a:pt x="68" y="93"/>
                      <a:pt x="69" y="94"/>
                      <a:pt x="70" y="94"/>
                    </a:cubicBezTo>
                    <a:close/>
                    <a:moveTo>
                      <a:pt x="27" y="57"/>
                    </a:moveTo>
                    <a:cubicBezTo>
                      <a:pt x="27" y="57"/>
                      <a:pt x="27" y="57"/>
                      <a:pt x="27" y="57"/>
                    </a:cubicBezTo>
                    <a:cubicBezTo>
                      <a:pt x="26" y="57"/>
                      <a:pt x="26" y="57"/>
                      <a:pt x="26" y="57"/>
                    </a:cubicBezTo>
                    <a:cubicBezTo>
                      <a:pt x="17" y="53"/>
                      <a:pt x="11" y="44"/>
                      <a:pt x="10" y="35"/>
                    </a:cubicBezTo>
                    <a:cubicBezTo>
                      <a:pt x="15" y="35"/>
                      <a:pt x="31" y="35"/>
                      <a:pt x="46" y="23"/>
                    </a:cubicBezTo>
                    <a:cubicBezTo>
                      <a:pt x="48" y="26"/>
                      <a:pt x="54" y="32"/>
                      <a:pt x="63" y="34"/>
                    </a:cubicBezTo>
                    <a:cubicBezTo>
                      <a:pt x="63" y="44"/>
                      <a:pt x="56" y="52"/>
                      <a:pt x="47" y="57"/>
                    </a:cubicBezTo>
                    <a:cubicBezTo>
                      <a:pt x="47" y="57"/>
                      <a:pt x="46" y="57"/>
                      <a:pt x="46" y="57"/>
                    </a:cubicBezTo>
                    <a:cubicBezTo>
                      <a:pt x="45" y="57"/>
                      <a:pt x="45" y="57"/>
                      <a:pt x="45" y="57"/>
                    </a:cubicBezTo>
                    <a:cubicBezTo>
                      <a:pt x="45" y="57"/>
                      <a:pt x="44" y="58"/>
                      <a:pt x="43" y="58"/>
                    </a:cubicBezTo>
                    <a:cubicBezTo>
                      <a:pt x="42" y="58"/>
                      <a:pt x="41" y="58"/>
                      <a:pt x="41" y="58"/>
                    </a:cubicBezTo>
                    <a:cubicBezTo>
                      <a:pt x="40" y="59"/>
                      <a:pt x="40" y="59"/>
                      <a:pt x="39" y="59"/>
                    </a:cubicBezTo>
                    <a:cubicBezTo>
                      <a:pt x="39" y="59"/>
                      <a:pt x="39" y="59"/>
                      <a:pt x="39" y="59"/>
                    </a:cubicBezTo>
                    <a:cubicBezTo>
                      <a:pt x="37" y="59"/>
                      <a:pt x="36" y="59"/>
                      <a:pt x="34" y="59"/>
                    </a:cubicBezTo>
                    <a:cubicBezTo>
                      <a:pt x="34" y="59"/>
                      <a:pt x="34" y="59"/>
                      <a:pt x="34" y="59"/>
                    </a:cubicBezTo>
                    <a:cubicBezTo>
                      <a:pt x="33" y="59"/>
                      <a:pt x="33" y="59"/>
                      <a:pt x="32" y="58"/>
                    </a:cubicBezTo>
                    <a:cubicBezTo>
                      <a:pt x="31" y="58"/>
                      <a:pt x="31" y="58"/>
                      <a:pt x="30" y="58"/>
                    </a:cubicBezTo>
                    <a:cubicBezTo>
                      <a:pt x="29" y="58"/>
                      <a:pt x="28" y="58"/>
                      <a:pt x="27" y="57"/>
                    </a:cubicBezTo>
                    <a:close/>
                    <a:moveTo>
                      <a:pt x="49" y="18"/>
                    </a:moveTo>
                    <a:cubicBezTo>
                      <a:pt x="49" y="17"/>
                      <a:pt x="48" y="17"/>
                      <a:pt x="47" y="17"/>
                    </a:cubicBezTo>
                    <a:cubicBezTo>
                      <a:pt x="46" y="16"/>
                      <a:pt x="45" y="17"/>
                      <a:pt x="45" y="17"/>
                    </a:cubicBezTo>
                    <a:cubicBezTo>
                      <a:pt x="31" y="29"/>
                      <a:pt x="16" y="30"/>
                      <a:pt x="10" y="29"/>
                    </a:cubicBezTo>
                    <a:cubicBezTo>
                      <a:pt x="11" y="16"/>
                      <a:pt x="22" y="5"/>
                      <a:pt x="36" y="5"/>
                    </a:cubicBezTo>
                    <a:cubicBezTo>
                      <a:pt x="50" y="5"/>
                      <a:pt x="61" y="15"/>
                      <a:pt x="63" y="28"/>
                    </a:cubicBezTo>
                    <a:cubicBezTo>
                      <a:pt x="53" y="25"/>
                      <a:pt x="49" y="18"/>
                      <a:pt x="4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grpSp>
        <p:nvGrpSpPr>
          <p:cNvPr id="4" name="Group 3">
            <a:extLst>
              <a:ext uri="{FF2B5EF4-FFF2-40B4-BE49-F238E27FC236}">
                <a16:creationId xmlns:a16="http://schemas.microsoft.com/office/drawing/2014/main" id="{B9207D46-C6FD-1D5C-431E-D914C7B9206C}"/>
              </a:ext>
              <a:ext uri="{C183D7F6-B498-43B3-948B-1728B52AA6E4}">
                <adec:decorative xmlns:adec="http://schemas.microsoft.com/office/drawing/2017/decorative" val="1"/>
              </a:ext>
            </a:extLst>
          </p:cNvPr>
          <p:cNvGrpSpPr/>
          <p:nvPr/>
        </p:nvGrpSpPr>
        <p:grpSpPr>
          <a:xfrm>
            <a:off x="661662" y="1165673"/>
            <a:ext cx="626166" cy="600958"/>
            <a:chOff x="476674" y="1151888"/>
            <a:chExt cx="580145" cy="556790"/>
          </a:xfrm>
        </p:grpSpPr>
        <p:sp>
          <p:nvSpPr>
            <p:cNvPr id="34" name="Rectangle: Diagonal Corners Rounded 33">
              <a:extLst>
                <a:ext uri="{FF2B5EF4-FFF2-40B4-BE49-F238E27FC236}">
                  <a16:creationId xmlns:a16="http://schemas.microsoft.com/office/drawing/2014/main" id="{7367B4BB-A261-C1BA-6377-1B53D12C6DF9}"/>
                </a:ext>
              </a:extLst>
            </p:cNvPr>
            <p:cNvSpPr/>
            <p:nvPr/>
          </p:nvSpPr>
          <p:spPr>
            <a:xfrm>
              <a:off x="476674" y="1151888"/>
              <a:ext cx="580145" cy="556790"/>
            </a:xfrm>
            <a:prstGeom prst="round2Diag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grpSp>
          <p:nvGrpSpPr>
            <p:cNvPr id="21" name="Group 5">
              <a:extLst>
                <a:ext uri="{FF2B5EF4-FFF2-40B4-BE49-F238E27FC236}">
                  <a16:creationId xmlns:a16="http://schemas.microsoft.com/office/drawing/2014/main" id="{9C0B02DD-43DE-05A6-F747-A4F11A38B3EE}"/>
                </a:ext>
              </a:extLst>
            </p:cNvPr>
            <p:cNvGrpSpPr>
              <a:grpSpLocks noChangeAspect="1"/>
            </p:cNvGrpSpPr>
            <p:nvPr/>
          </p:nvGrpSpPr>
          <p:grpSpPr bwMode="auto">
            <a:xfrm>
              <a:off x="566909" y="1231621"/>
              <a:ext cx="399675" cy="397324"/>
              <a:chOff x="3163" y="2182"/>
              <a:chExt cx="340" cy="338"/>
            </a:xfrm>
            <a:solidFill>
              <a:schemeClr val="bg1"/>
            </a:solidFill>
          </p:grpSpPr>
          <p:sp>
            <p:nvSpPr>
              <p:cNvPr id="22" name="Freeform 6">
                <a:extLst>
                  <a:ext uri="{FF2B5EF4-FFF2-40B4-BE49-F238E27FC236}">
                    <a16:creationId xmlns:a16="http://schemas.microsoft.com/office/drawing/2014/main" id="{CB448A3B-DA26-A165-E965-C0556C11D852}"/>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23" name="Freeform 7">
                <a:extLst>
                  <a:ext uri="{FF2B5EF4-FFF2-40B4-BE49-F238E27FC236}">
                    <a16:creationId xmlns:a16="http://schemas.microsoft.com/office/drawing/2014/main" id="{9EEAE77B-05B6-B57C-BCEA-D4D8E503C54E}"/>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24" name="Freeform 8">
                <a:extLst>
                  <a:ext uri="{FF2B5EF4-FFF2-40B4-BE49-F238E27FC236}">
                    <a16:creationId xmlns:a16="http://schemas.microsoft.com/office/drawing/2014/main" id="{3935E68E-5A5B-1D4B-E55B-06EEB69B8E93}"/>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cxnSp>
        <p:nvCxnSpPr>
          <p:cNvPr id="30" name="Straight Connector 29">
            <a:extLst>
              <a:ext uri="{FF2B5EF4-FFF2-40B4-BE49-F238E27FC236}">
                <a16:creationId xmlns:a16="http://schemas.microsoft.com/office/drawing/2014/main" id="{67238F20-C0BD-61B9-D5B0-5067FFA29996}"/>
              </a:ext>
              <a:ext uri="{C183D7F6-B498-43B3-948B-1728B52AA6E4}">
                <adec:decorative xmlns:adec="http://schemas.microsoft.com/office/drawing/2017/decorative" val="1"/>
              </a:ext>
            </a:extLst>
          </p:cNvPr>
          <p:cNvCxnSpPr>
            <a:cxnSpLocks/>
          </p:cNvCxnSpPr>
          <p:nvPr/>
        </p:nvCxnSpPr>
        <p:spPr>
          <a:xfrm>
            <a:off x="661662" y="3419307"/>
            <a:ext cx="264219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D934BC0-7487-21B0-0FCB-264736C4F05E}"/>
              </a:ext>
              <a:ext uri="{C183D7F6-B498-43B3-948B-1728B52AA6E4}">
                <adec:decorative xmlns:adec="http://schemas.microsoft.com/office/drawing/2017/decorative" val="1"/>
              </a:ext>
            </a:extLst>
          </p:cNvPr>
          <p:cNvCxnSpPr>
            <a:cxnSpLocks/>
          </p:cNvCxnSpPr>
          <p:nvPr/>
        </p:nvCxnSpPr>
        <p:spPr>
          <a:xfrm>
            <a:off x="4252751" y="3419307"/>
            <a:ext cx="272856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DB70607-8824-4D49-93C6-CFCF0EC673AD}"/>
              </a:ext>
            </a:extLst>
          </p:cNvPr>
          <p:cNvSpPr txBox="1"/>
          <p:nvPr/>
        </p:nvSpPr>
        <p:spPr>
          <a:xfrm>
            <a:off x="4390489" y="9287339"/>
            <a:ext cx="2887080" cy="697514"/>
          </a:xfrm>
          <a:prstGeom prst="rect">
            <a:avLst/>
          </a:prstGeom>
          <a:noFill/>
          <a:ln>
            <a:solidFill>
              <a:srgbClr val="FF0000"/>
            </a:solidFill>
          </a:ln>
        </p:spPr>
        <p:txBody>
          <a:bodyPr rot="0" spcFirstLastPara="0" vertOverflow="overflow" horzOverflow="overflow" vert="horz" wrap="square" lIns="98694" tIns="49347" rIns="98694" bIns="49347" numCol="1" spcCol="0" rtlCol="0" fromWordArt="0" anchor="t" anchorCtr="0" forceAA="0" compatLnSpc="1">
            <a:prstTxWarp prst="textNoShape">
              <a:avLst/>
            </a:prstTxWarp>
            <a:spAutoFit/>
          </a:bodyPr>
          <a:lstStyle/>
          <a:p>
            <a:r>
              <a:rPr lang="en-US" sz="1295" dirty="0">
                <a:solidFill>
                  <a:srgbClr val="C00000"/>
                </a:solidFill>
                <a:cs typeface="Segoe UI"/>
              </a:rPr>
              <a:t>I</a:t>
            </a:r>
            <a:r>
              <a:rPr lang="en-US" sz="1295" b="1" dirty="0">
                <a:solidFill>
                  <a:srgbClr val="C00000"/>
                </a:solidFill>
                <a:cs typeface="Segoe UI"/>
              </a:rPr>
              <a:t>mplementation note </a:t>
            </a:r>
          </a:p>
          <a:p>
            <a:r>
              <a:rPr lang="en-AU" sz="1295" dirty="0">
                <a:solidFill>
                  <a:srgbClr val="C00000"/>
                </a:solidFill>
                <a:latin typeface="Segoe UI"/>
                <a:cs typeface="Segoe UI"/>
              </a:rPr>
              <a:t>These rules can be amended to suit council context.</a:t>
            </a:r>
            <a:endParaRPr lang="en-US" sz="1295" b="1" dirty="0">
              <a:solidFill>
                <a:srgbClr val="C00000"/>
              </a:solidFill>
              <a:highlight>
                <a:srgbClr val="FFFF00"/>
              </a:highlight>
              <a:latin typeface="Segoe UI"/>
              <a:cs typeface="Segoe UI"/>
            </a:endParaRPr>
          </a:p>
        </p:txBody>
      </p:sp>
    </p:spTree>
    <p:extLst>
      <p:ext uri="{BB962C8B-B14F-4D97-AF65-F5344CB8AC3E}">
        <p14:creationId xmlns:p14="http://schemas.microsoft.com/office/powerpoint/2010/main" val="176764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703815098"/>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hidden="1">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5A4EDFFF-D195-EABA-1BCB-3963CCBC9148}"/>
              </a:ext>
              <a:ext uri="{C183D7F6-B498-43B3-948B-1728B52AA6E4}">
                <adec:decorative xmlns:adec="http://schemas.microsoft.com/office/drawing/2017/decorative" val="1"/>
              </a:ext>
            </a:extLst>
          </p:cNvPr>
          <p:cNvSpPr/>
          <p:nvPr/>
        </p:nvSpPr>
        <p:spPr>
          <a:xfrm>
            <a:off x="0" y="458445"/>
            <a:ext cx="3779837" cy="97313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16" name="Rectangle 15">
            <a:extLst>
              <a:ext uri="{FF2B5EF4-FFF2-40B4-BE49-F238E27FC236}">
                <a16:creationId xmlns:a16="http://schemas.microsoft.com/office/drawing/2014/main" id="{3643728A-18D5-6960-9807-5B5256EA174A}"/>
              </a:ext>
              <a:ext uri="{C183D7F6-B498-43B3-948B-1728B52AA6E4}">
                <adec:decorative xmlns:adec="http://schemas.microsoft.com/office/drawing/2017/decorative" val="1"/>
              </a:ext>
            </a:extLst>
          </p:cNvPr>
          <p:cNvSpPr/>
          <p:nvPr/>
        </p:nvSpPr>
        <p:spPr>
          <a:xfrm>
            <a:off x="0" y="135996"/>
            <a:ext cx="7559675" cy="560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 name="Title 1">
            <a:extLst>
              <a:ext uri="{FF2B5EF4-FFF2-40B4-BE49-F238E27FC236}">
                <a16:creationId xmlns:a16="http://schemas.microsoft.com/office/drawing/2014/main" id="{BCD07A95-12E0-9A1A-D217-0E7559C72713}"/>
              </a:ext>
            </a:extLst>
          </p:cNvPr>
          <p:cNvSpPr>
            <a:spLocks noGrp="1"/>
          </p:cNvSpPr>
          <p:nvPr>
            <p:ph type="title"/>
          </p:nvPr>
        </p:nvSpPr>
        <p:spPr/>
        <p:txBody>
          <a:bodyPr vert="horz"/>
          <a:lstStyle/>
          <a:p>
            <a:r>
              <a:rPr lang="en-US" sz="1981" dirty="0">
                <a:solidFill>
                  <a:schemeClr val="bg1"/>
                </a:solidFill>
              </a:rPr>
              <a:t>Customer service principles</a:t>
            </a:r>
          </a:p>
        </p:txBody>
      </p:sp>
      <p:sp>
        <p:nvSpPr>
          <p:cNvPr id="20" name="TextBox 19">
            <a:extLst>
              <a:ext uri="{FF2B5EF4-FFF2-40B4-BE49-F238E27FC236}">
                <a16:creationId xmlns:a16="http://schemas.microsoft.com/office/drawing/2014/main" id="{394EC422-CE1C-147B-5B5D-66047048C9D7}"/>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11</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TextBox 26">
            <a:extLst>
              <a:ext uri="{FF2B5EF4-FFF2-40B4-BE49-F238E27FC236}">
                <a16:creationId xmlns:a16="http://schemas.microsoft.com/office/drawing/2014/main" id="{0C978D9B-3D4A-E394-4707-058DA3A125E5}"/>
              </a:ext>
              <a:ext uri="{C183D7F6-B498-43B3-948B-1728B52AA6E4}">
                <adec:decorative xmlns:adec="http://schemas.microsoft.com/office/drawing/2017/decorative" val="1"/>
              </a:ext>
            </a:extLst>
          </p:cNvPr>
          <p:cNvSpPr txBox="1"/>
          <p:nvPr/>
        </p:nvSpPr>
        <p:spPr>
          <a:xfrm>
            <a:off x="6578064" y="10333745"/>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11</a:t>
            </a:fld>
            <a:endParaRPr lang="en-AU" sz="1238"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3" name="TextBox 32">
            <a:extLst>
              <a:ext uri="{FF2B5EF4-FFF2-40B4-BE49-F238E27FC236}">
                <a16:creationId xmlns:a16="http://schemas.microsoft.com/office/drawing/2014/main" id="{7123C196-D6DF-3D05-1DDF-4030D50B8818}"/>
              </a:ext>
            </a:extLst>
          </p:cNvPr>
          <p:cNvSpPr txBox="1"/>
          <p:nvPr/>
        </p:nvSpPr>
        <p:spPr>
          <a:xfrm>
            <a:off x="661662" y="2022764"/>
            <a:ext cx="2681048" cy="889667"/>
          </a:xfrm>
          <a:prstGeom prst="rect">
            <a:avLst/>
          </a:prstGeom>
          <a:noFill/>
        </p:spPr>
        <p:txBody>
          <a:bodyPr wrap="square" lIns="0" rIns="0">
            <a:spAutoFit/>
          </a:bodyPr>
          <a:lstStyle/>
          <a:p>
            <a:pPr>
              <a:spcBef>
                <a:spcPts val="2590"/>
              </a:spcBef>
              <a:spcAft>
                <a:spcPts val="1295"/>
              </a:spcAft>
            </a:pPr>
            <a:r>
              <a:rPr lang="en-AU" sz="1727" b="1" dirty="0">
                <a:solidFill>
                  <a:schemeClr val="accent6"/>
                </a:solidFill>
                <a:latin typeface="Arial" panose="020B0604020202020204" pitchFamily="34" charset="0"/>
                <a:cs typeface="Arial" panose="020B0604020202020204" pitchFamily="34" charset="0"/>
              </a:rPr>
              <a:t>We set clear expectations and commitments with customers</a:t>
            </a:r>
          </a:p>
        </p:txBody>
      </p:sp>
      <p:sp>
        <p:nvSpPr>
          <p:cNvPr id="28" name="TextBox 27">
            <a:extLst>
              <a:ext uri="{FF2B5EF4-FFF2-40B4-BE49-F238E27FC236}">
                <a16:creationId xmlns:a16="http://schemas.microsoft.com/office/drawing/2014/main" id="{63C3BFBA-01E7-69A0-A8DC-EF28485D5457}"/>
              </a:ext>
            </a:extLst>
          </p:cNvPr>
          <p:cNvSpPr txBox="1"/>
          <p:nvPr/>
        </p:nvSpPr>
        <p:spPr>
          <a:xfrm>
            <a:off x="661662" y="3419308"/>
            <a:ext cx="2642192" cy="6216204"/>
          </a:xfrm>
          <a:prstGeom prst="rect">
            <a:avLst/>
          </a:prstGeom>
          <a:noFill/>
        </p:spPr>
        <p:txBody>
          <a:bodyPr wrap="square" lIns="0" tIns="49347" rIns="0" bIns="49347" anchor="t">
            <a:spAutoFit/>
          </a:bodyPr>
          <a:lstStyle/>
          <a:p>
            <a:pPr>
              <a:spcBef>
                <a:spcPts val="1295"/>
              </a:spcBef>
            </a:pPr>
            <a:r>
              <a:rPr lang="en-AU" sz="1295" b="1">
                <a:latin typeface="Arial" panose="020B0604020202020204" pitchFamily="34" charset="0"/>
                <a:cs typeface="Arial" panose="020B0604020202020204" pitchFamily="34" charset="0"/>
              </a:rPr>
              <a:t>What this looks and feels like:</a:t>
            </a:r>
          </a:p>
          <a:p>
            <a:pPr marL="193613" indent="-193613">
              <a:spcBef>
                <a:spcPts val="1295"/>
              </a:spcBef>
              <a:buFont typeface="Arial" panose="020B0604020202020204" pitchFamily="34" charset="0"/>
              <a:buChar char="•"/>
            </a:pPr>
            <a:r>
              <a:rPr lang="en-AU" sz="1295">
                <a:latin typeface="Arial" panose="020B0604020202020204" pitchFamily="34" charset="0"/>
                <a:cs typeface="Arial" panose="020B0604020202020204" pitchFamily="34" charset="0"/>
              </a:rPr>
              <a:t>We advise on planning requirements, and avoid speculating about outcomes of applications</a:t>
            </a:r>
          </a:p>
          <a:p>
            <a:pPr marL="193613" indent="-193613">
              <a:spcBef>
                <a:spcPts val="1295"/>
              </a:spcBef>
              <a:buFont typeface="Arial" panose="020B0604020202020204" pitchFamily="34" charset="0"/>
              <a:buChar char="•"/>
            </a:pPr>
            <a:r>
              <a:rPr lang="en-AU" sz="1295">
                <a:latin typeface="Arial" panose="020B0604020202020204" pitchFamily="34" charset="0"/>
                <a:cs typeface="Arial" panose="020B0604020202020204" pitchFamily="34" charset="0"/>
              </a:rPr>
              <a:t>We are empathetic but confident to assign responsibility to the customer</a:t>
            </a:r>
          </a:p>
          <a:p>
            <a:pPr marL="193270" indent="-193270">
              <a:spcBef>
                <a:spcPts val="1295"/>
              </a:spcBef>
              <a:buFont typeface="Arial" panose="020B0604020202020204" pitchFamily="34" charset="0"/>
              <a:buChar char="•"/>
            </a:pPr>
            <a:r>
              <a:rPr lang="en-AU" sz="1295">
                <a:latin typeface="Arial"/>
                <a:cs typeface="Arial"/>
              </a:rPr>
              <a:t>We advise customers to engage professionals where this is appropriate for their enquiry</a:t>
            </a:r>
          </a:p>
          <a:p>
            <a:pPr marL="193613" indent="-193613">
              <a:spcBef>
                <a:spcPts val="1295"/>
              </a:spcBef>
              <a:buFont typeface="Arial" panose="020B0604020202020204" pitchFamily="34" charset="0"/>
              <a:buChar char="•"/>
            </a:pPr>
            <a:r>
              <a:rPr lang="en-AU" sz="1295">
                <a:latin typeface="Arial" panose="020B0604020202020204" pitchFamily="34" charset="0"/>
                <a:cs typeface="Arial" panose="020B0604020202020204" pitchFamily="34" charset="0"/>
              </a:rPr>
              <a:t>We acknowledge that what has happened cannot be changed, and stay future focussed</a:t>
            </a:r>
          </a:p>
          <a:p>
            <a:pPr marL="193613" indent="-193613">
              <a:spcBef>
                <a:spcPts val="1295"/>
              </a:spcBef>
              <a:buFont typeface="Arial" panose="020B0604020202020204" pitchFamily="34" charset="0"/>
              <a:buChar char="•"/>
            </a:pPr>
            <a:r>
              <a:rPr lang="en-AU" sz="1295">
                <a:latin typeface="Arial" panose="020B0604020202020204" pitchFamily="34" charset="0"/>
                <a:cs typeface="Arial" panose="020B0604020202020204" pitchFamily="34" charset="0"/>
              </a:rPr>
              <a:t>We remind customers that our advice relies on their provision of the complete information</a:t>
            </a:r>
          </a:p>
          <a:p>
            <a:pPr marL="193613" indent="-193613">
              <a:spcBef>
                <a:spcPts val="1295"/>
              </a:spcBef>
              <a:buFont typeface="Arial" panose="020B0604020202020204" pitchFamily="34" charset="0"/>
              <a:buChar char="•"/>
            </a:pPr>
            <a:r>
              <a:rPr lang="en-AU" sz="1295">
                <a:latin typeface="Arial" panose="020B0604020202020204" pitchFamily="34" charset="0"/>
                <a:cs typeface="Arial" panose="020B0604020202020204" pitchFamily="34" charset="0"/>
              </a:rPr>
              <a:t>We reiterate expectations across all communications</a:t>
            </a:r>
          </a:p>
          <a:p>
            <a:pPr marL="193613" indent="-193613">
              <a:spcBef>
                <a:spcPts val="1295"/>
              </a:spcBef>
              <a:buFont typeface="Arial" panose="020B0604020202020204" pitchFamily="34" charset="0"/>
              <a:buChar char="•"/>
            </a:pPr>
            <a:r>
              <a:rPr lang="en-AU" sz="1295">
                <a:latin typeface="Arial" panose="020B0604020202020204" pitchFamily="34" charset="0"/>
                <a:cs typeface="Arial" panose="020B0604020202020204" pitchFamily="34" charset="0"/>
              </a:rPr>
              <a:t>We end interactions with disrespectful customers and seek support from colleagues</a:t>
            </a:r>
          </a:p>
          <a:p>
            <a:pPr marL="193613" indent="-193613">
              <a:spcBef>
                <a:spcPts val="1295"/>
              </a:spcBef>
              <a:buFont typeface="Arial" panose="020B0604020202020204" pitchFamily="34" charset="0"/>
              <a:buChar char="•"/>
            </a:pPr>
            <a:r>
              <a:rPr lang="en-AU" sz="1295">
                <a:latin typeface="Arial" panose="020B0604020202020204" pitchFamily="34" charset="0"/>
                <a:cs typeface="Arial" panose="020B0604020202020204" pitchFamily="34" charset="0"/>
              </a:rPr>
              <a:t>We under-promise and over-deliver</a:t>
            </a:r>
          </a:p>
        </p:txBody>
      </p:sp>
      <p:sp>
        <p:nvSpPr>
          <p:cNvPr id="39" name="TextBox 38">
            <a:extLst>
              <a:ext uri="{FF2B5EF4-FFF2-40B4-BE49-F238E27FC236}">
                <a16:creationId xmlns:a16="http://schemas.microsoft.com/office/drawing/2014/main" id="{1D0EED03-C459-A7AC-47D5-00C60F459005}"/>
              </a:ext>
            </a:extLst>
          </p:cNvPr>
          <p:cNvSpPr txBox="1"/>
          <p:nvPr/>
        </p:nvSpPr>
        <p:spPr>
          <a:xfrm>
            <a:off x="4154630" y="2022763"/>
            <a:ext cx="3176684" cy="889667"/>
          </a:xfrm>
          <a:prstGeom prst="rect">
            <a:avLst/>
          </a:prstGeom>
          <a:noFill/>
        </p:spPr>
        <p:txBody>
          <a:bodyPr wrap="square">
            <a:spAutoFit/>
          </a:bodyPr>
          <a:lstStyle/>
          <a:p>
            <a:pPr>
              <a:spcBef>
                <a:spcPts val="2590"/>
              </a:spcBef>
              <a:spcAft>
                <a:spcPts val="1295"/>
              </a:spcAft>
            </a:pPr>
            <a:r>
              <a:rPr lang="en-AU" sz="1727" b="1">
                <a:solidFill>
                  <a:schemeClr val="accent6"/>
                </a:solidFill>
                <a:latin typeface="Arial" panose="020B0604020202020204" pitchFamily="34" charset="0"/>
                <a:cs typeface="Arial" panose="020B0604020202020204" pitchFamily="34" charset="0"/>
              </a:rPr>
              <a:t>We work as a team to support each other, innovate and improve</a:t>
            </a:r>
          </a:p>
        </p:txBody>
      </p:sp>
      <p:sp>
        <p:nvSpPr>
          <p:cNvPr id="38" name="TextBox 37">
            <a:extLst>
              <a:ext uri="{FF2B5EF4-FFF2-40B4-BE49-F238E27FC236}">
                <a16:creationId xmlns:a16="http://schemas.microsoft.com/office/drawing/2014/main" id="{B40C58BC-F41B-D837-03C6-A958D29ABD81}"/>
              </a:ext>
            </a:extLst>
          </p:cNvPr>
          <p:cNvSpPr txBox="1"/>
          <p:nvPr/>
        </p:nvSpPr>
        <p:spPr>
          <a:xfrm>
            <a:off x="4236392" y="3419308"/>
            <a:ext cx="2642192" cy="3915174"/>
          </a:xfrm>
          <a:prstGeom prst="rect">
            <a:avLst/>
          </a:prstGeom>
          <a:noFill/>
        </p:spPr>
        <p:txBody>
          <a:bodyPr wrap="square" lIns="0" rIns="0">
            <a:spAutoFit/>
          </a:bodyPr>
          <a:lstStyle/>
          <a:p>
            <a:pPr>
              <a:spcBef>
                <a:spcPts val="1295"/>
              </a:spcBef>
            </a:pPr>
            <a:r>
              <a:rPr lang="en-AU" sz="1295" b="1">
                <a:latin typeface="Arial" panose="020B0604020202020204" pitchFamily="34" charset="0"/>
                <a:cs typeface="Arial" panose="020B0604020202020204" pitchFamily="34" charset="0"/>
              </a:rPr>
              <a:t>What this looks and feels like:</a:t>
            </a:r>
          </a:p>
          <a:p>
            <a:pPr marL="193613" indent="-193613">
              <a:spcBef>
                <a:spcPts val="1295"/>
              </a:spcBef>
              <a:buFont typeface="Arial" panose="020B0604020202020204" pitchFamily="34" charset="0"/>
              <a:buChar char="•"/>
            </a:pPr>
            <a:r>
              <a:rPr lang="en-AU" sz="1295">
                <a:latin typeface="Arial" panose="020B0604020202020204" pitchFamily="34" charset="0"/>
                <a:cs typeface="Arial" panose="020B0604020202020204" pitchFamily="34" charset="0"/>
              </a:rPr>
              <a:t>We share issues and improvement ideas informally with colleagues (e.g. in our Teams group)</a:t>
            </a:r>
          </a:p>
          <a:p>
            <a:pPr marL="193613" indent="-193613">
              <a:spcBef>
                <a:spcPts val="1295"/>
              </a:spcBef>
              <a:buFont typeface="Arial" panose="020B0604020202020204" pitchFamily="34" charset="0"/>
              <a:buChar char="•"/>
            </a:pPr>
            <a:r>
              <a:rPr lang="en-AU" sz="1295">
                <a:latin typeface="Arial" panose="020B0604020202020204" pitchFamily="34" charset="0"/>
                <a:cs typeface="Arial" panose="020B0604020202020204" pitchFamily="34" charset="0"/>
              </a:rPr>
              <a:t>We regularly update the FAQs in this guide</a:t>
            </a:r>
          </a:p>
          <a:p>
            <a:pPr marL="193613" indent="-193613">
              <a:spcBef>
                <a:spcPts val="1295"/>
              </a:spcBef>
              <a:buFont typeface="Arial" panose="020B0604020202020204" pitchFamily="34" charset="0"/>
              <a:buChar char="•"/>
            </a:pPr>
            <a:r>
              <a:rPr lang="en-AU" sz="1295">
                <a:latin typeface="Arial" panose="020B0604020202020204" pitchFamily="34" charset="0"/>
                <a:cs typeface="Arial" panose="020B0604020202020204" pitchFamily="34" charset="0"/>
              </a:rPr>
              <a:t>We use statistics and surveys to measure and improve our service</a:t>
            </a:r>
          </a:p>
          <a:p>
            <a:pPr marL="193613" indent="-193613">
              <a:spcBef>
                <a:spcPts val="1295"/>
              </a:spcBef>
              <a:buFont typeface="Arial" panose="020B0604020202020204" pitchFamily="34" charset="0"/>
              <a:buChar char="•"/>
            </a:pPr>
            <a:r>
              <a:rPr lang="en-AU" sz="1295">
                <a:latin typeface="Arial" panose="020B0604020202020204" pitchFamily="34" charset="0"/>
                <a:cs typeface="Arial" panose="020B0604020202020204" pitchFamily="34" charset="0"/>
              </a:rPr>
              <a:t>We regularly discuss improvement opportunities as a team</a:t>
            </a:r>
          </a:p>
          <a:p>
            <a:pPr marL="193613" indent="-193613">
              <a:spcBef>
                <a:spcPts val="1295"/>
              </a:spcBef>
              <a:buFont typeface="Arial" panose="020B0604020202020204" pitchFamily="34" charset="0"/>
              <a:buChar char="•"/>
            </a:pPr>
            <a:r>
              <a:rPr lang="en-AU" sz="1295">
                <a:latin typeface="Arial" panose="020B0604020202020204" pitchFamily="34" charset="0"/>
                <a:cs typeface="Arial" panose="020B0604020202020204" pitchFamily="34" charset="0"/>
              </a:rPr>
              <a:t>We organise innovation activities such as brainstorming and piloting new ideas</a:t>
            </a:r>
          </a:p>
        </p:txBody>
      </p:sp>
      <p:grpSp>
        <p:nvGrpSpPr>
          <p:cNvPr id="5" name="Group 4">
            <a:extLst>
              <a:ext uri="{FF2B5EF4-FFF2-40B4-BE49-F238E27FC236}">
                <a16:creationId xmlns:a16="http://schemas.microsoft.com/office/drawing/2014/main" id="{AACA4997-685F-2342-24DB-9A8B2714D946}"/>
              </a:ext>
              <a:ext uri="{C183D7F6-B498-43B3-948B-1728B52AA6E4}">
                <adec:decorative xmlns:adec="http://schemas.microsoft.com/office/drawing/2017/decorative" val="1"/>
              </a:ext>
            </a:extLst>
          </p:cNvPr>
          <p:cNvGrpSpPr/>
          <p:nvPr/>
        </p:nvGrpSpPr>
        <p:grpSpPr>
          <a:xfrm>
            <a:off x="4294325" y="1243264"/>
            <a:ext cx="626166" cy="600958"/>
            <a:chOff x="3905674" y="1151888"/>
            <a:chExt cx="580145" cy="556790"/>
          </a:xfrm>
        </p:grpSpPr>
        <p:sp>
          <p:nvSpPr>
            <p:cNvPr id="40" name="Rectangle: Diagonal Corners Rounded 39">
              <a:extLst>
                <a:ext uri="{FF2B5EF4-FFF2-40B4-BE49-F238E27FC236}">
                  <a16:creationId xmlns:a16="http://schemas.microsoft.com/office/drawing/2014/main" id="{493DFBCF-1FAF-899A-A2EE-6F1B2A079C77}"/>
                </a:ext>
              </a:extLst>
            </p:cNvPr>
            <p:cNvSpPr/>
            <p:nvPr/>
          </p:nvSpPr>
          <p:spPr>
            <a:xfrm>
              <a:off x="3905674" y="1151888"/>
              <a:ext cx="580145" cy="556790"/>
            </a:xfrm>
            <a:prstGeom prst="round2Diag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706E831F-6D5C-488F-D315-02CE334479EB}"/>
                </a:ext>
              </a:extLst>
            </p:cNvPr>
            <p:cNvGrpSpPr>
              <a:grpSpLocks noChangeAspect="1"/>
            </p:cNvGrpSpPr>
            <p:nvPr/>
          </p:nvGrpSpPr>
          <p:grpSpPr>
            <a:xfrm>
              <a:off x="3993903" y="1211274"/>
              <a:ext cx="403657" cy="438033"/>
              <a:chOff x="8937625" y="4591050"/>
              <a:chExt cx="652463" cy="708026"/>
            </a:xfrm>
            <a:solidFill>
              <a:schemeClr val="bg1"/>
            </a:solidFill>
          </p:grpSpPr>
          <p:sp>
            <p:nvSpPr>
              <p:cNvPr id="18" name="Freeform 18">
                <a:extLst>
                  <a:ext uri="{FF2B5EF4-FFF2-40B4-BE49-F238E27FC236}">
                    <a16:creationId xmlns:a16="http://schemas.microsoft.com/office/drawing/2014/main" id="{BD4AAB0C-9E9E-BEDA-16D1-8474CCA8088A}"/>
                  </a:ext>
                </a:extLst>
              </p:cNvPr>
              <p:cNvSpPr>
                <a:spLocks/>
              </p:cNvSpPr>
              <p:nvPr/>
            </p:nvSpPr>
            <p:spPr bwMode="auto">
              <a:xfrm>
                <a:off x="9250363" y="4648200"/>
                <a:ext cx="227012" cy="187325"/>
              </a:xfrm>
              <a:custGeom>
                <a:avLst/>
                <a:gdLst>
                  <a:gd name="T0" fmla="*/ 2 w 56"/>
                  <a:gd name="T1" fmla="*/ 6 h 46"/>
                  <a:gd name="T2" fmla="*/ 3 w 56"/>
                  <a:gd name="T3" fmla="*/ 6 h 46"/>
                  <a:gd name="T4" fmla="*/ 41 w 56"/>
                  <a:gd name="T5" fmla="*/ 34 h 46"/>
                  <a:gd name="T6" fmla="*/ 42 w 56"/>
                  <a:gd name="T7" fmla="*/ 38 h 46"/>
                  <a:gd name="T8" fmla="*/ 37 w 56"/>
                  <a:gd name="T9" fmla="*/ 34 h 46"/>
                  <a:gd name="T10" fmla="*/ 33 w 56"/>
                  <a:gd name="T11" fmla="*/ 34 h 46"/>
                  <a:gd name="T12" fmla="*/ 34 w 56"/>
                  <a:gd name="T13" fmla="*/ 38 h 46"/>
                  <a:gd name="T14" fmla="*/ 44 w 56"/>
                  <a:gd name="T15" fmla="*/ 46 h 46"/>
                  <a:gd name="T16" fmla="*/ 44 w 56"/>
                  <a:gd name="T17" fmla="*/ 46 h 46"/>
                  <a:gd name="T18" fmla="*/ 44 w 56"/>
                  <a:gd name="T19" fmla="*/ 46 h 46"/>
                  <a:gd name="T20" fmla="*/ 45 w 56"/>
                  <a:gd name="T21" fmla="*/ 46 h 46"/>
                  <a:gd name="T22" fmla="*/ 45 w 56"/>
                  <a:gd name="T23" fmla="*/ 46 h 46"/>
                  <a:gd name="T24" fmla="*/ 45 w 56"/>
                  <a:gd name="T25" fmla="*/ 46 h 46"/>
                  <a:gd name="T26" fmla="*/ 46 w 56"/>
                  <a:gd name="T27" fmla="*/ 46 h 46"/>
                  <a:gd name="T28" fmla="*/ 46 w 56"/>
                  <a:gd name="T29" fmla="*/ 46 h 46"/>
                  <a:gd name="T30" fmla="*/ 47 w 56"/>
                  <a:gd name="T31" fmla="*/ 46 h 46"/>
                  <a:gd name="T32" fmla="*/ 55 w 56"/>
                  <a:gd name="T33" fmla="*/ 36 h 46"/>
                  <a:gd name="T34" fmla="*/ 55 w 56"/>
                  <a:gd name="T35" fmla="*/ 34 h 46"/>
                  <a:gd name="T36" fmla="*/ 54 w 56"/>
                  <a:gd name="T37" fmla="*/ 32 h 46"/>
                  <a:gd name="T38" fmla="*/ 51 w 56"/>
                  <a:gd name="T39" fmla="*/ 32 h 46"/>
                  <a:gd name="T40" fmla="*/ 47 w 56"/>
                  <a:gd name="T41" fmla="*/ 37 h 46"/>
                  <a:gd name="T42" fmla="*/ 46 w 56"/>
                  <a:gd name="T43" fmla="*/ 33 h 46"/>
                  <a:gd name="T44" fmla="*/ 3 w 56"/>
                  <a:gd name="T45" fmla="*/ 0 h 46"/>
                  <a:gd name="T46" fmla="*/ 2 w 56"/>
                  <a:gd name="T47" fmla="*/ 0 h 46"/>
                  <a:gd name="T48" fmla="*/ 0 w 56"/>
                  <a:gd name="T49" fmla="*/ 3 h 46"/>
                  <a:gd name="T50" fmla="*/ 0 w 56"/>
                  <a:gd name="T51" fmla="*/ 5 h 46"/>
                  <a:gd name="T52" fmla="*/ 2 w 56"/>
                  <a:gd name="T53"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46">
                    <a:moveTo>
                      <a:pt x="2" y="6"/>
                    </a:moveTo>
                    <a:cubicBezTo>
                      <a:pt x="3" y="6"/>
                      <a:pt x="3" y="6"/>
                      <a:pt x="3" y="6"/>
                    </a:cubicBezTo>
                    <a:cubicBezTo>
                      <a:pt x="21" y="6"/>
                      <a:pt x="36" y="17"/>
                      <a:pt x="41" y="34"/>
                    </a:cubicBezTo>
                    <a:cubicBezTo>
                      <a:pt x="41" y="35"/>
                      <a:pt x="42" y="37"/>
                      <a:pt x="42" y="38"/>
                    </a:cubicBezTo>
                    <a:cubicBezTo>
                      <a:pt x="37" y="34"/>
                      <a:pt x="37" y="34"/>
                      <a:pt x="37" y="34"/>
                    </a:cubicBezTo>
                    <a:cubicBezTo>
                      <a:pt x="36" y="33"/>
                      <a:pt x="34" y="33"/>
                      <a:pt x="33" y="34"/>
                    </a:cubicBezTo>
                    <a:cubicBezTo>
                      <a:pt x="32" y="36"/>
                      <a:pt x="33" y="37"/>
                      <a:pt x="34" y="38"/>
                    </a:cubicBezTo>
                    <a:cubicBezTo>
                      <a:pt x="44" y="46"/>
                      <a:pt x="44" y="46"/>
                      <a:pt x="44" y="46"/>
                    </a:cubicBezTo>
                    <a:cubicBezTo>
                      <a:pt x="44" y="46"/>
                      <a:pt x="44" y="46"/>
                      <a:pt x="44" y="46"/>
                    </a:cubicBezTo>
                    <a:cubicBezTo>
                      <a:pt x="44" y="46"/>
                      <a:pt x="44" y="46"/>
                      <a:pt x="44" y="46"/>
                    </a:cubicBezTo>
                    <a:cubicBezTo>
                      <a:pt x="44" y="46"/>
                      <a:pt x="44" y="46"/>
                      <a:pt x="45" y="46"/>
                    </a:cubicBezTo>
                    <a:cubicBezTo>
                      <a:pt x="45" y="46"/>
                      <a:pt x="45" y="46"/>
                      <a:pt x="45" y="46"/>
                    </a:cubicBezTo>
                    <a:cubicBezTo>
                      <a:pt x="45" y="46"/>
                      <a:pt x="45" y="46"/>
                      <a:pt x="45" y="46"/>
                    </a:cubicBezTo>
                    <a:cubicBezTo>
                      <a:pt x="46" y="46"/>
                      <a:pt x="46" y="46"/>
                      <a:pt x="46" y="46"/>
                    </a:cubicBezTo>
                    <a:cubicBezTo>
                      <a:pt x="46" y="46"/>
                      <a:pt x="46" y="46"/>
                      <a:pt x="46" y="46"/>
                    </a:cubicBezTo>
                    <a:cubicBezTo>
                      <a:pt x="47" y="46"/>
                      <a:pt x="47" y="46"/>
                      <a:pt x="47" y="46"/>
                    </a:cubicBezTo>
                    <a:cubicBezTo>
                      <a:pt x="55" y="36"/>
                      <a:pt x="55" y="36"/>
                      <a:pt x="55" y="36"/>
                    </a:cubicBezTo>
                    <a:cubicBezTo>
                      <a:pt x="55" y="35"/>
                      <a:pt x="56" y="34"/>
                      <a:pt x="55" y="34"/>
                    </a:cubicBezTo>
                    <a:cubicBezTo>
                      <a:pt x="55" y="33"/>
                      <a:pt x="55" y="32"/>
                      <a:pt x="54" y="32"/>
                    </a:cubicBezTo>
                    <a:cubicBezTo>
                      <a:pt x="53" y="31"/>
                      <a:pt x="52" y="31"/>
                      <a:pt x="51" y="32"/>
                    </a:cubicBezTo>
                    <a:cubicBezTo>
                      <a:pt x="47" y="37"/>
                      <a:pt x="47" y="37"/>
                      <a:pt x="47" y="37"/>
                    </a:cubicBezTo>
                    <a:cubicBezTo>
                      <a:pt x="47" y="36"/>
                      <a:pt x="46" y="34"/>
                      <a:pt x="46" y="33"/>
                    </a:cubicBezTo>
                    <a:cubicBezTo>
                      <a:pt x="41" y="14"/>
                      <a:pt x="23" y="0"/>
                      <a:pt x="3" y="0"/>
                    </a:cubicBezTo>
                    <a:cubicBezTo>
                      <a:pt x="3" y="0"/>
                      <a:pt x="3" y="0"/>
                      <a:pt x="2" y="0"/>
                    </a:cubicBezTo>
                    <a:cubicBezTo>
                      <a:pt x="1" y="0"/>
                      <a:pt x="0" y="2"/>
                      <a:pt x="0" y="3"/>
                    </a:cubicBezTo>
                    <a:cubicBezTo>
                      <a:pt x="0" y="4"/>
                      <a:pt x="0" y="4"/>
                      <a:pt x="0" y="5"/>
                    </a:cubicBezTo>
                    <a:cubicBezTo>
                      <a:pt x="1" y="5"/>
                      <a:pt x="2"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19" name="Freeform 19">
                <a:extLst>
                  <a:ext uri="{FF2B5EF4-FFF2-40B4-BE49-F238E27FC236}">
                    <a16:creationId xmlns:a16="http://schemas.microsoft.com/office/drawing/2014/main" id="{BED04DA0-D34C-B093-EA0A-B63A48F4DD82}"/>
                  </a:ext>
                </a:extLst>
              </p:cNvPr>
              <p:cNvSpPr>
                <a:spLocks/>
              </p:cNvSpPr>
              <p:nvPr/>
            </p:nvSpPr>
            <p:spPr bwMode="auto">
              <a:xfrm>
                <a:off x="9021763" y="4960938"/>
                <a:ext cx="228600" cy="187325"/>
              </a:xfrm>
              <a:custGeom>
                <a:avLst/>
                <a:gdLst>
                  <a:gd name="T0" fmla="*/ 55 w 56"/>
                  <a:gd name="T1" fmla="*/ 42 h 46"/>
                  <a:gd name="T2" fmla="*/ 54 w 56"/>
                  <a:gd name="T3" fmla="*/ 41 h 46"/>
                  <a:gd name="T4" fmla="*/ 53 w 56"/>
                  <a:gd name="T5" fmla="*/ 41 h 46"/>
                  <a:gd name="T6" fmla="*/ 15 w 56"/>
                  <a:gd name="T7" fmla="*/ 12 h 46"/>
                  <a:gd name="T8" fmla="*/ 14 w 56"/>
                  <a:gd name="T9" fmla="*/ 9 h 46"/>
                  <a:gd name="T10" fmla="*/ 19 w 56"/>
                  <a:gd name="T11" fmla="*/ 12 h 46"/>
                  <a:gd name="T12" fmla="*/ 23 w 56"/>
                  <a:gd name="T13" fmla="*/ 12 h 46"/>
                  <a:gd name="T14" fmla="*/ 23 w 56"/>
                  <a:gd name="T15" fmla="*/ 10 h 46"/>
                  <a:gd name="T16" fmla="*/ 22 w 56"/>
                  <a:gd name="T17" fmla="*/ 8 h 46"/>
                  <a:gd name="T18" fmla="*/ 13 w 56"/>
                  <a:gd name="T19" fmla="*/ 1 h 46"/>
                  <a:gd name="T20" fmla="*/ 12 w 56"/>
                  <a:gd name="T21" fmla="*/ 0 h 46"/>
                  <a:gd name="T22" fmla="*/ 11 w 56"/>
                  <a:gd name="T23" fmla="*/ 0 h 46"/>
                  <a:gd name="T24" fmla="*/ 11 w 56"/>
                  <a:gd name="T25" fmla="*/ 0 h 46"/>
                  <a:gd name="T26" fmla="*/ 11 w 56"/>
                  <a:gd name="T27" fmla="*/ 0 h 46"/>
                  <a:gd name="T28" fmla="*/ 11 w 56"/>
                  <a:gd name="T29" fmla="*/ 0 h 46"/>
                  <a:gd name="T30" fmla="*/ 11 w 56"/>
                  <a:gd name="T31" fmla="*/ 0 h 46"/>
                  <a:gd name="T32" fmla="*/ 10 w 56"/>
                  <a:gd name="T33" fmla="*/ 0 h 46"/>
                  <a:gd name="T34" fmla="*/ 10 w 56"/>
                  <a:gd name="T35" fmla="*/ 1 h 46"/>
                  <a:gd name="T36" fmla="*/ 10 w 56"/>
                  <a:gd name="T37" fmla="*/ 0 h 46"/>
                  <a:gd name="T38" fmla="*/ 10 w 56"/>
                  <a:gd name="T39" fmla="*/ 0 h 46"/>
                  <a:gd name="T40" fmla="*/ 9 w 56"/>
                  <a:gd name="T41" fmla="*/ 1 h 46"/>
                  <a:gd name="T42" fmla="*/ 9 w 56"/>
                  <a:gd name="T43" fmla="*/ 1 h 46"/>
                  <a:gd name="T44" fmla="*/ 1 w 56"/>
                  <a:gd name="T45" fmla="*/ 11 h 46"/>
                  <a:gd name="T46" fmla="*/ 1 w 56"/>
                  <a:gd name="T47" fmla="*/ 13 h 46"/>
                  <a:gd name="T48" fmla="*/ 2 w 56"/>
                  <a:gd name="T49" fmla="*/ 15 h 46"/>
                  <a:gd name="T50" fmla="*/ 5 w 56"/>
                  <a:gd name="T51" fmla="*/ 14 h 46"/>
                  <a:gd name="T52" fmla="*/ 9 w 56"/>
                  <a:gd name="T53" fmla="*/ 9 h 46"/>
                  <a:gd name="T54" fmla="*/ 10 w 56"/>
                  <a:gd name="T55" fmla="*/ 14 h 46"/>
                  <a:gd name="T56" fmla="*/ 53 w 56"/>
                  <a:gd name="T57" fmla="*/ 46 h 46"/>
                  <a:gd name="T58" fmla="*/ 54 w 56"/>
                  <a:gd name="T59" fmla="*/ 46 h 46"/>
                  <a:gd name="T60" fmla="*/ 56 w 56"/>
                  <a:gd name="T61" fmla="*/ 45 h 46"/>
                  <a:gd name="T62" fmla="*/ 56 w 56"/>
                  <a:gd name="T63" fmla="*/ 43 h 46"/>
                  <a:gd name="T64" fmla="*/ 55 w 56"/>
                  <a:gd name="T65"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46">
                    <a:moveTo>
                      <a:pt x="55" y="42"/>
                    </a:moveTo>
                    <a:cubicBezTo>
                      <a:pt x="55" y="41"/>
                      <a:pt x="54" y="41"/>
                      <a:pt x="54" y="41"/>
                    </a:cubicBezTo>
                    <a:cubicBezTo>
                      <a:pt x="53" y="41"/>
                      <a:pt x="53" y="41"/>
                      <a:pt x="53" y="41"/>
                    </a:cubicBezTo>
                    <a:cubicBezTo>
                      <a:pt x="35" y="41"/>
                      <a:pt x="20" y="29"/>
                      <a:pt x="15" y="12"/>
                    </a:cubicBezTo>
                    <a:cubicBezTo>
                      <a:pt x="15" y="11"/>
                      <a:pt x="14" y="10"/>
                      <a:pt x="14" y="9"/>
                    </a:cubicBezTo>
                    <a:cubicBezTo>
                      <a:pt x="19" y="12"/>
                      <a:pt x="19" y="12"/>
                      <a:pt x="19" y="12"/>
                    </a:cubicBezTo>
                    <a:cubicBezTo>
                      <a:pt x="20" y="13"/>
                      <a:pt x="22" y="13"/>
                      <a:pt x="23" y="12"/>
                    </a:cubicBezTo>
                    <a:cubicBezTo>
                      <a:pt x="23" y="11"/>
                      <a:pt x="23" y="11"/>
                      <a:pt x="23" y="10"/>
                    </a:cubicBezTo>
                    <a:cubicBezTo>
                      <a:pt x="23" y="9"/>
                      <a:pt x="23" y="9"/>
                      <a:pt x="22" y="8"/>
                    </a:cubicBezTo>
                    <a:cubicBezTo>
                      <a:pt x="13" y="1"/>
                      <a:pt x="13" y="1"/>
                      <a:pt x="13" y="1"/>
                    </a:cubicBezTo>
                    <a:cubicBezTo>
                      <a:pt x="12" y="1"/>
                      <a:pt x="12" y="0"/>
                      <a:pt x="12" y="0"/>
                    </a:cubicBezTo>
                    <a:cubicBezTo>
                      <a:pt x="11" y="0"/>
                      <a:pt x="11" y="0"/>
                      <a:pt x="11" y="0"/>
                    </a:cubicBezTo>
                    <a:cubicBezTo>
                      <a:pt x="11" y="0"/>
                      <a:pt x="11" y="0"/>
                      <a:pt x="11" y="0"/>
                    </a:cubicBezTo>
                    <a:cubicBezTo>
                      <a:pt x="11" y="0"/>
                      <a:pt x="11" y="0"/>
                      <a:pt x="11" y="0"/>
                    </a:cubicBezTo>
                    <a:cubicBezTo>
                      <a:pt x="11" y="0"/>
                      <a:pt x="11" y="0"/>
                      <a:pt x="11" y="0"/>
                    </a:cubicBezTo>
                    <a:cubicBezTo>
                      <a:pt x="11" y="0"/>
                      <a:pt x="11" y="0"/>
                      <a:pt x="11" y="0"/>
                    </a:cubicBezTo>
                    <a:cubicBezTo>
                      <a:pt x="10" y="0"/>
                      <a:pt x="10" y="0"/>
                      <a:pt x="10" y="0"/>
                    </a:cubicBezTo>
                    <a:cubicBezTo>
                      <a:pt x="10" y="1"/>
                      <a:pt x="10" y="1"/>
                      <a:pt x="10" y="1"/>
                    </a:cubicBezTo>
                    <a:cubicBezTo>
                      <a:pt x="10" y="0"/>
                      <a:pt x="10" y="0"/>
                      <a:pt x="10" y="0"/>
                    </a:cubicBezTo>
                    <a:cubicBezTo>
                      <a:pt x="10" y="0"/>
                      <a:pt x="10" y="0"/>
                      <a:pt x="10" y="0"/>
                    </a:cubicBezTo>
                    <a:cubicBezTo>
                      <a:pt x="9" y="1"/>
                      <a:pt x="9" y="1"/>
                      <a:pt x="9" y="1"/>
                    </a:cubicBezTo>
                    <a:cubicBezTo>
                      <a:pt x="9" y="1"/>
                      <a:pt x="9" y="1"/>
                      <a:pt x="9" y="1"/>
                    </a:cubicBezTo>
                    <a:cubicBezTo>
                      <a:pt x="1" y="11"/>
                      <a:pt x="1" y="11"/>
                      <a:pt x="1" y="11"/>
                    </a:cubicBezTo>
                    <a:cubicBezTo>
                      <a:pt x="1" y="12"/>
                      <a:pt x="0" y="12"/>
                      <a:pt x="1" y="13"/>
                    </a:cubicBezTo>
                    <a:cubicBezTo>
                      <a:pt x="1" y="14"/>
                      <a:pt x="1" y="14"/>
                      <a:pt x="2" y="15"/>
                    </a:cubicBezTo>
                    <a:cubicBezTo>
                      <a:pt x="3" y="15"/>
                      <a:pt x="4" y="15"/>
                      <a:pt x="5" y="14"/>
                    </a:cubicBezTo>
                    <a:cubicBezTo>
                      <a:pt x="9" y="9"/>
                      <a:pt x="9" y="9"/>
                      <a:pt x="9" y="9"/>
                    </a:cubicBezTo>
                    <a:cubicBezTo>
                      <a:pt x="9" y="11"/>
                      <a:pt x="10" y="12"/>
                      <a:pt x="10" y="14"/>
                    </a:cubicBezTo>
                    <a:cubicBezTo>
                      <a:pt x="15" y="33"/>
                      <a:pt x="33" y="46"/>
                      <a:pt x="53" y="46"/>
                    </a:cubicBezTo>
                    <a:cubicBezTo>
                      <a:pt x="53" y="46"/>
                      <a:pt x="54" y="46"/>
                      <a:pt x="54" y="46"/>
                    </a:cubicBezTo>
                    <a:cubicBezTo>
                      <a:pt x="54" y="46"/>
                      <a:pt x="55" y="46"/>
                      <a:pt x="56" y="45"/>
                    </a:cubicBezTo>
                    <a:cubicBezTo>
                      <a:pt x="56" y="45"/>
                      <a:pt x="56" y="44"/>
                      <a:pt x="56" y="43"/>
                    </a:cubicBezTo>
                    <a:cubicBezTo>
                      <a:pt x="56" y="43"/>
                      <a:pt x="56" y="42"/>
                      <a:pt x="55"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21" name="Freeform 20">
                <a:extLst>
                  <a:ext uri="{FF2B5EF4-FFF2-40B4-BE49-F238E27FC236}">
                    <a16:creationId xmlns:a16="http://schemas.microsoft.com/office/drawing/2014/main" id="{783890FC-C019-7F38-653C-82F538F2CCDD}"/>
                  </a:ext>
                </a:extLst>
              </p:cNvPr>
              <p:cNvSpPr>
                <a:spLocks noEditPoints="1"/>
              </p:cNvSpPr>
              <p:nvPr/>
            </p:nvSpPr>
            <p:spPr bwMode="auto">
              <a:xfrm>
                <a:off x="9250363" y="4859338"/>
                <a:ext cx="339725" cy="439738"/>
              </a:xfrm>
              <a:custGeom>
                <a:avLst/>
                <a:gdLst>
                  <a:gd name="T0" fmla="*/ 64 w 84"/>
                  <a:gd name="T1" fmla="*/ 66 h 108"/>
                  <a:gd name="T2" fmla="*/ 79 w 84"/>
                  <a:gd name="T3" fmla="*/ 37 h 108"/>
                  <a:gd name="T4" fmla="*/ 42 w 84"/>
                  <a:gd name="T5" fmla="*/ 0 h 108"/>
                  <a:gd name="T6" fmla="*/ 5 w 84"/>
                  <a:gd name="T7" fmla="*/ 37 h 108"/>
                  <a:gd name="T8" fmla="*/ 20 w 84"/>
                  <a:gd name="T9" fmla="*/ 66 h 108"/>
                  <a:gd name="T10" fmla="*/ 0 w 84"/>
                  <a:gd name="T11" fmla="*/ 105 h 108"/>
                  <a:gd name="T12" fmla="*/ 2 w 84"/>
                  <a:gd name="T13" fmla="*/ 108 h 108"/>
                  <a:gd name="T14" fmla="*/ 3 w 84"/>
                  <a:gd name="T15" fmla="*/ 108 h 108"/>
                  <a:gd name="T16" fmla="*/ 5 w 84"/>
                  <a:gd name="T17" fmla="*/ 105 h 108"/>
                  <a:gd name="T18" fmla="*/ 24 w 84"/>
                  <a:gd name="T19" fmla="*/ 69 h 108"/>
                  <a:gd name="T20" fmla="*/ 36 w 84"/>
                  <a:gd name="T21" fmla="*/ 73 h 108"/>
                  <a:gd name="T22" fmla="*/ 32 w 84"/>
                  <a:gd name="T23" fmla="*/ 80 h 108"/>
                  <a:gd name="T24" fmla="*/ 35 w 84"/>
                  <a:gd name="T25" fmla="*/ 87 h 108"/>
                  <a:gd name="T26" fmla="*/ 32 w 84"/>
                  <a:gd name="T27" fmla="*/ 105 h 108"/>
                  <a:gd name="T28" fmla="*/ 33 w 84"/>
                  <a:gd name="T29" fmla="*/ 106 h 108"/>
                  <a:gd name="T30" fmla="*/ 34 w 84"/>
                  <a:gd name="T31" fmla="*/ 108 h 108"/>
                  <a:gd name="T32" fmla="*/ 36 w 84"/>
                  <a:gd name="T33" fmla="*/ 107 h 108"/>
                  <a:gd name="T34" fmla="*/ 37 w 84"/>
                  <a:gd name="T35" fmla="*/ 105 h 108"/>
                  <a:gd name="T36" fmla="*/ 41 w 84"/>
                  <a:gd name="T37" fmla="*/ 86 h 108"/>
                  <a:gd name="T38" fmla="*/ 40 w 84"/>
                  <a:gd name="T39" fmla="*/ 84 h 108"/>
                  <a:gd name="T40" fmla="*/ 37 w 84"/>
                  <a:gd name="T41" fmla="*/ 80 h 108"/>
                  <a:gd name="T42" fmla="*/ 42 w 84"/>
                  <a:gd name="T43" fmla="*/ 76 h 108"/>
                  <a:gd name="T44" fmla="*/ 46 w 84"/>
                  <a:gd name="T45" fmla="*/ 80 h 108"/>
                  <a:gd name="T46" fmla="*/ 44 w 84"/>
                  <a:gd name="T47" fmla="*/ 84 h 108"/>
                  <a:gd name="T48" fmla="*/ 43 w 84"/>
                  <a:gd name="T49" fmla="*/ 86 h 108"/>
                  <a:gd name="T50" fmla="*/ 46 w 84"/>
                  <a:gd name="T51" fmla="*/ 105 h 108"/>
                  <a:gd name="T52" fmla="*/ 49 w 84"/>
                  <a:gd name="T53" fmla="*/ 108 h 108"/>
                  <a:gd name="T54" fmla="*/ 49 w 84"/>
                  <a:gd name="T55" fmla="*/ 108 h 108"/>
                  <a:gd name="T56" fmla="*/ 51 w 84"/>
                  <a:gd name="T57" fmla="*/ 105 h 108"/>
                  <a:gd name="T58" fmla="*/ 48 w 84"/>
                  <a:gd name="T59" fmla="*/ 87 h 108"/>
                  <a:gd name="T60" fmla="*/ 51 w 84"/>
                  <a:gd name="T61" fmla="*/ 80 h 108"/>
                  <a:gd name="T62" fmla="*/ 48 w 84"/>
                  <a:gd name="T63" fmla="*/ 73 h 108"/>
                  <a:gd name="T64" fmla="*/ 60 w 84"/>
                  <a:gd name="T65" fmla="*/ 69 h 108"/>
                  <a:gd name="T66" fmla="*/ 79 w 84"/>
                  <a:gd name="T67" fmla="*/ 105 h 108"/>
                  <a:gd name="T68" fmla="*/ 80 w 84"/>
                  <a:gd name="T69" fmla="*/ 107 h 108"/>
                  <a:gd name="T70" fmla="*/ 81 w 84"/>
                  <a:gd name="T71" fmla="*/ 108 h 108"/>
                  <a:gd name="T72" fmla="*/ 81 w 84"/>
                  <a:gd name="T73" fmla="*/ 108 h 108"/>
                  <a:gd name="T74" fmla="*/ 84 w 84"/>
                  <a:gd name="T75" fmla="*/ 105 h 108"/>
                  <a:gd name="T76" fmla="*/ 64 w 84"/>
                  <a:gd name="T77" fmla="*/ 66 h 108"/>
                  <a:gd name="T78" fmla="*/ 56 w 84"/>
                  <a:gd name="T79" fmla="*/ 21 h 108"/>
                  <a:gd name="T80" fmla="*/ 54 w 84"/>
                  <a:gd name="T81" fmla="*/ 20 h 108"/>
                  <a:gd name="T82" fmla="*/ 52 w 84"/>
                  <a:gd name="T83" fmla="*/ 20 h 108"/>
                  <a:gd name="T84" fmla="*/ 10 w 84"/>
                  <a:gd name="T85" fmla="*/ 34 h 108"/>
                  <a:gd name="T86" fmla="*/ 42 w 84"/>
                  <a:gd name="T87" fmla="*/ 5 h 108"/>
                  <a:gd name="T88" fmla="*/ 73 w 84"/>
                  <a:gd name="T89" fmla="*/ 33 h 108"/>
                  <a:gd name="T90" fmla="*/ 56 w 84"/>
                  <a:gd name="T91" fmla="*/ 21 h 108"/>
                  <a:gd name="T92" fmla="*/ 14 w 84"/>
                  <a:gd name="T93" fmla="*/ 40 h 108"/>
                  <a:gd name="T94" fmla="*/ 53 w 84"/>
                  <a:gd name="T95" fmla="*/ 26 h 108"/>
                  <a:gd name="T96" fmla="*/ 73 w 84"/>
                  <a:gd name="T97" fmla="*/ 39 h 108"/>
                  <a:gd name="T98" fmla="*/ 58 w 84"/>
                  <a:gd name="T99" fmla="*/ 64 h 108"/>
                  <a:gd name="T100" fmla="*/ 25 w 84"/>
                  <a:gd name="T101" fmla="*/ 64 h 108"/>
                  <a:gd name="T102" fmla="*/ 10 w 84"/>
                  <a:gd name="T103" fmla="*/ 40 h 108"/>
                  <a:gd name="T104" fmla="*/ 14 w 84"/>
                  <a:gd name="T105" fmla="*/ 4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 h="108">
                    <a:moveTo>
                      <a:pt x="64" y="66"/>
                    </a:moveTo>
                    <a:cubicBezTo>
                      <a:pt x="73" y="59"/>
                      <a:pt x="79" y="48"/>
                      <a:pt x="79" y="37"/>
                    </a:cubicBezTo>
                    <a:cubicBezTo>
                      <a:pt x="79" y="16"/>
                      <a:pt x="62" y="0"/>
                      <a:pt x="42" y="0"/>
                    </a:cubicBezTo>
                    <a:cubicBezTo>
                      <a:pt x="22" y="0"/>
                      <a:pt x="5" y="16"/>
                      <a:pt x="5" y="37"/>
                    </a:cubicBezTo>
                    <a:cubicBezTo>
                      <a:pt x="5" y="48"/>
                      <a:pt x="11" y="59"/>
                      <a:pt x="20" y="66"/>
                    </a:cubicBezTo>
                    <a:cubicBezTo>
                      <a:pt x="2" y="83"/>
                      <a:pt x="0" y="104"/>
                      <a:pt x="0" y="105"/>
                    </a:cubicBezTo>
                    <a:cubicBezTo>
                      <a:pt x="0" y="106"/>
                      <a:pt x="1" y="107"/>
                      <a:pt x="2" y="108"/>
                    </a:cubicBezTo>
                    <a:cubicBezTo>
                      <a:pt x="3" y="108"/>
                      <a:pt x="3" y="108"/>
                      <a:pt x="3" y="108"/>
                    </a:cubicBezTo>
                    <a:cubicBezTo>
                      <a:pt x="4" y="108"/>
                      <a:pt x="5" y="107"/>
                      <a:pt x="5" y="105"/>
                    </a:cubicBezTo>
                    <a:cubicBezTo>
                      <a:pt x="5" y="105"/>
                      <a:pt x="7" y="84"/>
                      <a:pt x="24" y="69"/>
                    </a:cubicBezTo>
                    <a:cubicBezTo>
                      <a:pt x="28" y="71"/>
                      <a:pt x="32" y="72"/>
                      <a:pt x="36" y="73"/>
                    </a:cubicBezTo>
                    <a:cubicBezTo>
                      <a:pt x="34" y="75"/>
                      <a:pt x="32" y="77"/>
                      <a:pt x="32" y="80"/>
                    </a:cubicBezTo>
                    <a:cubicBezTo>
                      <a:pt x="32" y="83"/>
                      <a:pt x="33" y="85"/>
                      <a:pt x="35" y="87"/>
                    </a:cubicBezTo>
                    <a:cubicBezTo>
                      <a:pt x="32" y="105"/>
                      <a:pt x="32" y="105"/>
                      <a:pt x="32" y="105"/>
                    </a:cubicBezTo>
                    <a:cubicBezTo>
                      <a:pt x="32" y="105"/>
                      <a:pt x="32" y="106"/>
                      <a:pt x="33" y="106"/>
                    </a:cubicBezTo>
                    <a:cubicBezTo>
                      <a:pt x="33" y="107"/>
                      <a:pt x="34" y="107"/>
                      <a:pt x="34" y="108"/>
                    </a:cubicBezTo>
                    <a:cubicBezTo>
                      <a:pt x="35" y="108"/>
                      <a:pt x="36" y="108"/>
                      <a:pt x="36" y="107"/>
                    </a:cubicBezTo>
                    <a:cubicBezTo>
                      <a:pt x="37" y="107"/>
                      <a:pt x="37" y="106"/>
                      <a:pt x="37" y="105"/>
                    </a:cubicBezTo>
                    <a:cubicBezTo>
                      <a:pt x="41" y="86"/>
                      <a:pt x="41" y="86"/>
                      <a:pt x="41" y="86"/>
                    </a:cubicBezTo>
                    <a:cubicBezTo>
                      <a:pt x="41" y="85"/>
                      <a:pt x="41" y="84"/>
                      <a:pt x="40" y="84"/>
                    </a:cubicBezTo>
                    <a:cubicBezTo>
                      <a:pt x="38" y="83"/>
                      <a:pt x="37" y="82"/>
                      <a:pt x="37" y="80"/>
                    </a:cubicBezTo>
                    <a:cubicBezTo>
                      <a:pt x="37" y="78"/>
                      <a:pt x="39" y="76"/>
                      <a:pt x="42" y="76"/>
                    </a:cubicBezTo>
                    <a:cubicBezTo>
                      <a:pt x="44" y="76"/>
                      <a:pt x="46" y="78"/>
                      <a:pt x="46" y="80"/>
                    </a:cubicBezTo>
                    <a:cubicBezTo>
                      <a:pt x="46" y="82"/>
                      <a:pt x="45" y="83"/>
                      <a:pt x="44" y="84"/>
                    </a:cubicBezTo>
                    <a:cubicBezTo>
                      <a:pt x="43" y="84"/>
                      <a:pt x="43" y="85"/>
                      <a:pt x="43" y="86"/>
                    </a:cubicBezTo>
                    <a:cubicBezTo>
                      <a:pt x="46" y="105"/>
                      <a:pt x="46" y="105"/>
                      <a:pt x="46" y="105"/>
                    </a:cubicBezTo>
                    <a:cubicBezTo>
                      <a:pt x="47" y="107"/>
                      <a:pt x="48" y="108"/>
                      <a:pt x="49" y="108"/>
                    </a:cubicBezTo>
                    <a:cubicBezTo>
                      <a:pt x="49" y="108"/>
                      <a:pt x="49" y="108"/>
                      <a:pt x="49" y="108"/>
                    </a:cubicBezTo>
                    <a:cubicBezTo>
                      <a:pt x="51" y="107"/>
                      <a:pt x="52" y="106"/>
                      <a:pt x="51" y="105"/>
                    </a:cubicBezTo>
                    <a:cubicBezTo>
                      <a:pt x="48" y="87"/>
                      <a:pt x="48" y="87"/>
                      <a:pt x="48" y="87"/>
                    </a:cubicBezTo>
                    <a:cubicBezTo>
                      <a:pt x="50" y="85"/>
                      <a:pt x="51" y="83"/>
                      <a:pt x="51" y="80"/>
                    </a:cubicBezTo>
                    <a:cubicBezTo>
                      <a:pt x="51" y="77"/>
                      <a:pt x="50" y="75"/>
                      <a:pt x="48" y="73"/>
                    </a:cubicBezTo>
                    <a:cubicBezTo>
                      <a:pt x="52" y="72"/>
                      <a:pt x="56" y="71"/>
                      <a:pt x="60" y="69"/>
                    </a:cubicBezTo>
                    <a:cubicBezTo>
                      <a:pt x="77" y="84"/>
                      <a:pt x="79" y="104"/>
                      <a:pt x="79" y="105"/>
                    </a:cubicBezTo>
                    <a:cubicBezTo>
                      <a:pt x="79" y="106"/>
                      <a:pt x="79" y="107"/>
                      <a:pt x="80" y="107"/>
                    </a:cubicBezTo>
                    <a:cubicBezTo>
                      <a:pt x="80" y="107"/>
                      <a:pt x="81" y="108"/>
                      <a:pt x="81" y="108"/>
                    </a:cubicBezTo>
                    <a:cubicBezTo>
                      <a:pt x="81" y="108"/>
                      <a:pt x="81" y="108"/>
                      <a:pt x="81" y="108"/>
                    </a:cubicBezTo>
                    <a:cubicBezTo>
                      <a:pt x="83" y="107"/>
                      <a:pt x="84" y="106"/>
                      <a:pt x="84" y="105"/>
                    </a:cubicBezTo>
                    <a:cubicBezTo>
                      <a:pt x="84" y="104"/>
                      <a:pt x="82" y="83"/>
                      <a:pt x="64" y="66"/>
                    </a:cubicBezTo>
                    <a:close/>
                    <a:moveTo>
                      <a:pt x="56" y="21"/>
                    </a:moveTo>
                    <a:cubicBezTo>
                      <a:pt x="56" y="20"/>
                      <a:pt x="55" y="20"/>
                      <a:pt x="54" y="20"/>
                    </a:cubicBezTo>
                    <a:cubicBezTo>
                      <a:pt x="53" y="19"/>
                      <a:pt x="53" y="20"/>
                      <a:pt x="52" y="20"/>
                    </a:cubicBezTo>
                    <a:cubicBezTo>
                      <a:pt x="35" y="35"/>
                      <a:pt x="17" y="35"/>
                      <a:pt x="10" y="34"/>
                    </a:cubicBezTo>
                    <a:cubicBezTo>
                      <a:pt x="12" y="18"/>
                      <a:pt x="25" y="5"/>
                      <a:pt x="42" y="5"/>
                    </a:cubicBezTo>
                    <a:cubicBezTo>
                      <a:pt x="58" y="5"/>
                      <a:pt x="72" y="17"/>
                      <a:pt x="73" y="33"/>
                    </a:cubicBezTo>
                    <a:cubicBezTo>
                      <a:pt x="60" y="30"/>
                      <a:pt x="56" y="21"/>
                      <a:pt x="56" y="21"/>
                    </a:cubicBezTo>
                    <a:close/>
                    <a:moveTo>
                      <a:pt x="14" y="40"/>
                    </a:moveTo>
                    <a:cubicBezTo>
                      <a:pt x="22" y="40"/>
                      <a:pt x="38" y="38"/>
                      <a:pt x="53" y="26"/>
                    </a:cubicBezTo>
                    <a:cubicBezTo>
                      <a:pt x="55" y="29"/>
                      <a:pt x="62" y="36"/>
                      <a:pt x="73" y="39"/>
                    </a:cubicBezTo>
                    <a:cubicBezTo>
                      <a:pt x="73" y="49"/>
                      <a:pt x="67" y="58"/>
                      <a:pt x="58" y="64"/>
                    </a:cubicBezTo>
                    <a:cubicBezTo>
                      <a:pt x="48" y="70"/>
                      <a:pt x="35" y="70"/>
                      <a:pt x="25" y="64"/>
                    </a:cubicBezTo>
                    <a:cubicBezTo>
                      <a:pt x="17" y="58"/>
                      <a:pt x="11" y="49"/>
                      <a:pt x="10" y="40"/>
                    </a:cubicBezTo>
                    <a:cubicBezTo>
                      <a:pt x="12" y="40"/>
                      <a:pt x="13" y="40"/>
                      <a:pt x="1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22" name="Freeform 21">
                <a:extLst>
                  <a:ext uri="{FF2B5EF4-FFF2-40B4-BE49-F238E27FC236}">
                    <a16:creationId xmlns:a16="http://schemas.microsoft.com/office/drawing/2014/main" id="{A4D46258-4E53-B545-2B86-A838D7C2E971}"/>
                  </a:ext>
                </a:extLst>
              </p:cNvPr>
              <p:cNvSpPr>
                <a:spLocks noEditPoints="1"/>
              </p:cNvSpPr>
              <p:nvPr/>
            </p:nvSpPr>
            <p:spPr bwMode="auto">
              <a:xfrm>
                <a:off x="8937625" y="4591050"/>
                <a:ext cx="258762" cy="333375"/>
              </a:xfrm>
              <a:custGeom>
                <a:avLst/>
                <a:gdLst>
                  <a:gd name="T0" fmla="*/ 27 w 64"/>
                  <a:gd name="T1" fmla="*/ 56 h 82"/>
                  <a:gd name="T2" fmla="*/ 27 w 64"/>
                  <a:gd name="T3" fmla="*/ 56 h 82"/>
                  <a:gd name="T4" fmla="*/ 30 w 64"/>
                  <a:gd name="T5" fmla="*/ 57 h 82"/>
                  <a:gd name="T6" fmla="*/ 31 w 64"/>
                  <a:gd name="T7" fmla="*/ 57 h 82"/>
                  <a:gd name="T8" fmla="*/ 33 w 64"/>
                  <a:gd name="T9" fmla="*/ 57 h 82"/>
                  <a:gd name="T10" fmla="*/ 33 w 64"/>
                  <a:gd name="T11" fmla="*/ 57 h 82"/>
                  <a:gd name="T12" fmla="*/ 36 w 64"/>
                  <a:gd name="T13" fmla="*/ 56 h 82"/>
                  <a:gd name="T14" fmla="*/ 37 w 64"/>
                  <a:gd name="T15" fmla="*/ 56 h 82"/>
                  <a:gd name="T16" fmla="*/ 38 w 64"/>
                  <a:gd name="T17" fmla="*/ 56 h 82"/>
                  <a:gd name="T18" fmla="*/ 42 w 64"/>
                  <a:gd name="T19" fmla="*/ 55 h 82"/>
                  <a:gd name="T20" fmla="*/ 43 w 64"/>
                  <a:gd name="T21" fmla="*/ 54 h 82"/>
                  <a:gd name="T22" fmla="*/ 44 w 64"/>
                  <a:gd name="T23" fmla="*/ 54 h 82"/>
                  <a:gd name="T24" fmla="*/ 45 w 64"/>
                  <a:gd name="T25" fmla="*/ 53 h 82"/>
                  <a:gd name="T26" fmla="*/ 59 w 64"/>
                  <a:gd name="T27" fmla="*/ 80 h 82"/>
                  <a:gd name="T28" fmla="*/ 60 w 64"/>
                  <a:gd name="T29" fmla="*/ 82 h 82"/>
                  <a:gd name="T30" fmla="*/ 61 w 64"/>
                  <a:gd name="T31" fmla="*/ 82 h 82"/>
                  <a:gd name="T32" fmla="*/ 61 w 64"/>
                  <a:gd name="T33" fmla="*/ 82 h 82"/>
                  <a:gd name="T34" fmla="*/ 64 w 64"/>
                  <a:gd name="T35" fmla="*/ 80 h 82"/>
                  <a:gd name="T36" fmla="*/ 49 w 64"/>
                  <a:gd name="T37" fmla="*/ 50 h 82"/>
                  <a:gd name="T38" fmla="*/ 60 w 64"/>
                  <a:gd name="T39" fmla="*/ 29 h 82"/>
                  <a:gd name="T40" fmla="*/ 60 w 64"/>
                  <a:gd name="T41" fmla="*/ 29 h 82"/>
                  <a:gd name="T42" fmla="*/ 60 w 64"/>
                  <a:gd name="T43" fmla="*/ 29 h 82"/>
                  <a:gd name="T44" fmla="*/ 32 w 64"/>
                  <a:gd name="T45" fmla="*/ 0 h 82"/>
                  <a:gd name="T46" fmla="*/ 4 w 64"/>
                  <a:gd name="T47" fmla="*/ 28 h 82"/>
                  <a:gd name="T48" fmla="*/ 4 w 64"/>
                  <a:gd name="T49" fmla="*/ 28 h 82"/>
                  <a:gd name="T50" fmla="*/ 4 w 64"/>
                  <a:gd name="T51" fmla="*/ 29 h 82"/>
                  <a:gd name="T52" fmla="*/ 14 w 64"/>
                  <a:gd name="T53" fmla="*/ 50 h 82"/>
                  <a:gd name="T54" fmla="*/ 0 w 64"/>
                  <a:gd name="T55" fmla="*/ 80 h 82"/>
                  <a:gd name="T56" fmla="*/ 2 w 64"/>
                  <a:gd name="T57" fmla="*/ 82 h 82"/>
                  <a:gd name="T58" fmla="*/ 5 w 64"/>
                  <a:gd name="T59" fmla="*/ 80 h 82"/>
                  <a:gd name="T60" fmla="*/ 19 w 64"/>
                  <a:gd name="T61" fmla="*/ 53 h 82"/>
                  <a:gd name="T62" fmla="*/ 19 w 64"/>
                  <a:gd name="T63" fmla="*/ 54 h 82"/>
                  <a:gd name="T64" fmla="*/ 20 w 64"/>
                  <a:gd name="T65" fmla="*/ 54 h 82"/>
                  <a:gd name="T66" fmla="*/ 21 w 64"/>
                  <a:gd name="T67" fmla="*/ 55 h 82"/>
                  <a:gd name="T68" fmla="*/ 25 w 64"/>
                  <a:gd name="T69" fmla="*/ 56 h 82"/>
                  <a:gd name="T70" fmla="*/ 27 w 64"/>
                  <a:gd name="T71" fmla="*/ 56 h 82"/>
                  <a:gd name="T72" fmla="*/ 43 w 64"/>
                  <a:gd name="T73" fmla="*/ 17 h 82"/>
                  <a:gd name="T74" fmla="*/ 41 w 64"/>
                  <a:gd name="T75" fmla="*/ 15 h 82"/>
                  <a:gd name="T76" fmla="*/ 39 w 64"/>
                  <a:gd name="T77" fmla="*/ 16 h 82"/>
                  <a:gd name="T78" fmla="*/ 9 w 64"/>
                  <a:gd name="T79" fmla="*/ 26 h 82"/>
                  <a:gd name="T80" fmla="*/ 32 w 64"/>
                  <a:gd name="T81" fmla="*/ 5 h 82"/>
                  <a:gd name="T82" fmla="*/ 55 w 64"/>
                  <a:gd name="T83" fmla="*/ 25 h 82"/>
                  <a:gd name="T84" fmla="*/ 43 w 64"/>
                  <a:gd name="T85" fmla="*/ 17 h 82"/>
                  <a:gd name="T86" fmla="*/ 11 w 64"/>
                  <a:gd name="T87" fmla="*/ 31 h 82"/>
                  <a:gd name="T88" fmla="*/ 40 w 64"/>
                  <a:gd name="T89" fmla="*/ 21 h 82"/>
                  <a:gd name="T90" fmla="*/ 55 w 64"/>
                  <a:gd name="T91" fmla="*/ 31 h 82"/>
                  <a:gd name="T92" fmla="*/ 41 w 64"/>
                  <a:gd name="T93" fmla="*/ 50 h 82"/>
                  <a:gd name="T94" fmla="*/ 40 w 64"/>
                  <a:gd name="T95" fmla="*/ 50 h 82"/>
                  <a:gd name="T96" fmla="*/ 39 w 64"/>
                  <a:gd name="T97" fmla="*/ 50 h 82"/>
                  <a:gd name="T98" fmla="*/ 38 w 64"/>
                  <a:gd name="T99" fmla="*/ 51 h 82"/>
                  <a:gd name="T100" fmla="*/ 35 w 64"/>
                  <a:gd name="T101" fmla="*/ 51 h 82"/>
                  <a:gd name="T102" fmla="*/ 34 w 64"/>
                  <a:gd name="T103" fmla="*/ 51 h 82"/>
                  <a:gd name="T104" fmla="*/ 34 w 64"/>
                  <a:gd name="T105" fmla="*/ 51 h 82"/>
                  <a:gd name="T106" fmla="*/ 30 w 64"/>
                  <a:gd name="T107" fmla="*/ 51 h 82"/>
                  <a:gd name="T108" fmla="*/ 29 w 64"/>
                  <a:gd name="T109" fmla="*/ 51 h 82"/>
                  <a:gd name="T110" fmla="*/ 28 w 64"/>
                  <a:gd name="T111" fmla="*/ 51 h 82"/>
                  <a:gd name="T112" fmla="*/ 26 w 64"/>
                  <a:gd name="T113" fmla="*/ 51 h 82"/>
                  <a:gd name="T114" fmla="*/ 24 w 64"/>
                  <a:gd name="T115" fmla="*/ 50 h 82"/>
                  <a:gd name="T116" fmla="*/ 24 w 64"/>
                  <a:gd name="T117" fmla="*/ 50 h 82"/>
                  <a:gd name="T118" fmla="*/ 23 w 64"/>
                  <a:gd name="T119" fmla="*/ 50 h 82"/>
                  <a:gd name="T120" fmla="*/ 9 w 64"/>
                  <a:gd name="T121" fmla="*/ 31 h 82"/>
                  <a:gd name="T122" fmla="*/ 11 w 64"/>
                  <a:gd name="T123" fmla="*/ 3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82">
                    <a:moveTo>
                      <a:pt x="27" y="56"/>
                    </a:moveTo>
                    <a:cubicBezTo>
                      <a:pt x="27" y="56"/>
                      <a:pt x="27" y="56"/>
                      <a:pt x="27" y="56"/>
                    </a:cubicBezTo>
                    <a:cubicBezTo>
                      <a:pt x="28" y="56"/>
                      <a:pt x="29" y="57"/>
                      <a:pt x="30" y="57"/>
                    </a:cubicBezTo>
                    <a:cubicBezTo>
                      <a:pt x="31" y="57"/>
                      <a:pt x="31" y="57"/>
                      <a:pt x="31" y="57"/>
                    </a:cubicBezTo>
                    <a:cubicBezTo>
                      <a:pt x="32" y="57"/>
                      <a:pt x="32" y="57"/>
                      <a:pt x="33" y="57"/>
                    </a:cubicBezTo>
                    <a:cubicBezTo>
                      <a:pt x="33" y="57"/>
                      <a:pt x="33" y="57"/>
                      <a:pt x="33" y="57"/>
                    </a:cubicBezTo>
                    <a:cubicBezTo>
                      <a:pt x="34" y="57"/>
                      <a:pt x="35" y="56"/>
                      <a:pt x="36" y="56"/>
                    </a:cubicBezTo>
                    <a:cubicBezTo>
                      <a:pt x="37" y="56"/>
                      <a:pt x="37" y="56"/>
                      <a:pt x="37" y="56"/>
                    </a:cubicBezTo>
                    <a:cubicBezTo>
                      <a:pt x="37" y="56"/>
                      <a:pt x="38" y="56"/>
                      <a:pt x="38" y="56"/>
                    </a:cubicBezTo>
                    <a:cubicBezTo>
                      <a:pt x="40" y="56"/>
                      <a:pt x="41" y="55"/>
                      <a:pt x="42" y="55"/>
                    </a:cubicBezTo>
                    <a:cubicBezTo>
                      <a:pt x="43" y="55"/>
                      <a:pt x="43" y="54"/>
                      <a:pt x="43" y="54"/>
                    </a:cubicBezTo>
                    <a:cubicBezTo>
                      <a:pt x="44" y="54"/>
                      <a:pt x="44" y="54"/>
                      <a:pt x="44" y="54"/>
                    </a:cubicBezTo>
                    <a:cubicBezTo>
                      <a:pt x="44" y="54"/>
                      <a:pt x="45" y="54"/>
                      <a:pt x="45" y="53"/>
                    </a:cubicBezTo>
                    <a:cubicBezTo>
                      <a:pt x="57" y="65"/>
                      <a:pt x="59" y="80"/>
                      <a:pt x="59" y="80"/>
                    </a:cubicBezTo>
                    <a:cubicBezTo>
                      <a:pt x="59" y="81"/>
                      <a:pt x="59" y="81"/>
                      <a:pt x="60" y="82"/>
                    </a:cubicBezTo>
                    <a:cubicBezTo>
                      <a:pt x="60" y="82"/>
                      <a:pt x="61" y="82"/>
                      <a:pt x="61" y="82"/>
                    </a:cubicBezTo>
                    <a:cubicBezTo>
                      <a:pt x="61" y="82"/>
                      <a:pt x="61" y="82"/>
                      <a:pt x="61" y="82"/>
                    </a:cubicBezTo>
                    <a:cubicBezTo>
                      <a:pt x="63" y="82"/>
                      <a:pt x="64" y="81"/>
                      <a:pt x="64" y="80"/>
                    </a:cubicBezTo>
                    <a:cubicBezTo>
                      <a:pt x="64" y="79"/>
                      <a:pt x="63" y="63"/>
                      <a:pt x="49" y="50"/>
                    </a:cubicBezTo>
                    <a:cubicBezTo>
                      <a:pt x="56" y="45"/>
                      <a:pt x="60" y="37"/>
                      <a:pt x="60" y="29"/>
                    </a:cubicBezTo>
                    <a:cubicBezTo>
                      <a:pt x="60" y="29"/>
                      <a:pt x="60" y="29"/>
                      <a:pt x="60" y="29"/>
                    </a:cubicBezTo>
                    <a:cubicBezTo>
                      <a:pt x="60" y="29"/>
                      <a:pt x="60" y="29"/>
                      <a:pt x="60" y="29"/>
                    </a:cubicBezTo>
                    <a:cubicBezTo>
                      <a:pt x="60" y="13"/>
                      <a:pt x="47" y="0"/>
                      <a:pt x="32" y="0"/>
                    </a:cubicBezTo>
                    <a:cubicBezTo>
                      <a:pt x="16" y="0"/>
                      <a:pt x="4" y="13"/>
                      <a:pt x="4" y="28"/>
                    </a:cubicBezTo>
                    <a:cubicBezTo>
                      <a:pt x="4" y="28"/>
                      <a:pt x="4" y="28"/>
                      <a:pt x="4" y="28"/>
                    </a:cubicBezTo>
                    <a:cubicBezTo>
                      <a:pt x="4" y="28"/>
                      <a:pt x="4" y="28"/>
                      <a:pt x="4" y="29"/>
                    </a:cubicBezTo>
                    <a:cubicBezTo>
                      <a:pt x="4" y="37"/>
                      <a:pt x="7" y="45"/>
                      <a:pt x="14" y="50"/>
                    </a:cubicBezTo>
                    <a:cubicBezTo>
                      <a:pt x="1" y="63"/>
                      <a:pt x="0" y="79"/>
                      <a:pt x="0" y="80"/>
                    </a:cubicBezTo>
                    <a:cubicBezTo>
                      <a:pt x="0" y="81"/>
                      <a:pt x="1" y="82"/>
                      <a:pt x="2" y="82"/>
                    </a:cubicBezTo>
                    <a:cubicBezTo>
                      <a:pt x="4" y="82"/>
                      <a:pt x="5" y="81"/>
                      <a:pt x="5" y="80"/>
                    </a:cubicBezTo>
                    <a:cubicBezTo>
                      <a:pt x="5" y="80"/>
                      <a:pt x="6" y="65"/>
                      <a:pt x="19" y="53"/>
                    </a:cubicBezTo>
                    <a:cubicBezTo>
                      <a:pt x="19" y="54"/>
                      <a:pt x="19" y="54"/>
                      <a:pt x="19" y="54"/>
                    </a:cubicBezTo>
                    <a:cubicBezTo>
                      <a:pt x="20" y="54"/>
                      <a:pt x="20" y="54"/>
                      <a:pt x="20" y="54"/>
                    </a:cubicBezTo>
                    <a:cubicBezTo>
                      <a:pt x="21" y="54"/>
                      <a:pt x="21" y="55"/>
                      <a:pt x="21" y="55"/>
                    </a:cubicBezTo>
                    <a:cubicBezTo>
                      <a:pt x="22" y="55"/>
                      <a:pt x="24" y="56"/>
                      <a:pt x="25" y="56"/>
                    </a:cubicBezTo>
                    <a:cubicBezTo>
                      <a:pt x="26" y="56"/>
                      <a:pt x="26" y="56"/>
                      <a:pt x="27" y="56"/>
                    </a:cubicBezTo>
                    <a:close/>
                    <a:moveTo>
                      <a:pt x="43" y="17"/>
                    </a:moveTo>
                    <a:cubicBezTo>
                      <a:pt x="43" y="16"/>
                      <a:pt x="42" y="15"/>
                      <a:pt x="41" y="15"/>
                    </a:cubicBezTo>
                    <a:cubicBezTo>
                      <a:pt x="40" y="15"/>
                      <a:pt x="40" y="15"/>
                      <a:pt x="39" y="16"/>
                    </a:cubicBezTo>
                    <a:cubicBezTo>
                      <a:pt x="27" y="26"/>
                      <a:pt x="14" y="26"/>
                      <a:pt x="9" y="26"/>
                    </a:cubicBezTo>
                    <a:cubicBezTo>
                      <a:pt x="10" y="15"/>
                      <a:pt x="20" y="5"/>
                      <a:pt x="32" y="5"/>
                    </a:cubicBezTo>
                    <a:cubicBezTo>
                      <a:pt x="43" y="5"/>
                      <a:pt x="53" y="14"/>
                      <a:pt x="55" y="25"/>
                    </a:cubicBezTo>
                    <a:cubicBezTo>
                      <a:pt x="46" y="23"/>
                      <a:pt x="43" y="17"/>
                      <a:pt x="43" y="17"/>
                    </a:cubicBezTo>
                    <a:close/>
                    <a:moveTo>
                      <a:pt x="11" y="31"/>
                    </a:moveTo>
                    <a:cubicBezTo>
                      <a:pt x="17" y="31"/>
                      <a:pt x="29" y="30"/>
                      <a:pt x="40" y="21"/>
                    </a:cubicBezTo>
                    <a:cubicBezTo>
                      <a:pt x="42" y="24"/>
                      <a:pt x="47" y="29"/>
                      <a:pt x="55" y="31"/>
                    </a:cubicBezTo>
                    <a:cubicBezTo>
                      <a:pt x="54" y="39"/>
                      <a:pt x="49" y="46"/>
                      <a:pt x="41" y="50"/>
                    </a:cubicBezTo>
                    <a:cubicBezTo>
                      <a:pt x="41" y="50"/>
                      <a:pt x="40" y="50"/>
                      <a:pt x="40" y="50"/>
                    </a:cubicBezTo>
                    <a:cubicBezTo>
                      <a:pt x="39" y="50"/>
                      <a:pt x="39" y="50"/>
                      <a:pt x="39" y="50"/>
                    </a:cubicBezTo>
                    <a:cubicBezTo>
                      <a:pt x="39" y="50"/>
                      <a:pt x="38" y="51"/>
                      <a:pt x="38" y="51"/>
                    </a:cubicBezTo>
                    <a:cubicBezTo>
                      <a:pt x="37" y="51"/>
                      <a:pt x="36" y="51"/>
                      <a:pt x="35" y="51"/>
                    </a:cubicBezTo>
                    <a:cubicBezTo>
                      <a:pt x="35" y="51"/>
                      <a:pt x="35" y="51"/>
                      <a:pt x="34" y="51"/>
                    </a:cubicBezTo>
                    <a:cubicBezTo>
                      <a:pt x="34" y="51"/>
                      <a:pt x="34" y="51"/>
                      <a:pt x="34" y="51"/>
                    </a:cubicBezTo>
                    <a:cubicBezTo>
                      <a:pt x="32" y="52"/>
                      <a:pt x="31" y="52"/>
                      <a:pt x="30" y="51"/>
                    </a:cubicBezTo>
                    <a:cubicBezTo>
                      <a:pt x="29" y="51"/>
                      <a:pt x="29" y="51"/>
                      <a:pt x="29" y="51"/>
                    </a:cubicBezTo>
                    <a:cubicBezTo>
                      <a:pt x="29" y="51"/>
                      <a:pt x="29" y="51"/>
                      <a:pt x="28" y="51"/>
                    </a:cubicBezTo>
                    <a:cubicBezTo>
                      <a:pt x="28" y="51"/>
                      <a:pt x="27" y="51"/>
                      <a:pt x="26" y="51"/>
                    </a:cubicBezTo>
                    <a:cubicBezTo>
                      <a:pt x="25" y="51"/>
                      <a:pt x="25" y="50"/>
                      <a:pt x="24" y="50"/>
                    </a:cubicBezTo>
                    <a:cubicBezTo>
                      <a:pt x="24" y="50"/>
                      <a:pt x="24" y="50"/>
                      <a:pt x="24" y="50"/>
                    </a:cubicBezTo>
                    <a:cubicBezTo>
                      <a:pt x="23" y="50"/>
                      <a:pt x="23" y="50"/>
                      <a:pt x="23" y="50"/>
                    </a:cubicBezTo>
                    <a:cubicBezTo>
                      <a:pt x="15" y="46"/>
                      <a:pt x="10" y="39"/>
                      <a:pt x="9" y="31"/>
                    </a:cubicBezTo>
                    <a:cubicBezTo>
                      <a:pt x="10" y="31"/>
                      <a:pt x="10" y="31"/>
                      <a:pt x="11"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grpSp>
        <p:nvGrpSpPr>
          <p:cNvPr id="4" name="Group 3">
            <a:extLst>
              <a:ext uri="{FF2B5EF4-FFF2-40B4-BE49-F238E27FC236}">
                <a16:creationId xmlns:a16="http://schemas.microsoft.com/office/drawing/2014/main" id="{7466E95F-AD90-597C-86DD-C737D70DF8C8}"/>
              </a:ext>
              <a:ext uri="{C183D7F6-B498-43B3-948B-1728B52AA6E4}">
                <adec:decorative xmlns:adec="http://schemas.microsoft.com/office/drawing/2017/decorative" val="1"/>
              </a:ext>
            </a:extLst>
          </p:cNvPr>
          <p:cNvGrpSpPr/>
          <p:nvPr/>
        </p:nvGrpSpPr>
        <p:grpSpPr>
          <a:xfrm>
            <a:off x="661662" y="1165673"/>
            <a:ext cx="626166" cy="600958"/>
            <a:chOff x="476674" y="1151888"/>
            <a:chExt cx="580145" cy="556790"/>
          </a:xfrm>
        </p:grpSpPr>
        <p:sp>
          <p:nvSpPr>
            <p:cNvPr id="34" name="Rectangle: Diagonal Corners Rounded 33">
              <a:extLst>
                <a:ext uri="{FF2B5EF4-FFF2-40B4-BE49-F238E27FC236}">
                  <a16:creationId xmlns:a16="http://schemas.microsoft.com/office/drawing/2014/main" id="{7367B4BB-A261-C1BA-6377-1B53D12C6DF9}"/>
                </a:ext>
              </a:extLst>
            </p:cNvPr>
            <p:cNvSpPr/>
            <p:nvPr/>
          </p:nvSpPr>
          <p:spPr>
            <a:xfrm>
              <a:off x="476674" y="1151888"/>
              <a:ext cx="580145" cy="556790"/>
            </a:xfrm>
            <a:prstGeom prst="round2Diag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pic>
          <p:nvPicPr>
            <p:cNvPr id="23" name="Graphic 22">
              <a:extLst>
                <a:ext uri="{FF2B5EF4-FFF2-40B4-BE49-F238E27FC236}">
                  <a16:creationId xmlns:a16="http://schemas.microsoft.com/office/drawing/2014/main" id="{A17A79DC-7239-30C7-CE34-F6905C113B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1962" y="1217860"/>
              <a:ext cx="469568" cy="424846"/>
            </a:xfrm>
            <a:prstGeom prst="rect">
              <a:avLst/>
            </a:prstGeom>
          </p:spPr>
        </p:pic>
      </p:grpSp>
      <p:cxnSp>
        <p:nvCxnSpPr>
          <p:cNvPr id="24" name="Straight Connector 23">
            <a:extLst>
              <a:ext uri="{FF2B5EF4-FFF2-40B4-BE49-F238E27FC236}">
                <a16:creationId xmlns:a16="http://schemas.microsoft.com/office/drawing/2014/main" id="{21B94809-6406-08A8-5A47-E0B735042251}"/>
              </a:ext>
              <a:ext uri="{C183D7F6-B498-43B3-948B-1728B52AA6E4}">
                <adec:decorative xmlns:adec="http://schemas.microsoft.com/office/drawing/2017/decorative" val="1"/>
              </a:ext>
            </a:extLst>
          </p:cNvPr>
          <p:cNvCxnSpPr>
            <a:cxnSpLocks/>
          </p:cNvCxnSpPr>
          <p:nvPr/>
        </p:nvCxnSpPr>
        <p:spPr>
          <a:xfrm>
            <a:off x="661662" y="3147317"/>
            <a:ext cx="264219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CB2D36D-5AFC-F132-27D5-908F62431937}"/>
              </a:ext>
              <a:ext uri="{C183D7F6-B498-43B3-948B-1728B52AA6E4}">
                <adec:decorative xmlns:adec="http://schemas.microsoft.com/office/drawing/2017/decorative" val="1"/>
              </a:ext>
            </a:extLst>
          </p:cNvPr>
          <p:cNvCxnSpPr>
            <a:cxnSpLocks/>
          </p:cNvCxnSpPr>
          <p:nvPr/>
        </p:nvCxnSpPr>
        <p:spPr>
          <a:xfrm>
            <a:off x="4252751" y="3147317"/>
            <a:ext cx="272856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72F8510-6CE7-47F9-A986-DBAED119929E}"/>
              </a:ext>
            </a:extLst>
          </p:cNvPr>
          <p:cNvSpPr txBox="1"/>
          <p:nvPr/>
        </p:nvSpPr>
        <p:spPr>
          <a:xfrm>
            <a:off x="4390489" y="9143145"/>
            <a:ext cx="2887080" cy="697514"/>
          </a:xfrm>
          <a:prstGeom prst="rect">
            <a:avLst/>
          </a:prstGeom>
          <a:noFill/>
          <a:ln>
            <a:solidFill>
              <a:srgbClr val="FF0000"/>
            </a:solidFill>
          </a:ln>
        </p:spPr>
        <p:txBody>
          <a:bodyPr rot="0" spcFirstLastPara="0" vertOverflow="overflow" horzOverflow="overflow" vert="horz" wrap="square" lIns="98694" tIns="49347" rIns="98694" bIns="49347" numCol="1" spcCol="0" rtlCol="0" fromWordArt="0" anchor="t" anchorCtr="0" forceAA="0" compatLnSpc="1">
            <a:prstTxWarp prst="textNoShape">
              <a:avLst/>
            </a:prstTxWarp>
            <a:spAutoFit/>
          </a:bodyPr>
          <a:lstStyle/>
          <a:p>
            <a:r>
              <a:rPr lang="en-US" sz="1295" dirty="0">
                <a:solidFill>
                  <a:srgbClr val="C00000"/>
                </a:solidFill>
                <a:cs typeface="Segoe UI"/>
              </a:rPr>
              <a:t>I</a:t>
            </a:r>
            <a:r>
              <a:rPr lang="en-US" sz="1295" b="1" dirty="0">
                <a:solidFill>
                  <a:srgbClr val="C00000"/>
                </a:solidFill>
                <a:cs typeface="Segoe UI"/>
              </a:rPr>
              <a:t>mplementation note </a:t>
            </a:r>
          </a:p>
          <a:p>
            <a:r>
              <a:rPr lang="en-AU" sz="1295" dirty="0">
                <a:solidFill>
                  <a:srgbClr val="C00000"/>
                </a:solidFill>
                <a:latin typeface="Segoe UI"/>
                <a:cs typeface="Segoe UI"/>
              </a:rPr>
              <a:t>These rules can be amended to suit council context. </a:t>
            </a:r>
            <a:endParaRPr lang="en-AU" sz="1295" dirty="0">
              <a:solidFill>
                <a:srgbClr val="C00000"/>
              </a:solidFill>
              <a:cs typeface="Segoe UI"/>
            </a:endParaRPr>
          </a:p>
        </p:txBody>
      </p:sp>
    </p:spTree>
    <p:extLst>
      <p:ext uri="{BB962C8B-B14F-4D97-AF65-F5344CB8AC3E}">
        <p14:creationId xmlns:p14="http://schemas.microsoft.com/office/powerpoint/2010/main" val="3969058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EA87895E-D9C0-BC33-0B1D-BE377CEB80F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130835"/>
            <a:ext cx="7559675" cy="22631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82"/>
          </a:p>
        </p:txBody>
      </p:sp>
      <p:graphicFrame>
        <p:nvGraphicFramePr>
          <p:cNvPr id="13" name="Object 12" hidden="1">
            <a:extLst>
              <a:ext uri="{FF2B5EF4-FFF2-40B4-BE49-F238E27FC236}">
                <a16:creationId xmlns:a16="http://schemas.microsoft.com/office/drawing/2014/main" id="{12A52E34-43D8-0161-6D0F-25EFEE6F99E0}"/>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541849082"/>
              </p:ext>
            </p:extLst>
          </p:nvPr>
        </p:nvGraphicFramePr>
        <p:xfrm>
          <a:off x="79925" y="2730195"/>
          <a:ext cx="1100" cy="1100"/>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13" name="Object 12" hidden="1">
                        <a:extLst>
                          <a:ext uri="{FF2B5EF4-FFF2-40B4-BE49-F238E27FC236}">
                            <a16:creationId xmlns:a16="http://schemas.microsoft.com/office/drawing/2014/main" id="{12A52E34-43D8-0161-6D0F-25EFEE6F99E0}"/>
                          </a:ext>
                          <a:ext uri="{C183D7F6-B498-43B3-948B-1728B52AA6E4}">
                            <adec:decorative xmlns:adec="http://schemas.microsoft.com/office/drawing/2017/decorative" val="1"/>
                          </a:ext>
                        </a:extLst>
                      </p:cNvPr>
                      <p:cNvPicPr/>
                      <p:nvPr/>
                    </p:nvPicPr>
                    <p:blipFill>
                      <a:blip r:embed="rId4"/>
                      <a:stretch>
                        <a:fillRect/>
                      </a:stretch>
                    </p:blipFill>
                    <p:spPr>
                      <a:xfrm>
                        <a:off x="79925" y="2730195"/>
                        <a:ext cx="1100" cy="1100"/>
                      </a:xfrm>
                      <a:prstGeom prst="rect">
                        <a:avLst/>
                      </a:prstGeom>
                    </p:spPr>
                  </p:pic>
                </p:oleObj>
              </mc:Fallback>
            </mc:AlternateContent>
          </a:graphicData>
        </a:graphic>
      </p:graphicFrame>
      <p:sp>
        <p:nvSpPr>
          <p:cNvPr id="115" name="Title 114">
            <a:extLst>
              <a:ext uri="{FF2B5EF4-FFF2-40B4-BE49-F238E27FC236}">
                <a16:creationId xmlns:a16="http://schemas.microsoft.com/office/drawing/2014/main" id="{4E7F9915-0F29-395B-4529-689DF425162C}"/>
              </a:ext>
            </a:extLst>
          </p:cNvPr>
          <p:cNvSpPr>
            <a:spLocks noGrp="1"/>
          </p:cNvSpPr>
          <p:nvPr>
            <p:ph type="title"/>
          </p:nvPr>
        </p:nvSpPr>
        <p:spPr>
          <a:xfrm>
            <a:off x="570672" y="390343"/>
            <a:ext cx="4591920" cy="330343"/>
          </a:xfrm>
        </p:spPr>
        <p:txBody>
          <a:bodyPr vert="horz" anchor="t"/>
          <a:lstStyle/>
          <a:p>
            <a:pPr>
              <a:lnSpc>
                <a:spcPct val="100000"/>
              </a:lnSpc>
              <a:spcBef>
                <a:spcPts val="1235"/>
              </a:spcBef>
            </a:pPr>
            <a:r>
              <a:rPr lang="en-AU" b="0" dirty="0">
                <a:solidFill>
                  <a:schemeClr val="bg1"/>
                </a:solidFill>
                <a:latin typeface="Segoe UI Semibold"/>
                <a:cs typeface="Segoe UI Semibold"/>
              </a:rPr>
              <a:t>Stat Planning working principles</a:t>
            </a:r>
            <a:endParaRPr lang="en-US" dirty="0">
              <a:solidFill>
                <a:schemeClr val="bg1"/>
              </a:solidFill>
            </a:endParaRPr>
          </a:p>
        </p:txBody>
      </p:sp>
      <p:sp>
        <p:nvSpPr>
          <p:cNvPr id="3" name="Text Placeholder 2">
            <a:extLst>
              <a:ext uri="{FF2B5EF4-FFF2-40B4-BE49-F238E27FC236}">
                <a16:creationId xmlns:a16="http://schemas.microsoft.com/office/drawing/2014/main" id="{EC667E55-BBBC-3D22-DEE5-D6E47BC0B024}"/>
              </a:ext>
            </a:extLst>
          </p:cNvPr>
          <p:cNvSpPr>
            <a:spLocks noGrp="1"/>
          </p:cNvSpPr>
          <p:nvPr>
            <p:ph type="body" sz="quarter" idx="4294967295"/>
          </p:nvPr>
        </p:nvSpPr>
        <p:spPr>
          <a:xfrm>
            <a:off x="571297" y="749128"/>
            <a:ext cx="4845540" cy="490041"/>
          </a:xfrm>
        </p:spPr>
        <p:txBody>
          <a:bodyPr vert="horz" lIns="0" tIns="45142" rIns="0" bIns="45142" rtlCol="0" anchor="t">
            <a:noAutofit/>
          </a:bodyPr>
          <a:lstStyle/>
          <a:p>
            <a:pPr>
              <a:spcBef>
                <a:spcPts val="0"/>
              </a:spcBef>
            </a:pPr>
            <a:r>
              <a:rPr lang="en-AU" sz="1295" dirty="0">
                <a:solidFill>
                  <a:schemeClr val="bg1"/>
                </a:solidFill>
                <a:latin typeface="Arial"/>
                <a:ea typeface="+mn-ea"/>
                <a:cs typeface="Arial"/>
              </a:rPr>
              <a:t>The following are the non-negotiable working principles that our planners operate by. These rules should always be applied to your work and when engaging with internal and external stakeholders.</a:t>
            </a:r>
            <a:endParaRPr lang="en-US" sz="1295" dirty="0">
              <a:solidFill>
                <a:schemeClr val="bg1"/>
              </a:solidFill>
              <a:latin typeface="Arial"/>
              <a:ea typeface="+mn-ea"/>
              <a:cs typeface="Arial"/>
            </a:endParaRPr>
          </a:p>
        </p:txBody>
      </p:sp>
      <p:grpSp>
        <p:nvGrpSpPr>
          <p:cNvPr id="16" name="Group 15">
            <a:extLst>
              <a:ext uri="{FF2B5EF4-FFF2-40B4-BE49-F238E27FC236}">
                <a16:creationId xmlns:a16="http://schemas.microsoft.com/office/drawing/2014/main" id="{6DFB570C-5C45-0954-1C99-F79088501E12}"/>
              </a:ext>
              <a:ext uri="{C183D7F6-B498-43B3-948B-1728B52AA6E4}">
                <adec:decorative xmlns:adec="http://schemas.microsoft.com/office/drawing/2017/decorative" val="1"/>
              </a:ext>
            </a:extLst>
          </p:cNvPr>
          <p:cNvGrpSpPr>
            <a:grpSpLocks/>
          </p:cNvGrpSpPr>
          <p:nvPr/>
        </p:nvGrpSpPr>
        <p:grpSpPr>
          <a:xfrm flipH="1">
            <a:off x="6054357" y="498629"/>
            <a:ext cx="1132435" cy="916517"/>
            <a:chOff x="4288655" y="438473"/>
            <a:chExt cx="1726391" cy="1396591"/>
          </a:xfrm>
        </p:grpSpPr>
        <p:sp>
          <p:nvSpPr>
            <p:cNvPr id="17" name="Freeform: Shape 16">
              <a:extLst>
                <a:ext uri="{FF2B5EF4-FFF2-40B4-BE49-F238E27FC236}">
                  <a16:creationId xmlns:a16="http://schemas.microsoft.com/office/drawing/2014/main" id="{E2C1F4FA-4535-54F2-D04A-49E46579B02B}"/>
                </a:ext>
              </a:extLst>
            </p:cNvPr>
            <p:cNvSpPr/>
            <p:nvPr/>
          </p:nvSpPr>
          <p:spPr>
            <a:xfrm>
              <a:off x="5471906" y="1293628"/>
              <a:ext cx="199490" cy="464646"/>
            </a:xfrm>
            <a:custGeom>
              <a:avLst/>
              <a:gdLst>
                <a:gd name="connsiteX0" fmla="*/ 193303 w 199490"/>
                <a:gd name="connsiteY0" fmla="*/ 463896 h 464646"/>
                <a:gd name="connsiteX1" fmla="*/ 193303 w 199490"/>
                <a:gd name="connsiteY1" fmla="*/ 463896 h 464646"/>
                <a:gd name="connsiteX2" fmla="*/ 198740 w 199490"/>
                <a:gd name="connsiteY2" fmla="*/ 451015 h 464646"/>
                <a:gd name="connsiteX3" fmla="*/ 19069 w 199490"/>
                <a:gd name="connsiteY3" fmla="*/ 6188 h 464646"/>
                <a:gd name="connsiteX4" fmla="*/ 6188 w 199490"/>
                <a:gd name="connsiteY4" fmla="*/ 751 h 464646"/>
                <a:gd name="connsiteX5" fmla="*/ 6188 w 199490"/>
                <a:gd name="connsiteY5" fmla="*/ 751 h 464646"/>
                <a:gd name="connsiteX6" fmla="*/ 751 w 199490"/>
                <a:gd name="connsiteY6" fmla="*/ 13632 h 464646"/>
                <a:gd name="connsiteX7" fmla="*/ 180421 w 199490"/>
                <a:gd name="connsiteY7" fmla="*/ 458459 h 464646"/>
                <a:gd name="connsiteX8" fmla="*/ 193303 w 199490"/>
                <a:gd name="connsiteY8" fmla="*/ 463896 h 46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490" h="464646">
                  <a:moveTo>
                    <a:pt x="193303" y="463896"/>
                  </a:moveTo>
                  <a:lnTo>
                    <a:pt x="193303" y="463896"/>
                  </a:lnTo>
                  <a:cubicBezTo>
                    <a:pt x="198405" y="461889"/>
                    <a:pt x="200831" y="456117"/>
                    <a:pt x="198740" y="451015"/>
                  </a:cubicBezTo>
                  <a:lnTo>
                    <a:pt x="19069" y="6188"/>
                  </a:lnTo>
                  <a:cubicBezTo>
                    <a:pt x="17062" y="1085"/>
                    <a:pt x="11290" y="-1340"/>
                    <a:pt x="6188" y="751"/>
                  </a:cubicBezTo>
                  <a:lnTo>
                    <a:pt x="6188" y="751"/>
                  </a:lnTo>
                  <a:cubicBezTo>
                    <a:pt x="1085" y="2758"/>
                    <a:pt x="-1340" y="8530"/>
                    <a:pt x="751" y="13632"/>
                  </a:cubicBezTo>
                  <a:lnTo>
                    <a:pt x="180421" y="458459"/>
                  </a:lnTo>
                  <a:cubicBezTo>
                    <a:pt x="182429" y="463562"/>
                    <a:pt x="188200" y="465987"/>
                    <a:pt x="193303" y="463896"/>
                  </a:cubicBezTo>
                  <a:close/>
                </a:path>
              </a:pathLst>
            </a:custGeom>
            <a:solidFill>
              <a:srgbClr val="00264D"/>
            </a:solidFill>
            <a:ln w="8323" cap="flat">
              <a:noFill/>
              <a:prstDash val="solid"/>
              <a:miter/>
            </a:ln>
          </p:spPr>
          <p:txBody>
            <a:bodyPr rtlCol="0" anchor="ctr"/>
            <a:lstStyle/>
            <a:p>
              <a:endParaRPr lang="en-AU" sz="1285"/>
            </a:p>
          </p:txBody>
        </p:sp>
        <p:sp>
          <p:nvSpPr>
            <p:cNvPr id="33" name="Freeform: Shape 32">
              <a:extLst>
                <a:ext uri="{FF2B5EF4-FFF2-40B4-BE49-F238E27FC236}">
                  <a16:creationId xmlns:a16="http://schemas.microsoft.com/office/drawing/2014/main" id="{8CBF3695-5150-6397-4BB5-CE2D59FF6EFD}"/>
                </a:ext>
              </a:extLst>
            </p:cNvPr>
            <p:cNvSpPr/>
            <p:nvPr/>
          </p:nvSpPr>
          <p:spPr>
            <a:xfrm>
              <a:off x="4288655" y="1746400"/>
              <a:ext cx="1576383" cy="88664"/>
            </a:xfrm>
            <a:custGeom>
              <a:avLst/>
              <a:gdLst>
                <a:gd name="connsiteX0" fmla="*/ 1576384 w 1576383"/>
                <a:gd name="connsiteY0" fmla="*/ 44332 h 88664"/>
                <a:gd name="connsiteX1" fmla="*/ 788192 w 1576383"/>
                <a:gd name="connsiteY1" fmla="*/ 88664 h 88664"/>
                <a:gd name="connsiteX2" fmla="*/ 0 w 1576383"/>
                <a:gd name="connsiteY2" fmla="*/ 44332 h 88664"/>
                <a:gd name="connsiteX3" fmla="*/ 788192 w 1576383"/>
                <a:gd name="connsiteY3" fmla="*/ 0 h 88664"/>
                <a:gd name="connsiteX4" fmla="*/ 1576384 w 1576383"/>
                <a:gd name="connsiteY4" fmla="*/ 44332 h 8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383" h="88664">
                  <a:moveTo>
                    <a:pt x="1576384" y="44332"/>
                  </a:moveTo>
                  <a:cubicBezTo>
                    <a:pt x="1576384" y="68816"/>
                    <a:pt x="1223498" y="88664"/>
                    <a:pt x="788192" y="88664"/>
                  </a:cubicBezTo>
                  <a:cubicBezTo>
                    <a:pt x="352886" y="88664"/>
                    <a:pt x="0" y="68816"/>
                    <a:pt x="0" y="44332"/>
                  </a:cubicBezTo>
                  <a:cubicBezTo>
                    <a:pt x="0" y="19848"/>
                    <a:pt x="352886" y="0"/>
                    <a:pt x="788192" y="0"/>
                  </a:cubicBezTo>
                  <a:cubicBezTo>
                    <a:pt x="1223498" y="0"/>
                    <a:pt x="1576384" y="19848"/>
                    <a:pt x="1576384" y="44332"/>
                  </a:cubicBezTo>
                  <a:close/>
                </a:path>
              </a:pathLst>
            </a:custGeom>
            <a:solidFill>
              <a:srgbClr val="E8E8E8"/>
            </a:solidFill>
            <a:ln w="8323" cap="flat">
              <a:noFill/>
              <a:prstDash val="solid"/>
              <a:miter/>
            </a:ln>
          </p:spPr>
          <p:txBody>
            <a:bodyPr rtlCol="0" anchor="ctr"/>
            <a:lstStyle/>
            <a:p>
              <a:endParaRPr lang="en-AU" sz="1285"/>
            </a:p>
          </p:txBody>
        </p:sp>
        <p:sp>
          <p:nvSpPr>
            <p:cNvPr id="34" name="Freeform: Shape 33">
              <a:extLst>
                <a:ext uri="{FF2B5EF4-FFF2-40B4-BE49-F238E27FC236}">
                  <a16:creationId xmlns:a16="http://schemas.microsoft.com/office/drawing/2014/main" id="{2AB46EC2-01EE-2BE2-02C4-A03B0288C6F8}"/>
                </a:ext>
              </a:extLst>
            </p:cNvPr>
            <p:cNvSpPr/>
            <p:nvPr/>
          </p:nvSpPr>
          <p:spPr>
            <a:xfrm>
              <a:off x="4858532" y="1659743"/>
              <a:ext cx="83561" cy="79212"/>
            </a:xfrm>
            <a:custGeom>
              <a:avLst/>
              <a:gdLst>
                <a:gd name="connsiteX0" fmla="*/ 64825 w 83561"/>
                <a:gd name="connsiteY0" fmla="*/ 79212 h 79212"/>
                <a:gd name="connsiteX1" fmla="*/ 0 w 83561"/>
                <a:gd name="connsiteY1" fmla="*/ 74612 h 79212"/>
                <a:gd name="connsiteX2" fmla="*/ 21497 w 83561"/>
                <a:gd name="connsiteY2" fmla="*/ 0 h 79212"/>
                <a:gd name="connsiteX3" fmla="*/ 83562 w 83561"/>
                <a:gd name="connsiteY3" fmla="*/ 4433 h 79212"/>
                <a:gd name="connsiteX4" fmla="*/ 64825 w 83561"/>
                <a:gd name="connsiteY4" fmla="*/ 79212 h 7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61" h="79212">
                  <a:moveTo>
                    <a:pt x="64825" y="79212"/>
                  </a:moveTo>
                  <a:lnTo>
                    <a:pt x="0" y="74612"/>
                  </a:lnTo>
                  <a:lnTo>
                    <a:pt x="21497" y="0"/>
                  </a:lnTo>
                  <a:lnTo>
                    <a:pt x="83562" y="4433"/>
                  </a:lnTo>
                  <a:lnTo>
                    <a:pt x="64825" y="79212"/>
                  </a:lnTo>
                  <a:close/>
                </a:path>
              </a:pathLst>
            </a:custGeom>
            <a:solidFill>
              <a:srgbClr val="FFCFA4"/>
            </a:solidFill>
            <a:ln w="8323" cap="flat">
              <a:noFill/>
              <a:prstDash val="solid"/>
              <a:miter/>
            </a:ln>
          </p:spPr>
          <p:txBody>
            <a:bodyPr rtlCol="0" anchor="ctr"/>
            <a:lstStyle/>
            <a:p>
              <a:endParaRPr lang="en-AU" sz="1285"/>
            </a:p>
          </p:txBody>
        </p:sp>
        <p:sp>
          <p:nvSpPr>
            <p:cNvPr id="35" name="Freeform: Shape 34">
              <a:extLst>
                <a:ext uri="{FF2B5EF4-FFF2-40B4-BE49-F238E27FC236}">
                  <a16:creationId xmlns:a16="http://schemas.microsoft.com/office/drawing/2014/main" id="{85142C8C-C465-9CFA-1BA1-38A48C82DFB0}"/>
                </a:ext>
              </a:extLst>
            </p:cNvPr>
            <p:cNvSpPr/>
            <p:nvPr/>
          </p:nvSpPr>
          <p:spPr>
            <a:xfrm>
              <a:off x="5145185" y="1661918"/>
              <a:ext cx="78124" cy="76535"/>
            </a:xfrm>
            <a:custGeom>
              <a:avLst/>
              <a:gdLst>
                <a:gd name="connsiteX0" fmla="*/ 69426 w 78124"/>
                <a:gd name="connsiteY0" fmla="*/ 76536 h 76535"/>
                <a:gd name="connsiteX1" fmla="*/ 0 w 78124"/>
                <a:gd name="connsiteY1" fmla="*/ 71517 h 76535"/>
                <a:gd name="connsiteX2" fmla="*/ 8783 w 78124"/>
                <a:gd name="connsiteY2" fmla="*/ 0 h 76535"/>
                <a:gd name="connsiteX3" fmla="*/ 78125 w 78124"/>
                <a:gd name="connsiteY3" fmla="*/ 5019 h 76535"/>
                <a:gd name="connsiteX4" fmla="*/ 69426 w 78124"/>
                <a:gd name="connsiteY4" fmla="*/ 76536 h 76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4" h="76535">
                  <a:moveTo>
                    <a:pt x="69426" y="76536"/>
                  </a:moveTo>
                  <a:lnTo>
                    <a:pt x="0" y="71517"/>
                  </a:lnTo>
                  <a:lnTo>
                    <a:pt x="8783" y="0"/>
                  </a:lnTo>
                  <a:lnTo>
                    <a:pt x="78125" y="5019"/>
                  </a:lnTo>
                  <a:lnTo>
                    <a:pt x="69426" y="76536"/>
                  </a:lnTo>
                  <a:close/>
                </a:path>
              </a:pathLst>
            </a:custGeom>
            <a:solidFill>
              <a:srgbClr val="FFCFA4"/>
            </a:solidFill>
            <a:ln w="8323" cap="flat">
              <a:noFill/>
              <a:prstDash val="solid"/>
              <a:miter/>
            </a:ln>
          </p:spPr>
          <p:txBody>
            <a:bodyPr rtlCol="0" anchor="ctr"/>
            <a:lstStyle/>
            <a:p>
              <a:endParaRPr lang="en-AU" sz="1285"/>
            </a:p>
          </p:txBody>
        </p:sp>
        <p:sp>
          <p:nvSpPr>
            <p:cNvPr id="36" name="Freeform: Shape 35">
              <a:extLst>
                <a:ext uri="{FF2B5EF4-FFF2-40B4-BE49-F238E27FC236}">
                  <a16:creationId xmlns:a16="http://schemas.microsoft.com/office/drawing/2014/main" id="{658EE1DC-8203-CC0A-8406-A4265CDC7EF3}"/>
                </a:ext>
              </a:extLst>
            </p:cNvPr>
            <p:cNvSpPr/>
            <p:nvPr/>
          </p:nvSpPr>
          <p:spPr>
            <a:xfrm>
              <a:off x="4768928" y="1712105"/>
              <a:ext cx="161957" cy="82732"/>
            </a:xfrm>
            <a:custGeom>
              <a:avLst/>
              <a:gdLst>
                <a:gd name="connsiteX0" fmla="*/ 19 w 161957"/>
                <a:gd name="connsiteY0" fmla="*/ 71099 h 82732"/>
                <a:gd name="connsiteX1" fmla="*/ 2612 w 161957"/>
                <a:gd name="connsiteY1" fmla="*/ 78125 h 82732"/>
                <a:gd name="connsiteX2" fmla="*/ 28543 w 161957"/>
                <a:gd name="connsiteY2" fmla="*/ 82725 h 82732"/>
                <a:gd name="connsiteX3" fmla="*/ 140209 w 161957"/>
                <a:gd name="connsiteY3" fmla="*/ 74026 h 82732"/>
                <a:gd name="connsiteX4" fmla="*/ 154931 w 161957"/>
                <a:gd name="connsiteY4" fmla="*/ 67418 h 82732"/>
                <a:gd name="connsiteX5" fmla="*/ 161288 w 161957"/>
                <a:gd name="connsiteY5" fmla="*/ 53031 h 82732"/>
                <a:gd name="connsiteX6" fmla="*/ 161957 w 161957"/>
                <a:gd name="connsiteY6" fmla="*/ 6441 h 82732"/>
                <a:gd name="connsiteX7" fmla="*/ 95626 w 161957"/>
                <a:gd name="connsiteY7" fmla="*/ 0 h 82732"/>
                <a:gd name="connsiteX8" fmla="*/ 13737 w 161957"/>
                <a:gd name="connsiteY8" fmla="*/ 49267 h 82732"/>
                <a:gd name="connsiteX9" fmla="*/ 103 w 161957"/>
                <a:gd name="connsiteY9" fmla="*/ 71182 h 82732"/>
                <a:gd name="connsiteX10" fmla="*/ 103 w 161957"/>
                <a:gd name="connsiteY10" fmla="*/ 71182 h 8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57" h="82732">
                  <a:moveTo>
                    <a:pt x="19" y="71099"/>
                  </a:moveTo>
                  <a:cubicBezTo>
                    <a:pt x="-148" y="73775"/>
                    <a:pt x="772" y="76285"/>
                    <a:pt x="2612" y="78125"/>
                  </a:cubicBezTo>
                  <a:cubicBezTo>
                    <a:pt x="4453" y="79965"/>
                    <a:pt x="25782" y="82893"/>
                    <a:pt x="28543" y="82725"/>
                  </a:cubicBezTo>
                  <a:cubicBezTo>
                    <a:pt x="54891" y="81387"/>
                    <a:pt x="105329" y="75867"/>
                    <a:pt x="140209" y="74026"/>
                  </a:cubicBezTo>
                  <a:cubicBezTo>
                    <a:pt x="145646" y="73775"/>
                    <a:pt x="150916" y="71350"/>
                    <a:pt x="154931" y="67418"/>
                  </a:cubicBezTo>
                  <a:cubicBezTo>
                    <a:pt x="158862" y="63487"/>
                    <a:pt x="161204" y="58301"/>
                    <a:pt x="161288" y="53031"/>
                  </a:cubicBezTo>
                  <a:cubicBezTo>
                    <a:pt x="161623" y="33458"/>
                    <a:pt x="161957" y="6441"/>
                    <a:pt x="161957" y="6441"/>
                  </a:cubicBezTo>
                  <a:lnTo>
                    <a:pt x="95626" y="0"/>
                  </a:lnTo>
                  <a:cubicBezTo>
                    <a:pt x="95626" y="0"/>
                    <a:pt x="41089" y="36386"/>
                    <a:pt x="13737" y="49267"/>
                  </a:cubicBezTo>
                  <a:cubicBezTo>
                    <a:pt x="2278" y="54621"/>
                    <a:pt x="939" y="59305"/>
                    <a:pt x="103" y="71182"/>
                  </a:cubicBezTo>
                  <a:lnTo>
                    <a:pt x="103" y="71182"/>
                  </a:lnTo>
                  <a:close/>
                </a:path>
              </a:pathLst>
            </a:custGeom>
            <a:solidFill>
              <a:srgbClr val="2C72B5"/>
            </a:solidFill>
            <a:ln w="8323" cap="flat">
              <a:noFill/>
              <a:prstDash val="solid"/>
              <a:miter/>
            </a:ln>
          </p:spPr>
          <p:txBody>
            <a:bodyPr rtlCol="0" anchor="ctr"/>
            <a:lstStyle/>
            <a:p>
              <a:endParaRPr lang="en-AU" sz="1285"/>
            </a:p>
          </p:txBody>
        </p:sp>
        <p:sp>
          <p:nvSpPr>
            <p:cNvPr id="37" name="Freeform: Shape 36">
              <a:extLst>
                <a:ext uri="{FF2B5EF4-FFF2-40B4-BE49-F238E27FC236}">
                  <a16:creationId xmlns:a16="http://schemas.microsoft.com/office/drawing/2014/main" id="{2576B282-BC34-B8A2-6D16-A708F908F65D}"/>
                </a:ext>
              </a:extLst>
            </p:cNvPr>
            <p:cNvSpPr/>
            <p:nvPr/>
          </p:nvSpPr>
          <p:spPr>
            <a:xfrm>
              <a:off x="5055999" y="1728332"/>
              <a:ext cx="161957" cy="77880"/>
            </a:xfrm>
            <a:custGeom>
              <a:avLst/>
              <a:gdLst>
                <a:gd name="connsiteX0" fmla="*/ 19 w 161957"/>
                <a:gd name="connsiteY0" fmla="*/ 66247 h 77880"/>
                <a:gd name="connsiteX1" fmla="*/ 2612 w 161957"/>
                <a:gd name="connsiteY1" fmla="*/ 73274 h 77880"/>
                <a:gd name="connsiteX2" fmla="*/ 28543 w 161957"/>
                <a:gd name="connsiteY2" fmla="*/ 77874 h 77880"/>
                <a:gd name="connsiteX3" fmla="*/ 140209 w 161957"/>
                <a:gd name="connsiteY3" fmla="*/ 69175 h 77880"/>
                <a:gd name="connsiteX4" fmla="*/ 154931 w 161957"/>
                <a:gd name="connsiteY4" fmla="*/ 62567 h 77880"/>
                <a:gd name="connsiteX5" fmla="*/ 161288 w 161957"/>
                <a:gd name="connsiteY5" fmla="*/ 48180 h 77880"/>
                <a:gd name="connsiteX6" fmla="*/ 161957 w 161957"/>
                <a:gd name="connsiteY6" fmla="*/ 1589 h 77880"/>
                <a:gd name="connsiteX7" fmla="*/ 88265 w 161957"/>
                <a:gd name="connsiteY7" fmla="*/ 0 h 77880"/>
                <a:gd name="connsiteX8" fmla="*/ 13737 w 161957"/>
                <a:gd name="connsiteY8" fmla="*/ 44416 h 77880"/>
                <a:gd name="connsiteX9" fmla="*/ 103 w 161957"/>
                <a:gd name="connsiteY9" fmla="*/ 66331 h 77880"/>
                <a:gd name="connsiteX10" fmla="*/ 103 w 161957"/>
                <a:gd name="connsiteY10" fmla="*/ 66331 h 7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57" h="77880">
                  <a:moveTo>
                    <a:pt x="19" y="66247"/>
                  </a:moveTo>
                  <a:cubicBezTo>
                    <a:pt x="-148" y="68924"/>
                    <a:pt x="772" y="71433"/>
                    <a:pt x="2612" y="73274"/>
                  </a:cubicBezTo>
                  <a:cubicBezTo>
                    <a:pt x="4453" y="75114"/>
                    <a:pt x="25782" y="78041"/>
                    <a:pt x="28543" y="77874"/>
                  </a:cubicBezTo>
                  <a:cubicBezTo>
                    <a:pt x="54891" y="76536"/>
                    <a:pt x="105329" y="71015"/>
                    <a:pt x="140209" y="69175"/>
                  </a:cubicBezTo>
                  <a:cubicBezTo>
                    <a:pt x="145646" y="68924"/>
                    <a:pt x="150916" y="66498"/>
                    <a:pt x="154931" y="62567"/>
                  </a:cubicBezTo>
                  <a:cubicBezTo>
                    <a:pt x="158862" y="58636"/>
                    <a:pt x="161204" y="53450"/>
                    <a:pt x="161288" y="48180"/>
                  </a:cubicBezTo>
                  <a:cubicBezTo>
                    <a:pt x="161623" y="28607"/>
                    <a:pt x="161957" y="1589"/>
                    <a:pt x="161957" y="1589"/>
                  </a:cubicBezTo>
                  <a:lnTo>
                    <a:pt x="88265" y="0"/>
                  </a:lnTo>
                  <a:cubicBezTo>
                    <a:pt x="88265" y="0"/>
                    <a:pt x="41173" y="31534"/>
                    <a:pt x="13737" y="44416"/>
                  </a:cubicBezTo>
                  <a:cubicBezTo>
                    <a:pt x="2278" y="49769"/>
                    <a:pt x="939" y="54453"/>
                    <a:pt x="103" y="66331"/>
                  </a:cubicBezTo>
                  <a:lnTo>
                    <a:pt x="103" y="66331"/>
                  </a:lnTo>
                  <a:close/>
                </a:path>
              </a:pathLst>
            </a:custGeom>
            <a:solidFill>
              <a:srgbClr val="2C72B5"/>
            </a:solidFill>
            <a:ln w="8323" cap="flat">
              <a:noFill/>
              <a:prstDash val="solid"/>
              <a:miter/>
            </a:ln>
          </p:spPr>
          <p:txBody>
            <a:bodyPr rtlCol="0" anchor="ctr"/>
            <a:lstStyle/>
            <a:p>
              <a:endParaRPr lang="en-AU" sz="1285"/>
            </a:p>
          </p:txBody>
        </p:sp>
        <p:sp>
          <p:nvSpPr>
            <p:cNvPr id="38" name="Freeform: Shape 37">
              <a:extLst>
                <a:ext uri="{FF2B5EF4-FFF2-40B4-BE49-F238E27FC236}">
                  <a16:creationId xmlns:a16="http://schemas.microsoft.com/office/drawing/2014/main" id="{3C30163C-F9F8-6FCA-8C1F-D3557F8A25DA}"/>
                </a:ext>
              </a:extLst>
            </p:cNvPr>
            <p:cNvSpPr/>
            <p:nvPr/>
          </p:nvSpPr>
          <p:spPr>
            <a:xfrm rot="21519600">
              <a:off x="5814927" y="1663544"/>
              <a:ext cx="41237" cy="67502"/>
            </a:xfrm>
            <a:custGeom>
              <a:avLst/>
              <a:gdLst>
                <a:gd name="connsiteX0" fmla="*/ 0 w 41237"/>
                <a:gd name="connsiteY0" fmla="*/ 0 h 67502"/>
                <a:gd name="connsiteX1" fmla="*/ 41237 w 41237"/>
                <a:gd name="connsiteY1" fmla="*/ 0 h 67502"/>
                <a:gd name="connsiteX2" fmla="*/ 41237 w 41237"/>
                <a:gd name="connsiteY2" fmla="*/ 67502 h 67502"/>
                <a:gd name="connsiteX3" fmla="*/ 0 w 41237"/>
                <a:gd name="connsiteY3" fmla="*/ 67502 h 67502"/>
              </a:gdLst>
              <a:ahLst/>
              <a:cxnLst>
                <a:cxn ang="0">
                  <a:pos x="connsiteX0" y="connsiteY0"/>
                </a:cxn>
                <a:cxn ang="0">
                  <a:pos x="connsiteX1" y="connsiteY1"/>
                </a:cxn>
                <a:cxn ang="0">
                  <a:pos x="connsiteX2" y="connsiteY2"/>
                </a:cxn>
                <a:cxn ang="0">
                  <a:pos x="connsiteX3" y="connsiteY3"/>
                </a:cxn>
              </a:cxnLst>
              <a:rect l="l" t="t" r="r" b="b"/>
              <a:pathLst>
                <a:path w="41237" h="67502">
                  <a:moveTo>
                    <a:pt x="0" y="0"/>
                  </a:moveTo>
                  <a:lnTo>
                    <a:pt x="41237" y="0"/>
                  </a:lnTo>
                  <a:lnTo>
                    <a:pt x="41237" y="67502"/>
                  </a:lnTo>
                  <a:lnTo>
                    <a:pt x="0" y="67502"/>
                  </a:lnTo>
                  <a:close/>
                </a:path>
              </a:pathLst>
            </a:custGeom>
            <a:solidFill>
              <a:srgbClr val="ED6C6C"/>
            </a:solidFill>
            <a:ln w="8323" cap="flat">
              <a:noFill/>
              <a:prstDash val="solid"/>
              <a:miter/>
            </a:ln>
          </p:spPr>
          <p:txBody>
            <a:bodyPr rtlCol="0" anchor="ctr"/>
            <a:lstStyle/>
            <a:p>
              <a:endParaRPr lang="en-AU" sz="1285"/>
            </a:p>
          </p:txBody>
        </p:sp>
        <p:sp>
          <p:nvSpPr>
            <p:cNvPr id="39" name="Freeform: Shape 38">
              <a:extLst>
                <a:ext uri="{FF2B5EF4-FFF2-40B4-BE49-F238E27FC236}">
                  <a16:creationId xmlns:a16="http://schemas.microsoft.com/office/drawing/2014/main" id="{8822803C-76CD-E3FA-A9FB-672DA4615071}"/>
                </a:ext>
              </a:extLst>
            </p:cNvPr>
            <p:cNvSpPr/>
            <p:nvPr/>
          </p:nvSpPr>
          <p:spPr>
            <a:xfrm rot="21519600">
              <a:off x="5643885" y="1659159"/>
              <a:ext cx="42659" cy="73859"/>
            </a:xfrm>
            <a:custGeom>
              <a:avLst/>
              <a:gdLst>
                <a:gd name="connsiteX0" fmla="*/ 0 w 42659"/>
                <a:gd name="connsiteY0" fmla="*/ 0 h 73859"/>
                <a:gd name="connsiteX1" fmla="*/ 42659 w 42659"/>
                <a:gd name="connsiteY1" fmla="*/ 0 h 73859"/>
                <a:gd name="connsiteX2" fmla="*/ 42659 w 42659"/>
                <a:gd name="connsiteY2" fmla="*/ 73859 h 73859"/>
                <a:gd name="connsiteX3" fmla="*/ 0 w 42659"/>
                <a:gd name="connsiteY3" fmla="*/ 73859 h 73859"/>
              </a:gdLst>
              <a:ahLst/>
              <a:cxnLst>
                <a:cxn ang="0">
                  <a:pos x="connsiteX0" y="connsiteY0"/>
                </a:cxn>
                <a:cxn ang="0">
                  <a:pos x="connsiteX1" y="connsiteY1"/>
                </a:cxn>
                <a:cxn ang="0">
                  <a:pos x="connsiteX2" y="connsiteY2"/>
                </a:cxn>
                <a:cxn ang="0">
                  <a:pos x="connsiteX3" y="connsiteY3"/>
                </a:cxn>
              </a:cxnLst>
              <a:rect l="l" t="t" r="r" b="b"/>
              <a:pathLst>
                <a:path w="42659" h="73859">
                  <a:moveTo>
                    <a:pt x="0" y="0"/>
                  </a:moveTo>
                  <a:lnTo>
                    <a:pt x="42659" y="0"/>
                  </a:lnTo>
                  <a:lnTo>
                    <a:pt x="42659" y="73859"/>
                  </a:lnTo>
                  <a:lnTo>
                    <a:pt x="0" y="73859"/>
                  </a:lnTo>
                  <a:close/>
                </a:path>
              </a:pathLst>
            </a:custGeom>
            <a:solidFill>
              <a:srgbClr val="ED6C6C"/>
            </a:solidFill>
            <a:ln w="8323" cap="flat">
              <a:noFill/>
              <a:prstDash val="solid"/>
              <a:miter/>
            </a:ln>
          </p:spPr>
          <p:txBody>
            <a:bodyPr rtlCol="0" anchor="ctr"/>
            <a:lstStyle/>
            <a:p>
              <a:endParaRPr lang="en-AU" sz="1285"/>
            </a:p>
          </p:txBody>
        </p:sp>
        <p:sp>
          <p:nvSpPr>
            <p:cNvPr id="40" name="Freeform: Shape 39">
              <a:extLst>
                <a:ext uri="{FF2B5EF4-FFF2-40B4-BE49-F238E27FC236}">
                  <a16:creationId xmlns:a16="http://schemas.microsoft.com/office/drawing/2014/main" id="{8A4ECCC4-195D-44FE-11D1-5A365607BF53}"/>
                </a:ext>
              </a:extLst>
            </p:cNvPr>
            <p:cNvSpPr/>
            <p:nvPr/>
          </p:nvSpPr>
          <p:spPr>
            <a:xfrm>
              <a:off x="5806334" y="1714320"/>
              <a:ext cx="67543" cy="93678"/>
            </a:xfrm>
            <a:custGeom>
              <a:avLst/>
              <a:gdLst>
                <a:gd name="connsiteX0" fmla="*/ 7764 w 67543"/>
                <a:gd name="connsiteY0" fmla="*/ 6819 h 93678"/>
                <a:gd name="connsiteX1" fmla="*/ 69 w 67543"/>
                <a:gd name="connsiteY1" fmla="*/ 76663 h 93678"/>
                <a:gd name="connsiteX2" fmla="*/ 6677 w 67543"/>
                <a:gd name="connsiteY2" fmla="*/ 89210 h 93678"/>
                <a:gd name="connsiteX3" fmla="*/ 20227 w 67543"/>
                <a:gd name="connsiteY3" fmla="*/ 93559 h 93678"/>
                <a:gd name="connsiteX4" fmla="*/ 47663 w 67543"/>
                <a:gd name="connsiteY4" fmla="*/ 89628 h 93678"/>
                <a:gd name="connsiteX5" fmla="*/ 57868 w 67543"/>
                <a:gd name="connsiteY5" fmla="*/ 83940 h 93678"/>
                <a:gd name="connsiteX6" fmla="*/ 62803 w 67543"/>
                <a:gd name="connsiteY6" fmla="*/ 77499 h 93678"/>
                <a:gd name="connsiteX7" fmla="*/ 61716 w 67543"/>
                <a:gd name="connsiteY7" fmla="*/ 40946 h 93678"/>
                <a:gd name="connsiteX8" fmla="*/ 52264 w 67543"/>
                <a:gd name="connsiteY8" fmla="*/ 7404 h 93678"/>
                <a:gd name="connsiteX9" fmla="*/ 7681 w 67543"/>
                <a:gd name="connsiteY9" fmla="*/ 6819 h 9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543" h="93678">
                  <a:moveTo>
                    <a:pt x="7764" y="6819"/>
                  </a:moveTo>
                  <a:cubicBezTo>
                    <a:pt x="7764" y="6819"/>
                    <a:pt x="-851" y="50147"/>
                    <a:pt x="69" y="76663"/>
                  </a:cubicBezTo>
                  <a:cubicBezTo>
                    <a:pt x="236" y="81180"/>
                    <a:pt x="2745" y="85864"/>
                    <a:pt x="6677" y="89210"/>
                  </a:cubicBezTo>
                  <a:cubicBezTo>
                    <a:pt x="10692" y="92555"/>
                    <a:pt x="15711" y="94145"/>
                    <a:pt x="20227" y="93559"/>
                  </a:cubicBezTo>
                  <a:cubicBezTo>
                    <a:pt x="29847" y="92221"/>
                    <a:pt x="40888" y="90632"/>
                    <a:pt x="47663" y="89628"/>
                  </a:cubicBezTo>
                  <a:cubicBezTo>
                    <a:pt x="51929" y="89042"/>
                    <a:pt x="55526" y="87035"/>
                    <a:pt x="57868" y="83940"/>
                  </a:cubicBezTo>
                  <a:cubicBezTo>
                    <a:pt x="59290" y="82100"/>
                    <a:pt x="61046" y="79841"/>
                    <a:pt x="62803" y="77499"/>
                  </a:cubicBezTo>
                  <a:cubicBezTo>
                    <a:pt x="71084" y="66709"/>
                    <a:pt x="67069" y="56086"/>
                    <a:pt x="61716" y="40946"/>
                  </a:cubicBezTo>
                  <a:cubicBezTo>
                    <a:pt x="56195" y="25388"/>
                    <a:pt x="52264" y="7404"/>
                    <a:pt x="52264" y="7404"/>
                  </a:cubicBezTo>
                  <a:cubicBezTo>
                    <a:pt x="27755" y="-8907"/>
                    <a:pt x="7681" y="6819"/>
                    <a:pt x="7681" y="6819"/>
                  </a:cubicBezTo>
                  <a:close/>
                </a:path>
              </a:pathLst>
            </a:custGeom>
            <a:solidFill>
              <a:srgbClr val="00264D"/>
            </a:solidFill>
            <a:ln w="8323" cap="flat">
              <a:noFill/>
              <a:prstDash val="solid"/>
              <a:miter/>
            </a:ln>
          </p:spPr>
          <p:txBody>
            <a:bodyPr rtlCol="0" anchor="ctr"/>
            <a:lstStyle/>
            <a:p>
              <a:endParaRPr lang="en-AU" sz="1285"/>
            </a:p>
          </p:txBody>
        </p:sp>
        <p:sp>
          <p:nvSpPr>
            <p:cNvPr id="41" name="Freeform: Shape 40">
              <a:extLst>
                <a:ext uri="{FF2B5EF4-FFF2-40B4-BE49-F238E27FC236}">
                  <a16:creationId xmlns:a16="http://schemas.microsoft.com/office/drawing/2014/main" id="{8C5ED20A-7322-ED45-D083-27F9234C3CF2}"/>
                </a:ext>
              </a:extLst>
            </p:cNvPr>
            <p:cNvSpPr/>
            <p:nvPr/>
          </p:nvSpPr>
          <p:spPr>
            <a:xfrm>
              <a:off x="5561368" y="1720720"/>
              <a:ext cx="141549" cy="74611"/>
            </a:xfrm>
            <a:custGeom>
              <a:avLst/>
              <a:gdLst>
                <a:gd name="connsiteX0" fmla="*/ 79416 w 141549"/>
                <a:gd name="connsiteY0" fmla="*/ 3346 h 74611"/>
                <a:gd name="connsiteX1" fmla="*/ 47882 w 141549"/>
                <a:gd name="connsiteY1" fmla="*/ 34546 h 74611"/>
                <a:gd name="connsiteX2" fmla="*/ 20279 w 141549"/>
                <a:gd name="connsiteY2" fmla="*/ 48096 h 74611"/>
                <a:gd name="connsiteX3" fmla="*/ 9656 w 141549"/>
                <a:gd name="connsiteY3" fmla="*/ 49518 h 74611"/>
                <a:gd name="connsiteX4" fmla="*/ 204 w 141549"/>
                <a:gd name="connsiteY4" fmla="*/ 58468 h 74611"/>
                <a:gd name="connsiteX5" fmla="*/ 204 w 141549"/>
                <a:gd name="connsiteY5" fmla="*/ 58468 h 74611"/>
                <a:gd name="connsiteX6" fmla="*/ 10158 w 141549"/>
                <a:gd name="connsiteY6" fmla="*/ 71601 h 74611"/>
                <a:gd name="connsiteX7" fmla="*/ 45791 w 141549"/>
                <a:gd name="connsiteY7" fmla="*/ 74612 h 74611"/>
                <a:gd name="connsiteX8" fmla="*/ 127847 w 141549"/>
                <a:gd name="connsiteY8" fmla="*/ 59137 h 74611"/>
                <a:gd name="connsiteX9" fmla="*/ 132615 w 141549"/>
                <a:gd name="connsiteY9" fmla="*/ 0 h 74611"/>
                <a:gd name="connsiteX10" fmla="*/ 79500 w 141549"/>
                <a:gd name="connsiteY10" fmla="*/ 3262 h 7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549" h="74611">
                  <a:moveTo>
                    <a:pt x="79416" y="3346"/>
                  </a:moveTo>
                  <a:lnTo>
                    <a:pt x="47882" y="34546"/>
                  </a:lnTo>
                  <a:cubicBezTo>
                    <a:pt x="40354" y="41990"/>
                    <a:pt x="30651" y="46758"/>
                    <a:pt x="20279" y="48096"/>
                  </a:cubicBezTo>
                  <a:lnTo>
                    <a:pt x="9656" y="49518"/>
                  </a:lnTo>
                  <a:cubicBezTo>
                    <a:pt x="4888" y="50187"/>
                    <a:pt x="1124" y="53784"/>
                    <a:pt x="204" y="58468"/>
                  </a:cubicBezTo>
                  <a:lnTo>
                    <a:pt x="204" y="58468"/>
                  </a:lnTo>
                  <a:cubicBezTo>
                    <a:pt x="-1051" y="64909"/>
                    <a:pt x="3633" y="71015"/>
                    <a:pt x="10158" y="71601"/>
                  </a:cubicBezTo>
                  <a:lnTo>
                    <a:pt x="45791" y="74612"/>
                  </a:lnTo>
                  <a:lnTo>
                    <a:pt x="127847" y="59137"/>
                  </a:lnTo>
                  <a:cubicBezTo>
                    <a:pt x="127847" y="59137"/>
                    <a:pt x="155199" y="51107"/>
                    <a:pt x="132615" y="0"/>
                  </a:cubicBezTo>
                  <a:lnTo>
                    <a:pt x="79500" y="3262"/>
                  </a:lnTo>
                  <a:close/>
                </a:path>
              </a:pathLst>
            </a:custGeom>
            <a:solidFill>
              <a:srgbClr val="00264D"/>
            </a:solidFill>
            <a:ln w="8323" cap="flat">
              <a:noFill/>
              <a:prstDash val="solid"/>
              <a:miter/>
            </a:ln>
          </p:spPr>
          <p:txBody>
            <a:bodyPr rtlCol="0" anchor="ctr"/>
            <a:lstStyle/>
            <a:p>
              <a:endParaRPr lang="en-AU" sz="1285"/>
            </a:p>
          </p:txBody>
        </p:sp>
        <p:grpSp>
          <p:nvGrpSpPr>
            <p:cNvPr id="42" name="Graphic 119">
              <a:extLst>
                <a:ext uri="{FF2B5EF4-FFF2-40B4-BE49-F238E27FC236}">
                  <a16:creationId xmlns:a16="http://schemas.microsoft.com/office/drawing/2014/main" id="{E7E6BA0B-A0BB-35F5-876D-B0A8ED19814E}"/>
                </a:ext>
              </a:extLst>
            </p:cNvPr>
            <p:cNvGrpSpPr/>
            <p:nvPr/>
          </p:nvGrpSpPr>
          <p:grpSpPr>
            <a:xfrm>
              <a:off x="4301352" y="438473"/>
              <a:ext cx="1713694" cy="1396552"/>
              <a:chOff x="4301352" y="438473"/>
              <a:chExt cx="1713694" cy="1396552"/>
            </a:xfrm>
          </p:grpSpPr>
          <p:sp>
            <p:nvSpPr>
              <p:cNvPr id="43" name="Freeform: Shape 42">
                <a:extLst>
                  <a:ext uri="{FF2B5EF4-FFF2-40B4-BE49-F238E27FC236}">
                    <a16:creationId xmlns:a16="http://schemas.microsoft.com/office/drawing/2014/main" id="{96A8AB67-A323-8416-C267-605984BD68CF}"/>
                  </a:ext>
                </a:extLst>
              </p:cNvPr>
              <p:cNvSpPr/>
              <p:nvPr/>
            </p:nvSpPr>
            <p:spPr>
              <a:xfrm>
                <a:off x="5592356" y="942649"/>
                <a:ext cx="283073" cy="736164"/>
              </a:xfrm>
              <a:custGeom>
                <a:avLst/>
                <a:gdLst>
                  <a:gd name="connsiteX0" fmla="*/ 228099 w 283073"/>
                  <a:gd name="connsiteY0" fmla="*/ 0 h 736164"/>
                  <a:gd name="connsiteX1" fmla="*/ 44748 w 283073"/>
                  <a:gd name="connsiteY1" fmla="*/ 7612 h 736164"/>
                  <a:gd name="connsiteX2" fmla="*/ 1670 w 283073"/>
                  <a:gd name="connsiteY2" fmla="*/ 213631 h 736164"/>
                  <a:gd name="connsiteX3" fmla="*/ 1001 w 283073"/>
                  <a:gd name="connsiteY3" fmla="*/ 449093 h 736164"/>
                  <a:gd name="connsiteX4" fmla="*/ 45166 w 283073"/>
                  <a:gd name="connsiteY4" fmla="*/ 736165 h 736164"/>
                  <a:gd name="connsiteX5" fmla="*/ 107398 w 283073"/>
                  <a:gd name="connsiteY5" fmla="*/ 727131 h 736164"/>
                  <a:gd name="connsiteX6" fmla="*/ 97947 w 283073"/>
                  <a:gd name="connsiteY6" fmla="*/ 489745 h 736164"/>
                  <a:gd name="connsiteX7" fmla="*/ 138096 w 283073"/>
                  <a:gd name="connsiteY7" fmla="*/ 223334 h 736164"/>
                  <a:gd name="connsiteX8" fmla="*/ 282218 w 283073"/>
                  <a:gd name="connsiteY8" fmla="*/ 167542 h 736164"/>
                  <a:gd name="connsiteX9" fmla="*/ 228099 w 283073"/>
                  <a:gd name="connsiteY9" fmla="*/ 84 h 73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073" h="736164">
                    <a:moveTo>
                      <a:pt x="228099" y="0"/>
                    </a:moveTo>
                    <a:lnTo>
                      <a:pt x="44748" y="7612"/>
                    </a:lnTo>
                    <a:cubicBezTo>
                      <a:pt x="-5941" y="100793"/>
                      <a:pt x="1670" y="213631"/>
                      <a:pt x="1670" y="213631"/>
                    </a:cubicBezTo>
                    <a:cubicBezTo>
                      <a:pt x="1670" y="213631"/>
                      <a:pt x="-1592" y="439641"/>
                      <a:pt x="1001" y="449093"/>
                    </a:cubicBezTo>
                    <a:lnTo>
                      <a:pt x="45166" y="736165"/>
                    </a:lnTo>
                    <a:lnTo>
                      <a:pt x="107398" y="727131"/>
                    </a:lnTo>
                    <a:cubicBezTo>
                      <a:pt x="102882" y="616384"/>
                      <a:pt x="105976" y="565695"/>
                      <a:pt x="97947" y="489745"/>
                    </a:cubicBezTo>
                    <a:lnTo>
                      <a:pt x="138096" y="223334"/>
                    </a:lnTo>
                    <a:cubicBezTo>
                      <a:pt x="200580" y="222079"/>
                      <a:pt x="274439" y="270510"/>
                      <a:pt x="282218" y="167542"/>
                    </a:cubicBezTo>
                    <a:cubicBezTo>
                      <a:pt x="291084" y="49853"/>
                      <a:pt x="228099" y="84"/>
                      <a:pt x="228099" y="84"/>
                    </a:cubicBezTo>
                    <a:close/>
                  </a:path>
                </a:pathLst>
              </a:custGeom>
              <a:solidFill>
                <a:schemeClr val="accent2"/>
              </a:solidFill>
              <a:ln w="8323" cap="flat">
                <a:noFill/>
                <a:prstDash val="solid"/>
                <a:miter/>
              </a:ln>
            </p:spPr>
            <p:txBody>
              <a:bodyPr rtlCol="0" anchor="ctr"/>
              <a:lstStyle/>
              <a:p>
                <a:endParaRPr lang="en-AU" sz="1285"/>
              </a:p>
            </p:txBody>
          </p:sp>
          <p:sp>
            <p:nvSpPr>
              <p:cNvPr id="44" name="Freeform: Shape 43">
                <a:extLst>
                  <a:ext uri="{FF2B5EF4-FFF2-40B4-BE49-F238E27FC236}">
                    <a16:creationId xmlns:a16="http://schemas.microsoft.com/office/drawing/2014/main" id="{8A574A01-9C19-B688-EFF6-786C870DE99D}"/>
                  </a:ext>
                </a:extLst>
              </p:cNvPr>
              <p:cNvSpPr/>
              <p:nvPr/>
            </p:nvSpPr>
            <p:spPr>
              <a:xfrm>
                <a:off x="5150622" y="1500398"/>
                <a:ext cx="173899" cy="15725"/>
              </a:xfrm>
              <a:custGeom>
                <a:avLst/>
                <a:gdLst>
                  <a:gd name="connsiteX0" fmla="*/ 166036 w 173899"/>
                  <a:gd name="connsiteY0" fmla="*/ 15725 h 15725"/>
                  <a:gd name="connsiteX1" fmla="*/ 7863 w 173899"/>
                  <a:gd name="connsiteY1" fmla="*/ 15725 h 15725"/>
                  <a:gd name="connsiteX2" fmla="*/ 0 w 173899"/>
                  <a:gd name="connsiteY2" fmla="*/ 7863 h 15725"/>
                  <a:gd name="connsiteX3" fmla="*/ 0 w 173899"/>
                  <a:gd name="connsiteY3" fmla="*/ 7863 h 15725"/>
                  <a:gd name="connsiteX4" fmla="*/ 7863 w 173899"/>
                  <a:gd name="connsiteY4" fmla="*/ 0 h 15725"/>
                  <a:gd name="connsiteX5" fmla="*/ 166036 w 173899"/>
                  <a:gd name="connsiteY5" fmla="*/ 0 h 15725"/>
                  <a:gd name="connsiteX6" fmla="*/ 173899 w 173899"/>
                  <a:gd name="connsiteY6" fmla="*/ 7863 h 15725"/>
                  <a:gd name="connsiteX7" fmla="*/ 173899 w 173899"/>
                  <a:gd name="connsiteY7" fmla="*/ 7863 h 15725"/>
                  <a:gd name="connsiteX8" fmla="*/ 166036 w 173899"/>
                  <a:gd name="connsiteY8" fmla="*/ 15725 h 1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99" h="15725">
                    <a:moveTo>
                      <a:pt x="166036" y="15725"/>
                    </a:moveTo>
                    <a:lnTo>
                      <a:pt x="7863" y="15725"/>
                    </a:lnTo>
                    <a:cubicBezTo>
                      <a:pt x="3513" y="15725"/>
                      <a:pt x="0" y="12212"/>
                      <a:pt x="0" y="7863"/>
                    </a:cubicBezTo>
                    <a:lnTo>
                      <a:pt x="0" y="7863"/>
                    </a:lnTo>
                    <a:cubicBezTo>
                      <a:pt x="0" y="3513"/>
                      <a:pt x="3513" y="0"/>
                      <a:pt x="7863" y="0"/>
                    </a:cubicBezTo>
                    <a:lnTo>
                      <a:pt x="166036" y="0"/>
                    </a:lnTo>
                    <a:cubicBezTo>
                      <a:pt x="170386" y="0"/>
                      <a:pt x="173899" y="3513"/>
                      <a:pt x="173899" y="7863"/>
                    </a:cubicBezTo>
                    <a:lnTo>
                      <a:pt x="173899" y="7863"/>
                    </a:lnTo>
                    <a:cubicBezTo>
                      <a:pt x="173899" y="12212"/>
                      <a:pt x="170386" y="15725"/>
                      <a:pt x="166036" y="15725"/>
                    </a:cubicBezTo>
                    <a:close/>
                  </a:path>
                </a:pathLst>
              </a:custGeom>
              <a:solidFill>
                <a:srgbClr val="00264D"/>
              </a:solidFill>
              <a:ln w="8323" cap="flat">
                <a:noFill/>
                <a:prstDash val="solid"/>
                <a:miter/>
              </a:ln>
            </p:spPr>
            <p:txBody>
              <a:bodyPr rtlCol="0" anchor="ctr"/>
              <a:lstStyle/>
              <a:p>
                <a:endParaRPr lang="en-AU" sz="1285"/>
              </a:p>
            </p:txBody>
          </p:sp>
          <p:sp>
            <p:nvSpPr>
              <p:cNvPr id="45" name="Freeform: Shape 44">
                <a:extLst>
                  <a:ext uri="{FF2B5EF4-FFF2-40B4-BE49-F238E27FC236}">
                    <a16:creationId xmlns:a16="http://schemas.microsoft.com/office/drawing/2014/main" id="{C3EBF6C3-E59C-A914-FBB4-D1495C0E9D92}"/>
                  </a:ext>
                </a:extLst>
              </p:cNvPr>
              <p:cNvSpPr/>
              <p:nvPr/>
            </p:nvSpPr>
            <p:spPr>
              <a:xfrm>
                <a:off x="5281445" y="1293628"/>
                <a:ext cx="199490" cy="464646"/>
              </a:xfrm>
              <a:custGeom>
                <a:avLst/>
                <a:gdLst>
                  <a:gd name="connsiteX0" fmla="*/ 6188 w 199490"/>
                  <a:gd name="connsiteY0" fmla="*/ 463896 h 464646"/>
                  <a:gd name="connsiteX1" fmla="*/ 6188 w 199490"/>
                  <a:gd name="connsiteY1" fmla="*/ 463896 h 464646"/>
                  <a:gd name="connsiteX2" fmla="*/ 751 w 199490"/>
                  <a:gd name="connsiteY2" fmla="*/ 451015 h 464646"/>
                  <a:gd name="connsiteX3" fmla="*/ 180421 w 199490"/>
                  <a:gd name="connsiteY3" fmla="*/ 6188 h 464646"/>
                  <a:gd name="connsiteX4" fmla="*/ 193303 w 199490"/>
                  <a:gd name="connsiteY4" fmla="*/ 751 h 464646"/>
                  <a:gd name="connsiteX5" fmla="*/ 193303 w 199490"/>
                  <a:gd name="connsiteY5" fmla="*/ 751 h 464646"/>
                  <a:gd name="connsiteX6" fmla="*/ 198740 w 199490"/>
                  <a:gd name="connsiteY6" fmla="*/ 13632 h 464646"/>
                  <a:gd name="connsiteX7" fmla="*/ 19069 w 199490"/>
                  <a:gd name="connsiteY7" fmla="*/ 458459 h 464646"/>
                  <a:gd name="connsiteX8" fmla="*/ 6188 w 199490"/>
                  <a:gd name="connsiteY8" fmla="*/ 463896 h 46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490" h="464646">
                    <a:moveTo>
                      <a:pt x="6188" y="463896"/>
                    </a:moveTo>
                    <a:lnTo>
                      <a:pt x="6188" y="463896"/>
                    </a:lnTo>
                    <a:cubicBezTo>
                      <a:pt x="1085" y="461889"/>
                      <a:pt x="-1340" y="456117"/>
                      <a:pt x="751" y="451015"/>
                    </a:cubicBezTo>
                    <a:lnTo>
                      <a:pt x="180421" y="6188"/>
                    </a:lnTo>
                    <a:cubicBezTo>
                      <a:pt x="182429" y="1085"/>
                      <a:pt x="188200" y="-1340"/>
                      <a:pt x="193303" y="751"/>
                    </a:cubicBezTo>
                    <a:lnTo>
                      <a:pt x="193303" y="751"/>
                    </a:lnTo>
                    <a:cubicBezTo>
                      <a:pt x="198405" y="2758"/>
                      <a:pt x="200831" y="8530"/>
                      <a:pt x="198740" y="13632"/>
                    </a:cubicBezTo>
                    <a:lnTo>
                      <a:pt x="19069" y="458459"/>
                    </a:lnTo>
                    <a:cubicBezTo>
                      <a:pt x="17062" y="463562"/>
                      <a:pt x="11290" y="465987"/>
                      <a:pt x="6188" y="463896"/>
                    </a:cubicBezTo>
                    <a:close/>
                  </a:path>
                </a:pathLst>
              </a:custGeom>
              <a:solidFill>
                <a:srgbClr val="00264D"/>
              </a:solidFill>
              <a:ln w="8323" cap="flat">
                <a:noFill/>
                <a:prstDash val="solid"/>
                <a:miter/>
              </a:ln>
            </p:spPr>
            <p:txBody>
              <a:bodyPr rtlCol="0" anchor="ctr"/>
              <a:lstStyle/>
              <a:p>
                <a:endParaRPr lang="en-AU" sz="1285"/>
              </a:p>
            </p:txBody>
          </p:sp>
          <p:sp>
            <p:nvSpPr>
              <p:cNvPr id="46" name="Freeform: Shape 45">
                <a:extLst>
                  <a:ext uri="{FF2B5EF4-FFF2-40B4-BE49-F238E27FC236}">
                    <a16:creationId xmlns:a16="http://schemas.microsoft.com/office/drawing/2014/main" id="{2A9DDFE8-0E43-7B47-B11C-F714355E5FA0}"/>
                  </a:ext>
                </a:extLst>
              </p:cNvPr>
              <p:cNvSpPr/>
              <p:nvPr/>
            </p:nvSpPr>
            <p:spPr>
              <a:xfrm>
                <a:off x="5232931" y="1293628"/>
                <a:ext cx="199490" cy="464646"/>
              </a:xfrm>
              <a:custGeom>
                <a:avLst/>
                <a:gdLst>
                  <a:gd name="connsiteX0" fmla="*/ 193303 w 199490"/>
                  <a:gd name="connsiteY0" fmla="*/ 463896 h 464646"/>
                  <a:gd name="connsiteX1" fmla="*/ 193303 w 199490"/>
                  <a:gd name="connsiteY1" fmla="*/ 463896 h 464646"/>
                  <a:gd name="connsiteX2" fmla="*/ 198740 w 199490"/>
                  <a:gd name="connsiteY2" fmla="*/ 451015 h 464646"/>
                  <a:gd name="connsiteX3" fmla="*/ 19069 w 199490"/>
                  <a:gd name="connsiteY3" fmla="*/ 6188 h 464646"/>
                  <a:gd name="connsiteX4" fmla="*/ 6188 w 199490"/>
                  <a:gd name="connsiteY4" fmla="*/ 751 h 464646"/>
                  <a:gd name="connsiteX5" fmla="*/ 6188 w 199490"/>
                  <a:gd name="connsiteY5" fmla="*/ 751 h 464646"/>
                  <a:gd name="connsiteX6" fmla="*/ 751 w 199490"/>
                  <a:gd name="connsiteY6" fmla="*/ 13632 h 464646"/>
                  <a:gd name="connsiteX7" fmla="*/ 180421 w 199490"/>
                  <a:gd name="connsiteY7" fmla="*/ 458459 h 464646"/>
                  <a:gd name="connsiteX8" fmla="*/ 193303 w 199490"/>
                  <a:gd name="connsiteY8" fmla="*/ 463896 h 46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490" h="464646">
                    <a:moveTo>
                      <a:pt x="193303" y="463896"/>
                    </a:moveTo>
                    <a:lnTo>
                      <a:pt x="193303" y="463896"/>
                    </a:lnTo>
                    <a:cubicBezTo>
                      <a:pt x="198405" y="461889"/>
                      <a:pt x="200831" y="456117"/>
                      <a:pt x="198740" y="451015"/>
                    </a:cubicBezTo>
                    <a:lnTo>
                      <a:pt x="19069" y="6188"/>
                    </a:lnTo>
                    <a:cubicBezTo>
                      <a:pt x="17062" y="1085"/>
                      <a:pt x="11290" y="-1340"/>
                      <a:pt x="6188" y="751"/>
                    </a:cubicBezTo>
                    <a:lnTo>
                      <a:pt x="6188" y="751"/>
                    </a:lnTo>
                    <a:cubicBezTo>
                      <a:pt x="1085" y="2758"/>
                      <a:pt x="-1340" y="8530"/>
                      <a:pt x="751" y="13632"/>
                    </a:cubicBezTo>
                    <a:lnTo>
                      <a:pt x="180421" y="458459"/>
                    </a:lnTo>
                    <a:cubicBezTo>
                      <a:pt x="182429" y="463562"/>
                      <a:pt x="188200" y="465987"/>
                      <a:pt x="193303" y="463896"/>
                    </a:cubicBezTo>
                    <a:close/>
                  </a:path>
                </a:pathLst>
              </a:custGeom>
              <a:solidFill>
                <a:srgbClr val="00264D"/>
              </a:solidFill>
              <a:ln w="8323" cap="flat">
                <a:noFill/>
                <a:prstDash val="solid"/>
                <a:miter/>
              </a:ln>
            </p:spPr>
            <p:txBody>
              <a:bodyPr rtlCol="0" anchor="ctr"/>
              <a:lstStyle/>
              <a:p>
                <a:endParaRPr lang="en-AU" sz="1285"/>
              </a:p>
            </p:txBody>
          </p:sp>
          <p:sp>
            <p:nvSpPr>
              <p:cNvPr id="47" name="Freeform: Shape 46">
                <a:extLst>
                  <a:ext uri="{FF2B5EF4-FFF2-40B4-BE49-F238E27FC236}">
                    <a16:creationId xmlns:a16="http://schemas.microsoft.com/office/drawing/2014/main" id="{4B2BBAD6-1B60-8BAE-ADDC-4465E0356CBB}"/>
                  </a:ext>
                </a:extLst>
              </p:cNvPr>
              <p:cNvSpPr/>
              <p:nvPr/>
            </p:nvSpPr>
            <p:spPr>
              <a:xfrm>
                <a:off x="5386502" y="1500398"/>
                <a:ext cx="185191" cy="15725"/>
              </a:xfrm>
              <a:custGeom>
                <a:avLst/>
                <a:gdLst>
                  <a:gd name="connsiteX0" fmla="*/ 177329 w 185191"/>
                  <a:gd name="connsiteY0" fmla="*/ 15725 h 15725"/>
                  <a:gd name="connsiteX1" fmla="*/ 7863 w 185191"/>
                  <a:gd name="connsiteY1" fmla="*/ 15725 h 15725"/>
                  <a:gd name="connsiteX2" fmla="*/ 0 w 185191"/>
                  <a:gd name="connsiteY2" fmla="*/ 7863 h 15725"/>
                  <a:gd name="connsiteX3" fmla="*/ 0 w 185191"/>
                  <a:gd name="connsiteY3" fmla="*/ 7863 h 15725"/>
                  <a:gd name="connsiteX4" fmla="*/ 7863 w 185191"/>
                  <a:gd name="connsiteY4" fmla="*/ 0 h 15725"/>
                  <a:gd name="connsiteX5" fmla="*/ 177329 w 185191"/>
                  <a:gd name="connsiteY5" fmla="*/ 0 h 15725"/>
                  <a:gd name="connsiteX6" fmla="*/ 185191 w 185191"/>
                  <a:gd name="connsiteY6" fmla="*/ 7863 h 15725"/>
                  <a:gd name="connsiteX7" fmla="*/ 185191 w 185191"/>
                  <a:gd name="connsiteY7" fmla="*/ 7863 h 15725"/>
                  <a:gd name="connsiteX8" fmla="*/ 177329 w 185191"/>
                  <a:gd name="connsiteY8" fmla="*/ 15725 h 1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91" h="15725">
                    <a:moveTo>
                      <a:pt x="177329" y="15725"/>
                    </a:moveTo>
                    <a:lnTo>
                      <a:pt x="7863" y="15725"/>
                    </a:lnTo>
                    <a:cubicBezTo>
                      <a:pt x="3513" y="15725"/>
                      <a:pt x="0" y="12212"/>
                      <a:pt x="0" y="7863"/>
                    </a:cubicBezTo>
                    <a:lnTo>
                      <a:pt x="0" y="7863"/>
                    </a:lnTo>
                    <a:cubicBezTo>
                      <a:pt x="0" y="3513"/>
                      <a:pt x="3513" y="0"/>
                      <a:pt x="7863" y="0"/>
                    </a:cubicBezTo>
                    <a:lnTo>
                      <a:pt x="177329" y="0"/>
                    </a:lnTo>
                    <a:cubicBezTo>
                      <a:pt x="181678" y="0"/>
                      <a:pt x="185191" y="3513"/>
                      <a:pt x="185191" y="7863"/>
                    </a:cubicBezTo>
                    <a:lnTo>
                      <a:pt x="185191" y="7863"/>
                    </a:lnTo>
                    <a:cubicBezTo>
                      <a:pt x="185191" y="12212"/>
                      <a:pt x="181678" y="15725"/>
                      <a:pt x="177329" y="15725"/>
                    </a:cubicBezTo>
                    <a:close/>
                  </a:path>
                </a:pathLst>
              </a:custGeom>
              <a:solidFill>
                <a:srgbClr val="00264D"/>
              </a:solidFill>
              <a:ln w="8323" cap="flat">
                <a:noFill/>
                <a:prstDash val="solid"/>
                <a:miter/>
              </a:ln>
            </p:spPr>
            <p:txBody>
              <a:bodyPr rtlCol="0" anchor="ctr"/>
              <a:lstStyle/>
              <a:p>
                <a:endParaRPr lang="en-AU" sz="1285"/>
              </a:p>
            </p:txBody>
          </p:sp>
          <p:sp>
            <p:nvSpPr>
              <p:cNvPr id="48" name="Freeform: Shape 47">
                <a:extLst>
                  <a:ext uri="{FF2B5EF4-FFF2-40B4-BE49-F238E27FC236}">
                    <a16:creationId xmlns:a16="http://schemas.microsoft.com/office/drawing/2014/main" id="{C580BA27-7D8F-F3A3-101A-6E4A3A681725}"/>
                  </a:ext>
                </a:extLst>
              </p:cNvPr>
              <p:cNvSpPr/>
              <p:nvPr/>
            </p:nvSpPr>
            <p:spPr>
              <a:xfrm>
                <a:off x="5171951" y="779875"/>
                <a:ext cx="52362" cy="201920"/>
              </a:xfrm>
              <a:custGeom>
                <a:avLst/>
                <a:gdLst>
                  <a:gd name="connsiteX0" fmla="*/ 52362 w 52362"/>
                  <a:gd name="connsiteY0" fmla="*/ 0 h 201920"/>
                  <a:gd name="connsiteX1" fmla="*/ 0 w 52362"/>
                  <a:gd name="connsiteY1" fmla="*/ 201920 h 201920"/>
                  <a:gd name="connsiteX2" fmla="*/ 31869 w 52362"/>
                  <a:gd name="connsiteY2" fmla="*/ 194309 h 201920"/>
                  <a:gd name="connsiteX3" fmla="*/ 52278 w 52362"/>
                  <a:gd name="connsiteY3" fmla="*/ 84 h 201920"/>
                </a:gdLst>
                <a:ahLst/>
                <a:cxnLst>
                  <a:cxn ang="0">
                    <a:pos x="connsiteX0" y="connsiteY0"/>
                  </a:cxn>
                  <a:cxn ang="0">
                    <a:pos x="connsiteX1" y="connsiteY1"/>
                  </a:cxn>
                  <a:cxn ang="0">
                    <a:pos x="connsiteX2" y="connsiteY2"/>
                  </a:cxn>
                  <a:cxn ang="0">
                    <a:pos x="connsiteX3" y="connsiteY3"/>
                  </a:cxn>
                </a:cxnLst>
                <a:rect l="l" t="t" r="r" b="b"/>
                <a:pathLst>
                  <a:path w="52362" h="201920">
                    <a:moveTo>
                      <a:pt x="52362" y="0"/>
                    </a:moveTo>
                    <a:cubicBezTo>
                      <a:pt x="52362" y="0"/>
                      <a:pt x="8197" y="72270"/>
                      <a:pt x="0" y="201920"/>
                    </a:cubicBezTo>
                    <a:cubicBezTo>
                      <a:pt x="0" y="201920"/>
                      <a:pt x="31953" y="198909"/>
                      <a:pt x="31869" y="194309"/>
                    </a:cubicBezTo>
                    <a:cubicBezTo>
                      <a:pt x="31785" y="189708"/>
                      <a:pt x="52278" y="84"/>
                      <a:pt x="52278" y="84"/>
                    </a:cubicBezTo>
                    <a:close/>
                  </a:path>
                </a:pathLst>
              </a:custGeom>
              <a:solidFill>
                <a:srgbClr val="F8981D"/>
              </a:solidFill>
              <a:ln w="8323" cap="flat">
                <a:noFill/>
                <a:prstDash val="solid"/>
                <a:miter/>
              </a:ln>
            </p:spPr>
            <p:txBody>
              <a:bodyPr rtlCol="0" anchor="ctr"/>
              <a:lstStyle/>
              <a:p>
                <a:endParaRPr lang="en-AU" sz="1285"/>
              </a:p>
            </p:txBody>
          </p:sp>
          <p:sp>
            <p:nvSpPr>
              <p:cNvPr id="49" name="Freeform: Shape 48">
                <a:extLst>
                  <a:ext uri="{FF2B5EF4-FFF2-40B4-BE49-F238E27FC236}">
                    <a16:creationId xmlns:a16="http://schemas.microsoft.com/office/drawing/2014/main" id="{4FE17EC5-F6CE-FE2E-FBD3-4D652032A6BA}"/>
                  </a:ext>
                </a:extLst>
              </p:cNvPr>
              <p:cNvSpPr/>
              <p:nvPr/>
            </p:nvSpPr>
            <p:spPr>
              <a:xfrm>
                <a:off x="5531406" y="1133829"/>
                <a:ext cx="278563" cy="640625"/>
              </a:xfrm>
              <a:custGeom>
                <a:avLst/>
                <a:gdLst>
                  <a:gd name="connsiteX0" fmla="*/ 269560 w 278563"/>
                  <a:gd name="connsiteY0" fmla="*/ 639672 h 640625"/>
                  <a:gd name="connsiteX1" fmla="*/ 269560 w 278563"/>
                  <a:gd name="connsiteY1" fmla="*/ 639672 h 640625"/>
                  <a:gd name="connsiteX2" fmla="*/ 251241 w 278563"/>
                  <a:gd name="connsiteY2" fmla="*/ 631976 h 640625"/>
                  <a:gd name="connsiteX3" fmla="*/ 974 w 278563"/>
                  <a:gd name="connsiteY3" fmla="*/ 18603 h 640625"/>
                  <a:gd name="connsiteX4" fmla="*/ 9004 w 278563"/>
                  <a:gd name="connsiteY4" fmla="*/ 954 h 640625"/>
                  <a:gd name="connsiteX5" fmla="*/ 9004 w 278563"/>
                  <a:gd name="connsiteY5" fmla="*/ 954 h 640625"/>
                  <a:gd name="connsiteX6" fmla="*/ 27322 w 278563"/>
                  <a:gd name="connsiteY6" fmla="*/ 8650 h 640625"/>
                  <a:gd name="connsiteX7" fmla="*/ 277590 w 278563"/>
                  <a:gd name="connsiteY7" fmla="*/ 622023 h 640625"/>
                  <a:gd name="connsiteX8" fmla="*/ 269560 w 278563"/>
                  <a:gd name="connsiteY8" fmla="*/ 639672 h 64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563" h="640625">
                    <a:moveTo>
                      <a:pt x="269560" y="639672"/>
                    </a:moveTo>
                    <a:lnTo>
                      <a:pt x="269560" y="639672"/>
                    </a:lnTo>
                    <a:cubicBezTo>
                      <a:pt x="262282" y="642432"/>
                      <a:pt x="254085" y="639003"/>
                      <a:pt x="251241" y="631976"/>
                    </a:cubicBezTo>
                    <a:lnTo>
                      <a:pt x="974" y="18603"/>
                    </a:lnTo>
                    <a:cubicBezTo>
                      <a:pt x="-1870" y="11577"/>
                      <a:pt x="1727" y="3714"/>
                      <a:pt x="9004" y="954"/>
                    </a:cubicBezTo>
                    <a:lnTo>
                      <a:pt x="9004" y="954"/>
                    </a:lnTo>
                    <a:cubicBezTo>
                      <a:pt x="16281" y="-1806"/>
                      <a:pt x="24478" y="1623"/>
                      <a:pt x="27322" y="8650"/>
                    </a:cubicBezTo>
                    <a:lnTo>
                      <a:pt x="277590" y="622023"/>
                    </a:lnTo>
                    <a:cubicBezTo>
                      <a:pt x="280434" y="629049"/>
                      <a:pt x="276837" y="636912"/>
                      <a:pt x="269560" y="639672"/>
                    </a:cubicBezTo>
                    <a:close/>
                  </a:path>
                </a:pathLst>
              </a:custGeom>
              <a:solidFill>
                <a:srgbClr val="00264D"/>
              </a:solidFill>
              <a:ln w="8323" cap="flat">
                <a:noFill/>
                <a:prstDash val="solid"/>
                <a:miter/>
              </a:ln>
            </p:spPr>
            <p:txBody>
              <a:bodyPr rtlCol="0" anchor="ctr"/>
              <a:lstStyle/>
              <a:p>
                <a:endParaRPr lang="en-AU" sz="1285"/>
              </a:p>
            </p:txBody>
          </p:sp>
          <p:sp>
            <p:nvSpPr>
              <p:cNvPr id="50" name="Freeform: Shape 49">
                <a:extLst>
                  <a:ext uri="{FF2B5EF4-FFF2-40B4-BE49-F238E27FC236}">
                    <a16:creationId xmlns:a16="http://schemas.microsoft.com/office/drawing/2014/main" id="{046ED821-E9EB-ABDA-7987-5B44A9BFD2C8}"/>
                  </a:ext>
                </a:extLst>
              </p:cNvPr>
              <p:cNvSpPr/>
              <p:nvPr/>
            </p:nvSpPr>
            <p:spPr>
              <a:xfrm>
                <a:off x="5031931" y="1293545"/>
                <a:ext cx="210029" cy="490660"/>
              </a:xfrm>
              <a:custGeom>
                <a:avLst/>
                <a:gdLst>
                  <a:gd name="connsiteX0" fmla="*/ 6188 w 210029"/>
                  <a:gd name="connsiteY0" fmla="*/ 489910 h 490660"/>
                  <a:gd name="connsiteX1" fmla="*/ 6188 w 210029"/>
                  <a:gd name="connsiteY1" fmla="*/ 489910 h 490660"/>
                  <a:gd name="connsiteX2" fmla="*/ 751 w 210029"/>
                  <a:gd name="connsiteY2" fmla="*/ 477029 h 490660"/>
                  <a:gd name="connsiteX3" fmla="*/ 190961 w 210029"/>
                  <a:gd name="connsiteY3" fmla="*/ 6188 h 490660"/>
                  <a:gd name="connsiteX4" fmla="*/ 203842 w 210029"/>
                  <a:gd name="connsiteY4" fmla="*/ 751 h 490660"/>
                  <a:gd name="connsiteX5" fmla="*/ 203842 w 210029"/>
                  <a:gd name="connsiteY5" fmla="*/ 751 h 490660"/>
                  <a:gd name="connsiteX6" fmla="*/ 209279 w 210029"/>
                  <a:gd name="connsiteY6" fmla="*/ 13632 h 490660"/>
                  <a:gd name="connsiteX7" fmla="*/ 19069 w 210029"/>
                  <a:gd name="connsiteY7" fmla="*/ 484473 h 490660"/>
                  <a:gd name="connsiteX8" fmla="*/ 6188 w 210029"/>
                  <a:gd name="connsiteY8" fmla="*/ 489910 h 49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29" h="490660">
                    <a:moveTo>
                      <a:pt x="6188" y="489910"/>
                    </a:moveTo>
                    <a:lnTo>
                      <a:pt x="6188" y="489910"/>
                    </a:lnTo>
                    <a:cubicBezTo>
                      <a:pt x="1085" y="487903"/>
                      <a:pt x="-1340" y="482131"/>
                      <a:pt x="751" y="477029"/>
                    </a:cubicBezTo>
                    <a:lnTo>
                      <a:pt x="190961" y="6188"/>
                    </a:lnTo>
                    <a:cubicBezTo>
                      <a:pt x="192968" y="1085"/>
                      <a:pt x="198740" y="-1340"/>
                      <a:pt x="203842" y="751"/>
                    </a:cubicBezTo>
                    <a:lnTo>
                      <a:pt x="203842" y="751"/>
                    </a:lnTo>
                    <a:cubicBezTo>
                      <a:pt x="208944" y="2758"/>
                      <a:pt x="211370" y="8530"/>
                      <a:pt x="209279" y="13632"/>
                    </a:cubicBezTo>
                    <a:lnTo>
                      <a:pt x="19069" y="484473"/>
                    </a:lnTo>
                    <a:cubicBezTo>
                      <a:pt x="17062" y="489575"/>
                      <a:pt x="11290" y="492001"/>
                      <a:pt x="6188" y="489910"/>
                    </a:cubicBezTo>
                    <a:close/>
                  </a:path>
                </a:pathLst>
              </a:custGeom>
              <a:solidFill>
                <a:srgbClr val="00264D"/>
              </a:solidFill>
              <a:ln w="8323" cap="flat">
                <a:noFill/>
                <a:prstDash val="solid"/>
                <a:miter/>
              </a:ln>
            </p:spPr>
            <p:txBody>
              <a:bodyPr rtlCol="0" anchor="ctr"/>
              <a:lstStyle/>
              <a:p>
                <a:endParaRPr lang="en-AU" sz="1285"/>
              </a:p>
            </p:txBody>
          </p:sp>
          <p:sp>
            <p:nvSpPr>
              <p:cNvPr id="51" name="Freeform: Shape 50">
                <a:extLst>
                  <a:ext uri="{FF2B5EF4-FFF2-40B4-BE49-F238E27FC236}">
                    <a16:creationId xmlns:a16="http://schemas.microsoft.com/office/drawing/2014/main" id="{B7C5C79F-DE5F-A09A-30F0-B31203A2A9A9}"/>
                  </a:ext>
                </a:extLst>
              </p:cNvPr>
              <p:cNvSpPr/>
              <p:nvPr/>
            </p:nvSpPr>
            <p:spPr>
              <a:xfrm>
                <a:off x="4743006" y="1054238"/>
                <a:ext cx="315449" cy="736738"/>
              </a:xfrm>
              <a:custGeom>
                <a:avLst/>
                <a:gdLst>
                  <a:gd name="connsiteX0" fmla="*/ 306990 w 315449"/>
                  <a:gd name="connsiteY0" fmla="*/ 735908 h 736738"/>
                  <a:gd name="connsiteX1" fmla="*/ 306990 w 315449"/>
                  <a:gd name="connsiteY1" fmla="*/ 735908 h 736738"/>
                  <a:gd name="connsiteX2" fmla="*/ 287919 w 315449"/>
                  <a:gd name="connsiteY2" fmla="*/ 726289 h 736738"/>
                  <a:gd name="connsiteX3" fmla="*/ 1266 w 315449"/>
                  <a:gd name="connsiteY3" fmla="*/ 20320 h 736738"/>
                  <a:gd name="connsiteX4" fmla="*/ 8543 w 315449"/>
                  <a:gd name="connsiteY4" fmla="*/ 831 h 736738"/>
                  <a:gd name="connsiteX5" fmla="*/ 8543 w 315449"/>
                  <a:gd name="connsiteY5" fmla="*/ 831 h 736738"/>
                  <a:gd name="connsiteX6" fmla="*/ 27614 w 315449"/>
                  <a:gd name="connsiteY6" fmla="*/ 10450 h 736738"/>
                  <a:gd name="connsiteX7" fmla="*/ 314184 w 315449"/>
                  <a:gd name="connsiteY7" fmla="*/ 716502 h 736738"/>
                  <a:gd name="connsiteX8" fmla="*/ 306906 w 315449"/>
                  <a:gd name="connsiteY8" fmla="*/ 735992 h 73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449" h="736738">
                    <a:moveTo>
                      <a:pt x="306990" y="735908"/>
                    </a:moveTo>
                    <a:lnTo>
                      <a:pt x="306990" y="735908"/>
                    </a:lnTo>
                    <a:cubicBezTo>
                      <a:pt x="299713" y="738668"/>
                      <a:pt x="291181" y="734319"/>
                      <a:pt x="287919" y="726289"/>
                    </a:cubicBezTo>
                    <a:lnTo>
                      <a:pt x="1266" y="20320"/>
                    </a:lnTo>
                    <a:cubicBezTo>
                      <a:pt x="-1997" y="12290"/>
                      <a:pt x="1266" y="3507"/>
                      <a:pt x="8543" y="831"/>
                    </a:cubicBezTo>
                    <a:lnTo>
                      <a:pt x="8543" y="831"/>
                    </a:lnTo>
                    <a:cubicBezTo>
                      <a:pt x="15820" y="-1930"/>
                      <a:pt x="24352" y="2420"/>
                      <a:pt x="27614" y="10450"/>
                    </a:cubicBezTo>
                    <a:lnTo>
                      <a:pt x="314184" y="716502"/>
                    </a:lnTo>
                    <a:cubicBezTo>
                      <a:pt x="317446" y="724532"/>
                      <a:pt x="314184" y="733315"/>
                      <a:pt x="306906" y="735992"/>
                    </a:cubicBezTo>
                    <a:close/>
                  </a:path>
                </a:pathLst>
              </a:custGeom>
              <a:solidFill>
                <a:srgbClr val="00264D"/>
              </a:solidFill>
              <a:ln w="8323" cap="flat">
                <a:noFill/>
                <a:prstDash val="solid"/>
                <a:miter/>
              </a:ln>
            </p:spPr>
            <p:txBody>
              <a:bodyPr rtlCol="0" anchor="ctr"/>
              <a:lstStyle/>
              <a:p>
                <a:endParaRPr lang="en-AU" sz="1285"/>
              </a:p>
            </p:txBody>
          </p:sp>
          <p:sp>
            <p:nvSpPr>
              <p:cNvPr id="52" name="Freeform: Shape 51">
                <a:extLst>
                  <a:ext uri="{FF2B5EF4-FFF2-40B4-BE49-F238E27FC236}">
                    <a16:creationId xmlns:a16="http://schemas.microsoft.com/office/drawing/2014/main" id="{15FF23EF-B758-8847-4B08-3B470EFC6A8F}"/>
                  </a:ext>
                </a:extLst>
              </p:cNvPr>
              <p:cNvSpPr/>
              <p:nvPr/>
            </p:nvSpPr>
            <p:spPr>
              <a:xfrm>
                <a:off x="5081363" y="1238671"/>
                <a:ext cx="460217" cy="87660"/>
              </a:xfrm>
              <a:custGeom>
                <a:avLst/>
                <a:gdLst>
                  <a:gd name="connsiteX0" fmla="*/ 416388 w 460217"/>
                  <a:gd name="connsiteY0" fmla="*/ 0 h 87660"/>
                  <a:gd name="connsiteX1" fmla="*/ 460218 w 460217"/>
                  <a:gd name="connsiteY1" fmla="*/ 43830 h 87660"/>
                  <a:gd name="connsiteX2" fmla="*/ 460218 w 460217"/>
                  <a:gd name="connsiteY2" fmla="*/ 43830 h 87660"/>
                  <a:gd name="connsiteX3" fmla="*/ 416388 w 460217"/>
                  <a:gd name="connsiteY3" fmla="*/ 87661 h 87660"/>
                  <a:gd name="connsiteX4" fmla="*/ 43830 w 460217"/>
                  <a:gd name="connsiteY4" fmla="*/ 87661 h 87660"/>
                  <a:gd name="connsiteX5" fmla="*/ 0 w 460217"/>
                  <a:gd name="connsiteY5" fmla="*/ 43830 h 87660"/>
                  <a:gd name="connsiteX6" fmla="*/ 0 w 460217"/>
                  <a:gd name="connsiteY6" fmla="*/ 43830 h 87660"/>
                  <a:gd name="connsiteX7" fmla="*/ 43830 w 460217"/>
                  <a:gd name="connsiteY7" fmla="*/ 0 h 8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217" h="87660">
                    <a:moveTo>
                      <a:pt x="416388" y="0"/>
                    </a:moveTo>
                    <a:cubicBezTo>
                      <a:pt x="440594" y="0"/>
                      <a:pt x="460218" y="19624"/>
                      <a:pt x="460218" y="43830"/>
                    </a:cubicBezTo>
                    <a:lnTo>
                      <a:pt x="460218" y="43830"/>
                    </a:lnTo>
                    <a:cubicBezTo>
                      <a:pt x="460218" y="68037"/>
                      <a:pt x="440594" y="87661"/>
                      <a:pt x="416388" y="87661"/>
                    </a:cubicBezTo>
                    <a:lnTo>
                      <a:pt x="43830" y="87661"/>
                    </a:lnTo>
                    <a:cubicBezTo>
                      <a:pt x="19623" y="87661"/>
                      <a:pt x="0" y="68037"/>
                      <a:pt x="0" y="43830"/>
                    </a:cubicBezTo>
                    <a:lnTo>
                      <a:pt x="0" y="43830"/>
                    </a:lnTo>
                    <a:cubicBezTo>
                      <a:pt x="0" y="19623"/>
                      <a:pt x="19624" y="0"/>
                      <a:pt x="43830" y="0"/>
                    </a:cubicBezTo>
                    <a:close/>
                  </a:path>
                </a:pathLst>
              </a:custGeom>
              <a:solidFill>
                <a:srgbClr val="00264D"/>
              </a:solidFill>
              <a:ln w="8323" cap="flat">
                <a:noFill/>
                <a:prstDash val="solid"/>
                <a:miter/>
              </a:ln>
            </p:spPr>
            <p:txBody>
              <a:bodyPr rtlCol="0" anchor="ctr"/>
              <a:lstStyle/>
              <a:p>
                <a:endParaRPr lang="en-AU" sz="1285"/>
              </a:p>
            </p:txBody>
          </p:sp>
          <p:sp>
            <p:nvSpPr>
              <p:cNvPr id="53" name="Freeform: Shape 52">
                <a:extLst>
                  <a:ext uri="{FF2B5EF4-FFF2-40B4-BE49-F238E27FC236}">
                    <a16:creationId xmlns:a16="http://schemas.microsoft.com/office/drawing/2014/main" id="{33A79A2B-6381-2203-164F-B6783DEB77D0}"/>
                  </a:ext>
                </a:extLst>
              </p:cNvPr>
              <p:cNvSpPr/>
              <p:nvPr/>
            </p:nvSpPr>
            <p:spPr>
              <a:xfrm>
                <a:off x="5203846" y="1036500"/>
                <a:ext cx="321620" cy="228937"/>
              </a:xfrm>
              <a:custGeom>
                <a:avLst/>
                <a:gdLst>
                  <a:gd name="connsiteX0" fmla="*/ 38200 w 321620"/>
                  <a:gd name="connsiteY0" fmla="*/ 15307 h 228937"/>
                  <a:gd name="connsiteX1" fmla="*/ 142 w 321620"/>
                  <a:gd name="connsiteY1" fmla="*/ 155664 h 228937"/>
                  <a:gd name="connsiteX2" fmla="*/ 28832 w 321620"/>
                  <a:gd name="connsiteY2" fmla="*/ 228938 h 228937"/>
                  <a:gd name="connsiteX3" fmla="*/ 229498 w 321620"/>
                  <a:gd name="connsiteY3" fmla="*/ 227349 h 228937"/>
                  <a:gd name="connsiteX4" fmla="*/ 320253 w 321620"/>
                  <a:gd name="connsiteY4" fmla="*/ 118693 h 228937"/>
                  <a:gd name="connsiteX5" fmla="*/ 320086 w 321620"/>
                  <a:gd name="connsiteY5" fmla="*/ 117857 h 228937"/>
                  <a:gd name="connsiteX6" fmla="*/ 317577 w 321620"/>
                  <a:gd name="connsiteY6" fmla="*/ 101629 h 228937"/>
                  <a:gd name="connsiteX7" fmla="*/ 303859 w 321620"/>
                  <a:gd name="connsiteY7" fmla="*/ 0 h 228937"/>
                  <a:gd name="connsiteX8" fmla="*/ 29669 w 321620"/>
                  <a:gd name="connsiteY8" fmla="*/ 30363 h 228937"/>
                  <a:gd name="connsiteX9" fmla="*/ 38200 w 321620"/>
                  <a:gd name="connsiteY9" fmla="*/ 15223 h 22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620" h="228937">
                    <a:moveTo>
                      <a:pt x="38200" y="15307"/>
                    </a:moveTo>
                    <a:cubicBezTo>
                      <a:pt x="38200" y="15307"/>
                      <a:pt x="-2702" y="132746"/>
                      <a:pt x="142" y="155664"/>
                    </a:cubicBezTo>
                    <a:cubicBezTo>
                      <a:pt x="5411" y="198575"/>
                      <a:pt x="28832" y="228938"/>
                      <a:pt x="28832" y="228938"/>
                    </a:cubicBezTo>
                    <a:lnTo>
                      <a:pt x="229498" y="227349"/>
                    </a:lnTo>
                    <a:cubicBezTo>
                      <a:pt x="286795" y="226930"/>
                      <a:pt x="329956" y="175154"/>
                      <a:pt x="320253" y="118693"/>
                    </a:cubicBezTo>
                    <a:lnTo>
                      <a:pt x="320086" y="117857"/>
                    </a:lnTo>
                    <a:cubicBezTo>
                      <a:pt x="319166" y="112503"/>
                      <a:pt x="318329" y="107066"/>
                      <a:pt x="317577" y="101629"/>
                    </a:cubicBezTo>
                    <a:cubicBezTo>
                      <a:pt x="314147" y="76201"/>
                      <a:pt x="303859" y="0"/>
                      <a:pt x="303859" y="0"/>
                    </a:cubicBezTo>
                    <a:cubicBezTo>
                      <a:pt x="241543" y="40401"/>
                      <a:pt x="128621" y="57046"/>
                      <a:pt x="29669" y="30363"/>
                    </a:cubicBezTo>
                    <a:lnTo>
                      <a:pt x="38200" y="15223"/>
                    </a:lnTo>
                    <a:close/>
                  </a:path>
                </a:pathLst>
              </a:custGeom>
              <a:solidFill>
                <a:srgbClr val="25B3E0"/>
              </a:solidFill>
              <a:ln w="8323" cap="flat">
                <a:noFill/>
                <a:prstDash val="solid"/>
                <a:miter/>
              </a:ln>
            </p:spPr>
            <p:txBody>
              <a:bodyPr rtlCol="0" anchor="ctr"/>
              <a:lstStyle/>
              <a:p>
                <a:endParaRPr lang="en-AU" sz="1285"/>
              </a:p>
            </p:txBody>
          </p:sp>
          <p:sp>
            <p:nvSpPr>
              <p:cNvPr id="54" name="Freeform: Shape 53">
                <a:extLst>
                  <a:ext uri="{FF2B5EF4-FFF2-40B4-BE49-F238E27FC236}">
                    <a16:creationId xmlns:a16="http://schemas.microsoft.com/office/drawing/2014/main" id="{CBD00EDA-5AE5-90C6-A431-C078909EC66B}"/>
                  </a:ext>
                </a:extLst>
              </p:cNvPr>
              <p:cNvSpPr/>
              <p:nvPr/>
            </p:nvSpPr>
            <p:spPr>
              <a:xfrm>
                <a:off x="5077097" y="925251"/>
                <a:ext cx="162774" cy="186947"/>
              </a:xfrm>
              <a:custGeom>
                <a:avLst/>
                <a:gdLst>
                  <a:gd name="connsiteX0" fmla="*/ 0 w 162774"/>
                  <a:gd name="connsiteY0" fmla="*/ 134586 h 186947"/>
                  <a:gd name="connsiteX1" fmla="*/ 73775 w 162774"/>
                  <a:gd name="connsiteY1" fmla="*/ 69928 h 186947"/>
                  <a:gd name="connsiteX2" fmla="*/ 129651 w 162774"/>
                  <a:gd name="connsiteY2" fmla="*/ 0 h 186947"/>
                  <a:gd name="connsiteX3" fmla="*/ 162774 w 162774"/>
                  <a:gd name="connsiteY3" fmla="*/ 78292 h 186947"/>
                  <a:gd name="connsiteX4" fmla="*/ 12212 w 162774"/>
                  <a:gd name="connsiteY4" fmla="*/ 186948 h 186947"/>
                  <a:gd name="connsiteX5" fmla="*/ 3429 w 162774"/>
                  <a:gd name="connsiteY5" fmla="*/ 160683 h 186947"/>
                  <a:gd name="connsiteX6" fmla="*/ 0 w 162774"/>
                  <a:gd name="connsiteY6" fmla="*/ 134586 h 18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74" h="186947">
                    <a:moveTo>
                      <a:pt x="0" y="134586"/>
                    </a:moveTo>
                    <a:lnTo>
                      <a:pt x="73775" y="69928"/>
                    </a:lnTo>
                    <a:lnTo>
                      <a:pt x="129651" y="0"/>
                    </a:lnTo>
                    <a:lnTo>
                      <a:pt x="162774" y="78292"/>
                    </a:lnTo>
                    <a:cubicBezTo>
                      <a:pt x="129902" y="127560"/>
                      <a:pt x="84147" y="167124"/>
                      <a:pt x="12212" y="186948"/>
                    </a:cubicBezTo>
                    <a:lnTo>
                      <a:pt x="3429" y="160683"/>
                    </a:lnTo>
                    <a:lnTo>
                      <a:pt x="0" y="134586"/>
                    </a:lnTo>
                    <a:close/>
                  </a:path>
                </a:pathLst>
              </a:custGeom>
              <a:solidFill>
                <a:srgbClr val="F8981D"/>
              </a:solidFill>
              <a:ln w="8323" cap="flat">
                <a:noFill/>
                <a:prstDash val="solid"/>
                <a:miter/>
              </a:ln>
            </p:spPr>
            <p:txBody>
              <a:bodyPr rtlCol="0" anchor="ctr"/>
              <a:lstStyle/>
              <a:p>
                <a:endParaRPr lang="en-AU" sz="1285"/>
              </a:p>
            </p:txBody>
          </p:sp>
          <p:sp>
            <p:nvSpPr>
              <p:cNvPr id="55" name="Freeform: Shape 54">
                <a:extLst>
                  <a:ext uri="{FF2B5EF4-FFF2-40B4-BE49-F238E27FC236}">
                    <a16:creationId xmlns:a16="http://schemas.microsoft.com/office/drawing/2014/main" id="{A577ED2E-3152-9479-FA87-55075E43FFF1}"/>
                  </a:ext>
                </a:extLst>
              </p:cNvPr>
              <p:cNvSpPr/>
              <p:nvPr/>
            </p:nvSpPr>
            <p:spPr>
              <a:xfrm>
                <a:off x="4865892" y="1151094"/>
                <a:ext cx="514670" cy="538761"/>
              </a:xfrm>
              <a:custGeom>
                <a:avLst/>
                <a:gdLst>
                  <a:gd name="connsiteX0" fmla="*/ 84 w 514670"/>
                  <a:gd name="connsiteY0" fmla="*/ 531149 h 538761"/>
                  <a:gd name="connsiteX1" fmla="*/ 100626 w 514670"/>
                  <a:gd name="connsiteY1" fmla="*/ 172226 h 538761"/>
                  <a:gd name="connsiteX2" fmla="*/ 158425 w 514670"/>
                  <a:gd name="connsiteY2" fmla="*/ 106983 h 538761"/>
                  <a:gd name="connsiteX3" fmla="*/ 373896 w 514670"/>
                  <a:gd name="connsiteY3" fmla="*/ 0 h 538761"/>
                  <a:gd name="connsiteX4" fmla="*/ 514671 w 514670"/>
                  <a:gd name="connsiteY4" fmla="*/ 119613 h 538761"/>
                  <a:gd name="connsiteX5" fmla="*/ 218315 w 514670"/>
                  <a:gd name="connsiteY5" fmla="*/ 241903 h 538761"/>
                  <a:gd name="connsiteX6" fmla="*/ 89333 w 514670"/>
                  <a:gd name="connsiteY6" fmla="*/ 538761 h 538761"/>
                  <a:gd name="connsiteX7" fmla="*/ 0 w 514670"/>
                  <a:gd name="connsiteY7" fmla="*/ 531233 h 53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670" h="538761">
                    <a:moveTo>
                      <a:pt x="84" y="531149"/>
                    </a:moveTo>
                    <a:cubicBezTo>
                      <a:pt x="84" y="519857"/>
                      <a:pt x="64407" y="275110"/>
                      <a:pt x="100626" y="172226"/>
                    </a:cubicBezTo>
                    <a:cubicBezTo>
                      <a:pt x="110663" y="143787"/>
                      <a:pt x="131407" y="120366"/>
                      <a:pt x="158425" y="106983"/>
                    </a:cubicBezTo>
                    <a:lnTo>
                      <a:pt x="373896" y="0"/>
                    </a:lnTo>
                    <a:lnTo>
                      <a:pt x="514671" y="119613"/>
                    </a:lnTo>
                    <a:lnTo>
                      <a:pt x="218315" y="241903"/>
                    </a:lnTo>
                    <a:cubicBezTo>
                      <a:pt x="206772" y="319610"/>
                      <a:pt x="151984" y="432113"/>
                      <a:pt x="89333" y="538761"/>
                    </a:cubicBezTo>
                    <a:lnTo>
                      <a:pt x="0" y="531233"/>
                    </a:lnTo>
                    <a:close/>
                  </a:path>
                </a:pathLst>
              </a:custGeom>
              <a:solidFill>
                <a:srgbClr val="25B3E0"/>
              </a:solidFill>
              <a:ln w="8323" cap="flat">
                <a:noFill/>
                <a:prstDash val="solid"/>
                <a:miter/>
              </a:ln>
            </p:spPr>
            <p:txBody>
              <a:bodyPr rtlCol="0" anchor="ctr"/>
              <a:lstStyle/>
              <a:p>
                <a:endParaRPr lang="en-AU" sz="1285"/>
              </a:p>
            </p:txBody>
          </p:sp>
          <p:sp>
            <p:nvSpPr>
              <p:cNvPr id="56" name="Freeform: Shape 55">
                <a:extLst>
                  <a:ext uri="{FF2B5EF4-FFF2-40B4-BE49-F238E27FC236}">
                    <a16:creationId xmlns:a16="http://schemas.microsoft.com/office/drawing/2014/main" id="{7C791EED-E44F-4D27-FA1E-C6BA7C79386E}"/>
                  </a:ext>
                </a:extLst>
              </p:cNvPr>
              <p:cNvSpPr/>
              <p:nvPr/>
            </p:nvSpPr>
            <p:spPr>
              <a:xfrm>
                <a:off x="4919175" y="1194004"/>
                <a:ext cx="461388" cy="495767"/>
              </a:xfrm>
              <a:custGeom>
                <a:avLst/>
                <a:gdLst>
                  <a:gd name="connsiteX0" fmla="*/ 0 w 461388"/>
                  <a:gd name="connsiteY0" fmla="*/ 492672 h 495767"/>
                  <a:gd name="connsiteX1" fmla="*/ 89250 w 461388"/>
                  <a:gd name="connsiteY1" fmla="*/ 322119 h 495767"/>
                  <a:gd name="connsiteX2" fmla="*/ 114929 w 461388"/>
                  <a:gd name="connsiteY2" fmla="*/ 164364 h 495767"/>
                  <a:gd name="connsiteX3" fmla="*/ 142365 w 461388"/>
                  <a:gd name="connsiteY3" fmla="*/ 125970 h 495767"/>
                  <a:gd name="connsiteX4" fmla="*/ 249431 w 461388"/>
                  <a:gd name="connsiteY4" fmla="*/ 61981 h 495767"/>
                  <a:gd name="connsiteX5" fmla="*/ 371135 w 461388"/>
                  <a:gd name="connsiteY5" fmla="*/ 0 h 495767"/>
                  <a:gd name="connsiteX6" fmla="*/ 461389 w 461388"/>
                  <a:gd name="connsiteY6" fmla="*/ 76619 h 495767"/>
                  <a:gd name="connsiteX7" fmla="*/ 165033 w 461388"/>
                  <a:gd name="connsiteY7" fmla="*/ 198909 h 495767"/>
                  <a:gd name="connsiteX8" fmla="*/ 36051 w 461388"/>
                  <a:gd name="connsiteY8" fmla="*/ 495767 h 495767"/>
                  <a:gd name="connsiteX9" fmla="*/ 0 w 461388"/>
                  <a:gd name="connsiteY9" fmla="*/ 492756 h 49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388" h="495767">
                    <a:moveTo>
                      <a:pt x="0" y="492672"/>
                    </a:moveTo>
                    <a:cubicBezTo>
                      <a:pt x="8616" y="421323"/>
                      <a:pt x="64240" y="357585"/>
                      <a:pt x="89250" y="322119"/>
                    </a:cubicBezTo>
                    <a:cubicBezTo>
                      <a:pt x="121119" y="277034"/>
                      <a:pt x="101713" y="201920"/>
                      <a:pt x="114929" y="164364"/>
                    </a:cubicBezTo>
                    <a:cubicBezTo>
                      <a:pt x="118693" y="153657"/>
                      <a:pt x="129232" y="139855"/>
                      <a:pt x="142365" y="125970"/>
                    </a:cubicBezTo>
                    <a:cubicBezTo>
                      <a:pt x="171473" y="95272"/>
                      <a:pt x="208779" y="73859"/>
                      <a:pt x="249431" y="61981"/>
                    </a:cubicBezTo>
                    <a:cubicBezTo>
                      <a:pt x="304386" y="45838"/>
                      <a:pt x="336924" y="22668"/>
                      <a:pt x="371135" y="0"/>
                    </a:cubicBezTo>
                    <a:lnTo>
                      <a:pt x="461389" y="76619"/>
                    </a:lnTo>
                    <a:lnTo>
                      <a:pt x="165033" y="198909"/>
                    </a:lnTo>
                    <a:cubicBezTo>
                      <a:pt x="153490" y="276616"/>
                      <a:pt x="98702" y="389119"/>
                      <a:pt x="36051" y="495767"/>
                    </a:cubicBezTo>
                    <a:lnTo>
                      <a:pt x="0" y="492756"/>
                    </a:lnTo>
                    <a:close/>
                  </a:path>
                </a:pathLst>
              </a:custGeom>
              <a:solidFill>
                <a:srgbClr val="25B3E0"/>
              </a:solidFill>
              <a:ln w="8323" cap="flat">
                <a:noFill/>
                <a:prstDash val="solid"/>
                <a:miter/>
              </a:ln>
            </p:spPr>
            <p:txBody>
              <a:bodyPr rtlCol="0" anchor="ctr"/>
              <a:lstStyle/>
              <a:p>
                <a:endParaRPr lang="en-AU" sz="1285"/>
              </a:p>
            </p:txBody>
          </p:sp>
          <p:sp>
            <p:nvSpPr>
              <p:cNvPr id="57" name="Freeform: Shape 56">
                <a:extLst>
                  <a:ext uri="{FF2B5EF4-FFF2-40B4-BE49-F238E27FC236}">
                    <a16:creationId xmlns:a16="http://schemas.microsoft.com/office/drawing/2014/main" id="{539966DE-8C7A-B7DF-65CA-7426E0950E1E}"/>
                  </a:ext>
                </a:extLst>
              </p:cNvPr>
              <p:cNvSpPr/>
              <p:nvPr/>
            </p:nvSpPr>
            <p:spPr>
              <a:xfrm>
                <a:off x="4301352" y="1120521"/>
                <a:ext cx="296892" cy="668580"/>
              </a:xfrm>
              <a:custGeom>
                <a:avLst/>
                <a:gdLst>
                  <a:gd name="connsiteX0" fmla="*/ 8716 w 296892"/>
                  <a:gd name="connsiteY0" fmla="*/ 667701 h 668580"/>
                  <a:gd name="connsiteX1" fmla="*/ 8716 w 296892"/>
                  <a:gd name="connsiteY1" fmla="*/ 667701 h 668580"/>
                  <a:gd name="connsiteX2" fmla="*/ 1104 w 296892"/>
                  <a:gd name="connsiteY2" fmla="*/ 649383 h 668580"/>
                  <a:gd name="connsiteX3" fmla="*/ 269523 w 296892"/>
                  <a:gd name="connsiteY3" fmla="*/ 9076 h 668580"/>
                  <a:gd name="connsiteX4" fmla="*/ 288176 w 296892"/>
                  <a:gd name="connsiteY4" fmla="*/ 963 h 668580"/>
                  <a:gd name="connsiteX5" fmla="*/ 288176 w 296892"/>
                  <a:gd name="connsiteY5" fmla="*/ 963 h 668580"/>
                  <a:gd name="connsiteX6" fmla="*/ 295788 w 296892"/>
                  <a:gd name="connsiteY6" fmla="*/ 19281 h 668580"/>
                  <a:gd name="connsiteX7" fmla="*/ 27369 w 296892"/>
                  <a:gd name="connsiteY7" fmla="*/ 659504 h 668580"/>
                  <a:gd name="connsiteX8" fmla="*/ 8716 w 296892"/>
                  <a:gd name="connsiteY8" fmla="*/ 667618 h 6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92" h="668580">
                    <a:moveTo>
                      <a:pt x="8716" y="667701"/>
                    </a:moveTo>
                    <a:lnTo>
                      <a:pt x="8716" y="667701"/>
                    </a:lnTo>
                    <a:cubicBezTo>
                      <a:pt x="1439" y="664857"/>
                      <a:pt x="-1907" y="656744"/>
                      <a:pt x="1104" y="649383"/>
                    </a:cubicBezTo>
                    <a:lnTo>
                      <a:pt x="269523" y="9076"/>
                    </a:lnTo>
                    <a:cubicBezTo>
                      <a:pt x="272618" y="1799"/>
                      <a:pt x="280899" y="-1881"/>
                      <a:pt x="288176" y="963"/>
                    </a:cubicBezTo>
                    <a:lnTo>
                      <a:pt x="288176" y="963"/>
                    </a:lnTo>
                    <a:cubicBezTo>
                      <a:pt x="295453" y="3806"/>
                      <a:pt x="298799" y="11920"/>
                      <a:pt x="295788" y="19281"/>
                    </a:cubicBezTo>
                    <a:lnTo>
                      <a:pt x="27369" y="659504"/>
                    </a:lnTo>
                    <a:cubicBezTo>
                      <a:pt x="24274" y="666781"/>
                      <a:pt x="15993" y="670462"/>
                      <a:pt x="8716" y="667618"/>
                    </a:cubicBezTo>
                    <a:close/>
                  </a:path>
                </a:pathLst>
              </a:custGeom>
              <a:solidFill>
                <a:srgbClr val="00264D"/>
              </a:solidFill>
              <a:ln w="8323" cap="flat">
                <a:noFill/>
                <a:prstDash val="solid"/>
                <a:miter/>
              </a:ln>
            </p:spPr>
            <p:txBody>
              <a:bodyPr rtlCol="0" anchor="ctr"/>
              <a:lstStyle/>
              <a:p>
                <a:endParaRPr lang="en-AU" sz="1285"/>
              </a:p>
            </p:txBody>
          </p:sp>
          <p:sp>
            <p:nvSpPr>
              <p:cNvPr id="58" name="Freeform: Shape 57">
                <a:extLst>
                  <a:ext uri="{FF2B5EF4-FFF2-40B4-BE49-F238E27FC236}">
                    <a16:creationId xmlns:a16="http://schemas.microsoft.com/office/drawing/2014/main" id="{212D9165-40E6-6D86-65CA-A229F2C1CD59}"/>
                  </a:ext>
                </a:extLst>
              </p:cNvPr>
              <p:cNvSpPr/>
              <p:nvPr/>
            </p:nvSpPr>
            <p:spPr>
              <a:xfrm>
                <a:off x="5271338" y="542907"/>
                <a:ext cx="33876" cy="76133"/>
              </a:xfrm>
              <a:custGeom>
                <a:avLst/>
                <a:gdLst>
                  <a:gd name="connsiteX0" fmla="*/ 24493 w 33876"/>
                  <a:gd name="connsiteY0" fmla="*/ 0 h 76133"/>
                  <a:gd name="connsiteX1" fmla="*/ 14204 w 33876"/>
                  <a:gd name="connsiteY1" fmla="*/ 65662 h 76133"/>
                  <a:gd name="connsiteX2" fmla="*/ 24493 w 33876"/>
                  <a:gd name="connsiteY2" fmla="*/ 0 h 76133"/>
                  <a:gd name="connsiteX3" fmla="*/ 24493 w 33876"/>
                  <a:gd name="connsiteY3" fmla="*/ 0 h 76133"/>
                </a:gdLst>
                <a:ahLst/>
                <a:cxnLst>
                  <a:cxn ang="0">
                    <a:pos x="connsiteX0" y="connsiteY0"/>
                  </a:cxn>
                  <a:cxn ang="0">
                    <a:pos x="connsiteX1" y="connsiteY1"/>
                  </a:cxn>
                  <a:cxn ang="0">
                    <a:pos x="connsiteX2" y="connsiteY2"/>
                  </a:cxn>
                  <a:cxn ang="0">
                    <a:pos x="connsiteX3" y="connsiteY3"/>
                  </a:cxn>
                </a:cxnLst>
                <a:rect l="l" t="t" r="r" b="b"/>
                <a:pathLst>
                  <a:path w="33876" h="76133">
                    <a:moveTo>
                      <a:pt x="24493" y="0"/>
                    </a:moveTo>
                    <a:cubicBezTo>
                      <a:pt x="24493" y="0"/>
                      <a:pt x="-22934" y="21413"/>
                      <a:pt x="14204" y="65662"/>
                    </a:cubicBezTo>
                    <a:cubicBezTo>
                      <a:pt x="51343" y="109827"/>
                      <a:pt x="24493" y="0"/>
                      <a:pt x="24493" y="0"/>
                    </a:cubicBezTo>
                    <a:lnTo>
                      <a:pt x="24493" y="0"/>
                    </a:lnTo>
                    <a:close/>
                  </a:path>
                </a:pathLst>
              </a:custGeom>
              <a:solidFill>
                <a:srgbClr val="00264D"/>
              </a:solidFill>
              <a:ln w="8323" cap="flat">
                <a:noFill/>
                <a:prstDash val="solid"/>
                <a:miter/>
              </a:ln>
            </p:spPr>
            <p:txBody>
              <a:bodyPr rtlCol="0" anchor="ctr"/>
              <a:lstStyle/>
              <a:p>
                <a:endParaRPr lang="en-AU" sz="1285"/>
              </a:p>
            </p:txBody>
          </p:sp>
          <p:sp>
            <p:nvSpPr>
              <p:cNvPr id="59" name="Freeform: Shape 58">
                <a:extLst>
                  <a:ext uri="{FF2B5EF4-FFF2-40B4-BE49-F238E27FC236}">
                    <a16:creationId xmlns:a16="http://schemas.microsoft.com/office/drawing/2014/main" id="{AF74A770-D3B8-31A3-CB0F-972566AB53A0}"/>
                  </a:ext>
                </a:extLst>
              </p:cNvPr>
              <p:cNvSpPr/>
              <p:nvPr/>
            </p:nvSpPr>
            <p:spPr>
              <a:xfrm>
                <a:off x="5280691" y="703127"/>
                <a:ext cx="195646" cy="119574"/>
              </a:xfrm>
              <a:custGeom>
                <a:avLst/>
                <a:gdLst>
                  <a:gd name="connsiteX0" fmla="*/ 175739 w 195646"/>
                  <a:gd name="connsiteY0" fmla="*/ 47806 h 119574"/>
                  <a:gd name="connsiteX1" fmla="*/ 148805 w 195646"/>
                  <a:gd name="connsiteY1" fmla="*/ 7991 h 119574"/>
                  <a:gd name="connsiteX2" fmla="*/ 89668 w 195646"/>
                  <a:gd name="connsiteY2" fmla="*/ 2805 h 119574"/>
                  <a:gd name="connsiteX3" fmla="*/ 19740 w 195646"/>
                  <a:gd name="connsiteY3" fmla="*/ 23047 h 119574"/>
                  <a:gd name="connsiteX4" fmla="*/ 0 w 195646"/>
                  <a:gd name="connsiteY4" fmla="*/ 88291 h 119574"/>
                  <a:gd name="connsiteX5" fmla="*/ 65913 w 195646"/>
                  <a:gd name="connsiteY5" fmla="*/ 119574 h 119574"/>
                  <a:gd name="connsiteX6" fmla="*/ 195647 w 195646"/>
                  <a:gd name="connsiteY6" fmla="*/ 22462 h 119574"/>
                  <a:gd name="connsiteX7" fmla="*/ 175656 w 195646"/>
                  <a:gd name="connsiteY7" fmla="*/ 47806 h 11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646" h="119574">
                    <a:moveTo>
                      <a:pt x="175739" y="47806"/>
                    </a:moveTo>
                    <a:cubicBezTo>
                      <a:pt x="175739" y="47806"/>
                      <a:pt x="175237" y="21123"/>
                      <a:pt x="148805" y="7991"/>
                    </a:cubicBezTo>
                    <a:cubicBezTo>
                      <a:pt x="136091" y="1717"/>
                      <a:pt x="115849" y="-3385"/>
                      <a:pt x="89668" y="2805"/>
                    </a:cubicBezTo>
                    <a:cubicBezTo>
                      <a:pt x="37390" y="15017"/>
                      <a:pt x="19740" y="23047"/>
                      <a:pt x="19740" y="23047"/>
                    </a:cubicBezTo>
                    <a:lnTo>
                      <a:pt x="0" y="88291"/>
                    </a:lnTo>
                    <a:lnTo>
                      <a:pt x="65913" y="119574"/>
                    </a:lnTo>
                    <a:lnTo>
                      <a:pt x="195647" y="22462"/>
                    </a:lnTo>
                    <a:lnTo>
                      <a:pt x="175656" y="47806"/>
                    </a:lnTo>
                    <a:close/>
                  </a:path>
                </a:pathLst>
              </a:custGeom>
              <a:solidFill>
                <a:srgbClr val="F8981D"/>
              </a:solidFill>
              <a:ln w="8323" cap="flat">
                <a:noFill/>
                <a:prstDash val="solid"/>
                <a:miter/>
              </a:ln>
            </p:spPr>
            <p:txBody>
              <a:bodyPr rtlCol="0" anchor="ctr"/>
              <a:lstStyle/>
              <a:p>
                <a:endParaRPr lang="en-AU" sz="1285"/>
              </a:p>
            </p:txBody>
          </p:sp>
          <p:sp>
            <p:nvSpPr>
              <p:cNvPr id="60" name="Freeform: Shape 59">
                <a:extLst>
                  <a:ext uri="{FF2B5EF4-FFF2-40B4-BE49-F238E27FC236}">
                    <a16:creationId xmlns:a16="http://schemas.microsoft.com/office/drawing/2014/main" id="{BFA9C32A-1112-7DE4-546D-EED7BA30CB89}"/>
                  </a:ext>
                </a:extLst>
              </p:cNvPr>
              <p:cNvSpPr/>
              <p:nvPr/>
            </p:nvSpPr>
            <p:spPr>
              <a:xfrm>
                <a:off x="5285004" y="525497"/>
                <a:ext cx="117356" cy="153216"/>
              </a:xfrm>
              <a:custGeom>
                <a:avLst/>
                <a:gdLst>
                  <a:gd name="connsiteX0" fmla="*/ 2044 w 117356"/>
                  <a:gd name="connsiteY0" fmla="*/ 55218 h 153216"/>
                  <a:gd name="connsiteX1" fmla="*/ 21784 w 117356"/>
                  <a:gd name="connsiteY1" fmla="*/ 14148 h 153216"/>
                  <a:gd name="connsiteX2" fmla="*/ 65196 w 117356"/>
                  <a:gd name="connsiteY2" fmla="*/ 262 h 153216"/>
                  <a:gd name="connsiteX3" fmla="*/ 65196 w 117356"/>
                  <a:gd name="connsiteY3" fmla="*/ 262 h 153216"/>
                  <a:gd name="connsiteX4" fmla="*/ 117307 w 117356"/>
                  <a:gd name="connsiteY4" fmla="*/ 60153 h 153216"/>
                  <a:gd name="connsiteX5" fmla="*/ 115132 w 117356"/>
                  <a:gd name="connsiteY5" fmla="*/ 113769 h 153216"/>
                  <a:gd name="connsiteX6" fmla="*/ 101080 w 117356"/>
                  <a:gd name="connsiteY6" fmla="*/ 143129 h 153216"/>
                  <a:gd name="connsiteX7" fmla="*/ 70047 w 117356"/>
                  <a:gd name="connsiteY7" fmla="*/ 152999 h 153216"/>
                  <a:gd name="connsiteX8" fmla="*/ 38262 w 117356"/>
                  <a:gd name="connsiteY8" fmla="*/ 149821 h 153216"/>
                  <a:gd name="connsiteX9" fmla="*/ 36 w 117356"/>
                  <a:gd name="connsiteY9" fmla="*/ 105823 h 153216"/>
                  <a:gd name="connsiteX10" fmla="*/ 2127 w 117356"/>
                  <a:gd name="connsiteY10" fmla="*/ 55134 h 153216"/>
                  <a:gd name="connsiteX11" fmla="*/ 2127 w 117356"/>
                  <a:gd name="connsiteY11" fmla="*/ 55134 h 15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356" h="153216">
                    <a:moveTo>
                      <a:pt x="2044" y="55218"/>
                    </a:moveTo>
                    <a:cubicBezTo>
                      <a:pt x="2713" y="39409"/>
                      <a:pt x="9823" y="24520"/>
                      <a:pt x="21784" y="14148"/>
                    </a:cubicBezTo>
                    <a:cubicBezTo>
                      <a:pt x="33745" y="3776"/>
                      <a:pt x="49471" y="-1243"/>
                      <a:pt x="65196" y="262"/>
                    </a:cubicBezTo>
                    <a:lnTo>
                      <a:pt x="65196" y="262"/>
                    </a:lnTo>
                    <a:cubicBezTo>
                      <a:pt x="95727" y="3274"/>
                      <a:pt x="118562" y="29538"/>
                      <a:pt x="117307" y="60153"/>
                    </a:cubicBezTo>
                    <a:cubicBezTo>
                      <a:pt x="116554" y="77802"/>
                      <a:pt x="115802" y="97040"/>
                      <a:pt x="115132" y="113769"/>
                    </a:cubicBezTo>
                    <a:cubicBezTo>
                      <a:pt x="114714" y="125062"/>
                      <a:pt x="109612" y="135685"/>
                      <a:pt x="101080" y="143129"/>
                    </a:cubicBezTo>
                    <a:cubicBezTo>
                      <a:pt x="92548" y="150574"/>
                      <a:pt x="81340" y="154170"/>
                      <a:pt x="70047" y="152999"/>
                    </a:cubicBezTo>
                    <a:cubicBezTo>
                      <a:pt x="59592" y="151995"/>
                      <a:pt x="48551" y="150908"/>
                      <a:pt x="38262" y="149821"/>
                    </a:cubicBezTo>
                    <a:cubicBezTo>
                      <a:pt x="15845" y="147646"/>
                      <a:pt x="-884" y="128324"/>
                      <a:pt x="36" y="105823"/>
                    </a:cubicBezTo>
                    <a:cubicBezTo>
                      <a:pt x="705" y="90265"/>
                      <a:pt x="1374" y="72198"/>
                      <a:pt x="2127" y="55134"/>
                    </a:cubicBezTo>
                    <a:lnTo>
                      <a:pt x="2127" y="55134"/>
                    </a:lnTo>
                    <a:close/>
                  </a:path>
                </a:pathLst>
              </a:custGeom>
              <a:solidFill>
                <a:srgbClr val="FFCFA4"/>
              </a:solidFill>
              <a:ln w="8323" cap="flat">
                <a:noFill/>
                <a:prstDash val="solid"/>
                <a:miter/>
              </a:ln>
            </p:spPr>
            <p:txBody>
              <a:bodyPr rtlCol="0" anchor="ctr"/>
              <a:lstStyle/>
              <a:p>
                <a:endParaRPr lang="en-AU" sz="1285"/>
              </a:p>
            </p:txBody>
          </p:sp>
          <p:sp>
            <p:nvSpPr>
              <p:cNvPr id="61" name="Freeform: Shape 60">
                <a:extLst>
                  <a:ext uri="{FF2B5EF4-FFF2-40B4-BE49-F238E27FC236}">
                    <a16:creationId xmlns:a16="http://schemas.microsoft.com/office/drawing/2014/main" id="{4A4D9848-D33A-F04B-263A-FB130BFCF34A}"/>
                  </a:ext>
                </a:extLst>
              </p:cNvPr>
              <p:cNvSpPr/>
              <p:nvPr/>
            </p:nvSpPr>
            <p:spPr>
              <a:xfrm>
                <a:off x="5314316" y="637343"/>
                <a:ext cx="116518" cy="137011"/>
              </a:xfrm>
              <a:custGeom>
                <a:avLst/>
                <a:gdLst>
                  <a:gd name="connsiteX0" fmla="*/ 116518 w 116518"/>
                  <a:gd name="connsiteY0" fmla="*/ 107401 h 137011"/>
                  <a:gd name="connsiteX1" fmla="*/ 75197 w 116518"/>
                  <a:gd name="connsiteY1" fmla="*/ 0 h 137011"/>
                  <a:gd name="connsiteX2" fmla="*/ 0 w 116518"/>
                  <a:gd name="connsiteY2" fmla="*/ 33542 h 137011"/>
                  <a:gd name="connsiteX3" fmla="*/ 20828 w 116518"/>
                  <a:gd name="connsiteY3" fmla="*/ 137011 h 137011"/>
                  <a:gd name="connsiteX4" fmla="*/ 116518 w 116518"/>
                  <a:gd name="connsiteY4" fmla="*/ 107401 h 137011"/>
                  <a:gd name="connsiteX5" fmla="*/ 116518 w 116518"/>
                  <a:gd name="connsiteY5" fmla="*/ 107401 h 13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18" h="137011">
                    <a:moveTo>
                      <a:pt x="116518" y="107401"/>
                    </a:moveTo>
                    <a:lnTo>
                      <a:pt x="75197" y="0"/>
                    </a:lnTo>
                    <a:lnTo>
                      <a:pt x="0" y="33542"/>
                    </a:lnTo>
                    <a:lnTo>
                      <a:pt x="20828" y="137011"/>
                    </a:lnTo>
                    <a:lnTo>
                      <a:pt x="116518" y="107401"/>
                    </a:lnTo>
                    <a:lnTo>
                      <a:pt x="116518" y="107401"/>
                    </a:lnTo>
                    <a:close/>
                  </a:path>
                </a:pathLst>
              </a:custGeom>
              <a:solidFill>
                <a:srgbClr val="FFCFA4"/>
              </a:solidFill>
              <a:ln w="8323" cap="flat">
                <a:noFill/>
                <a:prstDash val="solid"/>
                <a:miter/>
              </a:ln>
            </p:spPr>
            <p:txBody>
              <a:bodyPr rtlCol="0" anchor="ctr"/>
              <a:lstStyle/>
              <a:p>
                <a:endParaRPr lang="en-AU" sz="1285"/>
              </a:p>
            </p:txBody>
          </p:sp>
          <p:sp>
            <p:nvSpPr>
              <p:cNvPr id="62" name="Freeform: Shape 61">
                <a:extLst>
                  <a:ext uri="{FF2B5EF4-FFF2-40B4-BE49-F238E27FC236}">
                    <a16:creationId xmlns:a16="http://schemas.microsoft.com/office/drawing/2014/main" id="{A0E293A1-DC78-F643-BE80-9D4B493C9394}"/>
                  </a:ext>
                </a:extLst>
              </p:cNvPr>
              <p:cNvSpPr/>
              <p:nvPr/>
            </p:nvSpPr>
            <p:spPr>
              <a:xfrm>
                <a:off x="5286556" y="511408"/>
                <a:ext cx="140091" cy="116315"/>
              </a:xfrm>
              <a:custGeom>
                <a:avLst/>
                <a:gdLst>
                  <a:gd name="connsiteX0" fmla="*/ 82548 w 140091"/>
                  <a:gd name="connsiteY0" fmla="*/ 62532 h 116315"/>
                  <a:gd name="connsiteX1" fmla="*/ 116508 w 140091"/>
                  <a:gd name="connsiteY1" fmla="*/ 116316 h 116315"/>
                  <a:gd name="connsiteX2" fmla="*/ 139928 w 140091"/>
                  <a:gd name="connsiteY2" fmla="*/ 44548 h 116315"/>
                  <a:gd name="connsiteX3" fmla="*/ 17137 w 140091"/>
                  <a:gd name="connsiteY3" fmla="*/ 9584 h 116315"/>
                  <a:gd name="connsiteX4" fmla="*/ 82631 w 140091"/>
                  <a:gd name="connsiteY4" fmla="*/ 62532 h 116315"/>
                  <a:gd name="connsiteX5" fmla="*/ 82631 w 140091"/>
                  <a:gd name="connsiteY5" fmla="*/ 62532 h 11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91" h="116315">
                    <a:moveTo>
                      <a:pt x="82548" y="62532"/>
                    </a:moveTo>
                    <a:cubicBezTo>
                      <a:pt x="82548" y="62532"/>
                      <a:pt x="75187" y="115145"/>
                      <a:pt x="116508" y="116316"/>
                    </a:cubicBezTo>
                    <a:cubicBezTo>
                      <a:pt x="116508" y="116316"/>
                      <a:pt x="137503" y="68889"/>
                      <a:pt x="139928" y="44548"/>
                    </a:cubicBezTo>
                    <a:cubicBezTo>
                      <a:pt x="144445" y="-704"/>
                      <a:pt x="53774" y="-9738"/>
                      <a:pt x="17137" y="9584"/>
                    </a:cubicBezTo>
                    <a:cubicBezTo>
                      <a:pt x="-19584" y="28822"/>
                      <a:pt x="2917" y="63619"/>
                      <a:pt x="82631" y="62532"/>
                    </a:cubicBezTo>
                    <a:lnTo>
                      <a:pt x="82631" y="62532"/>
                    </a:lnTo>
                    <a:close/>
                  </a:path>
                </a:pathLst>
              </a:custGeom>
              <a:solidFill>
                <a:srgbClr val="00264D"/>
              </a:solidFill>
              <a:ln w="8323" cap="flat">
                <a:noFill/>
                <a:prstDash val="solid"/>
                <a:miter/>
              </a:ln>
            </p:spPr>
            <p:txBody>
              <a:bodyPr rtlCol="0" anchor="ctr"/>
              <a:lstStyle/>
              <a:p>
                <a:endParaRPr lang="en-AU" sz="1285"/>
              </a:p>
            </p:txBody>
          </p:sp>
          <p:sp>
            <p:nvSpPr>
              <p:cNvPr id="63" name="Freeform: Shape 62">
                <a:extLst>
                  <a:ext uri="{FF2B5EF4-FFF2-40B4-BE49-F238E27FC236}">
                    <a16:creationId xmlns:a16="http://schemas.microsoft.com/office/drawing/2014/main" id="{002D177F-BD63-7BE1-9EAF-64AAE7A59BAF}"/>
                  </a:ext>
                </a:extLst>
              </p:cNvPr>
              <p:cNvSpPr/>
              <p:nvPr/>
            </p:nvSpPr>
            <p:spPr>
              <a:xfrm>
                <a:off x="5257899" y="715524"/>
                <a:ext cx="281205" cy="411497"/>
              </a:xfrm>
              <a:custGeom>
                <a:avLst/>
                <a:gdLst>
                  <a:gd name="connsiteX0" fmla="*/ 67375 w 281205"/>
                  <a:gd name="connsiteY0" fmla="*/ 9981 h 411497"/>
                  <a:gd name="connsiteX1" fmla="*/ 161727 w 281205"/>
                  <a:gd name="connsiteY1" fmla="*/ 195 h 411497"/>
                  <a:gd name="connsiteX2" fmla="*/ 193011 w 281205"/>
                  <a:gd name="connsiteY2" fmla="*/ 15836 h 411497"/>
                  <a:gd name="connsiteX3" fmla="*/ 261684 w 281205"/>
                  <a:gd name="connsiteY3" fmla="*/ 263427 h 411497"/>
                  <a:gd name="connsiteX4" fmla="*/ 277409 w 281205"/>
                  <a:gd name="connsiteY4" fmla="*/ 399853 h 411497"/>
                  <a:gd name="connsiteX5" fmla="*/ 224043 w 281205"/>
                  <a:gd name="connsiteY5" fmla="*/ 403032 h 411497"/>
                  <a:gd name="connsiteX6" fmla="*/ 15431 w 281205"/>
                  <a:gd name="connsiteY6" fmla="*/ 397511 h 411497"/>
                  <a:gd name="connsiteX7" fmla="*/ 6147 w 281205"/>
                  <a:gd name="connsiteY7" fmla="*/ 303159 h 411497"/>
                  <a:gd name="connsiteX8" fmla="*/ 25552 w 281205"/>
                  <a:gd name="connsiteY8" fmla="*/ 32231 h 411497"/>
                  <a:gd name="connsiteX9" fmla="*/ 67291 w 281205"/>
                  <a:gd name="connsiteY9" fmla="*/ 9898 h 41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205" h="411497">
                    <a:moveTo>
                      <a:pt x="67375" y="9981"/>
                    </a:moveTo>
                    <a:cubicBezTo>
                      <a:pt x="92302" y="47622"/>
                      <a:pt x="152024" y="13494"/>
                      <a:pt x="161727" y="195"/>
                    </a:cubicBezTo>
                    <a:cubicBezTo>
                      <a:pt x="163233" y="-1896"/>
                      <a:pt x="189581" y="13494"/>
                      <a:pt x="193011" y="15836"/>
                    </a:cubicBezTo>
                    <a:cubicBezTo>
                      <a:pt x="245456" y="52055"/>
                      <a:pt x="252315" y="207468"/>
                      <a:pt x="261684" y="263427"/>
                    </a:cubicBezTo>
                    <a:cubicBezTo>
                      <a:pt x="266033" y="289441"/>
                      <a:pt x="290458" y="377102"/>
                      <a:pt x="277409" y="399853"/>
                    </a:cubicBezTo>
                    <a:cubicBezTo>
                      <a:pt x="273060" y="407381"/>
                      <a:pt x="232157" y="401610"/>
                      <a:pt x="224043" y="403032"/>
                    </a:cubicBezTo>
                    <a:cubicBezTo>
                      <a:pt x="189832" y="409138"/>
                      <a:pt x="36510" y="421016"/>
                      <a:pt x="15431" y="397511"/>
                    </a:cubicBezTo>
                    <a:cubicBezTo>
                      <a:pt x="-5480" y="374174"/>
                      <a:pt x="10162" y="330762"/>
                      <a:pt x="6147" y="303159"/>
                    </a:cubicBezTo>
                    <a:cubicBezTo>
                      <a:pt x="-15099" y="158118"/>
                      <a:pt x="25552" y="32231"/>
                      <a:pt x="25552" y="32231"/>
                    </a:cubicBezTo>
                    <a:lnTo>
                      <a:pt x="67291" y="9898"/>
                    </a:lnTo>
                    <a:close/>
                  </a:path>
                </a:pathLst>
              </a:custGeom>
              <a:solidFill>
                <a:srgbClr val="FFFFFF"/>
              </a:solidFill>
              <a:ln w="8323" cap="flat">
                <a:noFill/>
                <a:prstDash val="solid"/>
                <a:miter/>
              </a:ln>
            </p:spPr>
            <p:txBody>
              <a:bodyPr rtlCol="0" anchor="ctr"/>
              <a:lstStyle/>
              <a:p>
                <a:endParaRPr lang="en-AU" sz="1285"/>
              </a:p>
            </p:txBody>
          </p:sp>
          <p:sp>
            <p:nvSpPr>
              <p:cNvPr id="64" name="Freeform: Shape 63">
                <a:extLst>
                  <a:ext uri="{FF2B5EF4-FFF2-40B4-BE49-F238E27FC236}">
                    <a16:creationId xmlns:a16="http://schemas.microsoft.com/office/drawing/2014/main" id="{C23A771F-429B-12E4-B870-FDA22A739FD0}"/>
                  </a:ext>
                </a:extLst>
              </p:cNvPr>
              <p:cNvSpPr/>
              <p:nvPr/>
            </p:nvSpPr>
            <p:spPr>
              <a:xfrm>
                <a:off x="5220983" y="870130"/>
                <a:ext cx="318205" cy="317294"/>
              </a:xfrm>
              <a:custGeom>
                <a:avLst/>
                <a:gdLst>
                  <a:gd name="connsiteX0" fmla="*/ 47579 w 318205"/>
                  <a:gd name="connsiteY0" fmla="*/ 60140 h 317294"/>
                  <a:gd name="connsiteX1" fmla="*/ 273840 w 318205"/>
                  <a:gd name="connsiteY1" fmla="*/ 16226 h 317294"/>
                  <a:gd name="connsiteX2" fmla="*/ 298683 w 318205"/>
                  <a:gd name="connsiteY2" fmla="*/ 108906 h 317294"/>
                  <a:gd name="connsiteX3" fmla="*/ 314409 w 318205"/>
                  <a:gd name="connsiteY3" fmla="*/ 245332 h 317294"/>
                  <a:gd name="connsiteX4" fmla="*/ 284380 w 318205"/>
                  <a:gd name="connsiteY4" fmla="*/ 314005 h 317294"/>
                  <a:gd name="connsiteX5" fmla="*/ 1491 w 318205"/>
                  <a:gd name="connsiteY5" fmla="*/ 293428 h 317294"/>
                  <a:gd name="connsiteX6" fmla="*/ 43146 w 318205"/>
                  <a:gd name="connsiteY6" fmla="*/ 148637 h 317294"/>
                  <a:gd name="connsiteX7" fmla="*/ 47579 w 318205"/>
                  <a:gd name="connsiteY7" fmla="*/ 60057 h 31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205" h="317294">
                    <a:moveTo>
                      <a:pt x="47579" y="60140"/>
                    </a:moveTo>
                    <a:cubicBezTo>
                      <a:pt x="77357" y="139520"/>
                      <a:pt x="299018" y="54285"/>
                      <a:pt x="273840" y="16226"/>
                    </a:cubicBezTo>
                    <a:cubicBezTo>
                      <a:pt x="238709" y="-36972"/>
                      <a:pt x="289315" y="52947"/>
                      <a:pt x="298683" y="108906"/>
                    </a:cubicBezTo>
                    <a:cubicBezTo>
                      <a:pt x="303033" y="134919"/>
                      <a:pt x="327457" y="222580"/>
                      <a:pt x="314409" y="245332"/>
                    </a:cubicBezTo>
                    <a:cubicBezTo>
                      <a:pt x="310059" y="252860"/>
                      <a:pt x="292577" y="313670"/>
                      <a:pt x="284380" y="314005"/>
                    </a:cubicBezTo>
                    <a:cubicBezTo>
                      <a:pt x="175892" y="317936"/>
                      <a:pt x="8935" y="324042"/>
                      <a:pt x="1491" y="293428"/>
                    </a:cubicBezTo>
                    <a:cubicBezTo>
                      <a:pt x="-9049" y="250267"/>
                      <a:pt x="39633" y="176324"/>
                      <a:pt x="43146" y="148637"/>
                    </a:cubicBezTo>
                    <a:cubicBezTo>
                      <a:pt x="52347" y="76869"/>
                      <a:pt x="47579" y="60057"/>
                      <a:pt x="47579" y="60057"/>
                    </a:cubicBezTo>
                    <a:close/>
                  </a:path>
                </a:pathLst>
              </a:custGeom>
              <a:solidFill>
                <a:srgbClr val="E8E8E8"/>
              </a:solidFill>
              <a:ln w="8323" cap="flat">
                <a:noFill/>
                <a:prstDash val="solid"/>
                <a:miter/>
              </a:ln>
            </p:spPr>
            <p:txBody>
              <a:bodyPr rtlCol="0" anchor="ctr"/>
              <a:lstStyle/>
              <a:p>
                <a:endParaRPr lang="en-AU" sz="1285"/>
              </a:p>
            </p:txBody>
          </p:sp>
          <p:sp>
            <p:nvSpPr>
              <p:cNvPr id="65" name="Freeform: Shape 64">
                <a:extLst>
                  <a:ext uri="{FF2B5EF4-FFF2-40B4-BE49-F238E27FC236}">
                    <a16:creationId xmlns:a16="http://schemas.microsoft.com/office/drawing/2014/main" id="{C6542BDD-2D00-78D1-3443-83CEFB9DB246}"/>
                  </a:ext>
                </a:extLst>
              </p:cNvPr>
              <p:cNvSpPr/>
              <p:nvPr/>
            </p:nvSpPr>
            <p:spPr>
              <a:xfrm>
                <a:off x="5383462" y="605462"/>
                <a:ext cx="28497" cy="35407"/>
              </a:xfrm>
              <a:custGeom>
                <a:avLst/>
                <a:gdLst>
                  <a:gd name="connsiteX0" fmla="*/ 18682 w 28497"/>
                  <a:gd name="connsiteY0" fmla="*/ 347 h 35407"/>
                  <a:gd name="connsiteX1" fmla="*/ 698 w 28497"/>
                  <a:gd name="connsiteY1" fmla="*/ 14232 h 35407"/>
                  <a:gd name="connsiteX2" fmla="*/ 9816 w 28497"/>
                  <a:gd name="connsiteY2" fmla="*/ 35060 h 35407"/>
                  <a:gd name="connsiteX3" fmla="*/ 27800 w 28497"/>
                  <a:gd name="connsiteY3" fmla="*/ 21175 h 35407"/>
                  <a:gd name="connsiteX4" fmla="*/ 18682 w 28497"/>
                  <a:gd name="connsiteY4" fmla="*/ 347 h 35407"/>
                  <a:gd name="connsiteX5" fmla="*/ 18682 w 28497"/>
                  <a:gd name="connsiteY5" fmla="*/ 347 h 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7" h="35407">
                    <a:moveTo>
                      <a:pt x="18682" y="347"/>
                    </a:moveTo>
                    <a:cubicBezTo>
                      <a:pt x="11154" y="-1577"/>
                      <a:pt x="3124" y="4697"/>
                      <a:pt x="698" y="14232"/>
                    </a:cubicBezTo>
                    <a:cubicBezTo>
                      <a:pt x="-1727" y="23768"/>
                      <a:pt x="2371" y="33136"/>
                      <a:pt x="9816" y="35060"/>
                    </a:cubicBezTo>
                    <a:cubicBezTo>
                      <a:pt x="17344" y="36984"/>
                      <a:pt x="25374" y="30710"/>
                      <a:pt x="27800" y="21175"/>
                    </a:cubicBezTo>
                    <a:cubicBezTo>
                      <a:pt x="30225" y="11639"/>
                      <a:pt x="26127" y="2271"/>
                      <a:pt x="18682" y="347"/>
                    </a:cubicBezTo>
                    <a:lnTo>
                      <a:pt x="18682" y="347"/>
                    </a:lnTo>
                    <a:close/>
                  </a:path>
                </a:pathLst>
              </a:custGeom>
              <a:solidFill>
                <a:srgbClr val="FFCFA4"/>
              </a:solidFill>
              <a:ln w="8323" cap="flat">
                <a:noFill/>
                <a:prstDash val="solid"/>
                <a:miter/>
              </a:ln>
            </p:spPr>
            <p:txBody>
              <a:bodyPr rtlCol="0" anchor="ctr"/>
              <a:lstStyle/>
              <a:p>
                <a:endParaRPr lang="en-AU" sz="1285"/>
              </a:p>
            </p:txBody>
          </p:sp>
          <p:sp>
            <p:nvSpPr>
              <p:cNvPr id="66" name="Freeform: Shape 65">
                <a:extLst>
                  <a:ext uri="{FF2B5EF4-FFF2-40B4-BE49-F238E27FC236}">
                    <a16:creationId xmlns:a16="http://schemas.microsoft.com/office/drawing/2014/main" id="{968EE686-8665-B827-9527-206223C9FA88}"/>
                  </a:ext>
                </a:extLst>
              </p:cNvPr>
              <p:cNvSpPr/>
              <p:nvPr/>
            </p:nvSpPr>
            <p:spPr>
              <a:xfrm>
                <a:off x="5281672" y="604638"/>
                <a:ext cx="102237" cy="102015"/>
              </a:xfrm>
              <a:custGeom>
                <a:avLst/>
                <a:gdLst>
                  <a:gd name="connsiteX0" fmla="*/ 3201 w 102237"/>
                  <a:gd name="connsiteY0" fmla="*/ 26850 h 102015"/>
                  <a:gd name="connsiteX1" fmla="*/ 34652 w 102237"/>
                  <a:gd name="connsiteY1" fmla="*/ 101546 h 102015"/>
                  <a:gd name="connsiteX2" fmla="*/ 102237 w 102237"/>
                  <a:gd name="connsiteY2" fmla="*/ 0 h 102015"/>
                  <a:gd name="connsiteX3" fmla="*/ 57487 w 102237"/>
                  <a:gd name="connsiteY3" fmla="*/ 53533 h 102015"/>
                  <a:gd name="connsiteX4" fmla="*/ 3201 w 102237"/>
                  <a:gd name="connsiteY4" fmla="*/ 26767 h 102015"/>
                  <a:gd name="connsiteX5" fmla="*/ 3201 w 102237"/>
                  <a:gd name="connsiteY5" fmla="*/ 26767 h 10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37" h="102015">
                    <a:moveTo>
                      <a:pt x="3201" y="26850"/>
                    </a:moveTo>
                    <a:cubicBezTo>
                      <a:pt x="524" y="22166"/>
                      <a:pt x="-10768" y="97698"/>
                      <a:pt x="34652" y="101546"/>
                    </a:cubicBezTo>
                    <a:cubicBezTo>
                      <a:pt x="80071" y="105393"/>
                      <a:pt x="99143" y="86824"/>
                      <a:pt x="102237" y="0"/>
                    </a:cubicBezTo>
                    <a:cubicBezTo>
                      <a:pt x="102237" y="0"/>
                      <a:pt x="84003" y="52780"/>
                      <a:pt x="57487" y="53533"/>
                    </a:cubicBezTo>
                    <a:cubicBezTo>
                      <a:pt x="2030" y="55206"/>
                      <a:pt x="6380" y="32454"/>
                      <a:pt x="3201" y="26767"/>
                    </a:cubicBezTo>
                    <a:lnTo>
                      <a:pt x="3201" y="26767"/>
                    </a:lnTo>
                    <a:close/>
                  </a:path>
                </a:pathLst>
              </a:custGeom>
              <a:solidFill>
                <a:srgbClr val="00264D"/>
              </a:solidFill>
              <a:ln w="8323" cap="flat">
                <a:noFill/>
                <a:prstDash val="solid"/>
                <a:miter/>
              </a:ln>
            </p:spPr>
            <p:txBody>
              <a:bodyPr rtlCol="0" anchor="ctr"/>
              <a:lstStyle/>
              <a:p>
                <a:endParaRPr lang="en-AU" sz="1285"/>
              </a:p>
            </p:txBody>
          </p:sp>
          <p:sp>
            <p:nvSpPr>
              <p:cNvPr id="67" name="Freeform: Shape 66">
                <a:extLst>
                  <a:ext uri="{FF2B5EF4-FFF2-40B4-BE49-F238E27FC236}">
                    <a16:creationId xmlns:a16="http://schemas.microsoft.com/office/drawing/2014/main" id="{AA45F3C5-4668-08D3-039E-F9F7FF3265FC}"/>
                  </a:ext>
                </a:extLst>
              </p:cNvPr>
              <p:cNvSpPr/>
              <p:nvPr/>
            </p:nvSpPr>
            <p:spPr>
              <a:xfrm>
                <a:off x="5124357" y="1207471"/>
                <a:ext cx="351143" cy="500702"/>
              </a:xfrm>
              <a:custGeom>
                <a:avLst/>
                <a:gdLst>
                  <a:gd name="connsiteX0" fmla="*/ 351060 w 351143"/>
                  <a:gd name="connsiteY0" fmla="*/ 46005 h 500702"/>
                  <a:gd name="connsiteX1" fmla="*/ 328225 w 351143"/>
                  <a:gd name="connsiteY1" fmla="*/ 11041 h 500702"/>
                  <a:gd name="connsiteX2" fmla="*/ 174401 w 351143"/>
                  <a:gd name="connsiteY2" fmla="*/ 0 h 500702"/>
                  <a:gd name="connsiteX3" fmla="*/ 60727 w 351143"/>
                  <a:gd name="connsiteY3" fmla="*/ 53951 h 500702"/>
                  <a:gd name="connsiteX4" fmla="*/ 5102 w 351143"/>
                  <a:gd name="connsiteY4" fmla="*/ 142783 h 500702"/>
                  <a:gd name="connsiteX5" fmla="*/ 5855 w 351143"/>
                  <a:gd name="connsiteY5" fmla="*/ 237721 h 500702"/>
                  <a:gd name="connsiteX6" fmla="*/ 6106 w 351143"/>
                  <a:gd name="connsiteY6" fmla="*/ 237721 h 500702"/>
                  <a:gd name="connsiteX7" fmla="*/ 0 w 351143"/>
                  <a:gd name="connsiteY7" fmla="*/ 500702 h 500702"/>
                  <a:gd name="connsiteX8" fmla="*/ 100960 w 351143"/>
                  <a:gd name="connsiteY8" fmla="*/ 497858 h 500702"/>
                  <a:gd name="connsiteX9" fmla="*/ 135422 w 351143"/>
                  <a:gd name="connsiteY9" fmla="*/ 165786 h 500702"/>
                  <a:gd name="connsiteX10" fmla="*/ 351144 w 351143"/>
                  <a:gd name="connsiteY10" fmla="*/ 45921 h 50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143" h="500702">
                    <a:moveTo>
                      <a:pt x="351060" y="46005"/>
                    </a:moveTo>
                    <a:lnTo>
                      <a:pt x="328225" y="11041"/>
                    </a:lnTo>
                    <a:lnTo>
                      <a:pt x="174401" y="0"/>
                    </a:lnTo>
                    <a:lnTo>
                      <a:pt x="60727" y="53951"/>
                    </a:lnTo>
                    <a:cubicBezTo>
                      <a:pt x="26516" y="70179"/>
                      <a:pt x="4768" y="104892"/>
                      <a:pt x="5102" y="142783"/>
                    </a:cubicBezTo>
                    <a:lnTo>
                      <a:pt x="5855" y="237721"/>
                    </a:lnTo>
                    <a:lnTo>
                      <a:pt x="6106" y="237721"/>
                    </a:lnTo>
                    <a:lnTo>
                      <a:pt x="0" y="500702"/>
                    </a:lnTo>
                    <a:lnTo>
                      <a:pt x="100960" y="497858"/>
                    </a:lnTo>
                    <a:cubicBezTo>
                      <a:pt x="132829" y="371386"/>
                      <a:pt x="145376" y="263818"/>
                      <a:pt x="135422" y="165786"/>
                    </a:cubicBezTo>
                    <a:lnTo>
                      <a:pt x="351144" y="45921"/>
                    </a:lnTo>
                    <a:close/>
                  </a:path>
                </a:pathLst>
              </a:custGeom>
              <a:solidFill>
                <a:srgbClr val="25B3E0"/>
              </a:solidFill>
              <a:ln w="8323" cap="flat">
                <a:noFill/>
                <a:prstDash val="solid"/>
                <a:miter/>
              </a:ln>
            </p:spPr>
            <p:txBody>
              <a:bodyPr rtlCol="0" anchor="ctr"/>
              <a:lstStyle/>
              <a:p>
                <a:endParaRPr lang="en-AU" sz="1285"/>
              </a:p>
            </p:txBody>
          </p:sp>
          <p:sp>
            <p:nvSpPr>
              <p:cNvPr id="68" name="Freeform: Shape 67">
                <a:extLst>
                  <a:ext uri="{FF2B5EF4-FFF2-40B4-BE49-F238E27FC236}">
                    <a16:creationId xmlns:a16="http://schemas.microsoft.com/office/drawing/2014/main" id="{924DB6B4-CD6A-CEEA-6902-F03B4FE59B82}"/>
                  </a:ext>
                </a:extLst>
              </p:cNvPr>
              <p:cNvSpPr/>
              <p:nvPr/>
            </p:nvSpPr>
            <p:spPr>
              <a:xfrm>
                <a:off x="5166514" y="726175"/>
                <a:ext cx="134000" cy="485980"/>
              </a:xfrm>
              <a:custGeom>
                <a:avLst/>
                <a:gdLst>
                  <a:gd name="connsiteX0" fmla="*/ 134000 w 134000"/>
                  <a:gd name="connsiteY0" fmla="*/ 0 h 485980"/>
                  <a:gd name="connsiteX1" fmla="*/ 105477 w 134000"/>
                  <a:gd name="connsiteY1" fmla="*/ 226847 h 485980"/>
                  <a:gd name="connsiteX2" fmla="*/ 66749 w 134000"/>
                  <a:gd name="connsiteY2" fmla="*/ 485981 h 485980"/>
                  <a:gd name="connsiteX3" fmla="*/ 0 w 134000"/>
                  <a:gd name="connsiteY3" fmla="*/ 444911 h 485980"/>
                  <a:gd name="connsiteX4" fmla="*/ 50104 w 134000"/>
                  <a:gd name="connsiteY4" fmla="*/ 90923 h 485980"/>
                  <a:gd name="connsiteX5" fmla="*/ 133917 w 134000"/>
                  <a:gd name="connsiteY5" fmla="*/ 0 h 48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000" h="485980">
                    <a:moveTo>
                      <a:pt x="134000" y="0"/>
                    </a:moveTo>
                    <a:cubicBezTo>
                      <a:pt x="134000" y="0"/>
                      <a:pt x="106146" y="141612"/>
                      <a:pt x="105477" y="226847"/>
                    </a:cubicBezTo>
                    <a:cubicBezTo>
                      <a:pt x="104808" y="312082"/>
                      <a:pt x="66749" y="485981"/>
                      <a:pt x="66749" y="485981"/>
                    </a:cubicBezTo>
                    <a:cubicBezTo>
                      <a:pt x="53031" y="460552"/>
                      <a:pt x="4350" y="468164"/>
                      <a:pt x="0" y="444911"/>
                    </a:cubicBezTo>
                    <a:cubicBezTo>
                      <a:pt x="0" y="444911"/>
                      <a:pt x="42659" y="164447"/>
                      <a:pt x="50104" y="90923"/>
                    </a:cubicBezTo>
                    <a:cubicBezTo>
                      <a:pt x="57465" y="19071"/>
                      <a:pt x="85235" y="19573"/>
                      <a:pt x="133917" y="0"/>
                    </a:cubicBezTo>
                    <a:close/>
                  </a:path>
                </a:pathLst>
              </a:custGeom>
              <a:solidFill>
                <a:srgbClr val="F8981D"/>
              </a:solidFill>
              <a:ln w="8323" cap="flat">
                <a:noFill/>
                <a:prstDash val="solid"/>
                <a:miter/>
              </a:ln>
            </p:spPr>
            <p:txBody>
              <a:bodyPr rtlCol="0" anchor="ctr"/>
              <a:lstStyle/>
              <a:p>
                <a:endParaRPr lang="en-AU" sz="1285"/>
              </a:p>
            </p:txBody>
          </p:sp>
          <p:sp>
            <p:nvSpPr>
              <p:cNvPr id="69" name="Freeform: Shape 68">
                <a:extLst>
                  <a:ext uri="{FF2B5EF4-FFF2-40B4-BE49-F238E27FC236}">
                    <a16:creationId xmlns:a16="http://schemas.microsoft.com/office/drawing/2014/main" id="{8C4639B6-B586-1189-9667-0EE2D049FBF4}"/>
                  </a:ext>
                </a:extLst>
              </p:cNvPr>
              <p:cNvSpPr/>
              <p:nvPr/>
            </p:nvSpPr>
            <p:spPr>
              <a:xfrm>
                <a:off x="5258777" y="508519"/>
                <a:ext cx="110410" cy="63747"/>
              </a:xfrm>
              <a:custGeom>
                <a:avLst/>
                <a:gdLst>
                  <a:gd name="connsiteX0" fmla="*/ 80800 w 110410"/>
                  <a:gd name="connsiteY0" fmla="*/ 63748 h 63747"/>
                  <a:gd name="connsiteX1" fmla="*/ 3511 w 110410"/>
                  <a:gd name="connsiteY1" fmla="*/ 11218 h 63747"/>
                  <a:gd name="connsiteX2" fmla="*/ 110410 w 110410"/>
                  <a:gd name="connsiteY2" fmla="*/ 40996 h 63747"/>
                  <a:gd name="connsiteX3" fmla="*/ 80800 w 110410"/>
                  <a:gd name="connsiteY3" fmla="*/ 63748 h 63747"/>
                </a:gdLst>
                <a:ahLst/>
                <a:cxnLst>
                  <a:cxn ang="0">
                    <a:pos x="connsiteX0" y="connsiteY0"/>
                  </a:cxn>
                  <a:cxn ang="0">
                    <a:pos x="connsiteX1" y="connsiteY1"/>
                  </a:cxn>
                  <a:cxn ang="0">
                    <a:pos x="connsiteX2" y="connsiteY2"/>
                  </a:cxn>
                  <a:cxn ang="0">
                    <a:pos x="connsiteX3" y="connsiteY3"/>
                  </a:cxn>
                </a:cxnLst>
                <a:rect l="l" t="t" r="r" b="b"/>
                <a:pathLst>
                  <a:path w="110410" h="63747">
                    <a:moveTo>
                      <a:pt x="80800" y="63748"/>
                    </a:moveTo>
                    <a:cubicBezTo>
                      <a:pt x="80800" y="63748"/>
                      <a:pt x="-19826" y="55885"/>
                      <a:pt x="3511" y="11218"/>
                    </a:cubicBezTo>
                    <a:cubicBezTo>
                      <a:pt x="25176" y="-30019"/>
                      <a:pt x="95605" y="56889"/>
                      <a:pt x="110410" y="40996"/>
                    </a:cubicBezTo>
                    <a:lnTo>
                      <a:pt x="80800" y="63748"/>
                    </a:lnTo>
                    <a:close/>
                  </a:path>
                </a:pathLst>
              </a:custGeom>
              <a:solidFill>
                <a:srgbClr val="00264D"/>
              </a:solidFill>
              <a:ln w="8323" cap="flat">
                <a:noFill/>
                <a:prstDash val="solid"/>
                <a:miter/>
              </a:ln>
            </p:spPr>
            <p:txBody>
              <a:bodyPr rtlCol="0" anchor="ctr"/>
              <a:lstStyle/>
              <a:p>
                <a:endParaRPr lang="en-AU" sz="1285"/>
              </a:p>
            </p:txBody>
          </p:sp>
          <p:sp>
            <p:nvSpPr>
              <p:cNvPr id="70" name="Freeform: Shape 69">
                <a:extLst>
                  <a:ext uri="{FF2B5EF4-FFF2-40B4-BE49-F238E27FC236}">
                    <a16:creationId xmlns:a16="http://schemas.microsoft.com/office/drawing/2014/main" id="{7DC23E49-1034-B20F-85AA-845E673E8B82}"/>
                  </a:ext>
                </a:extLst>
              </p:cNvPr>
              <p:cNvSpPr/>
              <p:nvPr/>
            </p:nvSpPr>
            <p:spPr>
              <a:xfrm>
                <a:off x="5116411" y="1067142"/>
                <a:ext cx="100290" cy="60670"/>
              </a:xfrm>
              <a:custGeom>
                <a:avLst/>
                <a:gdLst>
                  <a:gd name="connsiteX0" fmla="*/ 100291 w 100290"/>
                  <a:gd name="connsiteY0" fmla="*/ 11265 h 60670"/>
                  <a:gd name="connsiteX1" fmla="*/ 58636 w 100290"/>
                  <a:gd name="connsiteY1" fmla="*/ 2314 h 60670"/>
                  <a:gd name="connsiteX2" fmla="*/ 26432 w 100290"/>
                  <a:gd name="connsiteY2" fmla="*/ 12937 h 60670"/>
                  <a:gd name="connsiteX3" fmla="*/ 0 w 100290"/>
                  <a:gd name="connsiteY3" fmla="*/ 39453 h 60670"/>
                  <a:gd name="connsiteX4" fmla="*/ 15976 w 100290"/>
                  <a:gd name="connsiteY4" fmla="*/ 60615 h 60670"/>
                  <a:gd name="connsiteX5" fmla="*/ 38812 w 100290"/>
                  <a:gd name="connsiteY5" fmla="*/ 46479 h 60670"/>
                  <a:gd name="connsiteX6" fmla="*/ 93767 w 100290"/>
                  <a:gd name="connsiteY6" fmla="*/ 47148 h 60670"/>
                  <a:gd name="connsiteX7" fmla="*/ 100291 w 100290"/>
                  <a:gd name="connsiteY7" fmla="*/ 11348 h 6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90" h="60670">
                    <a:moveTo>
                      <a:pt x="100291" y="11265"/>
                    </a:moveTo>
                    <a:cubicBezTo>
                      <a:pt x="100291" y="11265"/>
                      <a:pt x="74863" y="-6134"/>
                      <a:pt x="58636" y="2314"/>
                    </a:cubicBezTo>
                    <a:cubicBezTo>
                      <a:pt x="50857" y="6329"/>
                      <a:pt x="38059" y="6580"/>
                      <a:pt x="26432" y="12937"/>
                    </a:cubicBezTo>
                    <a:cubicBezTo>
                      <a:pt x="13718" y="19964"/>
                      <a:pt x="0" y="39453"/>
                      <a:pt x="0" y="39453"/>
                    </a:cubicBezTo>
                    <a:cubicBezTo>
                      <a:pt x="0" y="39453"/>
                      <a:pt x="0" y="57437"/>
                      <a:pt x="15976" y="60615"/>
                    </a:cubicBezTo>
                    <a:cubicBezTo>
                      <a:pt x="21664" y="61703"/>
                      <a:pt x="38812" y="46479"/>
                      <a:pt x="38812" y="46479"/>
                    </a:cubicBezTo>
                    <a:cubicBezTo>
                      <a:pt x="54286" y="52000"/>
                      <a:pt x="72772" y="51916"/>
                      <a:pt x="93767" y="47148"/>
                    </a:cubicBezTo>
                    <a:lnTo>
                      <a:pt x="100291" y="11348"/>
                    </a:lnTo>
                    <a:close/>
                  </a:path>
                </a:pathLst>
              </a:custGeom>
              <a:solidFill>
                <a:srgbClr val="FFCFA4"/>
              </a:solidFill>
              <a:ln w="8323" cap="flat">
                <a:noFill/>
                <a:prstDash val="solid"/>
                <a:miter/>
              </a:ln>
            </p:spPr>
            <p:txBody>
              <a:bodyPr rtlCol="0" anchor="ctr"/>
              <a:lstStyle/>
              <a:p>
                <a:endParaRPr lang="en-AU" sz="1285"/>
              </a:p>
            </p:txBody>
          </p:sp>
          <p:sp>
            <p:nvSpPr>
              <p:cNvPr id="71" name="Freeform: Shape 70">
                <a:extLst>
                  <a:ext uri="{FF2B5EF4-FFF2-40B4-BE49-F238E27FC236}">
                    <a16:creationId xmlns:a16="http://schemas.microsoft.com/office/drawing/2014/main" id="{E1AE9E00-4C14-9F4A-EEC4-5816291EDEED}"/>
                  </a:ext>
                </a:extLst>
              </p:cNvPr>
              <p:cNvSpPr/>
              <p:nvPr/>
            </p:nvSpPr>
            <p:spPr>
              <a:xfrm>
                <a:off x="4996263" y="1063379"/>
                <a:ext cx="102080" cy="56796"/>
              </a:xfrm>
              <a:custGeom>
                <a:avLst/>
                <a:gdLst>
                  <a:gd name="connsiteX0" fmla="*/ 102081 w 102080"/>
                  <a:gd name="connsiteY0" fmla="*/ 13605 h 56796"/>
                  <a:gd name="connsiteX1" fmla="*/ 61178 w 102080"/>
                  <a:gd name="connsiteY1" fmla="*/ 1644 h 56796"/>
                  <a:gd name="connsiteX2" fmla="*/ 28305 w 102080"/>
                  <a:gd name="connsiteY2" fmla="*/ 9925 h 56796"/>
                  <a:gd name="connsiteX3" fmla="*/ 33 w 102080"/>
                  <a:gd name="connsiteY3" fmla="*/ 34433 h 56796"/>
                  <a:gd name="connsiteX4" fmla="*/ 14420 w 102080"/>
                  <a:gd name="connsiteY4" fmla="*/ 56683 h 56796"/>
                  <a:gd name="connsiteX5" fmla="*/ 38259 w 102080"/>
                  <a:gd name="connsiteY5" fmla="*/ 44220 h 56796"/>
                  <a:gd name="connsiteX6" fmla="*/ 92963 w 102080"/>
                  <a:gd name="connsiteY6" fmla="*/ 48904 h 56796"/>
                  <a:gd name="connsiteX7" fmla="*/ 102081 w 102080"/>
                  <a:gd name="connsiteY7" fmla="*/ 13605 h 5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80" h="56796">
                    <a:moveTo>
                      <a:pt x="102081" y="13605"/>
                    </a:moveTo>
                    <a:cubicBezTo>
                      <a:pt x="102081" y="13605"/>
                      <a:pt x="77991" y="-5633"/>
                      <a:pt x="61178" y="1644"/>
                    </a:cubicBezTo>
                    <a:cubicBezTo>
                      <a:pt x="53148" y="5074"/>
                      <a:pt x="40350" y="4321"/>
                      <a:pt x="28305" y="9925"/>
                    </a:cubicBezTo>
                    <a:cubicBezTo>
                      <a:pt x="15089" y="16031"/>
                      <a:pt x="33" y="34433"/>
                      <a:pt x="33" y="34433"/>
                    </a:cubicBezTo>
                    <a:cubicBezTo>
                      <a:pt x="33" y="34433"/>
                      <a:pt x="-1389" y="52417"/>
                      <a:pt x="14420" y="56683"/>
                    </a:cubicBezTo>
                    <a:cubicBezTo>
                      <a:pt x="20024" y="58189"/>
                      <a:pt x="38259" y="44220"/>
                      <a:pt x="38259" y="44220"/>
                    </a:cubicBezTo>
                    <a:cubicBezTo>
                      <a:pt x="53315" y="50911"/>
                      <a:pt x="71717" y="52082"/>
                      <a:pt x="92963" y="48904"/>
                    </a:cubicBezTo>
                    <a:lnTo>
                      <a:pt x="102081" y="13605"/>
                    </a:lnTo>
                    <a:close/>
                  </a:path>
                </a:pathLst>
              </a:custGeom>
              <a:solidFill>
                <a:srgbClr val="FFCFA4"/>
              </a:solidFill>
              <a:ln w="8323" cap="flat">
                <a:noFill/>
                <a:prstDash val="solid"/>
                <a:miter/>
              </a:ln>
            </p:spPr>
            <p:txBody>
              <a:bodyPr rtlCol="0" anchor="ctr"/>
              <a:lstStyle/>
              <a:p>
                <a:endParaRPr lang="en-AU" sz="1285"/>
              </a:p>
            </p:txBody>
          </p:sp>
          <p:sp>
            <p:nvSpPr>
              <p:cNvPr id="72" name="Freeform: Shape 71">
                <a:extLst>
                  <a:ext uri="{FF2B5EF4-FFF2-40B4-BE49-F238E27FC236}">
                    <a16:creationId xmlns:a16="http://schemas.microsoft.com/office/drawing/2014/main" id="{65050968-4C77-A040-1E35-C59731C92F8C}"/>
                  </a:ext>
                </a:extLst>
              </p:cNvPr>
              <p:cNvSpPr/>
              <p:nvPr/>
            </p:nvSpPr>
            <p:spPr>
              <a:xfrm>
                <a:off x="5199554" y="1072467"/>
                <a:ext cx="100960" cy="42993"/>
              </a:xfrm>
              <a:custGeom>
                <a:avLst/>
                <a:gdLst>
                  <a:gd name="connsiteX0" fmla="*/ 17147 w 100960"/>
                  <a:gd name="connsiteY0" fmla="*/ 5939 h 42993"/>
                  <a:gd name="connsiteX1" fmla="*/ 97782 w 100960"/>
                  <a:gd name="connsiteY1" fmla="*/ 0 h 42993"/>
                  <a:gd name="connsiteX2" fmla="*/ 100960 w 100960"/>
                  <a:gd name="connsiteY2" fmla="*/ 42994 h 42993"/>
                  <a:gd name="connsiteX3" fmla="*/ 0 w 100960"/>
                  <a:gd name="connsiteY3" fmla="*/ 37473 h 42993"/>
                  <a:gd name="connsiteX4" fmla="*/ 17147 w 100960"/>
                  <a:gd name="connsiteY4" fmla="*/ 5939 h 42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0" h="42993">
                    <a:moveTo>
                      <a:pt x="17147" y="5939"/>
                    </a:moveTo>
                    <a:lnTo>
                      <a:pt x="97782" y="0"/>
                    </a:lnTo>
                    <a:lnTo>
                      <a:pt x="100960" y="42994"/>
                    </a:lnTo>
                    <a:lnTo>
                      <a:pt x="0" y="37473"/>
                    </a:lnTo>
                    <a:lnTo>
                      <a:pt x="17147" y="5939"/>
                    </a:lnTo>
                    <a:close/>
                  </a:path>
                </a:pathLst>
              </a:custGeom>
              <a:solidFill>
                <a:srgbClr val="FFCFA4"/>
              </a:solidFill>
              <a:ln w="8323" cap="flat">
                <a:noFill/>
                <a:prstDash val="solid"/>
                <a:miter/>
              </a:ln>
            </p:spPr>
            <p:txBody>
              <a:bodyPr rtlCol="0" anchor="ctr"/>
              <a:lstStyle/>
              <a:p>
                <a:endParaRPr lang="en-AU" sz="1285"/>
              </a:p>
            </p:txBody>
          </p:sp>
          <p:sp>
            <p:nvSpPr>
              <p:cNvPr id="73" name="Freeform: Shape 72">
                <a:extLst>
                  <a:ext uri="{FF2B5EF4-FFF2-40B4-BE49-F238E27FC236}">
                    <a16:creationId xmlns:a16="http://schemas.microsoft.com/office/drawing/2014/main" id="{C7B9BD32-1C99-0D92-E3A3-1D3B83A54F6B}"/>
                  </a:ext>
                </a:extLst>
              </p:cNvPr>
              <p:cNvSpPr/>
              <p:nvPr/>
            </p:nvSpPr>
            <p:spPr>
              <a:xfrm>
                <a:off x="4983331" y="1102580"/>
                <a:ext cx="264068" cy="16729"/>
              </a:xfrm>
              <a:custGeom>
                <a:avLst/>
                <a:gdLst>
                  <a:gd name="connsiteX0" fmla="*/ 0 w 264068"/>
                  <a:gd name="connsiteY0" fmla="*/ 0 h 16729"/>
                  <a:gd name="connsiteX1" fmla="*/ 264069 w 264068"/>
                  <a:gd name="connsiteY1" fmla="*/ 0 h 16729"/>
                  <a:gd name="connsiteX2" fmla="*/ 264069 w 264068"/>
                  <a:gd name="connsiteY2" fmla="*/ 16729 h 16729"/>
                  <a:gd name="connsiteX3" fmla="*/ 0 w 264068"/>
                  <a:gd name="connsiteY3" fmla="*/ 16729 h 16729"/>
                </a:gdLst>
                <a:ahLst/>
                <a:cxnLst>
                  <a:cxn ang="0">
                    <a:pos x="connsiteX0" y="connsiteY0"/>
                  </a:cxn>
                  <a:cxn ang="0">
                    <a:pos x="connsiteX1" y="connsiteY1"/>
                  </a:cxn>
                  <a:cxn ang="0">
                    <a:pos x="connsiteX2" y="connsiteY2"/>
                  </a:cxn>
                  <a:cxn ang="0">
                    <a:pos x="connsiteX3" y="connsiteY3"/>
                  </a:cxn>
                </a:cxnLst>
                <a:rect l="l" t="t" r="r" b="b"/>
                <a:pathLst>
                  <a:path w="264068" h="16729">
                    <a:moveTo>
                      <a:pt x="0" y="0"/>
                    </a:moveTo>
                    <a:lnTo>
                      <a:pt x="264069" y="0"/>
                    </a:lnTo>
                    <a:lnTo>
                      <a:pt x="264069" y="16729"/>
                    </a:lnTo>
                    <a:lnTo>
                      <a:pt x="0" y="16729"/>
                    </a:lnTo>
                    <a:close/>
                  </a:path>
                </a:pathLst>
              </a:custGeom>
              <a:solidFill>
                <a:srgbClr val="FFCFA4"/>
              </a:solidFill>
              <a:ln w="8323" cap="flat">
                <a:noFill/>
                <a:prstDash val="solid"/>
                <a:miter/>
              </a:ln>
            </p:spPr>
            <p:txBody>
              <a:bodyPr rtlCol="0" anchor="ctr"/>
              <a:lstStyle/>
              <a:p>
                <a:endParaRPr lang="en-AU" sz="1285"/>
              </a:p>
            </p:txBody>
          </p:sp>
          <p:sp>
            <p:nvSpPr>
              <p:cNvPr id="74" name="Freeform: Shape 73">
                <a:extLst>
                  <a:ext uri="{FF2B5EF4-FFF2-40B4-BE49-F238E27FC236}">
                    <a16:creationId xmlns:a16="http://schemas.microsoft.com/office/drawing/2014/main" id="{376069C5-9E11-472E-6720-48246EA67819}"/>
                  </a:ext>
                </a:extLst>
              </p:cNvPr>
              <p:cNvSpPr/>
              <p:nvPr/>
            </p:nvSpPr>
            <p:spPr>
              <a:xfrm>
                <a:off x="5271740" y="711202"/>
                <a:ext cx="302993" cy="408190"/>
              </a:xfrm>
              <a:custGeom>
                <a:avLst/>
                <a:gdLst>
                  <a:gd name="connsiteX0" fmla="*/ 302964 w 302993"/>
                  <a:gd name="connsiteY0" fmla="*/ 301124 h 408190"/>
                  <a:gd name="connsiteX1" fmla="*/ 291505 w 302993"/>
                  <a:gd name="connsiteY1" fmla="*/ 167626 h 408190"/>
                  <a:gd name="connsiteX2" fmla="*/ 251773 w 302993"/>
                  <a:gd name="connsiteY2" fmla="*/ 46423 h 408190"/>
                  <a:gd name="connsiteX3" fmla="*/ 196149 w 302993"/>
                  <a:gd name="connsiteY3" fmla="*/ 12129 h 408190"/>
                  <a:gd name="connsiteX4" fmla="*/ 157755 w 302993"/>
                  <a:gd name="connsiteY4" fmla="*/ 0 h 408190"/>
                  <a:gd name="connsiteX5" fmla="*/ 128229 w 302993"/>
                  <a:gd name="connsiteY5" fmla="*/ 321617 h 408190"/>
                  <a:gd name="connsiteX6" fmla="*/ 0 w 302993"/>
                  <a:gd name="connsiteY6" fmla="*/ 347045 h 408190"/>
                  <a:gd name="connsiteX7" fmla="*/ 251 w 302993"/>
                  <a:gd name="connsiteY7" fmla="*/ 408190 h 408190"/>
                  <a:gd name="connsiteX8" fmla="*/ 198324 w 302993"/>
                  <a:gd name="connsiteY8" fmla="*/ 408190 h 408190"/>
                  <a:gd name="connsiteX9" fmla="*/ 237804 w 302993"/>
                  <a:gd name="connsiteY9" fmla="*/ 395393 h 408190"/>
                  <a:gd name="connsiteX10" fmla="*/ 275361 w 302993"/>
                  <a:gd name="connsiteY10" fmla="*/ 374398 h 408190"/>
                  <a:gd name="connsiteX11" fmla="*/ 302964 w 302993"/>
                  <a:gd name="connsiteY11" fmla="*/ 301208 h 40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993" h="408190">
                    <a:moveTo>
                      <a:pt x="302964" y="301124"/>
                    </a:moveTo>
                    <a:cubicBezTo>
                      <a:pt x="302044" y="261894"/>
                      <a:pt x="298949" y="215387"/>
                      <a:pt x="291505" y="167626"/>
                    </a:cubicBezTo>
                    <a:cubicBezTo>
                      <a:pt x="282722" y="111583"/>
                      <a:pt x="271430" y="69593"/>
                      <a:pt x="251773" y="46423"/>
                    </a:cubicBezTo>
                    <a:cubicBezTo>
                      <a:pt x="234542" y="26097"/>
                      <a:pt x="218148" y="23003"/>
                      <a:pt x="196149" y="12129"/>
                    </a:cubicBezTo>
                    <a:lnTo>
                      <a:pt x="157755" y="0"/>
                    </a:lnTo>
                    <a:cubicBezTo>
                      <a:pt x="134251" y="109241"/>
                      <a:pt x="118107" y="213464"/>
                      <a:pt x="128229" y="321617"/>
                    </a:cubicBezTo>
                    <a:lnTo>
                      <a:pt x="0" y="347045"/>
                    </a:lnTo>
                    <a:lnTo>
                      <a:pt x="251" y="408190"/>
                    </a:lnTo>
                    <a:lnTo>
                      <a:pt x="198324" y="408190"/>
                    </a:lnTo>
                    <a:lnTo>
                      <a:pt x="237804" y="395393"/>
                    </a:lnTo>
                    <a:lnTo>
                      <a:pt x="275361" y="374398"/>
                    </a:lnTo>
                    <a:cubicBezTo>
                      <a:pt x="293010" y="355243"/>
                      <a:pt x="303633" y="329396"/>
                      <a:pt x="302964" y="301208"/>
                    </a:cubicBezTo>
                    <a:close/>
                  </a:path>
                </a:pathLst>
              </a:custGeom>
              <a:solidFill>
                <a:srgbClr val="F8981D"/>
              </a:solidFill>
              <a:ln w="8323" cap="flat">
                <a:noFill/>
                <a:prstDash val="solid"/>
                <a:miter/>
              </a:ln>
            </p:spPr>
            <p:txBody>
              <a:bodyPr rtlCol="0" anchor="ctr"/>
              <a:lstStyle/>
              <a:p>
                <a:endParaRPr lang="en-AU" sz="1285"/>
              </a:p>
            </p:txBody>
          </p:sp>
          <p:sp>
            <p:nvSpPr>
              <p:cNvPr id="75" name="Freeform: Shape 74">
                <a:extLst>
                  <a:ext uri="{FF2B5EF4-FFF2-40B4-BE49-F238E27FC236}">
                    <a16:creationId xmlns:a16="http://schemas.microsoft.com/office/drawing/2014/main" id="{306DA65A-A328-D9F4-AD28-71833E88FCA7}"/>
                  </a:ext>
                </a:extLst>
              </p:cNvPr>
              <p:cNvSpPr/>
              <p:nvPr/>
            </p:nvSpPr>
            <p:spPr>
              <a:xfrm>
                <a:off x="4656193" y="915548"/>
                <a:ext cx="394388" cy="203760"/>
              </a:xfrm>
              <a:custGeom>
                <a:avLst/>
                <a:gdLst>
                  <a:gd name="connsiteX0" fmla="*/ 394389 w 394388"/>
                  <a:gd name="connsiteY0" fmla="*/ 203761 h 203760"/>
                  <a:gd name="connsiteX1" fmla="*/ 91425 w 394388"/>
                  <a:gd name="connsiteY1" fmla="*/ 203761 h 203760"/>
                  <a:gd name="connsiteX2" fmla="*/ 0 w 394388"/>
                  <a:gd name="connsiteY2" fmla="*/ 0 h 203760"/>
                  <a:gd name="connsiteX3" fmla="*/ 296022 w 394388"/>
                  <a:gd name="connsiteY3" fmla="*/ 0 h 203760"/>
                  <a:gd name="connsiteX4" fmla="*/ 305808 w 394388"/>
                  <a:gd name="connsiteY4" fmla="*/ 6357 h 203760"/>
                  <a:gd name="connsiteX5" fmla="*/ 394389 w 394388"/>
                  <a:gd name="connsiteY5" fmla="*/ 203761 h 20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388" h="203760">
                    <a:moveTo>
                      <a:pt x="394389" y="203761"/>
                    </a:moveTo>
                    <a:lnTo>
                      <a:pt x="91425" y="203761"/>
                    </a:lnTo>
                    <a:lnTo>
                      <a:pt x="0" y="0"/>
                    </a:lnTo>
                    <a:lnTo>
                      <a:pt x="296022" y="0"/>
                    </a:lnTo>
                    <a:cubicBezTo>
                      <a:pt x="300204" y="0"/>
                      <a:pt x="304052" y="2509"/>
                      <a:pt x="305808" y="6357"/>
                    </a:cubicBezTo>
                    <a:lnTo>
                      <a:pt x="394389" y="203761"/>
                    </a:lnTo>
                    <a:close/>
                  </a:path>
                </a:pathLst>
              </a:custGeom>
              <a:solidFill>
                <a:srgbClr val="FFFFFF"/>
              </a:solidFill>
              <a:ln w="8323" cap="flat">
                <a:noFill/>
                <a:prstDash val="solid"/>
                <a:miter/>
              </a:ln>
            </p:spPr>
            <p:txBody>
              <a:bodyPr rtlCol="0" anchor="ctr"/>
              <a:lstStyle/>
              <a:p>
                <a:endParaRPr lang="en-AU" sz="1285"/>
              </a:p>
            </p:txBody>
          </p:sp>
          <p:sp>
            <p:nvSpPr>
              <p:cNvPr id="76" name="Freeform: Shape 75">
                <a:extLst>
                  <a:ext uri="{FF2B5EF4-FFF2-40B4-BE49-F238E27FC236}">
                    <a16:creationId xmlns:a16="http://schemas.microsoft.com/office/drawing/2014/main" id="{F08CE591-3FEE-736A-9A3C-87A7D5A8A532}"/>
                  </a:ext>
                </a:extLst>
              </p:cNvPr>
              <p:cNvSpPr/>
              <p:nvPr/>
            </p:nvSpPr>
            <p:spPr>
              <a:xfrm>
                <a:off x="4647979" y="915548"/>
                <a:ext cx="390892" cy="203760"/>
              </a:xfrm>
              <a:custGeom>
                <a:avLst/>
                <a:gdLst>
                  <a:gd name="connsiteX0" fmla="*/ 390808 w 390892"/>
                  <a:gd name="connsiteY0" fmla="*/ 203761 h 203760"/>
                  <a:gd name="connsiteX1" fmla="*/ 87844 w 390892"/>
                  <a:gd name="connsiteY1" fmla="*/ 203761 h 203760"/>
                  <a:gd name="connsiteX2" fmla="*/ 602 w 390892"/>
                  <a:gd name="connsiteY2" fmla="*/ 9368 h 203760"/>
                  <a:gd name="connsiteX3" fmla="*/ 6708 w 390892"/>
                  <a:gd name="connsiteY3" fmla="*/ 0 h 203760"/>
                  <a:gd name="connsiteX4" fmla="*/ 295118 w 390892"/>
                  <a:gd name="connsiteY4" fmla="*/ 0 h 203760"/>
                  <a:gd name="connsiteX5" fmla="*/ 301224 w 390892"/>
                  <a:gd name="connsiteY5" fmla="*/ 3931 h 203760"/>
                  <a:gd name="connsiteX6" fmla="*/ 390892 w 390892"/>
                  <a:gd name="connsiteY6" fmla="*/ 203761 h 20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892" h="203760">
                    <a:moveTo>
                      <a:pt x="390808" y="203761"/>
                    </a:moveTo>
                    <a:lnTo>
                      <a:pt x="87844" y="203761"/>
                    </a:lnTo>
                    <a:lnTo>
                      <a:pt x="602" y="9368"/>
                    </a:lnTo>
                    <a:cubicBezTo>
                      <a:pt x="-1406" y="4935"/>
                      <a:pt x="1857" y="0"/>
                      <a:pt x="6708" y="0"/>
                    </a:cubicBezTo>
                    <a:lnTo>
                      <a:pt x="295118" y="0"/>
                    </a:lnTo>
                    <a:cubicBezTo>
                      <a:pt x="297711" y="0"/>
                      <a:pt x="300137" y="1506"/>
                      <a:pt x="301224" y="3931"/>
                    </a:cubicBezTo>
                    <a:lnTo>
                      <a:pt x="390892" y="203761"/>
                    </a:lnTo>
                    <a:close/>
                  </a:path>
                </a:pathLst>
              </a:custGeom>
              <a:solidFill>
                <a:srgbClr val="E6E6E1"/>
              </a:solidFill>
              <a:ln w="8323" cap="flat">
                <a:noFill/>
                <a:prstDash val="solid"/>
                <a:miter/>
              </a:ln>
            </p:spPr>
            <p:txBody>
              <a:bodyPr rtlCol="0" anchor="ctr"/>
              <a:lstStyle/>
              <a:p>
                <a:endParaRPr lang="en-AU" sz="1285"/>
              </a:p>
            </p:txBody>
          </p:sp>
          <p:sp>
            <p:nvSpPr>
              <p:cNvPr id="77" name="Freeform: Shape 76">
                <a:extLst>
                  <a:ext uri="{FF2B5EF4-FFF2-40B4-BE49-F238E27FC236}">
                    <a16:creationId xmlns:a16="http://schemas.microsoft.com/office/drawing/2014/main" id="{3AB15430-B858-70BF-F81D-891EBA4E15E7}"/>
                  </a:ext>
                </a:extLst>
              </p:cNvPr>
              <p:cNvSpPr/>
              <p:nvPr/>
            </p:nvSpPr>
            <p:spPr>
              <a:xfrm>
                <a:off x="5300515" y="965401"/>
                <a:ext cx="257126" cy="263181"/>
              </a:xfrm>
              <a:custGeom>
                <a:avLst/>
                <a:gdLst>
                  <a:gd name="connsiteX0" fmla="*/ 96360 w 257126"/>
                  <a:gd name="connsiteY0" fmla="*/ 21831 h 263181"/>
                  <a:gd name="connsiteX1" fmla="*/ 68757 w 257126"/>
                  <a:gd name="connsiteY1" fmla="*/ 180089 h 263181"/>
                  <a:gd name="connsiteX2" fmla="*/ 0 w 257126"/>
                  <a:gd name="connsiteY2" fmla="*/ 260807 h 263181"/>
                  <a:gd name="connsiteX3" fmla="*/ 228520 w 257126"/>
                  <a:gd name="connsiteY3" fmla="*/ 193389 h 263181"/>
                  <a:gd name="connsiteX4" fmla="*/ 257126 w 257126"/>
                  <a:gd name="connsiteY4" fmla="*/ 0 h 263181"/>
                  <a:gd name="connsiteX5" fmla="*/ 96360 w 257126"/>
                  <a:gd name="connsiteY5" fmla="*/ 21831 h 26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26" h="263181">
                    <a:moveTo>
                      <a:pt x="96360" y="21831"/>
                    </a:moveTo>
                    <a:cubicBezTo>
                      <a:pt x="96360" y="21831"/>
                      <a:pt x="93767" y="130236"/>
                      <a:pt x="68757" y="180089"/>
                    </a:cubicBezTo>
                    <a:cubicBezTo>
                      <a:pt x="57715" y="202088"/>
                      <a:pt x="0" y="260807"/>
                      <a:pt x="0" y="260807"/>
                    </a:cubicBezTo>
                    <a:cubicBezTo>
                      <a:pt x="0" y="260807"/>
                      <a:pt x="221493" y="282722"/>
                      <a:pt x="228520" y="193389"/>
                    </a:cubicBezTo>
                    <a:cubicBezTo>
                      <a:pt x="235880" y="100124"/>
                      <a:pt x="257126" y="0"/>
                      <a:pt x="257126" y="0"/>
                    </a:cubicBezTo>
                    <a:lnTo>
                      <a:pt x="96360" y="21831"/>
                    </a:lnTo>
                    <a:close/>
                  </a:path>
                </a:pathLst>
              </a:custGeom>
              <a:solidFill>
                <a:srgbClr val="F8981D"/>
              </a:solidFill>
              <a:ln w="8323" cap="flat">
                <a:noFill/>
                <a:prstDash val="solid"/>
                <a:miter/>
              </a:ln>
            </p:spPr>
            <p:txBody>
              <a:bodyPr rtlCol="0" anchor="ctr"/>
              <a:lstStyle/>
              <a:p>
                <a:endParaRPr lang="en-AU" sz="1285"/>
              </a:p>
            </p:txBody>
          </p:sp>
          <p:sp>
            <p:nvSpPr>
              <p:cNvPr id="78" name="Freeform: Shape 77">
                <a:extLst>
                  <a:ext uri="{FF2B5EF4-FFF2-40B4-BE49-F238E27FC236}">
                    <a16:creationId xmlns:a16="http://schemas.microsoft.com/office/drawing/2014/main" id="{9C3EFBC3-DE45-AC3B-8784-F83DAAA59D45}"/>
                  </a:ext>
                </a:extLst>
              </p:cNvPr>
              <p:cNvSpPr/>
              <p:nvPr/>
            </p:nvSpPr>
            <p:spPr>
              <a:xfrm>
                <a:off x="4794803" y="995764"/>
                <a:ext cx="58534" cy="46005"/>
              </a:xfrm>
              <a:custGeom>
                <a:avLst/>
                <a:gdLst>
                  <a:gd name="connsiteX0" fmla="*/ 57790 w 58534"/>
                  <a:gd name="connsiteY0" fmla="*/ 23003 h 46005"/>
                  <a:gd name="connsiteX1" fmla="*/ 35791 w 58534"/>
                  <a:gd name="connsiteY1" fmla="*/ 46005 h 46005"/>
                  <a:gd name="connsiteX2" fmla="*/ 744 w 58534"/>
                  <a:gd name="connsiteY2" fmla="*/ 23003 h 46005"/>
                  <a:gd name="connsiteX3" fmla="*/ 22743 w 58534"/>
                  <a:gd name="connsiteY3" fmla="*/ 0 h 46005"/>
                  <a:gd name="connsiteX4" fmla="*/ 57790 w 58534"/>
                  <a:gd name="connsiteY4" fmla="*/ 23003 h 4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34" h="46005">
                    <a:moveTo>
                      <a:pt x="57790" y="23003"/>
                    </a:moveTo>
                    <a:cubicBezTo>
                      <a:pt x="61387" y="35717"/>
                      <a:pt x="51600" y="46005"/>
                      <a:pt x="35791" y="46005"/>
                    </a:cubicBezTo>
                    <a:cubicBezTo>
                      <a:pt x="19982" y="46005"/>
                      <a:pt x="4341" y="35717"/>
                      <a:pt x="744" y="23003"/>
                    </a:cubicBezTo>
                    <a:cubicBezTo>
                      <a:pt x="-2853" y="10288"/>
                      <a:pt x="6934" y="0"/>
                      <a:pt x="22743" y="0"/>
                    </a:cubicBezTo>
                    <a:cubicBezTo>
                      <a:pt x="38552" y="0"/>
                      <a:pt x="54193" y="10288"/>
                      <a:pt x="57790" y="23003"/>
                    </a:cubicBezTo>
                    <a:close/>
                  </a:path>
                </a:pathLst>
              </a:custGeom>
              <a:solidFill>
                <a:srgbClr val="FFFFFF"/>
              </a:solidFill>
              <a:ln w="8323" cap="flat">
                <a:noFill/>
                <a:prstDash val="solid"/>
                <a:miter/>
              </a:ln>
            </p:spPr>
            <p:txBody>
              <a:bodyPr rtlCol="0" anchor="ctr"/>
              <a:lstStyle/>
              <a:p>
                <a:endParaRPr lang="en-AU" sz="1285"/>
              </a:p>
            </p:txBody>
          </p:sp>
          <p:sp>
            <p:nvSpPr>
              <p:cNvPr id="79" name="Freeform: Shape 78">
                <a:extLst>
                  <a:ext uri="{FF2B5EF4-FFF2-40B4-BE49-F238E27FC236}">
                    <a16:creationId xmlns:a16="http://schemas.microsoft.com/office/drawing/2014/main" id="{D3E137A7-DA95-79C1-A355-8C4E5E586A0F}"/>
                  </a:ext>
                </a:extLst>
              </p:cNvPr>
              <p:cNvSpPr/>
              <p:nvPr/>
            </p:nvSpPr>
            <p:spPr>
              <a:xfrm>
                <a:off x="5092778" y="1135155"/>
                <a:ext cx="309243" cy="699870"/>
              </a:xfrm>
              <a:custGeom>
                <a:avLst/>
                <a:gdLst>
                  <a:gd name="connsiteX0" fmla="*/ 8577 w 309243"/>
                  <a:gd name="connsiteY0" fmla="*/ 698988 h 699870"/>
                  <a:gd name="connsiteX1" fmla="*/ 8577 w 309243"/>
                  <a:gd name="connsiteY1" fmla="*/ 698988 h 699870"/>
                  <a:gd name="connsiteX2" fmla="*/ 1216 w 309243"/>
                  <a:gd name="connsiteY2" fmla="*/ 680084 h 699870"/>
                  <a:gd name="connsiteX3" fmla="*/ 281763 w 309243"/>
                  <a:gd name="connsiteY3" fmla="*/ 9665 h 699870"/>
                  <a:gd name="connsiteX4" fmla="*/ 300667 w 309243"/>
                  <a:gd name="connsiteY4" fmla="*/ 882 h 699870"/>
                  <a:gd name="connsiteX5" fmla="*/ 300667 w 309243"/>
                  <a:gd name="connsiteY5" fmla="*/ 882 h 699870"/>
                  <a:gd name="connsiteX6" fmla="*/ 308028 w 309243"/>
                  <a:gd name="connsiteY6" fmla="*/ 19786 h 699870"/>
                  <a:gd name="connsiteX7" fmla="*/ 27480 w 309243"/>
                  <a:gd name="connsiteY7" fmla="*/ 690206 h 699870"/>
                  <a:gd name="connsiteX8" fmla="*/ 8577 w 309243"/>
                  <a:gd name="connsiteY8" fmla="*/ 698988 h 69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243" h="699870">
                    <a:moveTo>
                      <a:pt x="8577" y="698988"/>
                    </a:moveTo>
                    <a:lnTo>
                      <a:pt x="8577" y="698988"/>
                    </a:lnTo>
                    <a:cubicBezTo>
                      <a:pt x="1299" y="696144"/>
                      <a:pt x="-1963" y="687696"/>
                      <a:pt x="1216" y="680084"/>
                    </a:cubicBezTo>
                    <a:lnTo>
                      <a:pt x="281763" y="9665"/>
                    </a:lnTo>
                    <a:cubicBezTo>
                      <a:pt x="284941" y="2053"/>
                      <a:pt x="293390" y="-1878"/>
                      <a:pt x="300667" y="882"/>
                    </a:cubicBezTo>
                    <a:lnTo>
                      <a:pt x="300667" y="882"/>
                    </a:lnTo>
                    <a:cubicBezTo>
                      <a:pt x="307944" y="3726"/>
                      <a:pt x="311206" y="12175"/>
                      <a:pt x="308028" y="19786"/>
                    </a:cubicBezTo>
                    <a:lnTo>
                      <a:pt x="27480" y="690206"/>
                    </a:lnTo>
                    <a:cubicBezTo>
                      <a:pt x="24302" y="697817"/>
                      <a:pt x="15854" y="701749"/>
                      <a:pt x="8577" y="698988"/>
                    </a:cubicBezTo>
                    <a:close/>
                  </a:path>
                </a:pathLst>
              </a:custGeom>
              <a:solidFill>
                <a:srgbClr val="00264D"/>
              </a:solidFill>
              <a:ln w="8323" cap="flat">
                <a:noFill/>
                <a:prstDash val="solid"/>
                <a:miter/>
              </a:ln>
            </p:spPr>
            <p:txBody>
              <a:bodyPr rtlCol="0" anchor="ctr"/>
              <a:lstStyle/>
              <a:p>
                <a:endParaRPr lang="en-AU" sz="1285"/>
              </a:p>
            </p:txBody>
          </p:sp>
          <p:sp>
            <p:nvSpPr>
              <p:cNvPr id="80" name="Freeform: Shape 79">
                <a:extLst>
                  <a:ext uri="{FF2B5EF4-FFF2-40B4-BE49-F238E27FC236}">
                    <a16:creationId xmlns:a16="http://schemas.microsoft.com/office/drawing/2014/main" id="{32CF95B1-872F-B732-005B-2FA25F3C276E}"/>
                  </a:ext>
                </a:extLst>
              </p:cNvPr>
              <p:cNvSpPr/>
              <p:nvPr/>
            </p:nvSpPr>
            <p:spPr>
              <a:xfrm>
                <a:off x="5271991" y="711202"/>
                <a:ext cx="302743" cy="408190"/>
              </a:xfrm>
              <a:custGeom>
                <a:avLst/>
                <a:gdLst>
                  <a:gd name="connsiteX0" fmla="*/ 302713 w 302743"/>
                  <a:gd name="connsiteY0" fmla="*/ 301124 h 408190"/>
                  <a:gd name="connsiteX1" fmla="*/ 291254 w 302743"/>
                  <a:gd name="connsiteY1" fmla="*/ 167626 h 408190"/>
                  <a:gd name="connsiteX2" fmla="*/ 251522 w 302743"/>
                  <a:gd name="connsiteY2" fmla="*/ 46423 h 408190"/>
                  <a:gd name="connsiteX3" fmla="*/ 195898 w 302743"/>
                  <a:gd name="connsiteY3" fmla="*/ 12129 h 408190"/>
                  <a:gd name="connsiteX4" fmla="*/ 157505 w 302743"/>
                  <a:gd name="connsiteY4" fmla="*/ 0 h 408190"/>
                  <a:gd name="connsiteX5" fmla="*/ 267164 w 302743"/>
                  <a:gd name="connsiteY5" fmla="*/ 344787 h 408190"/>
                  <a:gd name="connsiteX6" fmla="*/ 177329 w 302743"/>
                  <a:gd name="connsiteY6" fmla="*/ 364360 h 408190"/>
                  <a:gd name="connsiteX7" fmla="*/ 74863 w 302743"/>
                  <a:gd name="connsiteY7" fmla="*/ 394138 h 408190"/>
                  <a:gd name="connsiteX8" fmla="*/ 0 w 302743"/>
                  <a:gd name="connsiteY8" fmla="*/ 391461 h 408190"/>
                  <a:gd name="connsiteX9" fmla="*/ 0 w 302743"/>
                  <a:gd name="connsiteY9" fmla="*/ 408190 h 408190"/>
                  <a:gd name="connsiteX10" fmla="*/ 198073 w 302743"/>
                  <a:gd name="connsiteY10" fmla="*/ 408190 h 408190"/>
                  <a:gd name="connsiteX11" fmla="*/ 237553 w 302743"/>
                  <a:gd name="connsiteY11" fmla="*/ 395393 h 408190"/>
                  <a:gd name="connsiteX12" fmla="*/ 275110 w 302743"/>
                  <a:gd name="connsiteY12" fmla="*/ 374398 h 408190"/>
                  <a:gd name="connsiteX13" fmla="*/ 302713 w 302743"/>
                  <a:gd name="connsiteY13" fmla="*/ 301208 h 40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743" h="408190">
                    <a:moveTo>
                      <a:pt x="302713" y="301124"/>
                    </a:moveTo>
                    <a:cubicBezTo>
                      <a:pt x="301793" y="261894"/>
                      <a:pt x="298698" y="215387"/>
                      <a:pt x="291254" y="167626"/>
                    </a:cubicBezTo>
                    <a:cubicBezTo>
                      <a:pt x="282471" y="111583"/>
                      <a:pt x="271179" y="69593"/>
                      <a:pt x="251522" y="46423"/>
                    </a:cubicBezTo>
                    <a:cubicBezTo>
                      <a:pt x="234291" y="26097"/>
                      <a:pt x="217897" y="23003"/>
                      <a:pt x="195898" y="12129"/>
                    </a:cubicBezTo>
                    <a:lnTo>
                      <a:pt x="157505" y="0"/>
                    </a:lnTo>
                    <a:cubicBezTo>
                      <a:pt x="304637" y="75365"/>
                      <a:pt x="256959" y="236633"/>
                      <a:pt x="267164" y="344787"/>
                    </a:cubicBezTo>
                    <a:cubicBezTo>
                      <a:pt x="243492" y="357418"/>
                      <a:pt x="232367" y="353319"/>
                      <a:pt x="177329" y="364360"/>
                    </a:cubicBezTo>
                    <a:cubicBezTo>
                      <a:pt x="147885" y="373310"/>
                      <a:pt x="119111" y="386275"/>
                      <a:pt x="74863" y="394138"/>
                    </a:cubicBezTo>
                    <a:cubicBezTo>
                      <a:pt x="41656" y="387112"/>
                      <a:pt x="23003" y="384853"/>
                      <a:pt x="0" y="391461"/>
                    </a:cubicBezTo>
                    <a:lnTo>
                      <a:pt x="0" y="408190"/>
                    </a:lnTo>
                    <a:lnTo>
                      <a:pt x="198073" y="408190"/>
                    </a:lnTo>
                    <a:lnTo>
                      <a:pt x="237553" y="395393"/>
                    </a:lnTo>
                    <a:lnTo>
                      <a:pt x="275110" y="374398"/>
                    </a:lnTo>
                    <a:cubicBezTo>
                      <a:pt x="292759" y="355243"/>
                      <a:pt x="303382" y="329396"/>
                      <a:pt x="302713" y="301208"/>
                    </a:cubicBezTo>
                    <a:close/>
                  </a:path>
                </a:pathLst>
              </a:custGeom>
              <a:solidFill>
                <a:srgbClr val="F8981D"/>
              </a:solidFill>
              <a:ln w="8323" cap="flat">
                <a:noFill/>
                <a:prstDash val="solid"/>
                <a:miter/>
              </a:ln>
            </p:spPr>
            <p:txBody>
              <a:bodyPr rtlCol="0" anchor="ctr"/>
              <a:lstStyle/>
              <a:p>
                <a:endParaRPr lang="en-AU" sz="1285"/>
              </a:p>
            </p:txBody>
          </p:sp>
          <p:sp>
            <p:nvSpPr>
              <p:cNvPr id="81" name="Freeform: Shape 80">
                <a:extLst>
                  <a:ext uri="{FF2B5EF4-FFF2-40B4-BE49-F238E27FC236}">
                    <a16:creationId xmlns:a16="http://schemas.microsoft.com/office/drawing/2014/main" id="{B9E9A8A7-DBC5-3BB2-A03F-F98AC7C55E3B}"/>
                  </a:ext>
                </a:extLst>
              </p:cNvPr>
              <p:cNvSpPr/>
              <p:nvPr/>
            </p:nvSpPr>
            <p:spPr>
              <a:xfrm>
                <a:off x="5396038" y="1010834"/>
                <a:ext cx="88246" cy="22905"/>
              </a:xfrm>
              <a:custGeom>
                <a:avLst/>
                <a:gdLst>
                  <a:gd name="connsiteX0" fmla="*/ 0 w 88246"/>
                  <a:gd name="connsiteY0" fmla="*/ 22905 h 22905"/>
                  <a:gd name="connsiteX1" fmla="*/ 88246 w 88246"/>
                  <a:gd name="connsiteY1" fmla="*/ 655 h 22905"/>
                  <a:gd name="connsiteX2" fmla="*/ 669 w 88246"/>
                  <a:gd name="connsiteY2" fmla="*/ 1659 h 22905"/>
                  <a:gd name="connsiteX3" fmla="*/ 0 w 88246"/>
                  <a:gd name="connsiteY3" fmla="*/ 22905 h 22905"/>
                </a:gdLst>
                <a:ahLst/>
                <a:cxnLst>
                  <a:cxn ang="0">
                    <a:pos x="connsiteX0" y="connsiteY0"/>
                  </a:cxn>
                  <a:cxn ang="0">
                    <a:pos x="connsiteX1" y="connsiteY1"/>
                  </a:cxn>
                  <a:cxn ang="0">
                    <a:pos x="connsiteX2" y="connsiteY2"/>
                  </a:cxn>
                  <a:cxn ang="0">
                    <a:pos x="connsiteX3" y="connsiteY3"/>
                  </a:cxn>
                </a:cxnLst>
                <a:rect l="l" t="t" r="r" b="b"/>
                <a:pathLst>
                  <a:path w="88246" h="22905">
                    <a:moveTo>
                      <a:pt x="0" y="22905"/>
                    </a:moveTo>
                    <a:cubicBezTo>
                      <a:pt x="0" y="22905"/>
                      <a:pt x="63822" y="655"/>
                      <a:pt x="88246" y="655"/>
                    </a:cubicBezTo>
                    <a:cubicBezTo>
                      <a:pt x="88246" y="655"/>
                      <a:pt x="14053" y="-1352"/>
                      <a:pt x="669" y="1659"/>
                    </a:cubicBezTo>
                    <a:lnTo>
                      <a:pt x="0" y="22905"/>
                    </a:lnTo>
                    <a:close/>
                  </a:path>
                </a:pathLst>
              </a:custGeom>
              <a:solidFill>
                <a:srgbClr val="F8981D"/>
              </a:solidFill>
              <a:ln w="8323" cap="flat">
                <a:noFill/>
                <a:prstDash val="solid"/>
                <a:miter/>
              </a:ln>
            </p:spPr>
            <p:txBody>
              <a:bodyPr rtlCol="0" anchor="ctr"/>
              <a:lstStyle/>
              <a:p>
                <a:endParaRPr lang="en-AU" sz="1285"/>
              </a:p>
            </p:txBody>
          </p:sp>
          <p:sp>
            <p:nvSpPr>
              <p:cNvPr id="82" name="Freeform: Shape 81">
                <a:extLst>
                  <a:ext uri="{FF2B5EF4-FFF2-40B4-BE49-F238E27FC236}">
                    <a16:creationId xmlns:a16="http://schemas.microsoft.com/office/drawing/2014/main" id="{8D703E59-21AC-82D3-6175-68EEF118C9CE}"/>
                  </a:ext>
                </a:extLst>
              </p:cNvPr>
              <p:cNvSpPr/>
              <p:nvPr/>
            </p:nvSpPr>
            <p:spPr>
              <a:xfrm>
                <a:off x="4501114" y="1119392"/>
                <a:ext cx="1124446" cy="31618"/>
              </a:xfrm>
              <a:custGeom>
                <a:avLst/>
                <a:gdLst>
                  <a:gd name="connsiteX0" fmla="*/ 1108638 w 1124446"/>
                  <a:gd name="connsiteY0" fmla="*/ 31618 h 31618"/>
                  <a:gd name="connsiteX1" fmla="*/ 15809 w 1124446"/>
                  <a:gd name="connsiteY1" fmla="*/ 31618 h 31618"/>
                  <a:gd name="connsiteX2" fmla="*/ 0 w 1124446"/>
                  <a:gd name="connsiteY2" fmla="*/ 15809 h 31618"/>
                  <a:gd name="connsiteX3" fmla="*/ 0 w 1124446"/>
                  <a:gd name="connsiteY3" fmla="*/ 15809 h 31618"/>
                  <a:gd name="connsiteX4" fmla="*/ 15809 w 1124446"/>
                  <a:gd name="connsiteY4" fmla="*/ 0 h 31618"/>
                  <a:gd name="connsiteX5" fmla="*/ 1108638 w 1124446"/>
                  <a:gd name="connsiteY5" fmla="*/ 0 h 31618"/>
                  <a:gd name="connsiteX6" fmla="*/ 1124447 w 1124446"/>
                  <a:gd name="connsiteY6" fmla="*/ 15809 h 31618"/>
                  <a:gd name="connsiteX7" fmla="*/ 1124447 w 1124446"/>
                  <a:gd name="connsiteY7" fmla="*/ 15809 h 31618"/>
                  <a:gd name="connsiteX8" fmla="*/ 1108638 w 1124446"/>
                  <a:gd name="connsiteY8" fmla="*/ 31618 h 3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446" h="31618">
                    <a:moveTo>
                      <a:pt x="1108638" y="31618"/>
                    </a:moveTo>
                    <a:lnTo>
                      <a:pt x="15809" y="31618"/>
                    </a:lnTo>
                    <a:cubicBezTo>
                      <a:pt x="7110" y="31618"/>
                      <a:pt x="0" y="24508"/>
                      <a:pt x="0" y="15809"/>
                    </a:cubicBezTo>
                    <a:lnTo>
                      <a:pt x="0" y="15809"/>
                    </a:lnTo>
                    <a:cubicBezTo>
                      <a:pt x="0" y="7110"/>
                      <a:pt x="7110" y="0"/>
                      <a:pt x="15809" y="0"/>
                    </a:cubicBezTo>
                    <a:lnTo>
                      <a:pt x="1108638" y="0"/>
                    </a:lnTo>
                    <a:cubicBezTo>
                      <a:pt x="1117337" y="0"/>
                      <a:pt x="1124447" y="7110"/>
                      <a:pt x="1124447" y="15809"/>
                    </a:cubicBezTo>
                    <a:lnTo>
                      <a:pt x="1124447" y="15809"/>
                    </a:lnTo>
                    <a:cubicBezTo>
                      <a:pt x="1124447" y="24508"/>
                      <a:pt x="1117337" y="31618"/>
                      <a:pt x="1108638" y="31618"/>
                    </a:cubicBezTo>
                    <a:close/>
                  </a:path>
                </a:pathLst>
              </a:custGeom>
              <a:solidFill>
                <a:srgbClr val="00264D"/>
              </a:solidFill>
              <a:ln w="8323" cap="flat">
                <a:noFill/>
                <a:prstDash val="solid"/>
                <a:miter/>
              </a:ln>
            </p:spPr>
            <p:txBody>
              <a:bodyPr rtlCol="0" anchor="ctr"/>
              <a:lstStyle/>
              <a:p>
                <a:endParaRPr lang="en-AU" sz="1285"/>
              </a:p>
            </p:txBody>
          </p:sp>
          <p:sp>
            <p:nvSpPr>
              <p:cNvPr id="83" name="Freeform: Shape 82">
                <a:extLst>
                  <a:ext uri="{FF2B5EF4-FFF2-40B4-BE49-F238E27FC236}">
                    <a16:creationId xmlns:a16="http://schemas.microsoft.com/office/drawing/2014/main" id="{1E0EAB6A-B39F-064F-0B3D-0D6EE9910676}"/>
                  </a:ext>
                </a:extLst>
              </p:cNvPr>
              <p:cNvSpPr/>
              <p:nvPr/>
            </p:nvSpPr>
            <p:spPr>
              <a:xfrm>
                <a:off x="5269712" y="917328"/>
                <a:ext cx="88099" cy="65663"/>
              </a:xfrm>
              <a:custGeom>
                <a:avLst/>
                <a:gdLst>
                  <a:gd name="connsiteX0" fmla="*/ 51547 w 88099"/>
                  <a:gd name="connsiteY0" fmla="*/ 62962 h 65663"/>
                  <a:gd name="connsiteX1" fmla="*/ 88100 w 88099"/>
                  <a:gd name="connsiteY1" fmla="*/ 52004 h 65663"/>
                  <a:gd name="connsiteX2" fmla="*/ 70283 w 88099"/>
                  <a:gd name="connsiteY2" fmla="*/ 14364 h 65663"/>
                  <a:gd name="connsiteX3" fmla="*/ 3618 w 88099"/>
                  <a:gd name="connsiteY3" fmla="*/ 6167 h 65663"/>
                  <a:gd name="connsiteX4" fmla="*/ 26955 w 88099"/>
                  <a:gd name="connsiteY4" fmla="*/ 65555 h 65663"/>
                  <a:gd name="connsiteX5" fmla="*/ 51547 w 88099"/>
                  <a:gd name="connsiteY5" fmla="*/ 62962 h 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9" h="65663">
                    <a:moveTo>
                      <a:pt x="51547" y="62962"/>
                    </a:moveTo>
                    <a:lnTo>
                      <a:pt x="88100" y="52004"/>
                    </a:lnTo>
                    <a:lnTo>
                      <a:pt x="70283" y="14364"/>
                    </a:lnTo>
                    <a:cubicBezTo>
                      <a:pt x="70283" y="14364"/>
                      <a:pt x="12568" y="-11483"/>
                      <a:pt x="3618" y="6167"/>
                    </a:cubicBezTo>
                    <a:cubicBezTo>
                      <a:pt x="-5332" y="23816"/>
                      <a:pt x="2279" y="68148"/>
                      <a:pt x="26955" y="65555"/>
                    </a:cubicBezTo>
                    <a:lnTo>
                      <a:pt x="51547" y="62962"/>
                    </a:lnTo>
                    <a:close/>
                  </a:path>
                </a:pathLst>
              </a:custGeom>
              <a:solidFill>
                <a:srgbClr val="C99167"/>
              </a:solidFill>
              <a:ln w="8323" cap="flat">
                <a:noFill/>
                <a:prstDash val="solid"/>
                <a:miter/>
              </a:ln>
            </p:spPr>
            <p:txBody>
              <a:bodyPr rtlCol="0" anchor="ctr"/>
              <a:lstStyle/>
              <a:p>
                <a:endParaRPr lang="en-AU" sz="1285"/>
              </a:p>
            </p:txBody>
          </p:sp>
          <p:sp>
            <p:nvSpPr>
              <p:cNvPr id="84" name="Freeform: Shape 83">
                <a:extLst>
                  <a:ext uri="{FF2B5EF4-FFF2-40B4-BE49-F238E27FC236}">
                    <a16:creationId xmlns:a16="http://schemas.microsoft.com/office/drawing/2014/main" id="{CE3B7502-8B69-71C7-0CEB-ACDE5F071736}"/>
                  </a:ext>
                </a:extLst>
              </p:cNvPr>
              <p:cNvSpPr/>
              <p:nvPr/>
            </p:nvSpPr>
            <p:spPr>
              <a:xfrm>
                <a:off x="5240949" y="919637"/>
                <a:ext cx="72959" cy="23441"/>
              </a:xfrm>
              <a:custGeom>
                <a:avLst/>
                <a:gdLst>
                  <a:gd name="connsiteX0" fmla="*/ 62075 w 72959"/>
                  <a:gd name="connsiteY0" fmla="*/ 23431 h 23441"/>
                  <a:gd name="connsiteX1" fmla="*/ 9880 w 72959"/>
                  <a:gd name="connsiteY1" fmla="*/ 20754 h 23441"/>
                  <a:gd name="connsiteX2" fmla="*/ 10 w 72959"/>
                  <a:gd name="connsiteY2" fmla="*/ 9880 h 23441"/>
                  <a:gd name="connsiteX3" fmla="*/ 10 w 72959"/>
                  <a:gd name="connsiteY3" fmla="*/ 9880 h 23441"/>
                  <a:gd name="connsiteX4" fmla="*/ 10884 w 72959"/>
                  <a:gd name="connsiteY4" fmla="*/ 10 h 23441"/>
                  <a:gd name="connsiteX5" fmla="*/ 63079 w 72959"/>
                  <a:gd name="connsiteY5" fmla="*/ 2687 h 23441"/>
                  <a:gd name="connsiteX6" fmla="*/ 72949 w 72959"/>
                  <a:gd name="connsiteY6" fmla="*/ 13561 h 23441"/>
                  <a:gd name="connsiteX7" fmla="*/ 72949 w 72959"/>
                  <a:gd name="connsiteY7" fmla="*/ 13561 h 23441"/>
                  <a:gd name="connsiteX8" fmla="*/ 62075 w 72959"/>
                  <a:gd name="connsiteY8" fmla="*/ 23431 h 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59" h="23441">
                    <a:moveTo>
                      <a:pt x="62075" y="23431"/>
                    </a:moveTo>
                    <a:lnTo>
                      <a:pt x="9880" y="20754"/>
                    </a:lnTo>
                    <a:cubicBezTo>
                      <a:pt x="4192" y="20503"/>
                      <a:pt x="-241" y="15568"/>
                      <a:pt x="10" y="9880"/>
                    </a:cubicBezTo>
                    <a:lnTo>
                      <a:pt x="10" y="9880"/>
                    </a:lnTo>
                    <a:cubicBezTo>
                      <a:pt x="261" y="4192"/>
                      <a:pt x="5196" y="-241"/>
                      <a:pt x="10884" y="10"/>
                    </a:cubicBezTo>
                    <a:lnTo>
                      <a:pt x="63079" y="2687"/>
                    </a:lnTo>
                    <a:cubicBezTo>
                      <a:pt x="68767" y="2938"/>
                      <a:pt x="73200" y="7873"/>
                      <a:pt x="72949" y="13561"/>
                    </a:cubicBezTo>
                    <a:lnTo>
                      <a:pt x="72949" y="13561"/>
                    </a:lnTo>
                    <a:cubicBezTo>
                      <a:pt x="72698" y="19249"/>
                      <a:pt x="67763" y="23682"/>
                      <a:pt x="62075" y="23431"/>
                    </a:cubicBezTo>
                    <a:close/>
                  </a:path>
                </a:pathLst>
              </a:custGeom>
              <a:solidFill>
                <a:srgbClr val="C99167"/>
              </a:solidFill>
              <a:ln w="8323" cap="flat">
                <a:noFill/>
                <a:prstDash val="solid"/>
                <a:miter/>
              </a:ln>
            </p:spPr>
            <p:txBody>
              <a:bodyPr rtlCol="0" anchor="ctr"/>
              <a:lstStyle/>
              <a:p>
                <a:endParaRPr lang="en-AU" sz="1285"/>
              </a:p>
            </p:txBody>
          </p:sp>
          <p:sp>
            <p:nvSpPr>
              <p:cNvPr id="85" name="Freeform: Shape 84">
                <a:extLst>
                  <a:ext uri="{FF2B5EF4-FFF2-40B4-BE49-F238E27FC236}">
                    <a16:creationId xmlns:a16="http://schemas.microsoft.com/office/drawing/2014/main" id="{0FC0C4E2-CE55-6526-C0AA-374B8A50A733}"/>
                  </a:ext>
                </a:extLst>
              </p:cNvPr>
              <p:cNvSpPr/>
              <p:nvPr/>
            </p:nvSpPr>
            <p:spPr>
              <a:xfrm>
                <a:off x="5910490" y="838260"/>
                <a:ext cx="85806" cy="243074"/>
              </a:xfrm>
              <a:custGeom>
                <a:avLst/>
                <a:gdLst>
                  <a:gd name="connsiteX0" fmla="*/ 303 w 85806"/>
                  <a:gd name="connsiteY0" fmla="*/ 47343 h 243074"/>
                  <a:gd name="connsiteX1" fmla="*/ 50239 w 85806"/>
                  <a:gd name="connsiteY1" fmla="*/ 243074 h 243074"/>
                  <a:gd name="connsiteX2" fmla="*/ 85286 w 85806"/>
                  <a:gd name="connsiteY2" fmla="*/ 242739 h 243074"/>
                  <a:gd name="connsiteX3" fmla="*/ 37107 w 85806"/>
                  <a:gd name="connsiteY3" fmla="*/ 0 h 243074"/>
                  <a:gd name="connsiteX4" fmla="*/ 386 w 85806"/>
                  <a:gd name="connsiteY4" fmla="*/ 47260 h 243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06" h="243074">
                    <a:moveTo>
                      <a:pt x="303" y="47343"/>
                    </a:moveTo>
                    <a:cubicBezTo>
                      <a:pt x="-4716" y="85402"/>
                      <a:pt x="54421" y="162356"/>
                      <a:pt x="50239" y="243074"/>
                    </a:cubicBezTo>
                    <a:lnTo>
                      <a:pt x="85286" y="242739"/>
                    </a:lnTo>
                    <a:cubicBezTo>
                      <a:pt x="85286" y="242739"/>
                      <a:pt x="94320" y="79714"/>
                      <a:pt x="37107" y="0"/>
                    </a:cubicBezTo>
                    <a:cubicBezTo>
                      <a:pt x="27404" y="20660"/>
                      <a:pt x="15777" y="37473"/>
                      <a:pt x="386" y="47260"/>
                    </a:cubicBezTo>
                    <a:close/>
                  </a:path>
                </a:pathLst>
              </a:custGeom>
              <a:solidFill>
                <a:srgbClr val="C99167"/>
              </a:solidFill>
              <a:ln w="8323" cap="flat">
                <a:noFill/>
                <a:prstDash val="solid"/>
                <a:miter/>
              </a:ln>
            </p:spPr>
            <p:txBody>
              <a:bodyPr rtlCol="0" anchor="ctr"/>
              <a:lstStyle/>
              <a:p>
                <a:endParaRPr lang="en-AU" sz="1285"/>
              </a:p>
            </p:txBody>
          </p:sp>
          <p:sp>
            <p:nvSpPr>
              <p:cNvPr id="86" name="Freeform: Shape 85">
                <a:extLst>
                  <a:ext uri="{FF2B5EF4-FFF2-40B4-BE49-F238E27FC236}">
                    <a16:creationId xmlns:a16="http://schemas.microsoft.com/office/drawing/2014/main" id="{3AF1EC8C-829C-C473-02A5-6534F0BD4ABD}"/>
                  </a:ext>
                </a:extLst>
              </p:cNvPr>
              <p:cNvSpPr/>
              <p:nvPr/>
            </p:nvSpPr>
            <p:spPr>
              <a:xfrm>
                <a:off x="5718575" y="972344"/>
                <a:ext cx="156166" cy="712994"/>
              </a:xfrm>
              <a:custGeom>
                <a:avLst/>
                <a:gdLst>
                  <a:gd name="connsiteX0" fmla="*/ 0 w 156166"/>
                  <a:gd name="connsiteY0" fmla="*/ 0 h 712994"/>
                  <a:gd name="connsiteX1" fmla="*/ 40568 w 156166"/>
                  <a:gd name="connsiteY1" fmla="*/ 406183 h 712994"/>
                  <a:gd name="connsiteX2" fmla="*/ 76285 w 156166"/>
                  <a:gd name="connsiteY2" fmla="*/ 710151 h 712994"/>
                  <a:gd name="connsiteX3" fmla="*/ 144707 w 156166"/>
                  <a:gd name="connsiteY3" fmla="*/ 712995 h 712994"/>
                  <a:gd name="connsiteX4" fmla="*/ 136175 w 156166"/>
                  <a:gd name="connsiteY4" fmla="*/ 436044 h 712994"/>
                  <a:gd name="connsiteX5" fmla="*/ 156166 w 156166"/>
                  <a:gd name="connsiteY5" fmla="*/ 136342 h 712994"/>
                  <a:gd name="connsiteX6" fmla="*/ 69844 w 156166"/>
                  <a:gd name="connsiteY6" fmla="*/ 24341 h 712994"/>
                  <a:gd name="connsiteX7" fmla="*/ 84 w 156166"/>
                  <a:gd name="connsiteY7" fmla="*/ 84 h 71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166" h="712994">
                    <a:moveTo>
                      <a:pt x="0" y="0"/>
                    </a:moveTo>
                    <a:lnTo>
                      <a:pt x="40568" y="406183"/>
                    </a:lnTo>
                    <a:lnTo>
                      <a:pt x="76285" y="710151"/>
                    </a:lnTo>
                    <a:lnTo>
                      <a:pt x="144707" y="712995"/>
                    </a:lnTo>
                    <a:cubicBezTo>
                      <a:pt x="154577" y="593465"/>
                      <a:pt x="166287" y="522618"/>
                      <a:pt x="136175" y="436044"/>
                    </a:cubicBezTo>
                    <a:lnTo>
                      <a:pt x="156166" y="136342"/>
                    </a:lnTo>
                    <a:lnTo>
                      <a:pt x="69844" y="24341"/>
                    </a:lnTo>
                    <a:lnTo>
                      <a:pt x="84" y="84"/>
                    </a:lnTo>
                    <a:close/>
                  </a:path>
                </a:pathLst>
              </a:custGeom>
              <a:solidFill>
                <a:schemeClr val="accent2"/>
              </a:solidFill>
              <a:ln w="8323" cap="flat">
                <a:noFill/>
                <a:prstDash val="solid"/>
                <a:miter/>
              </a:ln>
            </p:spPr>
            <p:txBody>
              <a:bodyPr rtlCol="0" anchor="ctr"/>
              <a:lstStyle/>
              <a:p>
                <a:endParaRPr lang="en-AU" sz="1285"/>
              </a:p>
            </p:txBody>
          </p:sp>
          <p:sp>
            <p:nvSpPr>
              <p:cNvPr id="87" name="Freeform: Shape 86">
                <a:extLst>
                  <a:ext uri="{FF2B5EF4-FFF2-40B4-BE49-F238E27FC236}">
                    <a16:creationId xmlns:a16="http://schemas.microsoft.com/office/drawing/2014/main" id="{425F996F-3A4F-F6E9-8389-83EE3EC1232B}"/>
                  </a:ext>
                </a:extLst>
              </p:cNvPr>
              <p:cNvSpPr/>
              <p:nvPr/>
            </p:nvSpPr>
            <p:spPr>
              <a:xfrm>
                <a:off x="5561828" y="479838"/>
                <a:ext cx="94198" cy="152360"/>
              </a:xfrm>
              <a:custGeom>
                <a:avLst/>
                <a:gdLst>
                  <a:gd name="connsiteX0" fmla="*/ 18230 w 94198"/>
                  <a:gd name="connsiteY0" fmla="*/ 0 h 152360"/>
                  <a:gd name="connsiteX1" fmla="*/ 35545 w 94198"/>
                  <a:gd name="connsiteY1" fmla="*/ 127225 h 152360"/>
                  <a:gd name="connsiteX2" fmla="*/ 93679 w 94198"/>
                  <a:gd name="connsiteY2" fmla="*/ 123377 h 152360"/>
                  <a:gd name="connsiteX3" fmla="*/ 18230 w 94198"/>
                  <a:gd name="connsiteY3" fmla="*/ 0 h 152360"/>
                </a:gdLst>
                <a:ahLst/>
                <a:cxnLst>
                  <a:cxn ang="0">
                    <a:pos x="connsiteX0" y="connsiteY0"/>
                  </a:cxn>
                  <a:cxn ang="0">
                    <a:pos x="connsiteX1" y="connsiteY1"/>
                  </a:cxn>
                  <a:cxn ang="0">
                    <a:pos x="connsiteX2" y="connsiteY2"/>
                  </a:cxn>
                  <a:cxn ang="0">
                    <a:pos x="connsiteX3" y="connsiteY3"/>
                  </a:cxn>
                </a:cxnLst>
                <a:rect l="l" t="t" r="r" b="b"/>
                <a:pathLst>
                  <a:path w="94198" h="152360">
                    <a:moveTo>
                      <a:pt x="18230" y="0"/>
                    </a:moveTo>
                    <a:cubicBezTo>
                      <a:pt x="18230" y="0"/>
                      <a:pt x="-32626" y="68589"/>
                      <a:pt x="35545" y="127225"/>
                    </a:cubicBezTo>
                    <a:cubicBezTo>
                      <a:pt x="103716" y="185944"/>
                      <a:pt x="93679" y="123377"/>
                      <a:pt x="93679" y="123377"/>
                    </a:cubicBezTo>
                    <a:cubicBezTo>
                      <a:pt x="93679" y="123377"/>
                      <a:pt x="68669" y="11125"/>
                      <a:pt x="18230" y="0"/>
                    </a:cubicBezTo>
                    <a:close/>
                  </a:path>
                </a:pathLst>
              </a:custGeom>
              <a:solidFill>
                <a:srgbClr val="2C72B5"/>
              </a:solidFill>
              <a:ln w="8323" cap="flat">
                <a:noFill/>
                <a:prstDash val="solid"/>
                <a:miter/>
              </a:ln>
            </p:spPr>
            <p:txBody>
              <a:bodyPr rtlCol="0" anchor="ctr"/>
              <a:lstStyle/>
              <a:p>
                <a:endParaRPr lang="en-AU" sz="1285"/>
              </a:p>
            </p:txBody>
          </p:sp>
          <p:sp>
            <p:nvSpPr>
              <p:cNvPr id="88" name="Freeform: Shape 87">
                <a:extLst>
                  <a:ext uri="{FF2B5EF4-FFF2-40B4-BE49-F238E27FC236}">
                    <a16:creationId xmlns:a16="http://schemas.microsoft.com/office/drawing/2014/main" id="{246DECC8-DBD5-BCAA-20A4-84DA36B02019}"/>
                  </a:ext>
                </a:extLst>
              </p:cNvPr>
              <p:cNvSpPr/>
              <p:nvPr/>
            </p:nvSpPr>
            <p:spPr>
              <a:xfrm>
                <a:off x="5601308" y="459763"/>
                <a:ext cx="360941" cy="263608"/>
              </a:xfrm>
              <a:custGeom>
                <a:avLst/>
                <a:gdLst>
                  <a:gd name="connsiteX0" fmla="*/ 117686 w 360941"/>
                  <a:gd name="connsiteY0" fmla="*/ 84 h 263608"/>
                  <a:gd name="connsiteX1" fmla="*/ 174397 w 360941"/>
                  <a:gd name="connsiteY1" fmla="*/ 27101 h 263608"/>
                  <a:gd name="connsiteX2" fmla="*/ 247587 w 360941"/>
                  <a:gd name="connsiteY2" fmla="*/ 81220 h 263608"/>
                  <a:gd name="connsiteX3" fmla="*/ 357497 w 360941"/>
                  <a:gd name="connsiteY3" fmla="*/ 178416 h 263608"/>
                  <a:gd name="connsiteX4" fmla="*/ 244659 w 360941"/>
                  <a:gd name="connsiteY4" fmla="*/ 256123 h 263608"/>
                  <a:gd name="connsiteX5" fmla="*/ 2338 w 360941"/>
                  <a:gd name="connsiteY5" fmla="*/ 161269 h 263608"/>
                  <a:gd name="connsiteX6" fmla="*/ 86235 w 360941"/>
                  <a:gd name="connsiteY6" fmla="*/ 53031 h 263608"/>
                  <a:gd name="connsiteX7" fmla="*/ 117853 w 360941"/>
                  <a:gd name="connsiteY7" fmla="*/ 0 h 26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941" h="263608">
                    <a:moveTo>
                      <a:pt x="117686" y="84"/>
                    </a:moveTo>
                    <a:cubicBezTo>
                      <a:pt x="117686" y="84"/>
                      <a:pt x="136004" y="17482"/>
                      <a:pt x="174397" y="27101"/>
                    </a:cubicBezTo>
                    <a:cubicBezTo>
                      <a:pt x="207604" y="35382"/>
                      <a:pt x="226592" y="48263"/>
                      <a:pt x="247587" y="81220"/>
                    </a:cubicBezTo>
                    <a:cubicBezTo>
                      <a:pt x="281129" y="134000"/>
                      <a:pt x="332487" y="95272"/>
                      <a:pt x="357497" y="178416"/>
                    </a:cubicBezTo>
                    <a:cubicBezTo>
                      <a:pt x="372804" y="229440"/>
                      <a:pt x="337422" y="282387"/>
                      <a:pt x="244659" y="256123"/>
                    </a:cubicBezTo>
                    <a:cubicBezTo>
                      <a:pt x="151813" y="229858"/>
                      <a:pt x="56039" y="333829"/>
                      <a:pt x="2338" y="161269"/>
                    </a:cubicBezTo>
                    <a:cubicBezTo>
                      <a:pt x="-16649" y="100291"/>
                      <a:pt x="86235" y="53031"/>
                      <a:pt x="86235" y="53031"/>
                    </a:cubicBezTo>
                    <a:lnTo>
                      <a:pt x="117853" y="0"/>
                    </a:lnTo>
                    <a:close/>
                  </a:path>
                </a:pathLst>
              </a:custGeom>
              <a:solidFill>
                <a:srgbClr val="2C72B5"/>
              </a:solidFill>
              <a:ln w="8323" cap="flat">
                <a:noFill/>
                <a:prstDash val="solid"/>
                <a:miter/>
              </a:ln>
            </p:spPr>
            <p:txBody>
              <a:bodyPr rtlCol="0" anchor="ctr"/>
              <a:lstStyle/>
              <a:p>
                <a:endParaRPr lang="en-AU" sz="1285"/>
              </a:p>
            </p:txBody>
          </p:sp>
          <p:sp>
            <p:nvSpPr>
              <p:cNvPr id="89" name="Freeform: Shape 88">
                <a:extLst>
                  <a:ext uri="{FF2B5EF4-FFF2-40B4-BE49-F238E27FC236}">
                    <a16:creationId xmlns:a16="http://schemas.microsoft.com/office/drawing/2014/main" id="{5533DDC3-87C9-E727-3D7A-EA343FA03707}"/>
                  </a:ext>
                </a:extLst>
              </p:cNvPr>
              <p:cNvSpPr/>
              <p:nvPr/>
            </p:nvSpPr>
            <p:spPr>
              <a:xfrm>
                <a:off x="5593358" y="628226"/>
                <a:ext cx="234458" cy="348340"/>
              </a:xfrm>
              <a:custGeom>
                <a:avLst/>
                <a:gdLst>
                  <a:gd name="connsiteX0" fmla="*/ 0 w 234458"/>
                  <a:gd name="connsiteY0" fmla="*/ 37557 h 348340"/>
                  <a:gd name="connsiteX1" fmla="*/ 73692 w 234458"/>
                  <a:gd name="connsiteY1" fmla="*/ 9703 h 348340"/>
                  <a:gd name="connsiteX2" fmla="*/ 120450 w 234458"/>
                  <a:gd name="connsiteY2" fmla="*/ 0 h 348340"/>
                  <a:gd name="connsiteX3" fmla="*/ 181176 w 234458"/>
                  <a:gd name="connsiteY3" fmla="*/ 13300 h 348340"/>
                  <a:gd name="connsiteX4" fmla="*/ 228854 w 234458"/>
                  <a:gd name="connsiteY4" fmla="*/ 78627 h 348340"/>
                  <a:gd name="connsiteX5" fmla="*/ 216558 w 234458"/>
                  <a:gd name="connsiteY5" fmla="*/ 210034 h 348340"/>
                  <a:gd name="connsiteX6" fmla="*/ 234458 w 234458"/>
                  <a:gd name="connsiteY6" fmla="*/ 319359 h 348340"/>
                  <a:gd name="connsiteX7" fmla="*/ 43747 w 234458"/>
                  <a:gd name="connsiteY7" fmla="*/ 321868 h 348340"/>
                  <a:gd name="connsiteX8" fmla="*/ 7026 w 234458"/>
                  <a:gd name="connsiteY8" fmla="*/ 202422 h 348340"/>
                  <a:gd name="connsiteX9" fmla="*/ 0 w 234458"/>
                  <a:gd name="connsiteY9" fmla="*/ 37390 h 34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458" h="348340">
                    <a:moveTo>
                      <a:pt x="0" y="37557"/>
                    </a:moveTo>
                    <a:lnTo>
                      <a:pt x="73692" y="9703"/>
                    </a:lnTo>
                    <a:lnTo>
                      <a:pt x="120450" y="0"/>
                    </a:lnTo>
                    <a:lnTo>
                      <a:pt x="181176" y="13300"/>
                    </a:lnTo>
                    <a:cubicBezTo>
                      <a:pt x="211289" y="19908"/>
                      <a:pt x="231782" y="47929"/>
                      <a:pt x="228854" y="78627"/>
                    </a:cubicBezTo>
                    <a:lnTo>
                      <a:pt x="216558" y="210034"/>
                    </a:lnTo>
                    <a:lnTo>
                      <a:pt x="234458" y="319359"/>
                    </a:lnTo>
                    <a:cubicBezTo>
                      <a:pt x="161101" y="349304"/>
                      <a:pt x="92596" y="364778"/>
                      <a:pt x="43747" y="321868"/>
                    </a:cubicBezTo>
                    <a:lnTo>
                      <a:pt x="7026" y="202422"/>
                    </a:lnTo>
                    <a:lnTo>
                      <a:pt x="0" y="37390"/>
                    </a:lnTo>
                    <a:close/>
                  </a:path>
                </a:pathLst>
              </a:custGeom>
              <a:solidFill>
                <a:srgbClr val="E8E8E8"/>
              </a:solidFill>
              <a:ln w="8323" cap="flat">
                <a:noFill/>
                <a:prstDash val="solid"/>
                <a:miter/>
              </a:ln>
            </p:spPr>
            <p:txBody>
              <a:bodyPr rtlCol="0" anchor="ctr"/>
              <a:lstStyle/>
              <a:p>
                <a:endParaRPr lang="en-AU" sz="1285"/>
              </a:p>
            </p:txBody>
          </p:sp>
          <p:sp>
            <p:nvSpPr>
              <p:cNvPr id="90" name="Freeform: Shape 89">
                <a:extLst>
                  <a:ext uri="{FF2B5EF4-FFF2-40B4-BE49-F238E27FC236}">
                    <a16:creationId xmlns:a16="http://schemas.microsoft.com/office/drawing/2014/main" id="{80E65D51-9D6B-0930-F013-ED4CEA02BA38}"/>
                  </a:ext>
                </a:extLst>
              </p:cNvPr>
              <p:cNvSpPr/>
              <p:nvPr/>
            </p:nvSpPr>
            <p:spPr>
              <a:xfrm>
                <a:off x="5646974" y="540565"/>
                <a:ext cx="73587" cy="129303"/>
              </a:xfrm>
              <a:custGeom>
                <a:avLst/>
                <a:gdLst>
                  <a:gd name="connsiteX0" fmla="*/ 84 w 73587"/>
                  <a:gd name="connsiteY0" fmla="*/ 38393 h 129303"/>
                  <a:gd name="connsiteX1" fmla="*/ 16813 w 73587"/>
                  <a:gd name="connsiteY1" fmla="*/ 110245 h 129303"/>
                  <a:gd name="connsiteX2" fmla="*/ 33876 w 73587"/>
                  <a:gd name="connsiteY2" fmla="*/ 128312 h 129303"/>
                  <a:gd name="connsiteX3" fmla="*/ 58050 w 73587"/>
                  <a:gd name="connsiteY3" fmla="*/ 122290 h 129303"/>
                  <a:gd name="connsiteX4" fmla="*/ 64073 w 73587"/>
                  <a:gd name="connsiteY4" fmla="*/ 116351 h 129303"/>
                  <a:gd name="connsiteX5" fmla="*/ 71851 w 73587"/>
                  <a:gd name="connsiteY5" fmla="*/ 83478 h 129303"/>
                  <a:gd name="connsiteX6" fmla="*/ 42994 w 73587"/>
                  <a:gd name="connsiteY6" fmla="*/ 0 h 129303"/>
                  <a:gd name="connsiteX7" fmla="*/ 0 w 73587"/>
                  <a:gd name="connsiteY7" fmla="*/ 38310 h 129303"/>
                  <a:gd name="connsiteX8" fmla="*/ 0 w 73587"/>
                  <a:gd name="connsiteY8" fmla="*/ 38310 h 12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87" h="129303">
                    <a:moveTo>
                      <a:pt x="84" y="38393"/>
                    </a:moveTo>
                    <a:cubicBezTo>
                      <a:pt x="84" y="38393"/>
                      <a:pt x="9201" y="77707"/>
                      <a:pt x="16813" y="110245"/>
                    </a:cubicBezTo>
                    <a:cubicBezTo>
                      <a:pt x="18820" y="118944"/>
                      <a:pt x="25345" y="125803"/>
                      <a:pt x="33876" y="128312"/>
                    </a:cubicBezTo>
                    <a:cubicBezTo>
                      <a:pt x="42408" y="130822"/>
                      <a:pt x="51693" y="128480"/>
                      <a:pt x="58050" y="122290"/>
                    </a:cubicBezTo>
                    <a:cubicBezTo>
                      <a:pt x="60141" y="120282"/>
                      <a:pt x="62149" y="118275"/>
                      <a:pt x="64073" y="116351"/>
                    </a:cubicBezTo>
                    <a:cubicBezTo>
                      <a:pt x="72772" y="107819"/>
                      <a:pt x="75867" y="95021"/>
                      <a:pt x="71851" y="83478"/>
                    </a:cubicBezTo>
                    <a:cubicBezTo>
                      <a:pt x="61647" y="53868"/>
                      <a:pt x="42994" y="0"/>
                      <a:pt x="42994" y="0"/>
                    </a:cubicBezTo>
                    <a:lnTo>
                      <a:pt x="0" y="38310"/>
                    </a:lnTo>
                    <a:lnTo>
                      <a:pt x="0" y="38310"/>
                    </a:lnTo>
                    <a:close/>
                  </a:path>
                </a:pathLst>
              </a:custGeom>
              <a:solidFill>
                <a:srgbClr val="C99167"/>
              </a:solidFill>
              <a:ln w="8323" cap="flat">
                <a:noFill/>
                <a:prstDash val="solid"/>
                <a:miter/>
              </a:ln>
            </p:spPr>
            <p:txBody>
              <a:bodyPr rtlCol="0" anchor="ctr"/>
              <a:lstStyle/>
              <a:p>
                <a:endParaRPr lang="en-AU" sz="1285"/>
              </a:p>
            </p:txBody>
          </p:sp>
          <p:sp>
            <p:nvSpPr>
              <p:cNvPr id="91" name="Freeform: Shape 90">
                <a:extLst>
                  <a:ext uri="{FF2B5EF4-FFF2-40B4-BE49-F238E27FC236}">
                    <a16:creationId xmlns:a16="http://schemas.microsoft.com/office/drawing/2014/main" id="{D19E8B14-408B-676F-9D32-8C1556DADBC3}"/>
                  </a:ext>
                </a:extLst>
              </p:cNvPr>
              <p:cNvSpPr/>
              <p:nvPr/>
            </p:nvSpPr>
            <p:spPr>
              <a:xfrm>
                <a:off x="5651826" y="585399"/>
                <a:ext cx="38560" cy="39480"/>
              </a:xfrm>
              <a:custGeom>
                <a:avLst/>
                <a:gdLst>
                  <a:gd name="connsiteX0" fmla="*/ 0 w 38560"/>
                  <a:gd name="connsiteY0" fmla="*/ 13885 h 39480"/>
                  <a:gd name="connsiteX1" fmla="*/ 38561 w 38560"/>
                  <a:gd name="connsiteY1" fmla="*/ 0 h 39480"/>
                  <a:gd name="connsiteX2" fmla="*/ 6022 w 38560"/>
                  <a:gd name="connsiteY2" fmla="*/ 39481 h 39480"/>
                  <a:gd name="connsiteX3" fmla="*/ 84 w 38560"/>
                  <a:gd name="connsiteY3" fmla="*/ 13885 h 39480"/>
                </a:gdLst>
                <a:ahLst/>
                <a:cxnLst>
                  <a:cxn ang="0">
                    <a:pos x="connsiteX0" y="connsiteY0"/>
                  </a:cxn>
                  <a:cxn ang="0">
                    <a:pos x="connsiteX1" y="connsiteY1"/>
                  </a:cxn>
                  <a:cxn ang="0">
                    <a:pos x="connsiteX2" y="connsiteY2"/>
                  </a:cxn>
                  <a:cxn ang="0">
                    <a:pos x="connsiteX3" y="connsiteY3"/>
                  </a:cxn>
                </a:cxnLst>
                <a:rect l="l" t="t" r="r" b="b"/>
                <a:pathLst>
                  <a:path w="38560" h="39480">
                    <a:moveTo>
                      <a:pt x="0" y="13885"/>
                    </a:moveTo>
                    <a:cubicBezTo>
                      <a:pt x="0" y="13885"/>
                      <a:pt x="27436" y="11794"/>
                      <a:pt x="38561" y="0"/>
                    </a:cubicBezTo>
                    <a:cubicBezTo>
                      <a:pt x="38561" y="0"/>
                      <a:pt x="28858" y="33291"/>
                      <a:pt x="6022" y="39481"/>
                    </a:cubicBezTo>
                    <a:lnTo>
                      <a:pt x="84" y="13885"/>
                    </a:lnTo>
                    <a:close/>
                  </a:path>
                </a:pathLst>
              </a:custGeom>
              <a:solidFill>
                <a:srgbClr val="BA8663"/>
              </a:solidFill>
              <a:ln w="8323" cap="flat">
                <a:noFill/>
                <a:prstDash val="solid"/>
                <a:miter/>
              </a:ln>
            </p:spPr>
            <p:txBody>
              <a:bodyPr rtlCol="0" anchor="ctr"/>
              <a:lstStyle/>
              <a:p>
                <a:endParaRPr lang="en-AU" sz="1285"/>
              </a:p>
            </p:txBody>
          </p:sp>
          <p:sp>
            <p:nvSpPr>
              <p:cNvPr id="92" name="Freeform: Shape 91">
                <a:extLst>
                  <a:ext uri="{FF2B5EF4-FFF2-40B4-BE49-F238E27FC236}">
                    <a16:creationId xmlns:a16="http://schemas.microsoft.com/office/drawing/2014/main" id="{B868DCC5-677E-0B59-9ADB-73A4856F1FD9}"/>
                  </a:ext>
                </a:extLst>
              </p:cNvPr>
              <p:cNvSpPr/>
              <p:nvPr/>
            </p:nvSpPr>
            <p:spPr>
              <a:xfrm>
                <a:off x="5580549" y="467116"/>
                <a:ext cx="117755" cy="146412"/>
              </a:xfrm>
              <a:custGeom>
                <a:avLst/>
                <a:gdLst>
                  <a:gd name="connsiteX0" fmla="*/ 106408 w 117755"/>
                  <a:gd name="connsiteY0" fmla="*/ 21673 h 146412"/>
                  <a:gd name="connsiteX1" fmla="*/ 73200 w 117755"/>
                  <a:gd name="connsiteY1" fmla="*/ 678 h 146412"/>
                  <a:gd name="connsiteX2" fmla="*/ 21089 w 117755"/>
                  <a:gd name="connsiteY2" fmla="*/ 12388 h 146412"/>
                  <a:gd name="connsiteX3" fmla="*/ 94 w 117755"/>
                  <a:gd name="connsiteY3" fmla="*/ 45595 h 146412"/>
                  <a:gd name="connsiteX4" fmla="*/ 23180 w 117755"/>
                  <a:gd name="connsiteY4" fmla="*/ 124222 h 146412"/>
                  <a:gd name="connsiteX5" fmla="*/ 59064 w 117755"/>
                  <a:gd name="connsiteY5" fmla="*/ 145803 h 146412"/>
                  <a:gd name="connsiteX6" fmla="*/ 117700 w 117755"/>
                  <a:gd name="connsiteY6" fmla="*/ 86582 h 146412"/>
                  <a:gd name="connsiteX7" fmla="*/ 106491 w 117755"/>
                  <a:gd name="connsiteY7" fmla="*/ 21673 h 146412"/>
                  <a:gd name="connsiteX8" fmla="*/ 106491 w 117755"/>
                  <a:gd name="connsiteY8" fmla="*/ 21673 h 14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55" h="146412">
                    <a:moveTo>
                      <a:pt x="106408" y="21673"/>
                    </a:moveTo>
                    <a:cubicBezTo>
                      <a:pt x="103062" y="6700"/>
                      <a:pt x="88173" y="-2668"/>
                      <a:pt x="73200" y="678"/>
                    </a:cubicBezTo>
                    <a:cubicBezTo>
                      <a:pt x="57224" y="4274"/>
                      <a:pt x="37065" y="8791"/>
                      <a:pt x="21089" y="12388"/>
                    </a:cubicBezTo>
                    <a:cubicBezTo>
                      <a:pt x="6116" y="15734"/>
                      <a:pt x="-910" y="30288"/>
                      <a:pt x="94" y="45595"/>
                    </a:cubicBezTo>
                    <a:cubicBezTo>
                      <a:pt x="1265" y="63663"/>
                      <a:pt x="12139" y="99296"/>
                      <a:pt x="23180" y="124222"/>
                    </a:cubicBezTo>
                    <a:cubicBezTo>
                      <a:pt x="29370" y="138274"/>
                      <a:pt x="44092" y="149148"/>
                      <a:pt x="59064" y="145803"/>
                    </a:cubicBezTo>
                    <a:cubicBezTo>
                      <a:pt x="75040" y="142206"/>
                      <a:pt x="119540" y="116192"/>
                      <a:pt x="117700" y="86582"/>
                    </a:cubicBezTo>
                    <a:cubicBezTo>
                      <a:pt x="116278" y="63997"/>
                      <a:pt x="111426" y="43755"/>
                      <a:pt x="106491" y="21673"/>
                    </a:cubicBezTo>
                    <a:lnTo>
                      <a:pt x="106491" y="21673"/>
                    </a:lnTo>
                    <a:close/>
                  </a:path>
                </a:pathLst>
              </a:custGeom>
              <a:solidFill>
                <a:srgbClr val="C99167"/>
              </a:solidFill>
              <a:ln w="8323" cap="flat">
                <a:noFill/>
                <a:prstDash val="solid"/>
                <a:miter/>
              </a:ln>
            </p:spPr>
            <p:txBody>
              <a:bodyPr rtlCol="0" anchor="ctr"/>
              <a:lstStyle/>
              <a:p>
                <a:endParaRPr lang="en-AU" sz="1285"/>
              </a:p>
            </p:txBody>
          </p:sp>
          <p:sp>
            <p:nvSpPr>
              <p:cNvPr id="93" name="Freeform: Shape 92">
                <a:extLst>
                  <a:ext uri="{FF2B5EF4-FFF2-40B4-BE49-F238E27FC236}">
                    <a16:creationId xmlns:a16="http://schemas.microsoft.com/office/drawing/2014/main" id="{73F9A9CA-9B83-6370-B297-D85DD1941415}"/>
                  </a:ext>
                </a:extLst>
              </p:cNvPr>
              <p:cNvSpPr/>
              <p:nvPr/>
            </p:nvSpPr>
            <p:spPr>
              <a:xfrm>
                <a:off x="5577381" y="438473"/>
                <a:ext cx="181008" cy="96684"/>
              </a:xfrm>
              <a:custGeom>
                <a:avLst/>
                <a:gdLst>
                  <a:gd name="connsiteX0" fmla="*/ 181009 w 181008"/>
                  <a:gd name="connsiteY0" fmla="*/ 63365 h 96684"/>
                  <a:gd name="connsiteX1" fmla="*/ 112670 w 181008"/>
                  <a:gd name="connsiteY1" fmla="*/ 4896 h 96684"/>
                  <a:gd name="connsiteX2" fmla="*/ 0 w 181008"/>
                  <a:gd name="connsiteY2" fmla="*/ 45966 h 96684"/>
                  <a:gd name="connsiteX3" fmla="*/ 156668 w 181008"/>
                  <a:gd name="connsiteY3" fmla="*/ 79006 h 96684"/>
                  <a:gd name="connsiteX4" fmla="*/ 181009 w 181008"/>
                  <a:gd name="connsiteY4" fmla="*/ 63365 h 9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08" h="96684">
                    <a:moveTo>
                      <a:pt x="181009" y="63365"/>
                    </a:moveTo>
                    <a:cubicBezTo>
                      <a:pt x="181009" y="63365"/>
                      <a:pt x="141779" y="11002"/>
                      <a:pt x="112670" y="4896"/>
                    </a:cubicBezTo>
                    <a:cubicBezTo>
                      <a:pt x="70597" y="-3887"/>
                      <a:pt x="28105" y="-6312"/>
                      <a:pt x="0" y="45966"/>
                    </a:cubicBezTo>
                    <a:cubicBezTo>
                      <a:pt x="0" y="45966"/>
                      <a:pt x="27185" y="133041"/>
                      <a:pt x="156668" y="79006"/>
                    </a:cubicBezTo>
                    <a:lnTo>
                      <a:pt x="181009" y="63365"/>
                    </a:lnTo>
                    <a:close/>
                  </a:path>
                </a:pathLst>
              </a:custGeom>
              <a:solidFill>
                <a:srgbClr val="2C72B5"/>
              </a:solidFill>
              <a:ln w="8323" cap="flat">
                <a:noFill/>
                <a:prstDash val="solid"/>
                <a:miter/>
              </a:ln>
            </p:spPr>
            <p:txBody>
              <a:bodyPr rtlCol="0" anchor="ctr"/>
              <a:lstStyle/>
              <a:p>
                <a:endParaRPr lang="en-AU" sz="1285"/>
              </a:p>
            </p:txBody>
          </p:sp>
          <p:sp>
            <p:nvSpPr>
              <p:cNvPr id="94" name="Freeform: Shape 93">
                <a:extLst>
                  <a:ext uri="{FF2B5EF4-FFF2-40B4-BE49-F238E27FC236}">
                    <a16:creationId xmlns:a16="http://schemas.microsoft.com/office/drawing/2014/main" id="{11156E2F-BA8A-2B8F-F086-4F69E0673304}"/>
                  </a:ext>
                </a:extLst>
              </p:cNvPr>
              <p:cNvSpPr/>
              <p:nvPr/>
            </p:nvSpPr>
            <p:spPr>
              <a:xfrm>
                <a:off x="5679290" y="519439"/>
                <a:ext cx="38001" cy="45515"/>
              </a:xfrm>
              <a:custGeom>
                <a:avLst/>
                <a:gdLst>
                  <a:gd name="connsiteX0" fmla="*/ 37779 w 38001"/>
                  <a:gd name="connsiteY0" fmla="*/ 25141 h 45515"/>
                  <a:gd name="connsiteX1" fmla="*/ 16115 w 38001"/>
                  <a:gd name="connsiteY1" fmla="*/ 45384 h 45515"/>
                  <a:gd name="connsiteX2" fmla="*/ 222 w 38001"/>
                  <a:gd name="connsiteY2" fmla="*/ 20374 h 45515"/>
                  <a:gd name="connsiteX3" fmla="*/ 21886 w 38001"/>
                  <a:gd name="connsiteY3" fmla="*/ 131 h 45515"/>
                  <a:gd name="connsiteX4" fmla="*/ 37779 w 38001"/>
                  <a:gd name="connsiteY4" fmla="*/ 25141 h 45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01" h="45515">
                    <a:moveTo>
                      <a:pt x="37779" y="25141"/>
                    </a:moveTo>
                    <a:cubicBezTo>
                      <a:pt x="36190" y="37688"/>
                      <a:pt x="26487" y="46722"/>
                      <a:pt x="16115" y="45384"/>
                    </a:cubicBezTo>
                    <a:cubicBezTo>
                      <a:pt x="5743" y="44045"/>
                      <a:pt x="-1367" y="32837"/>
                      <a:pt x="222" y="20374"/>
                    </a:cubicBezTo>
                    <a:cubicBezTo>
                      <a:pt x="1811" y="7827"/>
                      <a:pt x="11514" y="-1207"/>
                      <a:pt x="21886" y="131"/>
                    </a:cubicBezTo>
                    <a:cubicBezTo>
                      <a:pt x="32258" y="1470"/>
                      <a:pt x="39368" y="12678"/>
                      <a:pt x="37779" y="25141"/>
                    </a:cubicBezTo>
                    <a:close/>
                  </a:path>
                </a:pathLst>
              </a:custGeom>
              <a:solidFill>
                <a:srgbClr val="C99167"/>
              </a:solidFill>
              <a:ln w="8323" cap="flat">
                <a:noFill/>
                <a:prstDash val="solid"/>
                <a:miter/>
              </a:ln>
            </p:spPr>
            <p:txBody>
              <a:bodyPr rtlCol="0" anchor="ctr"/>
              <a:lstStyle/>
              <a:p>
                <a:endParaRPr lang="en-AU" sz="1285"/>
              </a:p>
            </p:txBody>
          </p:sp>
          <p:sp>
            <p:nvSpPr>
              <p:cNvPr id="95" name="Freeform: Shape 94">
                <a:extLst>
                  <a:ext uri="{FF2B5EF4-FFF2-40B4-BE49-F238E27FC236}">
                    <a16:creationId xmlns:a16="http://schemas.microsoft.com/office/drawing/2014/main" id="{A3DF0F93-DBB7-722D-66A0-42449A014691}"/>
                  </a:ext>
                </a:extLst>
              </p:cNvPr>
              <p:cNvSpPr/>
              <p:nvPr/>
            </p:nvSpPr>
            <p:spPr>
              <a:xfrm>
                <a:off x="5470002" y="665783"/>
                <a:ext cx="183496" cy="298828"/>
              </a:xfrm>
              <a:custGeom>
                <a:avLst/>
                <a:gdLst>
                  <a:gd name="connsiteX0" fmla="*/ 123356 w 183496"/>
                  <a:gd name="connsiteY0" fmla="*/ 0 h 298828"/>
                  <a:gd name="connsiteX1" fmla="*/ 77602 w 183496"/>
                  <a:gd name="connsiteY1" fmla="*/ 64658 h 298828"/>
                  <a:gd name="connsiteX2" fmla="*/ 17377 w 183496"/>
                  <a:gd name="connsiteY2" fmla="*/ 212627 h 298828"/>
                  <a:gd name="connsiteX3" fmla="*/ 64219 w 183496"/>
                  <a:gd name="connsiteY3" fmla="*/ 298698 h 298828"/>
                  <a:gd name="connsiteX4" fmla="*/ 175634 w 183496"/>
                  <a:gd name="connsiteY4" fmla="*/ 126639 h 298828"/>
                  <a:gd name="connsiteX5" fmla="*/ 183497 w 183496"/>
                  <a:gd name="connsiteY5" fmla="*/ 68840 h 298828"/>
                  <a:gd name="connsiteX6" fmla="*/ 123272 w 183496"/>
                  <a:gd name="connsiteY6" fmla="*/ 0 h 29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96" h="298828">
                    <a:moveTo>
                      <a:pt x="123356" y="0"/>
                    </a:moveTo>
                    <a:cubicBezTo>
                      <a:pt x="123356" y="0"/>
                      <a:pt x="94749" y="4099"/>
                      <a:pt x="77602" y="64658"/>
                    </a:cubicBezTo>
                    <a:cubicBezTo>
                      <a:pt x="60454" y="125217"/>
                      <a:pt x="17377" y="212627"/>
                      <a:pt x="17377" y="212627"/>
                    </a:cubicBezTo>
                    <a:cubicBezTo>
                      <a:pt x="17377" y="212627"/>
                      <a:pt x="-44102" y="302713"/>
                      <a:pt x="64219" y="298698"/>
                    </a:cubicBezTo>
                    <a:cubicBezTo>
                      <a:pt x="127789" y="296356"/>
                      <a:pt x="175634" y="126639"/>
                      <a:pt x="175634" y="126639"/>
                    </a:cubicBezTo>
                    <a:lnTo>
                      <a:pt x="183497" y="68840"/>
                    </a:lnTo>
                    <a:lnTo>
                      <a:pt x="123272" y="0"/>
                    </a:lnTo>
                    <a:close/>
                  </a:path>
                </a:pathLst>
              </a:custGeom>
              <a:solidFill>
                <a:srgbClr val="E8E8E8"/>
              </a:solidFill>
              <a:ln w="8323" cap="flat">
                <a:noFill/>
                <a:prstDash val="solid"/>
                <a:miter/>
              </a:ln>
            </p:spPr>
            <p:txBody>
              <a:bodyPr rtlCol="0" anchor="ctr"/>
              <a:lstStyle/>
              <a:p>
                <a:endParaRPr lang="en-AU" sz="1285"/>
              </a:p>
            </p:txBody>
          </p:sp>
          <p:sp>
            <p:nvSpPr>
              <p:cNvPr id="96" name="Freeform: Shape 95">
                <a:extLst>
                  <a:ext uri="{FF2B5EF4-FFF2-40B4-BE49-F238E27FC236}">
                    <a16:creationId xmlns:a16="http://schemas.microsoft.com/office/drawing/2014/main" id="{BD00275C-902E-442E-4D08-569CE05F1A7E}"/>
                  </a:ext>
                </a:extLst>
              </p:cNvPr>
              <p:cNvSpPr/>
              <p:nvPr/>
            </p:nvSpPr>
            <p:spPr>
              <a:xfrm>
                <a:off x="5343592" y="889060"/>
                <a:ext cx="189626" cy="81108"/>
              </a:xfrm>
              <a:custGeom>
                <a:avLst/>
                <a:gdLst>
                  <a:gd name="connsiteX0" fmla="*/ 178751 w 189626"/>
                  <a:gd name="connsiteY0" fmla="*/ 72493 h 81108"/>
                  <a:gd name="connsiteX1" fmla="*/ 8448 w 189626"/>
                  <a:gd name="connsiteY1" fmla="*/ 81109 h 81108"/>
                  <a:gd name="connsiteX2" fmla="*/ 0 w 189626"/>
                  <a:gd name="connsiteY2" fmla="*/ 43134 h 81108"/>
                  <a:gd name="connsiteX3" fmla="*/ 144121 w 189626"/>
                  <a:gd name="connsiteY3" fmla="*/ 1311 h 81108"/>
                  <a:gd name="connsiteX4" fmla="*/ 178751 w 189626"/>
                  <a:gd name="connsiteY4" fmla="*/ 72493 h 8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626" h="81108">
                    <a:moveTo>
                      <a:pt x="178751" y="72493"/>
                    </a:moveTo>
                    <a:lnTo>
                      <a:pt x="8448" y="81109"/>
                    </a:lnTo>
                    <a:lnTo>
                      <a:pt x="0" y="43134"/>
                    </a:lnTo>
                    <a:lnTo>
                      <a:pt x="144121" y="1311"/>
                    </a:lnTo>
                    <a:cubicBezTo>
                      <a:pt x="179252" y="-10316"/>
                      <a:pt x="205266" y="58859"/>
                      <a:pt x="178751" y="72493"/>
                    </a:cubicBezTo>
                    <a:close/>
                  </a:path>
                </a:pathLst>
              </a:custGeom>
              <a:solidFill>
                <a:srgbClr val="C99167"/>
              </a:solidFill>
              <a:ln w="8323" cap="flat">
                <a:noFill/>
                <a:prstDash val="solid"/>
                <a:miter/>
              </a:ln>
            </p:spPr>
            <p:txBody>
              <a:bodyPr rtlCol="0" anchor="ctr"/>
              <a:lstStyle/>
              <a:p>
                <a:endParaRPr lang="en-AU" sz="1285"/>
              </a:p>
            </p:txBody>
          </p:sp>
          <p:sp>
            <p:nvSpPr>
              <p:cNvPr id="97" name="Freeform: Shape 96">
                <a:extLst>
                  <a:ext uri="{FF2B5EF4-FFF2-40B4-BE49-F238E27FC236}">
                    <a16:creationId xmlns:a16="http://schemas.microsoft.com/office/drawing/2014/main" id="{FC5713E1-3DD7-89A6-2E5C-93DF8F7D2494}"/>
                  </a:ext>
                </a:extLst>
              </p:cNvPr>
              <p:cNvSpPr/>
              <p:nvPr/>
            </p:nvSpPr>
            <p:spPr>
              <a:xfrm>
                <a:off x="5953368" y="1081083"/>
                <a:ext cx="61678" cy="123971"/>
              </a:xfrm>
              <a:custGeom>
                <a:avLst/>
                <a:gdLst>
                  <a:gd name="connsiteX0" fmla="*/ 7361 w 61678"/>
                  <a:gd name="connsiteY0" fmla="*/ 335 h 123971"/>
                  <a:gd name="connsiteX1" fmla="*/ 0 w 61678"/>
                  <a:gd name="connsiteY1" fmla="*/ 76117 h 123971"/>
                  <a:gd name="connsiteX2" fmla="*/ 42910 w 61678"/>
                  <a:gd name="connsiteY2" fmla="*/ 121286 h 123971"/>
                  <a:gd name="connsiteX3" fmla="*/ 55373 w 61678"/>
                  <a:gd name="connsiteY3" fmla="*/ 76117 h 123971"/>
                  <a:gd name="connsiteX4" fmla="*/ 42325 w 61678"/>
                  <a:gd name="connsiteY4" fmla="*/ 0 h 123971"/>
                  <a:gd name="connsiteX5" fmla="*/ 7277 w 61678"/>
                  <a:gd name="connsiteY5" fmla="*/ 335 h 12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78" h="123971">
                    <a:moveTo>
                      <a:pt x="7361" y="335"/>
                    </a:moveTo>
                    <a:lnTo>
                      <a:pt x="0" y="76117"/>
                    </a:lnTo>
                    <a:cubicBezTo>
                      <a:pt x="0" y="76117"/>
                      <a:pt x="12380" y="137346"/>
                      <a:pt x="42910" y="121286"/>
                    </a:cubicBezTo>
                    <a:cubicBezTo>
                      <a:pt x="73441" y="105226"/>
                      <a:pt x="58217" y="84482"/>
                      <a:pt x="55373" y="76117"/>
                    </a:cubicBezTo>
                    <a:cubicBezTo>
                      <a:pt x="52613" y="67837"/>
                      <a:pt x="68087" y="47092"/>
                      <a:pt x="42325" y="0"/>
                    </a:cubicBezTo>
                    <a:lnTo>
                      <a:pt x="7277" y="335"/>
                    </a:lnTo>
                    <a:close/>
                  </a:path>
                </a:pathLst>
              </a:custGeom>
              <a:solidFill>
                <a:srgbClr val="C99167"/>
              </a:solidFill>
              <a:ln w="8323" cap="flat">
                <a:noFill/>
                <a:prstDash val="solid"/>
                <a:miter/>
              </a:ln>
            </p:spPr>
            <p:txBody>
              <a:bodyPr rtlCol="0" anchor="ctr"/>
              <a:lstStyle/>
              <a:p>
                <a:endParaRPr lang="en-AU" sz="1285"/>
              </a:p>
            </p:txBody>
          </p:sp>
          <p:sp>
            <p:nvSpPr>
              <p:cNvPr id="98" name="Freeform: Shape 97">
                <a:extLst>
                  <a:ext uri="{FF2B5EF4-FFF2-40B4-BE49-F238E27FC236}">
                    <a16:creationId xmlns:a16="http://schemas.microsoft.com/office/drawing/2014/main" id="{BE23611C-05FD-9BAE-CD3C-68D44521A128}"/>
                  </a:ext>
                </a:extLst>
              </p:cNvPr>
              <p:cNvSpPr/>
              <p:nvPr/>
            </p:nvSpPr>
            <p:spPr>
              <a:xfrm>
                <a:off x="5797202" y="651814"/>
                <a:ext cx="202431" cy="309727"/>
              </a:xfrm>
              <a:custGeom>
                <a:avLst/>
                <a:gdLst>
                  <a:gd name="connsiteX0" fmla="*/ 0 w 202431"/>
                  <a:gd name="connsiteY0" fmla="*/ 0 h 309727"/>
                  <a:gd name="connsiteX1" fmla="*/ 108655 w 202431"/>
                  <a:gd name="connsiteY1" fmla="*/ 96443 h 309727"/>
                  <a:gd name="connsiteX2" fmla="*/ 199076 w 202431"/>
                  <a:gd name="connsiteY2" fmla="*/ 273437 h 309727"/>
                  <a:gd name="connsiteX3" fmla="*/ 96694 w 202431"/>
                  <a:gd name="connsiteY3" fmla="*/ 263400 h 309727"/>
                  <a:gd name="connsiteX4" fmla="*/ 0 w 202431"/>
                  <a:gd name="connsiteY4" fmla="*/ 159178 h 309727"/>
                  <a:gd name="connsiteX5" fmla="*/ 0 w 202431"/>
                  <a:gd name="connsiteY5" fmla="*/ 0 h 30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431" h="309727">
                    <a:moveTo>
                      <a:pt x="0" y="0"/>
                    </a:moveTo>
                    <a:cubicBezTo>
                      <a:pt x="0" y="0"/>
                      <a:pt x="81889" y="50271"/>
                      <a:pt x="108655" y="96443"/>
                    </a:cubicBezTo>
                    <a:cubicBezTo>
                      <a:pt x="135422" y="142616"/>
                      <a:pt x="220239" y="224254"/>
                      <a:pt x="199076" y="273437"/>
                    </a:cubicBezTo>
                    <a:cubicBezTo>
                      <a:pt x="177914" y="322621"/>
                      <a:pt x="128061" y="324210"/>
                      <a:pt x="96694" y="263400"/>
                    </a:cubicBezTo>
                    <a:cubicBezTo>
                      <a:pt x="65327" y="202590"/>
                      <a:pt x="0" y="159178"/>
                      <a:pt x="0" y="159178"/>
                    </a:cubicBezTo>
                    <a:lnTo>
                      <a:pt x="0" y="0"/>
                    </a:lnTo>
                    <a:close/>
                  </a:path>
                </a:pathLst>
              </a:custGeom>
              <a:solidFill>
                <a:srgbClr val="E8E8E8"/>
              </a:solidFill>
              <a:ln w="8323" cap="flat">
                <a:noFill/>
                <a:prstDash val="solid"/>
                <a:miter/>
              </a:ln>
            </p:spPr>
            <p:txBody>
              <a:bodyPr rtlCol="0" anchor="ctr"/>
              <a:lstStyle/>
              <a:p>
                <a:endParaRPr lang="en-AU" sz="1285"/>
              </a:p>
            </p:txBody>
          </p:sp>
          <p:sp>
            <p:nvSpPr>
              <p:cNvPr id="99" name="Freeform: Shape 98">
                <a:extLst>
                  <a:ext uri="{FF2B5EF4-FFF2-40B4-BE49-F238E27FC236}">
                    <a16:creationId xmlns:a16="http://schemas.microsoft.com/office/drawing/2014/main" id="{692B8A13-8FD9-27E8-90C1-549358616CBB}"/>
                  </a:ext>
                </a:extLst>
              </p:cNvPr>
              <p:cNvSpPr/>
              <p:nvPr/>
            </p:nvSpPr>
            <p:spPr>
              <a:xfrm>
                <a:off x="4704791" y="606227"/>
                <a:ext cx="332658" cy="168713"/>
              </a:xfrm>
              <a:custGeom>
                <a:avLst/>
                <a:gdLst>
                  <a:gd name="connsiteX0" fmla="*/ 248260 w 332658"/>
                  <a:gd name="connsiteY0" fmla="*/ 0 h 168713"/>
                  <a:gd name="connsiteX1" fmla="*/ 332658 w 332658"/>
                  <a:gd name="connsiteY1" fmla="*/ 84398 h 168713"/>
                  <a:gd name="connsiteX2" fmla="*/ 332658 w 332658"/>
                  <a:gd name="connsiteY2" fmla="*/ 84315 h 168713"/>
                  <a:gd name="connsiteX3" fmla="*/ 248260 w 332658"/>
                  <a:gd name="connsiteY3" fmla="*/ 168713 h 168713"/>
                  <a:gd name="connsiteX4" fmla="*/ 84398 w 332658"/>
                  <a:gd name="connsiteY4" fmla="*/ 168713 h 168713"/>
                  <a:gd name="connsiteX5" fmla="*/ 0 w 332658"/>
                  <a:gd name="connsiteY5" fmla="*/ 84315 h 168713"/>
                  <a:gd name="connsiteX6" fmla="*/ 0 w 332658"/>
                  <a:gd name="connsiteY6" fmla="*/ 84398 h 168713"/>
                  <a:gd name="connsiteX7" fmla="*/ 84398 w 332658"/>
                  <a:gd name="connsiteY7" fmla="*/ 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658" h="168713">
                    <a:moveTo>
                      <a:pt x="248260" y="0"/>
                    </a:moveTo>
                    <a:cubicBezTo>
                      <a:pt x="294872" y="0"/>
                      <a:pt x="332658" y="37786"/>
                      <a:pt x="332658" y="84398"/>
                    </a:cubicBezTo>
                    <a:lnTo>
                      <a:pt x="332658" y="84315"/>
                    </a:lnTo>
                    <a:cubicBezTo>
                      <a:pt x="332658" y="130927"/>
                      <a:pt x="294872" y="168713"/>
                      <a:pt x="248260" y="168713"/>
                    </a:cubicBezTo>
                    <a:lnTo>
                      <a:pt x="84398" y="168713"/>
                    </a:lnTo>
                    <a:cubicBezTo>
                      <a:pt x="37786" y="168713"/>
                      <a:pt x="0" y="130927"/>
                      <a:pt x="0" y="84315"/>
                    </a:cubicBezTo>
                    <a:lnTo>
                      <a:pt x="0" y="84398"/>
                    </a:lnTo>
                    <a:cubicBezTo>
                      <a:pt x="0" y="37786"/>
                      <a:pt x="37786" y="0"/>
                      <a:pt x="84398" y="0"/>
                    </a:cubicBezTo>
                    <a:close/>
                  </a:path>
                </a:pathLst>
              </a:custGeom>
              <a:solidFill>
                <a:srgbClr val="00264D"/>
              </a:solidFill>
              <a:ln w="8323" cap="flat">
                <a:noFill/>
                <a:prstDash val="solid"/>
                <a:miter/>
              </a:ln>
            </p:spPr>
            <p:txBody>
              <a:bodyPr rtlCol="0" anchor="ctr"/>
              <a:lstStyle/>
              <a:p>
                <a:endParaRPr lang="en-AU" sz="1285"/>
              </a:p>
            </p:txBody>
          </p:sp>
          <p:sp>
            <p:nvSpPr>
              <p:cNvPr id="100" name="Freeform: Shape 99">
                <a:extLst>
                  <a:ext uri="{FF2B5EF4-FFF2-40B4-BE49-F238E27FC236}">
                    <a16:creationId xmlns:a16="http://schemas.microsoft.com/office/drawing/2014/main" id="{54C764DD-D47F-0ECE-715B-73B95EB00D57}"/>
                  </a:ext>
                </a:extLst>
              </p:cNvPr>
              <p:cNvSpPr/>
              <p:nvPr/>
            </p:nvSpPr>
            <p:spPr>
              <a:xfrm>
                <a:off x="4965598" y="715301"/>
                <a:ext cx="93850" cy="86071"/>
              </a:xfrm>
              <a:custGeom>
                <a:avLst/>
                <a:gdLst>
                  <a:gd name="connsiteX0" fmla="*/ 0 w 93850"/>
                  <a:gd name="connsiteY0" fmla="*/ 51693 h 86071"/>
                  <a:gd name="connsiteX1" fmla="*/ 93850 w 93850"/>
                  <a:gd name="connsiteY1" fmla="*/ 86071 h 86071"/>
                  <a:gd name="connsiteX2" fmla="*/ 64574 w 93850"/>
                  <a:gd name="connsiteY2" fmla="*/ 0 h 86071"/>
                  <a:gd name="connsiteX3" fmla="*/ 0 w 93850"/>
                  <a:gd name="connsiteY3" fmla="*/ 51693 h 86071"/>
                </a:gdLst>
                <a:ahLst/>
                <a:cxnLst>
                  <a:cxn ang="0">
                    <a:pos x="connsiteX0" y="connsiteY0"/>
                  </a:cxn>
                  <a:cxn ang="0">
                    <a:pos x="connsiteX1" y="connsiteY1"/>
                  </a:cxn>
                  <a:cxn ang="0">
                    <a:pos x="connsiteX2" y="connsiteY2"/>
                  </a:cxn>
                  <a:cxn ang="0">
                    <a:pos x="connsiteX3" y="connsiteY3"/>
                  </a:cxn>
                </a:cxnLst>
                <a:rect l="l" t="t" r="r" b="b"/>
                <a:pathLst>
                  <a:path w="93850" h="86071">
                    <a:moveTo>
                      <a:pt x="0" y="51693"/>
                    </a:moveTo>
                    <a:lnTo>
                      <a:pt x="93850" y="86071"/>
                    </a:lnTo>
                    <a:lnTo>
                      <a:pt x="64574" y="0"/>
                    </a:lnTo>
                    <a:lnTo>
                      <a:pt x="0" y="51693"/>
                    </a:lnTo>
                    <a:close/>
                  </a:path>
                </a:pathLst>
              </a:custGeom>
              <a:solidFill>
                <a:srgbClr val="00264D"/>
              </a:solidFill>
              <a:ln w="8323" cap="flat">
                <a:noFill/>
                <a:prstDash val="solid"/>
                <a:miter/>
              </a:ln>
            </p:spPr>
            <p:txBody>
              <a:bodyPr rtlCol="0" anchor="ctr"/>
              <a:lstStyle/>
              <a:p>
                <a:endParaRPr lang="en-AU" sz="1285"/>
              </a:p>
            </p:txBody>
          </p:sp>
          <p:sp>
            <p:nvSpPr>
              <p:cNvPr id="101" name="Freeform: Shape 100">
                <a:extLst>
                  <a:ext uri="{FF2B5EF4-FFF2-40B4-BE49-F238E27FC236}">
                    <a16:creationId xmlns:a16="http://schemas.microsoft.com/office/drawing/2014/main" id="{BF81AC4E-C58B-97E5-4C6F-C3AA57FFCB80}"/>
                  </a:ext>
                </a:extLst>
              </p:cNvPr>
              <p:cNvSpPr/>
              <p:nvPr/>
            </p:nvSpPr>
            <p:spPr>
              <a:xfrm>
                <a:off x="4775472" y="662604"/>
                <a:ext cx="36804" cy="36804"/>
              </a:xfrm>
              <a:custGeom>
                <a:avLst/>
                <a:gdLst>
                  <a:gd name="connsiteX0" fmla="*/ 36804 w 36804"/>
                  <a:gd name="connsiteY0" fmla="*/ 18402 h 36804"/>
                  <a:gd name="connsiteX1" fmla="*/ 18402 w 36804"/>
                  <a:gd name="connsiteY1" fmla="*/ 36804 h 36804"/>
                  <a:gd name="connsiteX2" fmla="*/ 0 w 36804"/>
                  <a:gd name="connsiteY2" fmla="*/ 18402 h 36804"/>
                  <a:gd name="connsiteX3" fmla="*/ 18402 w 36804"/>
                  <a:gd name="connsiteY3" fmla="*/ 0 h 36804"/>
                  <a:gd name="connsiteX4" fmla="*/ 36804 w 36804"/>
                  <a:gd name="connsiteY4" fmla="*/ 18402 h 3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4" h="36804">
                    <a:moveTo>
                      <a:pt x="36804" y="18402"/>
                    </a:moveTo>
                    <a:cubicBezTo>
                      <a:pt x="36804" y="28523"/>
                      <a:pt x="28607" y="36804"/>
                      <a:pt x="18402" y="36804"/>
                    </a:cubicBezTo>
                    <a:cubicBezTo>
                      <a:pt x="8197" y="36804"/>
                      <a:pt x="0" y="28607"/>
                      <a:pt x="0" y="18402"/>
                    </a:cubicBezTo>
                    <a:cubicBezTo>
                      <a:pt x="0" y="8197"/>
                      <a:pt x="8197" y="0"/>
                      <a:pt x="18402" y="0"/>
                    </a:cubicBezTo>
                    <a:cubicBezTo>
                      <a:pt x="28607" y="0"/>
                      <a:pt x="36804" y="8197"/>
                      <a:pt x="36804" y="18402"/>
                    </a:cubicBezTo>
                    <a:close/>
                  </a:path>
                </a:pathLst>
              </a:custGeom>
              <a:solidFill>
                <a:srgbClr val="FFFFFF"/>
              </a:solidFill>
              <a:ln w="8323" cap="flat">
                <a:noFill/>
                <a:prstDash val="solid"/>
                <a:miter/>
              </a:ln>
            </p:spPr>
            <p:txBody>
              <a:bodyPr rtlCol="0" anchor="ctr"/>
              <a:lstStyle/>
              <a:p>
                <a:endParaRPr lang="en-AU" sz="1285"/>
              </a:p>
            </p:txBody>
          </p:sp>
          <p:sp>
            <p:nvSpPr>
              <p:cNvPr id="102" name="Freeform: Shape 101">
                <a:extLst>
                  <a:ext uri="{FF2B5EF4-FFF2-40B4-BE49-F238E27FC236}">
                    <a16:creationId xmlns:a16="http://schemas.microsoft.com/office/drawing/2014/main" id="{00002048-0260-71BA-ACC3-771E74808E09}"/>
                  </a:ext>
                </a:extLst>
              </p:cNvPr>
              <p:cNvSpPr/>
              <p:nvPr/>
            </p:nvSpPr>
            <p:spPr>
              <a:xfrm>
                <a:off x="4847992" y="662604"/>
                <a:ext cx="36803" cy="36804"/>
              </a:xfrm>
              <a:custGeom>
                <a:avLst/>
                <a:gdLst>
                  <a:gd name="connsiteX0" fmla="*/ 36804 w 36803"/>
                  <a:gd name="connsiteY0" fmla="*/ 18402 h 36804"/>
                  <a:gd name="connsiteX1" fmla="*/ 18402 w 36803"/>
                  <a:gd name="connsiteY1" fmla="*/ 36804 h 36804"/>
                  <a:gd name="connsiteX2" fmla="*/ 0 w 36803"/>
                  <a:gd name="connsiteY2" fmla="*/ 18402 h 36804"/>
                  <a:gd name="connsiteX3" fmla="*/ 18402 w 36803"/>
                  <a:gd name="connsiteY3" fmla="*/ 0 h 36804"/>
                  <a:gd name="connsiteX4" fmla="*/ 36804 w 36803"/>
                  <a:gd name="connsiteY4" fmla="*/ 18402 h 3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3" h="36804">
                    <a:moveTo>
                      <a:pt x="36804" y="18402"/>
                    </a:moveTo>
                    <a:cubicBezTo>
                      <a:pt x="36804" y="28523"/>
                      <a:pt x="28607" y="36804"/>
                      <a:pt x="18402" y="36804"/>
                    </a:cubicBezTo>
                    <a:cubicBezTo>
                      <a:pt x="8197" y="36804"/>
                      <a:pt x="0" y="28607"/>
                      <a:pt x="0" y="18402"/>
                    </a:cubicBezTo>
                    <a:cubicBezTo>
                      <a:pt x="0" y="8197"/>
                      <a:pt x="8197" y="0"/>
                      <a:pt x="18402" y="0"/>
                    </a:cubicBezTo>
                    <a:cubicBezTo>
                      <a:pt x="28607" y="0"/>
                      <a:pt x="36804" y="8197"/>
                      <a:pt x="36804" y="18402"/>
                    </a:cubicBezTo>
                    <a:close/>
                  </a:path>
                </a:pathLst>
              </a:custGeom>
              <a:solidFill>
                <a:srgbClr val="FFFFFF"/>
              </a:solidFill>
              <a:ln w="8323" cap="flat">
                <a:noFill/>
                <a:prstDash val="solid"/>
                <a:miter/>
              </a:ln>
            </p:spPr>
            <p:txBody>
              <a:bodyPr rtlCol="0" anchor="ctr"/>
              <a:lstStyle/>
              <a:p>
                <a:endParaRPr lang="en-AU" sz="1285"/>
              </a:p>
            </p:txBody>
          </p:sp>
          <p:sp>
            <p:nvSpPr>
              <p:cNvPr id="103" name="Freeform: Shape 102">
                <a:extLst>
                  <a:ext uri="{FF2B5EF4-FFF2-40B4-BE49-F238E27FC236}">
                    <a16:creationId xmlns:a16="http://schemas.microsoft.com/office/drawing/2014/main" id="{3B2516C1-E6E2-F4B7-6319-3F0791BAF642}"/>
                  </a:ext>
                </a:extLst>
              </p:cNvPr>
              <p:cNvSpPr/>
              <p:nvPr/>
            </p:nvSpPr>
            <p:spPr>
              <a:xfrm>
                <a:off x="4920429" y="662604"/>
                <a:ext cx="36804" cy="36804"/>
              </a:xfrm>
              <a:custGeom>
                <a:avLst/>
                <a:gdLst>
                  <a:gd name="connsiteX0" fmla="*/ 36804 w 36804"/>
                  <a:gd name="connsiteY0" fmla="*/ 18402 h 36804"/>
                  <a:gd name="connsiteX1" fmla="*/ 18402 w 36804"/>
                  <a:gd name="connsiteY1" fmla="*/ 36804 h 36804"/>
                  <a:gd name="connsiteX2" fmla="*/ 0 w 36804"/>
                  <a:gd name="connsiteY2" fmla="*/ 18402 h 36804"/>
                  <a:gd name="connsiteX3" fmla="*/ 18402 w 36804"/>
                  <a:gd name="connsiteY3" fmla="*/ 0 h 36804"/>
                  <a:gd name="connsiteX4" fmla="*/ 36804 w 36804"/>
                  <a:gd name="connsiteY4" fmla="*/ 18402 h 3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4" h="36804">
                    <a:moveTo>
                      <a:pt x="36804" y="18402"/>
                    </a:moveTo>
                    <a:cubicBezTo>
                      <a:pt x="36804" y="28523"/>
                      <a:pt x="28607" y="36804"/>
                      <a:pt x="18402" y="36804"/>
                    </a:cubicBezTo>
                    <a:cubicBezTo>
                      <a:pt x="8197" y="36804"/>
                      <a:pt x="0" y="28607"/>
                      <a:pt x="0" y="18402"/>
                    </a:cubicBezTo>
                    <a:cubicBezTo>
                      <a:pt x="0" y="8197"/>
                      <a:pt x="8197" y="0"/>
                      <a:pt x="18402" y="0"/>
                    </a:cubicBezTo>
                    <a:cubicBezTo>
                      <a:pt x="28607" y="0"/>
                      <a:pt x="36804" y="8197"/>
                      <a:pt x="36804" y="18402"/>
                    </a:cubicBezTo>
                    <a:close/>
                  </a:path>
                </a:pathLst>
              </a:custGeom>
              <a:solidFill>
                <a:srgbClr val="FFFFFF"/>
              </a:solidFill>
              <a:ln w="8323" cap="flat">
                <a:noFill/>
                <a:prstDash val="solid"/>
                <a:miter/>
              </a:ln>
            </p:spPr>
            <p:txBody>
              <a:bodyPr rtlCol="0" anchor="ctr"/>
              <a:lstStyle/>
              <a:p>
                <a:endParaRPr lang="en-AU" sz="1285"/>
              </a:p>
            </p:txBody>
          </p:sp>
          <p:sp>
            <p:nvSpPr>
              <p:cNvPr id="104" name="Freeform: Shape 103">
                <a:extLst>
                  <a:ext uri="{FF2B5EF4-FFF2-40B4-BE49-F238E27FC236}">
                    <a16:creationId xmlns:a16="http://schemas.microsoft.com/office/drawing/2014/main" id="{6C4ECDC5-0963-8FBB-504D-3EA70FA42E13}"/>
                  </a:ext>
                </a:extLst>
              </p:cNvPr>
              <p:cNvSpPr/>
              <p:nvPr/>
            </p:nvSpPr>
            <p:spPr>
              <a:xfrm>
                <a:off x="5557409" y="751519"/>
                <a:ext cx="57027" cy="164865"/>
              </a:xfrm>
              <a:custGeom>
                <a:avLst/>
                <a:gdLst>
                  <a:gd name="connsiteX0" fmla="*/ 57027 w 57027"/>
                  <a:gd name="connsiteY0" fmla="*/ 124883 h 164865"/>
                  <a:gd name="connsiteX1" fmla="*/ 14535 w 57027"/>
                  <a:gd name="connsiteY1" fmla="*/ 51024 h 164865"/>
                  <a:gd name="connsiteX2" fmla="*/ 23151 w 57027"/>
                  <a:gd name="connsiteY2" fmla="*/ 0 h 164865"/>
                  <a:gd name="connsiteX3" fmla="*/ 9015 w 57027"/>
                  <a:gd name="connsiteY3" fmla="*/ 113507 h 164865"/>
                  <a:gd name="connsiteX4" fmla="*/ 35614 w 57027"/>
                  <a:gd name="connsiteY4" fmla="*/ 164865 h 164865"/>
                  <a:gd name="connsiteX5" fmla="*/ 57027 w 57027"/>
                  <a:gd name="connsiteY5" fmla="*/ 124799 h 16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7" h="164865">
                    <a:moveTo>
                      <a:pt x="57027" y="124883"/>
                    </a:moveTo>
                    <a:cubicBezTo>
                      <a:pt x="57027" y="124883"/>
                      <a:pt x="4163" y="96443"/>
                      <a:pt x="14535" y="51024"/>
                    </a:cubicBezTo>
                    <a:cubicBezTo>
                      <a:pt x="24907" y="5604"/>
                      <a:pt x="23151" y="0"/>
                      <a:pt x="23151" y="0"/>
                    </a:cubicBezTo>
                    <a:cubicBezTo>
                      <a:pt x="23151" y="0"/>
                      <a:pt x="-17585" y="62149"/>
                      <a:pt x="9015" y="113507"/>
                    </a:cubicBezTo>
                    <a:lnTo>
                      <a:pt x="35614" y="164865"/>
                    </a:lnTo>
                    <a:lnTo>
                      <a:pt x="57027" y="124799"/>
                    </a:lnTo>
                    <a:close/>
                  </a:path>
                </a:pathLst>
              </a:custGeom>
              <a:solidFill>
                <a:srgbClr val="D1D1D1"/>
              </a:solidFill>
              <a:ln w="8323" cap="flat">
                <a:noFill/>
                <a:prstDash val="solid"/>
                <a:miter/>
              </a:ln>
            </p:spPr>
            <p:txBody>
              <a:bodyPr rtlCol="0" anchor="ctr"/>
              <a:lstStyle/>
              <a:p>
                <a:endParaRPr lang="en-AU" sz="1285"/>
              </a:p>
            </p:txBody>
          </p:sp>
          <p:sp>
            <p:nvSpPr>
              <p:cNvPr id="105" name="Freeform: Shape 104">
                <a:extLst>
                  <a:ext uri="{FF2B5EF4-FFF2-40B4-BE49-F238E27FC236}">
                    <a16:creationId xmlns:a16="http://schemas.microsoft.com/office/drawing/2014/main" id="{ADA5F9FB-74E2-EF68-B0F6-18D117D744BA}"/>
                  </a:ext>
                </a:extLst>
              </p:cNvPr>
              <p:cNvSpPr/>
              <p:nvPr/>
            </p:nvSpPr>
            <p:spPr>
              <a:xfrm>
                <a:off x="5758390" y="788156"/>
                <a:ext cx="72353" cy="184187"/>
              </a:xfrm>
              <a:custGeom>
                <a:avLst/>
                <a:gdLst>
                  <a:gd name="connsiteX0" fmla="*/ 69258 w 72353"/>
                  <a:gd name="connsiteY0" fmla="*/ 42827 h 184187"/>
                  <a:gd name="connsiteX1" fmla="*/ 35800 w 72353"/>
                  <a:gd name="connsiteY1" fmla="*/ 0 h 184187"/>
                  <a:gd name="connsiteX2" fmla="*/ 11794 w 72353"/>
                  <a:gd name="connsiteY2" fmla="*/ 65327 h 184187"/>
                  <a:gd name="connsiteX3" fmla="*/ 0 w 72353"/>
                  <a:gd name="connsiteY3" fmla="*/ 184188 h 184187"/>
                  <a:gd name="connsiteX4" fmla="*/ 72353 w 72353"/>
                  <a:gd name="connsiteY4" fmla="*/ 161269 h 184187"/>
                  <a:gd name="connsiteX5" fmla="*/ 71266 w 72353"/>
                  <a:gd name="connsiteY5" fmla="*/ 71099 h 184187"/>
                  <a:gd name="connsiteX6" fmla="*/ 69342 w 72353"/>
                  <a:gd name="connsiteY6" fmla="*/ 42827 h 18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53" h="184187">
                    <a:moveTo>
                      <a:pt x="69258" y="42827"/>
                    </a:moveTo>
                    <a:lnTo>
                      <a:pt x="35800" y="0"/>
                    </a:lnTo>
                    <a:cubicBezTo>
                      <a:pt x="40233" y="22668"/>
                      <a:pt x="33207" y="44499"/>
                      <a:pt x="11794" y="65327"/>
                    </a:cubicBezTo>
                    <a:cubicBezTo>
                      <a:pt x="8197" y="104222"/>
                      <a:pt x="22417" y="170386"/>
                      <a:pt x="0" y="184188"/>
                    </a:cubicBezTo>
                    <a:lnTo>
                      <a:pt x="72353" y="161269"/>
                    </a:lnTo>
                    <a:lnTo>
                      <a:pt x="71266" y="71099"/>
                    </a:lnTo>
                    <a:lnTo>
                      <a:pt x="69342" y="42827"/>
                    </a:lnTo>
                    <a:close/>
                  </a:path>
                </a:pathLst>
              </a:custGeom>
              <a:solidFill>
                <a:srgbClr val="D1D1D1"/>
              </a:solidFill>
              <a:ln w="8323" cap="flat">
                <a:noFill/>
                <a:prstDash val="solid"/>
                <a:miter/>
              </a:ln>
            </p:spPr>
            <p:txBody>
              <a:bodyPr rtlCol="0" anchor="ctr"/>
              <a:lstStyle/>
              <a:p>
                <a:endParaRPr lang="en-AU" sz="1285"/>
              </a:p>
            </p:txBody>
          </p:sp>
        </p:grpSp>
      </p:grpSp>
      <p:sp>
        <p:nvSpPr>
          <p:cNvPr id="7" name="Rectangle: Rounded Corners 6">
            <a:extLst>
              <a:ext uri="{FF2B5EF4-FFF2-40B4-BE49-F238E27FC236}">
                <a16:creationId xmlns:a16="http://schemas.microsoft.com/office/drawing/2014/main" id="{C3B9E30B-DA6D-4E1C-7C48-4950BB39C70C}"/>
              </a:ext>
            </a:extLst>
          </p:cNvPr>
          <p:cNvSpPr/>
          <p:nvPr/>
        </p:nvSpPr>
        <p:spPr>
          <a:xfrm>
            <a:off x="253538" y="2785650"/>
            <a:ext cx="2138594" cy="44477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5318" tIns="49347" rIns="65318" bIns="49347" rtlCol="0" anchor="ctr"/>
          <a:lstStyle/>
          <a:p>
            <a:pPr marL="348846" defTabSz="688850">
              <a:spcAft>
                <a:spcPts val="831"/>
              </a:spcAft>
              <a:defRPr/>
            </a:pPr>
            <a:r>
              <a:rPr lang="en-AU" sz="1050" dirty="0">
                <a:solidFill>
                  <a:schemeClr val="bg1"/>
                </a:solidFill>
                <a:cs typeface="Segoe UI Semibold"/>
              </a:rPr>
              <a:t>Do all that we can at</a:t>
            </a:r>
            <a:br>
              <a:rPr lang="en-AU" sz="1050" dirty="0">
                <a:cs typeface="Segoe UI Semibold"/>
              </a:rPr>
            </a:br>
            <a:r>
              <a:rPr lang="en-AU" sz="1050" dirty="0">
                <a:solidFill>
                  <a:schemeClr val="bg1"/>
                </a:solidFill>
                <a:cs typeface="Segoe UI Semibold"/>
              </a:rPr>
              <a:t>the first opportunity</a:t>
            </a:r>
            <a:endParaRPr lang="en-US" sz="1050" dirty="0">
              <a:solidFill>
                <a:schemeClr val="bg1"/>
              </a:solidFill>
            </a:endParaRPr>
          </a:p>
        </p:txBody>
      </p:sp>
      <p:sp>
        <p:nvSpPr>
          <p:cNvPr id="5" name="Content Placeholder 7">
            <a:extLst>
              <a:ext uri="{FF2B5EF4-FFF2-40B4-BE49-F238E27FC236}">
                <a16:creationId xmlns:a16="http://schemas.microsoft.com/office/drawing/2014/main" id="{1AE312A0-130C-E014-5DDD-914202CD769D}"/>
              </a:ext>
            </a:extLst>
          </p:cNvPr>
          <p:cNvSpPr txBox="1">
            <a:spLocks/>
          </p:cNvSpPr>
          <p:nvPr/>
        </p:nvSpPr>
        <p:spPr>
          <a:xfrm>
            <a:off x="162982" y="3380297"/>
            <a:ext cx="2347964" cy="5050722"/>
          </a:xfrm>
          <a:prstGeom prst="rect">
            <a:avLst/>
          </a:prstGeom>
          <a:solidFill>
            <a:schemeClr val="bg1">
              <a:lumMod val="95000"/>
            </a:schemeClr>
          </a:solidFill>
          <a:effectLst/>
        </p:spPr>
        <p:txBody>
          <a:bodyPr vert="horz" wrap="square" lIns="87231" tIns="108000" rIns="87231" bIns="74769" numCol="1" spcCol="180000" rtlCol="0" anchor="t">
            <a:noAutofit/>
          </a:bodyPr>
          <a:lstStyle>
            <a:lvl1pPr marL="0" indent="0" algn="l" defTabSz="995230" rtl="0" eaLnBrk="1" latinLnBrk="0" hangingPunct="1">
              <a:spcBef>
                <a:spcPts val="1306"/>
              </a:spcBef>
              <a:buFont typeface="Arial" pitchFamily="34" charset="0"/>
              <a:buNone/>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19592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54858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90124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214718"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587734" indent="-293868" algn="l" defTabSz="995230" rtl="0" eaLnBrk="1" latinLnBrk="0" hangingPunct="1">
              <a:spcBef>
                <a:spcPts val="436"/>
              </a:spcBef>
              <a:buClr>
                <a:schemeClr val="bg2"/>
              </a:buClr>
              <a:buFont typeface="+mj-lt"/>
              <a:buAutoNum type="arabicPeriod"/>
              <a:defRPr sz="1626"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81600" indent="-293868" algn="l" defTabSz="995230" rtl="0" eaLnBrk="1" latinLnBrk="0" hangingPunct="1">
              <a:spcBef>
                <a:spcPts val="436"/>
              </a:spcBef>
              <a:buClr>
                <a:schemeClr val="bg2"/>
              </a:buClr>
              <a:buFont typeface="+mj-lt"/>
              <a:buAutoNum type="alphaLcPeriod"/>
              <a:defRPr sz="1626"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175467" indent="-293868" algn="l" defTabSz="995230" rtl="0" eaLnBrk="1" latinLnBrk="0" hangingPunct="1">
              <a:spcBef>
                <a:spcPts val="436"/>
              </a:spcBef>
              <a:buClr>
                <a:schemeClr val="bg2"/>
              </a:buClr>
              <a:buFont typeface="+mj-lt"/>
              <a:buAutoNum type="romanLcPeriod"/>
              <a:defRPr sz="1626"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229720" indent="-248807" algn="l" defTabSz="995230" rtl="0" eaLnBrk="1" latinLnBrk="0" hangingPunct="1">
              <a:spcBef>
                <a:spcPct val="20000"/>
              </a:spcBef>
              <a:buFont typeface="Arial" pitchFamily="34" charset="0"/>
              <a:buChar char="•"/>
              <a:defRPr sz="2191" kern="1200">
                <a:solidFill>
                  <a:schemeClr val="tx1"/>
                </a:solidFill>
                <a:latin typeface="+mn-lt"/>
                <a:ea typeface="+mn-ea"/>
                <a:cs typeface="+mn-cs"/>
              </a:defRPr>
            </a:lvl9pPr>
          </a:lstStyle>
          <a:p>
            <a:pPr defTabSz="688850">
              <a:spcBef>
                <a:spcPts val="0"/>
              </a:spcBef>
              <a:spcAft>
                <a:spcPts val="623"/>
              </a:spcAft>
              <a:defRPr/>
            </a:pPr>
            <a:r>
              <a:rPr lang="en-AU" sz="1000" dirty="0">
                <a:latin typeface="+mn-lt"/>
                <a:ea typeface="+mn-ea"/>
                <a:cs typeface="+mn-cs"/>
              </a:rPr>
              <a:t>What this looks and feels like:</a:t>
            </a:r>
            <a:endParaRPr lang="en-AU" sz="1000" dirty="0">
              <a:latin typeface="+mn-lt"/>
              <a:ea typeface="+mn-ea"/>
              <a:cs typeface="Segoe UI"/>
            </a:endParaRPr>
          </a:p>
          <a:p>
            <a:pPr marL="118567" indent="-118567" defTabSz="688850">
              <a:spcBef>
                <a:spcPts val="0"/>
              </a:spcBef>
              <a:spcAft>
                <a:spcPts val="623"/>
              </a:spcAft>
              <a:buFont typeface="Arial,Sans-Serif"/>
              <a:buChar char="•"/>
              <a:defRPr/>
            </a:pPr>
            <a:r>
              <a:rPr lang="en-AU" sz="1000" dirty="0">
                <a:latin typeface="+mn-lt"/>
                <a:ea typeface="+mn-ea"/>
                <a:cs typeface="+mn-cs"/>
              </a:rPr>
              <a:t>If it is possible to provide all required advice on the spot, do it. </a:t>
            </a:r>
            <a:endParaRPr lang="en-AU" sz="1000" dirty="0">
              <a:latin typeface="+mn-lt"/>
              <a:ea typeface="+mn-ea"/>
              <a:cs typeface="Segoe UI"/>
            </a:endParaRPr>
          </a:p>
          <a:p>
            <a:pPr marL="118567" indent="-118567" defTabSz="688850">
              <a:spcBef>
                <a:spcPts val="0"/>
              </a:spcBef>
              <a:spcAft>
                <a:spcPts val="623"/>
              </a:spcAft>
              <a:buFont typeface="Arial,Sans-Serif"/>
              <a:buChar char="•"/>
              <a:defRPr/>
            </a:pPr>
            <a:r>
              <a:rPr lang="en-AU" sz="1000" dirty="0">
                <a:latin typeface="+mn-lt"/>
                <a:ea typeface="+mn-ea"/>
                <a:cs typeface="+mn-cs"/>
              </a:rPr>
              <a:t>Follow through with promises made to customers</a:t>
            </a:r>
            <a:r>
              <a:rPr lang="en-AU" sz="1000" dirty="0">
                <a:latin typeface="+mn-lt"/>
                <a:ea typeface="+mn-ea"/>
                <a:cs typeface="Segoe UI"/>
              </a:rPr>
              <a:t> as soon as you can before you move on to the next thing. </a:t>
            </a:r>
            <a:endParaRPr lang="en-US" sz="1000" dirty="0">
              <a:latin typeface="+mn-lt"/>
              <a:ea typeface="+mn-ea"/>
              <a:cs typeface="Segoe UI"/>
            </a:endParaRPr>
          </a:p>
          <a:p>
            <a:pPr marL="118567" indent="-118567" defTabSz="688850">
              <a:spcBef>
                <a:spcPts val="0"/>
              </a:spcBef>
              <a:spcAft>
                <a:spcPts val="623"/>
              </a:spcAft>
              <a:buFont typeface="Arial,Sans-Serif"/>
              <a:buChar char="•"/>
              <a:defRPr/>
            </a:pPr>
            <a:r>
              <a:rPr lang="en-AU" sz="1000" dirty="0">
                <a:latin typeface="+mn-lt"/>
                <a:ea typeface="+mn-ea"/>
                <a:cs typeface="Segoe UI"/>
              </a:rPr>
              <a:t>We work on one thing at once. Progress it as far as you can before moving on to the next thing. </a:t>
            </a:r>
            <a:endParaRPr lang="en-AU" sz="1000" dirty="0">
              <a:latin typeface="+mn-lt"/>
              <a:ea typeface="+mn-ea"/>
            </a:endParaRPr>
          </a:p>
          <a:p>
            <a:pPr marL="118567" indent="-118567" defTabSz="688850">
              <a:spcBef>
                <a:spcPts val="0"/>
              </a:spcBef>
              <a:spcAft>
                <a:spcPts val="623"/>
              </a:spcAft>
              <a:buFont typeface="Arial,Sans-Serif"/>
              <a:buChar char="•"/>
              <a:defRPr/>
            </a:pPr>
            <a:r>
              <a:rPr lang="en-AU" sz="1000" dirty="0">
                <a:latin typeface="+mn-lt"/>
                <a:ea typeface="+mn-ea"/>
                <a:cs typeface="Segoe UI"/>
              </a:rPr>
              <a:t>Consider the long-term impacts of your actions. Is this action going to result in a good experience for customers later?</a:t>
            </a:r>
            <a:endParaRPr lang="en-US" sz="1000" dirty="0">
              <a:latin typeface="+mn-lt"/>
              <a:ea typeface="+mn-ea"/>
              <a:cs typeface="Segoe UI"/>
            </a:endParaRPr>
          </a:p>
          <a:p>
            <a:pPr marL="118567" indent="-118567" defTabSz="688850">
              <a:spcBef>
                <a:spcPts val="0"/>
              </a:spcBef>
              <a:spcAft>
                <a:spcPts val="623"/>
              </a:spcAft>
              <a:buFont typeface="Arial,Sans-Serif"/>
              <a:buChar char="•"/>
              <a:defRPr/>
            </a:pPr>
            <a:r>
              <a:rPr lang="en-AU" sz="1000" dirty="0">
                <a:latin typeface="+mn-lt"/>
                <a:ea typeface="+mn-ea"/>
                <a:cs typeface="Segoe UI"/>
              </a:rPr>
              <a:t>What is 'valuable' differs from customer to customer. Firstly, look to understand what the customer needs to achieve success</a:t>
            </a:r>
            <a:endParaRPr lang="en-AU" sz="1000" dirty="0">
              <a:latin typeface="+mn-lt"/>
              <a:ea typeface="+mn-ea"/>
            </a:endParaRPr>
          </a:p>
          <a:p>
            <a:pPr marL="118567" indent="-118567" defTabSz="688850">
              <a:spcBef>
                <a:spcPts val="0"/>
              </a:spcBef>
              <a:spcAft>
                <a:spcPts val="416"/>
              </a:spcAft>
              <a:buFont typeface="Arial" panose="020B0604020202020204" pitchFamily="34" charset="0"/>
              <a:buChar char="•"/>
              <a:defRPr/>
            </a:pPr>
            <a:endParaRPr lang="en-AU" sz="1000" dirty="0">
              <a:latin typeface="+mn-lt"/>
              <a:ea typeface="+mn-ea"/>
              <a:cs typeface="Segoe UI"/>
            </a:endParaRPr>
          </a:p>
        </p:txBody>
      </p:sp>
      <p:sp>
        <p:nvSpPr>
          <p:cNvPr id="9" name="Rectangle: Rounded Corners 8">
            <a:extLst>
              <a:ext uri="{FF2B5EF4-FFF2-40B4-BE49-F238E27FC236}">
                <a16:creationId xmlns:a16="http://schemas.microsoft.com/office/drawing/2014/main" id="{59D48753-AB09-E6C2-6E31-FDE583B5F29C}"/>
              </a:ext>
            </a:extLst>
          </p:cNvPr>
          <p:cNvSpPr/>
          <p:nvPr/>
        </p:nvSpPr>
        <p:spPr>
          <a:xfrm>
            <a:off x="2714722" y="2784298"/>
            <a:ext cx="2166265" cy="44477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5318" rIns="65318" rtlCol="0" anchor="ctr"/>
          <a:lstStyle/>
          <a:p>
            <a:pPr marL="348901" defTabSz="688850">
              <a:spcAft>
                <a:spcPts val="831"/>
              </a:spcAft>
              <a:defRPr/>
            </a:pPr>
            <a:r>
              <a:rPr lang="en-AU" sz="1050" dirty="0">
                <a:solidFill>
                  <a:schemeClr val="bg1"/>
                </a:solidFill>
                <a:cs typeface="Segoe UI Semibold"/>
              </a:rPr>
              <a:t>Clean </a:t>
            </a:r>
            <a:r>
              <a:rPr lang="en-AU" sz="1050" b="1" dirty="0">
                <a:solidFill>
                  <a:schemeClr val="bg1"/>
                </a:solidFill>
                <a:cs typeface="Segoe UI" panose="020B0502040204020203" pitchFamily="34" charset="0"/>
              </a:rPr>
              <a:t>not</a:t>
            </a:r>
            <a:r>
              <a:rPr lang="en-AU" sz="1050" dirty="0">
                <a:solidFill>
                  <a:schemeClr val="bg1"/>
                </a:solidFill>
                <a:cs typeface="Segoe UI Semibold"/>
              </a:rPr>
              <a:t> fast</a:t>
            </a:r>
          </a:p>
        </p:txBody>
      </p:sp>
      <p:sp>
        <p:nvSpPr>
          <p:cNvPr id="11" name="Content Placeholder 7">
            <a:extLst>
              <a:ext uri="{FF2B5EF4-FFF2-40B4-BE49-F238E27FC236}">
                <a16:creationId xmlns:a16="http://schemas.microsoft.com/office/drawing/2014/main" id="{53AB9E7D-0B29-54E2-49C4-0D4468F8CA77}"/>
              </a:ext>
            </a:extLst>
          </p:cNvPr>
          <p:cNvSpPr txBox="1">
            <a:spLocks/>
          </p:cNvSpPr>
          <p:nvPr/>
        </p:nvSpPr>
        <p:spPr>
          <a:xfrm>
            <a:off x="2621451" y="3380193"/>
            <a:ext cx="2347964" cy="5050723"/>
          </a:xfrm>
          <a:prstGeom prst="rect">
            <a:avLst/>
          </a:prstGeom>
          <a:solidFill>
            <a:schemeClr val="bg1">
              <a:lumMod val="95000"/>
            </a:schemeClr>
          </a:solidFill>
          <a:effectLst/>
        </p:spPr>
        <p:txBody>
          <a:bodyPr vert="horz" wrap="square" lIns="87231" tIns="108000" rIns="87231" bIns="74769" numCol="1" spcCol="180000" rtlCol="0" anchor="t">
            <a:noAutofit/>
          </a:bodyPr>
          <a:lstStyle>
            <a:lvl1pPr marL="0" indent="0" algn="l" defTabSz="995230" rtl="0" eaLnBrk="1" latinLnBrk="0" hangingPunct="1">
              <a:spcBef>
                <a:spcPts val="1306"/>
              </a:spcBef>
              <a:buFont typeface="Arial" pitchFamily="34" charset="0"/>
              <a:buNone/>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19592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54858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90124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214718"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587734" indent="-293868" algn="l" defTabSz="995230" rtl="0" eaLnBrk="1" latinLnBrk="0" hangingPunct="1">
              <a:spcBef>
                <a:spcPts val="436"/>
              </a:spcBef>
              <a:buClr>
                <a:schemeClr val="bg2"/>
              </a:buClr>
              <a:buFont typeface="+mj-lt"/>
              <a:buAutoNum type="arabicPeriod"/>
              <a:defRPr sz="1626"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81600" indent="-293868" algn="l" defTabSz="995230" rtl="0" eaLnBrk="1" latinLnBrk="0" hangingPunct="1">
              <a:spcBef>
                <a:spcPts val="436"/>
              </a:spcBef>
              <a:buClr>
                <a:schemeClr val="bg2"/>
              </a:buClr>
              <a:buFont typeface="+mj-lt"/>
              <a:buAutoNum type="alphaLcPeriod"/>
              <a:defRPr sz="1626"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175467" indent="-293868" algn="l" defTabSz="995230" rtl="0" eaLnBrk="1" latinLnBrk="0" hangingPunct="1">
              <a:spcBef>
                <a:spcPts val="436"/>
              </a:spcBef>
              <a:buClr>
                <a:schemeClr val="bg2"/>
              </a:buClr>
              <a:buFont typeface="+mj-lt"/>
              <a:buAutoNum type="romanLcPeriod"/>
              <a:defRPr sz="1626"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229720" indent="-248807" algn="l" defTabSz="995230" rtl="0" eaLnBrk="1" latinLnBrk="0" hangingPunct="1">
              <a:spcBef>
                <a:spcPct val="20000"/>
              </a:spcBef>
              <a:buFont typeface="Arial" pitchFamily="34" charset="0"/>
              <a:buChar char="•"/>
              <a:defRPr sz="2191" kern="1200">
                <a:solidFill>
                  <a:schemeClr val="tx1"/>
                </a:solidFill>
                <a:latin typeface="+mn-lt"/>
                <a:ea typeface="+mn-ea"/>
                <a:cs typeface="+mn-cs"/>
              </a:defRPr>
            </a:lvl9pPr>
          </a:lstStyle>
          <a:p>
            <a:pPr defTabSz="688850">
              <a:spcBef>
                <a:spcPts val="0"/>
              </a:spcBef>
              <a:spcAft>
                <a:spcPts val="623"/>
              </a:spcAft>
              <a:defRPr/>
            </a:pPr>
            <a:r>
              <a:rPr lang="en-AU" sz="1000" dirty="0">
                <a:latin typeface="+mn-lt"/>
                <a:ea typeface="+mn-ea"/>
                <a:cs typeface="+mn-cs"/>
              </a:rPr>
              <a:t>What this looks and feels like:</a:t>
            </a:r>
            <a:endParaRPr lang="en-AU" sz="1000" dirty="0">
              <a:latin typeface="+mn-lt"/>
              <a:ea typeface="+mn-ea"/>
              <a:cs typeface="Segoe UI"/>
            </a:endParaRPr>
          </a:p>
          <a:p>
            <a:pPr marL="118567" indent="-118567" defTabSz="688850">
              <a:spcBef>
                <a:spcPts val="0"/>
              </a:spcBef>
              <a:spcAft>
                <a:spcPts val="623"/>
              </a:spcAft>
              <a:buFont typeface="Arial" panose="020B0604020202020204" pitchFamily="34" charset="0"/>
              <a:buChar char="•"/>
              <a:defRPr/>
            </a:pPr>
            <a:r>
              <a:rPr lang="en-AU" sz="1000" dirty="0">
                <a:latin typeface="+mn-lt"/>
                <a:ea typeface="+mn-ea"/>
                <a:cs typeface="+mn-cs"/>
              </a:rPr>
              <a:t>Things take time for a reason.</a:t>
            </a:r>
            <a:endParaRPr lang="en-AU" sz="1000" dirty="0">
              <a:latin typeface="+mn-lt"/>
              <a:ea typeface="+mn-ea"/>
              <a:cs typeface="Segoe UI"/>
            </a:endParaRPr>
          </a:p>
          <a:p>
            <a:pPr marL="118567" indent="-118567" defTabSz="688850">
              <a:spcBef>
                <a:spcPts val="0"/>
              </a:spcBef>
              <a:spcAft>
                <a:spcPts val="623"/>
              </a:spcAft>
              <a:buFont typeface="Arial" panose="020B0604020202020204" pitchFamily="34" charset="0"/>
              <a:buChar char="•"/>
              <a:defRPr/>
            </a:pPr>
            <a:r>
              <a:rPr lang="en-AU" sz="1000" dirty="0">
                <a:latin typeface="+mn-lt"/>
                <a:ea typeface="+mn-ea"/>
                <a:cs typeface="Segoe UI"/>
              </a:rPr>
              <a:t>If you are ever in doubt don’t</a:t>
            </a:r>
            <a:br>
              <a:rPr lang="en-AU" sz="1000" dirty="0">
                <a:latin typeface="+mn-lt"/>
                <a:ea typeface="+mn-ea"/>
                <a:cs typeface="Segoe UI"/>
              </a:rPr>
            </a:br>
            <a:r>
              <a:rPr lang="en-AU" sz="1000" dirty="0">
                <a:latin typeface="+mn-lt"/>
                <a:ea typeface="+mn-ea"/>
                <a:cs typeface="Segoe UI"/>
              </a:rPr>
              <a:t>give advice.</a:t>
            </a:r>
          </a:p>
          <a:p>
            <a:pPr marL="118567" indent="-118567" defTabSz="688850">
              <a:spcBef>
                <a:spcPts val="0"/>
              </a:spcBef>
              <a:spcAft>
                <a:spcPts val="623"/>
              </a:spcAft>
              <a:buFont typeface="Arial" panose="020B0604020202020204" pitchFamily="34" charset="0"/>
              <a:buChar char="•"/>
              <a:defRPr/>
            </a:pPr>
            <a:r>
              <a:rPr lang="en-AU" sz="1000" dirty="0">
                <a:latin typeface="+mn-lt"/>
                <a:ea typeface="+mn-ea"/>
                <a:cs typeface="Segoe UI"/>
              </a:rPr>
              <a:t>Recognise the limit of your knowledge base and that you may need to seek advice from an expert.</a:t>
            </a:r>
          </a:p>
          <a:p>
            <a:pPr marL="118567" indent="-118567" defTabSz="688850">
              <a:spcBef>
                <a:spcPts val="0"/>
              </a:spcBef>
              <a:spcAft>
                <a:spcPts val="416"/>
              </a:spcAft>
              <a:buFont typeface="Arial" panose="020B0604020202020204" pitchFamily="34" charset="0"/>
              <a:buChar char="•"/>
              <a:defRPr/>
            </a:pPr>
            <a:r>
              <a:rPr lang="en-AU" sz="1000" dirty="0">
                <a:latin typeface="+mn-lt"/>
                <a:ea typeface="+mn-ea"/>
                <a:cs typeface="Segoe UI"/>
              </a:rPr>
              <a:t>At each step consider: what is a legal requirement (must do), what adds value to customers (prioritise) and what doesn't (de-prioritise).</a:t>
            </a:r>
          </a:p>
          <a:p>
            <a:pPr marL="118567" indent="-118567" defTabSz="688850">
              <a:spcBef>
                <a:spcPts val="0"/>
              </a:spcBef>
              <a:spcAft>
                <a:spcPts val="416"/>
              </a:spcAft>
              <a:buFont typeface="Arial" panose="020B0604020202020204" pitchFamily="34" charset="0"/>
              <a:buChar char="•"/>
              <a:defRPr/>
            </a:pPr>
            <a:r>
              <a:rPr lang="en-AU" sz="1000" dirty="0">
                <a:latin typeface="+mn-lt"/>
                <a:ea typeface="+mn-ea"/>
                <a:cs typeface="Segoe UI"/>
              </a:rPr>
              <a:t>Be proactive and helpful, strive to solve ethe customer's problem. It doesn't mean do whatever the customer wants.</a:t>
            </a:r>
            <a:endParaRPr lang="en-AU" sz="1000" dirty="0">
              <a:latin typeface="+mn-lt"/>
              <a:ea typeface="+mn-ea"/>
            </a:endParaRPr>
          </a:p>
          <a:p>
            <a:pPr defTabSz="688850">
              <a:spcBef>
                <a:spcPts val="0"/>
              </a:spcBef>
              <a:spcAft>
                <a:spcPts val="416"/>
              </a:spcAft>
              <a:defRPr/>
            </a:pPr>
            <a:endParaRPr lang="en-AU" sz="1000" dirty="0">
              <a:latin typeface="+mn-lt"/>
              <a:ea typeface="+mn-ea"/>
              <a:cs typeface="Segoe UI"/>
            </a:endParaRPr>
          </a:p>
        </p:txBody>
      </p:sp>
      <p:sp>
        <p:nvSpPr>
          <p:cNvPr id="15" name="Rectangle: Rounded Corners 14">
            <a:extLst>
              <a:ext uri="{FF2B5EF4-FFF2-40B4-BE49-F238E27FC236}">
                <a16:creationId xmlns:a16="http://schemas.microsoft.com/office/drawing/2014/main" id="{BB64F28C-E12B-6D8A-4A1B-FD42709223AF}"/>
              </a:ext>
            </a:extLst>
          </p:cNvPr>
          <p:cNvSpPr/>
          <p:nvPr/>
        </p:nvSpPr>
        <p:spPr>
          <a:xfrm>
            <a:off x="5162592" y="2793724"/>
            <a:ext cx="2181703" cy="44477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5318" rIns="65318" rtlCol="0" anchor="ctr"/>
          <a:lstStyle/>
          <a:p>
            <a:pPr marL="348901" defTabSz="688850">
              <a:spcAft>
                <a:spcPts val="831"/>
              </a:spcAft>
              <a:defRPr/>
            </a:pPr>
            <a:r>
              <a:rPr lang="en-AU" sz="1050" dirty="0">
                <a:solidFill>
                  <a:schemeClr val="bg1"/>
                </a:solidFill>
                <a:cs typeface="Segoe UI Semibold"/>
              </a:rPr>
              <a:t>Verbalise first and </a:t>
            </a:r>
            <a:br>
              <a:rPr lang="en-AU" sz="1050" dirty="0">
                <a:solidFill>
                  <a:schemeClr val="bg1"/>
                </a:solidFill>
                <a:cs typeface="Segoe UI Semibold"/>
              </a:rPr>
            </a:br>
            <a:r>
              <a:rPr lang="en-AU" sz="1050" dirty="0">
                <a:solidFill>
                  <a:schemeClr val="bg1"/>
                </a:solidFill>
                <a:cs typeface="Segoe UI Semibold"/>
              </a:rPr>
              <a:t>record always</a:t>
            </a:r>
          </a:p>
        </p:txBody>
      </p:sp>
      <p:sp>
        <p:nvSpPr>
          <p:cNvPr id="12" name="Content Placeholder 7">
            <a:extLst>
              <a:ext uri="{FF2B5EF4-FFF2-40B4-BE49-F238E27FC236}">
                <a16:creationId xmlns:a16="http://schemas.microsoft.com/office/drawing/2014/main" id="{DD68E21C-EC4B-8A99-9C13-4F3105D5BF09}"/>
              </a:ext>
            </a:extLst>
          </p:cNvPr>
          <p:cNvSpPr txBox="1">
            <a:spLocks/>
          </p:cNvSpPr>
          <p:nvPr/>
        </p:nvSpPr>
        <p:spPr>
          <a:xfrm>
            <a:off x="5048729" y="3390457"/>
            <a:ext cx="2347964" cy="5050722"/>
          </a:xfrm>
          <a:prstGeom prst="rect">
            <a:avLst/>
          </a:prstGeom>
          <a:solidFill>
            <a:schemeClr val="bg1">
              <a:lumMod val="95000"/>
            </a:schemeClr>
          </a:solidFill>
          <a:effectLst/>
        </p:spPr>
        <p:txBody>
          <a:bodyPr vert="horz" wrap="square" lIns="87231" tIns="108000" rIns="87231" bIns="74769" numCol="1" spcCol="180000" rtlCol="0" anchor="t">
            <a:noAutofit/>
          </a:bodyPr>
          <a:lstStyle>
            <a:lvl1pPr marL="0" indent="0" algn="l" defTabSz="995230" rtl="0" eaLnBrk="1" latinLnBrk="0" hangingPunct="1">
              <a:spcBef>
                <a:spcPts val="1306"/>
              </a:spcBef>
              <a:buFont typeface="Arial" pitchFamily="34" charset="0"/>
              <a:buNone/>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19592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54858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90124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214718"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587734" indent="-293868" algn="l" defTabSz="995230" rtl="0" eaLnBrk="1" latinLnBrk="0" hangingPunct="1">
              <a:spcBef>
                <a:spcPts val="436"/>
              </a:spcBef>
              <a:buClr>
                <a:schemeClr val="bg2"/>
              </a:buClr>
              <a:buFont typeface="+mj-lt"/>
              <a:buAutoNum type="arabicPeriod"/>
              <a:defRPr sz="1626"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81600" indent="-293868" algn="l" defTabSz="995230" rtl="0" eaLnBrk="1" latinLnBrk="0" hangingPunct="1">
              <a:spcBef>
                <a:spcPts val="436"/>
              </a:spcBef>
              <a:buClr>
                <a:schemeClr val="bg2"/>
              </a:buClr>
              <a:buFont typeface="+mj-lt"/>
              <a:buAutoNum type="alphaLcPeriod"/>
              <a:defRPr sz="1626"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175467" indent="-293868" algn="l" defTabSz="995230" rtl="0" eaLnBrk="1" latinLnBrk="0" hangingPunct="1">
              <a:spcBef>
                <a:spcPts val="436"/>
              </a:spcBef>
              <a:buClr>
                <a:schemeClr val="bg2"/>
              </a:buClr>
              <a:buFont typeface="+mj-lt"/>
              <a:buAutoNum type="romanLcPeriod"/>
              <a:defRPr sz="1626"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229720" indent="-248807" algn="l" defTabSz="995230" rtl="0" eaLnBrk="1" latinLnBrk="0" hangingPunct="1">
              <a:spcBef>
                <a:spcPct val="20000"/>
              </a:spcBef>
              <a:buFont typeface="Arial" pitchFamily="34" charset="0"/>
              <a:buChar char="•"/>
              <a:defRPr sz="2191" kern="1200">
                <a:solidFill>
                  <a:schemeClr val="tx1"/>
                </a:solidFill>
                <a:latin typeface="+mn-lt"/>
                <a:ea typeface="+mn-ea"/>
                <a:cs typeface="+mn-cs"/>
              </a:defRPr>
            </a:lvl9pPr>
          </a:lstStyle>
          <a:p>
            <a:pPr defTabSz="688850">
              <a:spcBef>
                <a:spcPts val="0"/>
              </a:spcBef>
              <a:spcAft>
                <a:spcPts val="623"/>
              </a:spcAft>
              <a:defRPr/>
            </a:pPr>
            <a:r>
              <a:rPr lang="en-AU" sz="1000" dirty="0">
                <a:latin typeface="+mn-lt"/>
                <a:ea typeface="+mn-ea"/>
                <a:cs typeface="+mn-cs"/>
              </a:rPr>
              <a:t>What this looks and feels like:</a:t>
            </a:r>
            <a:endParaRPr lang="en-AU" sz="1000" dirty="0">
              <a:latin typeface="+mn-lt"/>
              <a:ea typeface="+mn-ea"/>
              <a:cs typeface="Segoe UI"/>
            </a:endParaRPr>
          </a:p>
          <a:p>
            <a:pPr marL="118567" indent="-118567" defTabSz="688850">
              <a:spcBef>
                <a:spcPts val="0"/>
              </a:spcBef>
              <a:spcAft>
                <a:spcPts val="216"/>
              </a:spcAft>
              <a:buFont typeface="Arial,Sans-Serif" panose="020B0604020202020204" pitchFamily="34" charset="0"/>
              <a:buChar char="•"/>
              <a:defRPr/>
            </a:pPr>
            <a:r>
              <a:rPr lang="en-AU" sz="1000" dirty="0">
                <a:latin typeface="+mn-lt"/>
                <a:ea typeface="+mn-ea"/>
                <a:cs typeface="+mn-cs"/>
              </a:rPr>
              <a:t>At the start of the process, have an initial conversation with customers to understand: their problem, what's important to them and their context. Also, understand their communication preferences. </a:t>
            </a:r>
            <a:endParaRPr lang="en-AU" sz="1000" dirty="0">
              <a:latin typeface="+mn-lt"/>
              <a:ea typeface="+mn-ea"/>
              <a:cs typeface="Segoe UI"/>
            </a:endParaRPr>
          </a:p>
          <a:p>
            <a:pPr marL="118567" indent="-118567" defTabSz="688850">
              <a:spcBef>
                <a:spcPts val="0"/>
              </a:spcBef>
              <a:spcAft>
                <a:spcPts val="216"/>
              </a:spcAft>
              <a:buFont typeface="Arial,Sans-Serif" panose="020B0604020202020204" pitchFamily="34" charset="0"/>
              <a:buChar char="•"/>
              <a:defRPr/>
            </a:pPr>
            <a:r>
              <a:rPr lang="en-AU" sz="1000" dirty="0">
                <a:latin typeface="+mn-lt"/>
                <a:ea typeface="+mn-ea"/>
                <a:cs typeface="+mn-cs"/>
              </a:rPr>
              <a:t>Understand the customers' expectations and set our expectations of them in the process.</a:t>
            </a:r>
            <a:endParaRPr lang="en-US" sz="1000" dirty="0">
              <a:latin typeface="+mn-lt"/>
              <a:ea typeface="+mn-ea"/>
              <a:cs typeface="Segoe UI"/>
            </a:endParaRPr>
          </a:p>
          <a:p>
            <a:pPr marL="118567" indent="-118567" defTabSz="688850">
              <a:spcBef>
                <a:spcPts val="0"/>
              </a:spcBef>
              <a:spcAft>
                <a:spcPts val="216"/>
              </a:spcAft>
              <a:buFont typeface="Arial,Sans-Serif" panose="020B0604020202020204" pitchFamily="34" charset="0"/>
              <a:buChar char="•"/>
              <a:defRPr/>
            </a:pPr>
            <a:r>
              <a:rPr lang="en-AU" sz="1000" dirty="0">
                <a:latin typeface="+mn-lt"/>
                <a:ea typeface="+mn-ea"/>
                <a:cs typeface="+mn-cs"/>
              </a:rPr>
              <a:t>Make the process feel like a partnership between the customers and the council. Having conversation is the key to a better understanding. This is in relation to both internal conversations with teams and external with customers. </a:t>
            </a:r>
            <a:endParaRPr lang="en-AU" sz="1000" dirty="0">
              <a:latin typeface="+mn-lt"/>
              <a:ea typeface="+mn-ea"/>
              <a:cs typeface="Segoe UI"/>
            </a:endParaRPr>
          </a:p>
          <a:p>
            <a:pPr marL="118567" indent="-118567" defTabSz="688850">
              <a:spcBef>
                <a:spcPts val="0"/>
              </a:spcBef>
              <a:spcAft>
                <a:spcPts val="216"/>
              </a:spcAft>
              <a:buFont typeface="Arial" panose="020B0604020202020204" pitchFamily="34" charset="0"/>
              <a:buChar char="•"/>
              <a:defRPr/>
            </a:pPr>
            <a:r>
              <a:rPr lang="en-AU" sz="1000" dirty="0">
                <a:latin typeface="+mn-lt"/>
                <a:ea typeface="+mn-ea"/>
                <a:cs typeface="Segoe UI"/>
              </a:rPr>
              <a:t>It is both important and a legal requirement to capture the knowledge of these conversations.</a:t>
            </a:r>
          </a:p>
          <a:p>
            <a:pPr marL="118567" indent="-118567" defTabSz="688850">
              <a:spcBef>
                <a:spcPts val="0"/>
              </a:spcBef>
              <a:spcAft>
                <a:spcPts val="216"/>
              </a:spcAft>
              <a:buFont typeface="Arial" panose="020B0604020202020204" pitchFamily="34" charset="0"/>
              <a:buChar char="•"/>
              <a:defRPr/>
            </a:pPr>
            <a:r>
              <a:rPr lang="en-AU" sz="1000" dirty="0">
                <a:latin typeface="+mn-lt"/>
                <a:ea typeface="+mn-ea"/>
                <a:cs typeface="Segoe UI"/>
              </a:rPr>
              <a:t>Make sure a record is kept of the communication that is had verbally.</a:t>
            </a:r>
          </a:p>
          <a:p>
            <a:pPr marL="118567" indent="-118567" defTabSz="688850">
              <a:spcBef>
                <a:spcPts val="0"/>
              </a:spcBef>
              <a:spcAft>
                <a:spcPts val="416"/>
              </a:spcAft>
              <a:buFont typeface="Arial" panose="020B0604020202020204" pitchFamily="34" charset="0"/>
              <a:buChar char="•"/>
              <a:defRPr/>
            </a:pPr>
            <a:endParaRPr lang="en-AU" sz="1000" dirty="0">
              <a:latin typeface="+mn-lt"/>
              <a:ea typeface="+mn-ea"/>
              <a:cs typeface="Segoe UI"/>
            </a:endParaRPr>
          </a:p>
        </p:txBody>
      </p:sp>
      <p:sp>
        <p:nvSpPr>
          <p:cNvPr id="107" name="Freeform 61">
            <a:extLst>
              <a:ext uri="{FF2B5EF4-FFF2-40B4-BE49-F238E27FC236}">
                <a16:creationId xmlns:a16="http://schemas.microsoft.com/office/drawing/2014/main" id="{0BA8A5F6-1464-0762-53D7-894997CA19EE}"/>
              </a:ext>
              <a:ext uri="{C183D7F6-B498-43B3-948B-1728B52AA6E4}">
                <adec:decorative xmlns:adec="http://schemas.microsoft.com/office/drawing/2017/decorative" val="1"/>
              </a:ext>
            </a:extLst>
          </p:cNvPr>
          <p:cNvSpPr>
            <a:spLocks noChangeAspect="1" noEditPoints="1"/>
          </p:cNvSpPr>
          <p:nvPr/>
        </p:nvSpPr>
        <p:spPr bwMode="auto">
          <a:xfrm>
            <a:off x="2833547" y="2900130"/>
            <a:ext cx="224308" cy="224308"/>
          </a:xfrm>
          <a:custGeom>
            <a:avLst/>
            <a:gdLst/>
            <a:ahLst/>
            <a:cxnLst>
              <a:cxn ang="0">
                <a:pos x="560" y="586"/>
              </a:cxn>
              <a:cxn ang="0">
                <a:pos x="512" y="586"/>
              </a:cxn>
              <a:cxn ang="0">
                <a:pos x="512" y="325"/>
              </a:cxn>
              <a:cxn ang="0">
                <a:pos x="565" y="325"/>
              </a:cxn>
              <a:cxn ang="0">
                <a:pos x="565" y="581"/>
              </a:cxn>
              <a:cxn ang="0">
                <a:pos x="560" y="586"/>
              </a:cxn>
              <a:cxn ang="0">
                <a:pos x="581" y="293"/>
              </a:cxn>
              <a:cxn ang="0">
                <a:pos x="501" y="293"/>
              </a:cxn>
              <a:cxn ang="0">
                <a:pos x="480" y="309"/>
              </a:cxn>
              <a:cxn ang="0">
                <a:pos x="480" y="602"/>
              </a:cxn>
              <a:cxn ang="0">
                <a:pos x="501" y="618"/>
              </a:cxn>
              <a:cxn ang="0">
                <a:pos x="581" y="618"/>
              </a:cxn>
              <a:cxn ang="0">
                <a:pos x="603" y="602"/>
              </a:cxn>
              <a:cxn ang="0">
                <a:pos x="603" y="309"/>
              </a:cxn>
              <a:cxn ang="0">
                <a:pos x="581" y="293"/>
              </a:cxn>
              <a:cxn ang="0">
                <a:pos x="437" y="869"/>
              </a:cxn>
              <a:cxn ang="0">
                <a:pos x="37" y="458"/>
              </a:cxn>
              <a:cxn ang="0">
                <a:pos x="437" y="42"/>
              </a:cxn>
              <a:cxn ang="0">
                <a:pos x="843" y="458"/>
              </a:cxn>
              <a:cxn ang="0">
                <a:pos x="437" y="869"/>
              </a:cxn>
              <a:cxn ang="0">
                <a:pos x="437" y="0"/>
              </a:cxn>
              <a:cxn ang="0">
                <a:pos x="0" y="458"/>
              </a:cxn>
              <a:cxn ang="0">
                <a:pos x="437" y="912"/>
              </a:cxn>
              <a:cxn ang="0">
                <a:pos x="880" y="458"/>
              </a:cxn>
              <a:cxn ang="0">
                <a:pos x="437" y="0"/>
              </a:cxn>
              <a:cxn ang="0">
                <a:pos x="357" y="586"/>
              </a:cxn>
              <a:cxn ang="0">
                <a:pos x="315" y="586"/>
              </a:cxn>
              <a:cxn ang="0">
                <a:pos x="315" y="330"/>
              </a:cxn>
              <a:cxn ang="0">
                <a:pos x="368" y="330"/>
              </a:cxn>
              <a:cxn ang="0">
                <a:pos x="368" y="581"/>
              </a:cxn>
              <a:cxn ang="0">
                <a:pos x="357" y="586"/>
              </a:cxn>
              <a:cxn ang="0">
                <a:pos x="379" y="293"/>
              </a:cxn>
              <a:cxn ang="0">
                <a:pos x="299" y="293"/>
              </a:cxn>
              <a:cxn ang="0">
                <a:pos x="277" y="309"/>
              </a:cxn>
              <a:cxn ang="0">
                <a:pos x="277" y="602"/>
              </a:cxn>
              <a:cxn ang="0">
                <a:pos x="299" y="618"/>
              </a:cxn>
              <a:cxn ang="0">
                <a:pos x="379" y="618"/>
              </a:cxn>
              <a:cxn ang="0">
                <a:pos x="400" y="602"/>
              </a:cxn>
              <a:cxn ang="0">
                <a:pos x="400" y="309"/>
              </a:cxn>
              <a:cxn ang="0">
                <a:pos x="379" y="293"/>
              </a:cxn>
            </a:cxnLst>
            <a:rect l="0" t="0" r="r" b="b"/>
            <a:pathLst>
              <a:path w="880" h="912">
                <a:moveTo>
                  <a:pt x="560" y="586"/>
                </a:moveTo>
                <a:cubicBezTo>
                  <a:pt x="512" y="586"/>
                  <a:pt x="512" y="586"/>
                  <a:pt x="512" y="586"/>
                </a:cubicBezTo>
                <a:cubicBezTo>
                  <a:pt x="512" y="325"/>
                  <a:pt x="512" y="325"/>
                  <a:pt x="512" y="325"/>
                </a:cubicBezTo>
                <a:cubicBezTo>
                  <a:pt x="565" y="325"/>
                  <a:pt x="565" y="325"/>
                  <a:pt x="565" y="325"/>
                </a:cubicBezTo>
                <a:cubicBezTo>
                  <a:pt x="565" y="581"/>
                  <a:pt x="565" y="581"/>
                  <a:pt x="565" y="581"/>
                </a:cubicBezTo>
                <a:lnTo>
                  <a:pt x="560" y="586"/>
                </a:lnTo>
                <a:close/>
                <a:moveTo>
                  <a:pt x="581" y="293"/>
                </a:moveTo>
                <a:cubicBezTo>
                  <a:pt x="501" y="293"/>
                  <a:pt x="501" y="293"/>
                  <a:pt x="501" y="293"/>
                </a:cubicBezTo>
                <a:cubicBezTo>
                  <a:pt x="491" y="293"/>
                  <a:pt x="480" y="298"/>
                  <a:pt x="480" y="309"/>
                </a:cubicBezTo>
                <a:cubicBezTo>
                  <a:pt x="480" y="602"/>
                  <a:pt x="480" y="602"/>
                  <a:pt x="480" y="602"/>
                </a:cubicBezTo>
                <a:cubicBezTo>
                  <a:pt x="480" y="613"/>
                  <a:pt x="491" y="618"/>
                  <a:pt x="501" y="618"/>
                </a:cubicBezTo>
                <a:cubicBezTo>
                  <a:pt x="581" y="618"/>
                  <a:pt x="581" y="618"/>
                  <a:pt x="581" y="618"/>
                </a:cubicBezTo>
                <a:cubicBezTo>
                  <a:pt x="592" y="618"/>
                  <a:pt x="603" y="613"/>
                  <a:pt x="603" y="602"/>
                </a:cubicBezTo>
                <a:cubicBezTo>
                  <a:pt x="603" y="309"/>
                  <a:pt x="603" y="309"/>
                  <a:pt x="603" y="309"/>
                </a:cubicBezTo>
                <a:cubicBezTo>
                  <a:pt x="603" y="298"/>
                  <a:pt x="592" y="293"/>
                  <a:pt x="581" y="293"/>
                </a:cubicBezTo>
                <a:moveTo>
                  <a:pt x="437" y="869"/>
                </a:moveTo>
                <a:cubicBezTo>
                  <a:pt x="219" y="869"/>
                  <a:pt x="37" y="682"/>
                  <a:pt x="37" y="458"/>
                </a:cubicBezTo>
                <a:cubicBezTo>
                  <a:pt x="37" y="229"/>
                  <a:pt x="219" y="42"/>
                  <a:pt x="437" y="42"/>
                </a:cubicBezTo>
                <a:cubicBezTo>
                  <a:pt x="661" y="42"/>
                  <a:pt x="843" y="229"/>
                  <a:pt x="843" y="458"/>
                </a:cubicBezTo>
                <a:cubicBezTo>
                  <a:pt x="843" y="682"/>
                  <a:pt x="661" y="869"/>
                  <a:pt x="437" y="869"/>
                </a:cubicBezTo>
                <a:moveTo>
                  <a:pt x="437" y="0"/>
                </a:moveTo>
                <a:cubicBezTo>
                  <a:pt x="197" y="0"/>
                  <a:pt x="0" y="208"/>
                  <a:pt x="0" y="458"/>
                </a:cubicBezTo>
                <a:cubicBezTo>
                  <a:pt x="0" y="704"/>
                  <a:pt x="197" y="912"/>
                  <a:pt x="437" y="912"/>
                </a:cubicBezTo>
                <a:cubicBezTo>
                  <a:pt x="683" y="912"/>
                  <a:pt x="880" y="704"/>
                  <a:pt x="880" y="458"/>
                </a:cubicBezTo>
                <a:cubicBezTo>
                  <a:pt x="880" y="208"/>
                  <a:pt x="683" y="0"/>
                  <a:pt x="437" y="0"/>
                </a:cubicBezTo>
                <a:moveTo>
                  <a:pt x="357" y="586"/>
                </a:moveTo>
                <a:cubicBezTo>
                  <a:pt x="315" y="586"/>
                  <a:pt x="315" y="586"/>
                  <a:pt x="315" y="586"/>
                </a:cubicBezTo>
                <a:cubicBezTo>
                  <a:pt x="315" y="330"/>
                  <a:pt x="315" y="330"/>
                  <a:pt x="315" y="330"/>
                </a:cubicBezTo>
                <a:cubicBezTo>
                  <a:pt x="368" y="330"/>
                  <a:pt x="368" y="330"/>
                  <a:pt x="368" y="330"/>
                </a:cubicBezTo>
                <a:cubicBezTo>
                  <a:pt x="368" y="581"/>
                  <a:pt x="368" y="581"/>
                  <a:pt x="368" y="581"/>
                </a:cubicBezTo>
                <a:lnTo>
                  <a:pt x="357" y="586"/>
                </a:lnTo>
                <a:close/>
                <a:moveTo>
                  <a:pt x="379" y="293"/>
                </a:moveTo>
                <a:cubicBezTo>
                  <a:pt x="299" y="293"/>
                  <a:pt x="299" y="293"/>
                  <a:pt x="299" y="293"/>
                </a:cubicBezTo>
                <a:cubicBezTo>
                  <a:pt x="288" y="293"/>
                  <a:pt x="277" y="298"/>
                  <a:pt x="277" y="309"/>
                </a:cubicBezTo>
                <a:cubicBezTo>
                  <a:pt x="277" y="602"/>
                  <a:pt x="277" y="602"/>
                  <a:pt x="277" y="602"/>
                </a:cubicBezTo>
                <a:cubicBezTo>
                  <a:pt x="277" y="613"/>
                  <a:pt x="288" y="618"/>
                  <a:pt x="299" y="618"/>
                </a:cubicBezTo>
                <a:cubicBezTo>
                  <a:pt x="379" y="618"/>
                  <a:pt x="379" y="618"/>
                  <a:pt x="379" y="618"/>
                </a:cubicBezTo>
                <a:cubicBezTo>
                  <a:pt x="389" y="618"/>
                  <a:pt x="400" y="613"/>
                  <a:pt x="400" y="602"/>
                </a:cubicBezTo>
                <a:cubicBezTo>
                  <a:pt x="400" y="309"/>
                  <a:pt x="400" y="309"/>
                  <a:pt x="400" y="309"/>
                </a:cubicBezTo>
                <a:cubicBezTo>
                  <a:pt x="400" y="298"/>
                  <a:pt x="389" y="293"/>
                  <a:pt x="379" y="293"/>
                </a:cubicBezTo>
              </a:path>
            </a:pathLst>
          </a:custGeom>
          <a:solidFill>
            <a:schemeClr val="accent3"/>
          </a:solidFill>
          <a:ln w="0">
            <a:noFill/>
            <a:prstDash val="solid"/>
            <a:round/>
            <a:headEnd/>
            <a:tailEnd/>
          </a:ln>
        </p:spPr>
        <p:txBody>
          <a:bodyPr vert="horz" wrap="square" lIns="63305" tIns="31652" rIns="63305" bIns="31652" numCol="1" anchor="t" anchorCtr="0" compatLnSpc="1">
            <a:prstTxWarp prst="textNoShape">
              <a:avLst/>
            </a:prstTxWarp>
          </a:bodyPr>
          <a:lstStyle/>
          <a:p>
            <a:endParaRPr lang="en-AU" sz="1400"/>
          </a:p>
        </p:txBody>
      </p:sp>
      <p:grpSp>
        <p:nvGrpSpPr>
          <p:cNvPr id="108" name="Group 107">
            <a:extLst>
              <a:ext uri="{FF2B5EF4-FFF2-40B4-BE49-F238E27FC236}">
                <a16:creationId xmlns:a16="http://schemas.microsoft.com/office/drawing/2014/main" id="{3F4FEBCD-FAAD-F4C0-C25E-64EB5792CE99}"/>
              </a:ext>
              <a:ext uri="{C183D7F6-B498-43B3-948B-1728B52AA6E4}">
                <adec:decorative xmlns:adec="http://schemas.microsoft.com/office/drawing/2017/decorative" val="1"/>
              </a:ext>
            </a:extLst>
          </p:cNvPr>
          <p:cNvGrpSpPr>
            <a:grpSpLocks noChangeAspect="1"/>
          </p:cNvGrpSpPr>
          <p:nvPr/>
        </p:nvGrpSpPr>
        <p:grpSpPr>
          <a:xfrm>
            <a:off x="5257321" y="2900123"/>
            <a:ext cx="248262" cy="224322"/>
            <a:chOff x="766763" y="1122363"/>
            <a:chExt cx="542925" cy="490538"/>
          </a:xfrm>
          <a:solidFill>
            <a:schemeClr val="accent3"/>
          </a:solidFill>
        </p:grpSpPr>
        <p:sp>
          <p:nvSpPr>
            <p:cNvPr id="109" name="Freeform 6">
              <a:extLst>
                <a:ext uri="{FF2B5EF4-FFF2-40B4-BE49-F238E27FC236}">
                  <a16:creationId xmlns:a16="http://schemas.microsoft.com/office/drawing/2014/main" id="{73555341-12E3-99DF-FBFD-77DEAA132F05}"/>
                </a:ext>
              </a:extLst>
            </p:cNvPr>
            <p:cNvSpPr>
              <a:spLocks/>
            </p:cNvSpPr>
            <p:nvPr/>
          </p:nvSpPr>
          <p:spPr bwMode="auto">
            <a:xfrm>
              <a:off x="877888" y="1282701"/>
              <a:ext cx="319088" cy="15875"/>
            </a:xfrm>
            <a:custGeom>
              <a:avLst/>
              <a:gdLst>
                <a:gd name="T0" fmla="*/ 5 w 100"/>
                <a:gd name="T1" fmla="*/ 5 h 5"/>
                <a:gd name="T2" fmla="*/ 95 w 100"/>
                <a:gd name="T3" fmla="*/ 5 h 5"/>
                <a:gd name="T4" fmla="*/ 100 w 100"/>
                <a:gd name="T5" fmla="*/ 3 h 5"/>
                <a:gd name="T6" fmla="*/ 95 w 100"/>
                <a:gd name="T7" fmla="*/ 0 h 5"/>
                <a:gd name="T8" fmla="*/ 5 w 100"/>
                <a:gd name="T9" fmla="*/ 0 h 5"/>
                <a:gd name="T10" fmla="*/ 0 w 100"/>
                <a:gd name="T11" fmla="*/ 3 h 5"/>
                <a:gd name="T12" fmla="*/ 5 w 10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00" h="5">
                  <a:moveTo>
                    <a:pt x="5" y="5"/>
                  </a:moveTo>
                  <a:cubicBezTo>
                    <a:pt x="95" y="5"/>
                    <a:pt x="95" y="5"/>
                    <a:pt x="95" y="5"/>
                  </a:cubicBezTo>
                  <a:cubicBezTo>
                    <a:pt x="98" y="5"/>
                    <a:pt x="100" y="4"/>
                    <a:pt x="100" y="3"/>
                  </a:cubicBezTo>
                  <a:cubicBezTo>
                    <a:pt x="100" y="1"/>
                    <a:pt x="98" y="0"/>
                    <a:pt x="95" y="0"/>
                  </a:cubicBezTo>
                  <a:cubicBezTo>
                    <a:pt x="5" y="0"/>
                    <a:pt x="5" y="0"/>
                    <a:pt x="5" y="0"/>
                  </a:cubicBezTo>
                  <a:cubicBezTo>
                    <a:pt x="3" y="0"/>
                    <a:pt x="0" y="1"/>
                    <a:pt x="0" y="3"/>
                  </a:cubicBezTo>
                  <a:cubicBezTo>
                    <a:pt x="0" y="4"/>
                    <a:pt x="3"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AU" sz="1400"/>
            </a:p>
          </p:txBody>
        </p:sp>
        <p:sp>
          <p:nvSpPr>
            <p:cNvPr id="110" name="Freeform 7">
              <a:extLst>
                <a:ext uri="{FF2B5EF4-FFF2-40B4-BE49-F238E27FC236}">
                  <a16:creationId xmlns:a16="http://schemas.microsoft.com/office/drawing/2014/main" id="{276D2FBF-B241-742E-BC65-27DA2ADD1D87}"/>
                </a:ext>
              </a:extLst>
            </p:cNvPr>
            <p:cNvSpPr>
              <a:spLocks/>
            </p:cNvSpPr>
            <p:nvPr/>
          </p:nvSpPr>
          <p:spPr bwMode="auto">
            <a:xfrm>
              <a:off x="877888" y="1349376"/>
              <a:ext cx="319088" cy="17463"/>
            </a:xfrm>
            <a:custGeom>
              <a:avLst/>
              <a:gdLst>
                <a:gd name="T0" fmla="*/ 95 w 100"/>
                <a:gd name="T1" fmla="*/ 0 h 5"/>
                <a:gd name="T2" fmla="*/ 5 w 100"/>
                <a:gd name="T3" fmla="*/ 0 h 5"/>
                <a:gd name="T4" fmla="*/ 0 w 100"/>
                <a:gd name="T5" fmla="*/ 2 h 5"/>
                <a:gd name="T6" fmla="*/ 5 w 100"/>
                <a:gd name="T7" fmla="*/ 5 h 5"/>
                <a:gd name="T8" fmla="*/ 95 w 100"/>
                <a:gd name="T9" fmla="*/ 5 h 5"/>
                <a:gd name="T10" fmla="*/ 100 w 100"/>
                <a:gd name="T11" fmla="*/ 2 h 5"/>
                <a:gd name="T12" fmla="*/ 95 w 100"/>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00" h="5">
                  <a:moveTo>
                    <a:pt x="95" y="0"/>
                  </a:moveTo>
                  <a:cubicBezTo>
                    <a:pt x="5" y="0"/>
                    <a:pt x="5" y="0"/>
                    <a:pt x="5" y="0"/>
                  </a:cubicBezTo>
                  <a:cubicBezTo>
                    <a:pt x="3" y="0"/>
                    <a:pt x="0" y="0"/>
                    <a:pt x="0" y="2"/>
                  </a:cubicBezTo>
                  <a:cubicBezTo>
                    <a:pt x="0" y="4"/>
                    <a:pt x="3" y="5"/>
                    <a:pt x="5" y="5"/>
                  </a:cubicBezTo>
                  <a:cubicBezTo>
                    <a:pt x="95" y="5"/>
                    <a:pt x="95" y="5"/>
                    <a:pt x="95" y="5"/>
                  </a:cubicBezTo>
                  <a:cubicBezTo>
                    <a:pt x="98" y="5"/>
                    <a:pt x="100" y="4"/>
                    <a:pt x="100" y="2"/>
                  </a:cubicBezTo>
                  <a:cubicBezTo>
                    <a:pt x="100" y="0"/>
                    <a:pt x="98"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AU" sz="1400"/>
            </a:p>
          </p:txBody>
        </p:sp>
        <p:sp>
          <p:nvSpPr>
            <p:cNvPr id="111" name="Freeform 8">
              <a:extLst>
                <a:ext uri="{FF2B5EF4-FFF2-40B4-BE49-F238E27FC236}">
                  <a16:creationId xmlns:a16="http://schemas.microsoft.com/office/drawing/2014/main" id="{80FFA13C-1628-3EF6-DEF5-60A50106B985}"/>
                </a:ext>
              </a:extLst>
            </p:cNvPr>
            <p:cNvSpPr>
              <a:spLocks/>
            </p:cNvSpPr>
            <p:nvPr/>
          </p:nvSpPr>
          <p:spPr bwMode="auto">
            <a:xfrm>
              <a:off x="877888" y="1414463"/>
              <a:ext cx="319088" cy="15875"/>
            </a:xfrm>
            <a:custGeom>
              <a:avLst/>
              <a:gdLst>
                <a:gd name="T0" fmla="*/ 95 w 100"/>
                <a:gd name="T1" fmla="*/ 0 h 5"/>
                <a:gd name="T2" fmla="*/ 5 w 100"/>
                <a:gd name="T3" fmla="*/ 0 h 5"/>
                <a:gd name="T4" fmla="*/ 0 w 100"/>
                <a:gd name="T5" fmla="*/ 3 h 5"/>
                <a:gd name="T6" fmla="*/ 5 w 100"/>
                <a:gd name="T7" fmla="*/ 5 h 5"/>
                <a:gd name="T8" fmla="*/ 95 w 100"/>
                <a:gd name="T9" fmla="*/ 5 h 5"/>
                <a:gd name="T10" fmla="*/ 100 w 100"/>
                <a:gd name="T11" fmla="*/ 3 h 5"/>
                <a:gd name="T12" fmla="*/ 95 w 100"/>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00" h="5">
                  <a:moveTo>
                    <a:pt x="95" y="0"/>
                  </a:moveTo>
                  <a:cubicBezTo>
                    <a:pt x="5" y="0"/>
                    <a:pt x="5" y="0"/>
                    <a:pt x="5" y="0"/>
                  </a:cubicBezTo>
                  <a:cubicBezTo>
                    <a:pt x="3" y="0"/>
                    <a:pt x="0" y="1"/>
                    <a:pt x="0" y="3"/>
                  </a:cubicBezTo>
                  <a:cubicBezTo>
                    <a:pt x="0" y="5"/>
                    <a:pt x="3" y="5"/>
                    <a:pt x="5" y="5"/>
                  </a:cubicBezTo>
                  <a:cubicBezTo>
                    <a:pt x="95" y="5"/>
                    <a:pt x="95" y="5"/>
                    <a:pt x="95" y="5"/>
                  </a:cubicBezTo>
                  <a:cubicBezTo>
                    <a:pt x="98" y="5"/>
                    <a:pt x="100" y="5"/>
                    <a:pt x="100" y="3"/>
                  </a:cubicBezTo>
                  <a:cubicBezTo>
                    <a:pt x="100" y="1"/>
                    <a:pt x="98"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AU" sz="1400"/>
            </a:p>
          </p:txBody>
        </p:sp>
        <p:sp>
          <p:nvSpPr>
            <p:cNvPr id="112" name="Freeform 9">
              <a:extLst>
                <a:ext uri="{FF2B5EF4-FFF2-40B4-BE49-F238E27FC236}">
                  <a16:creationId xmlns:a16="http://schemas.microsoft.com/office/drawing/2014/main" id="{71A59B77-192E-37BE-5DD3-CC238D7BB52C}"/>
                </a:ext>
              </a:extLst>
            </p:cNvPr>
            <p:cNvSpPr>
              <a:spLocks noEditPoints="1"/>
            </p:cNvSpPr>
            <p:nvPr/>
          </p:nvSpPr>
          <p:spPr bwMode="auto">
            <a:xfrm>
              <a:off x="766763" y="1122363"/>
              <a:ext cx="542925" cy="490538"/>
            </a:xfrm>
            <a:custGeom>
              <a:avLst/>
              <a:gdLst>
                <a:gd name="T0" fmla="*/ 85 w 170"/>
                <a:gd name="T1" fmla="*/ 0 h 153"/>
                <a:gd name="T2" fmla="*/ 0 w 170"/>
                <a:gd name="T3" fmla="*/ 69 h 153"/>
                <a:gd name="T4" fmla="*/ 24 w 170"/>
                <a:gd name="T5" fmla="*/ 117 h 153"/>
                <a:gd name="T6" fmla="*/ 24 w 170"/>
                <a:gd name="T7" fmla="*/ 117 h 153"/>
                <a:gd name="T8" fmla="*/ 15 w 170"/>
                <a:gd name="T9" fmla="*/ 153 h 153"/>
                <a:gd name="T10" fmla="*/ 61 w 170"/>
                <a:gd name="T11" fmla="*/ 135 h 153"/>
                <a:gd name="T12" fmla="*/ 62 w 170"/>
                <a:gd name="T13" fmla="*/ 135 h 153"/>
                <a:gd name="T14" fmla="*/ 85 w 170"/>
                <a:gd name="T15" fmla="*/ 138 h 153"/>
                <a:gd name="T16" fmla="*/ 170 w 170"/>
                <a:gd name="T17" fmla="*/ 69 h 153"/>
                <a:gd name="T18" fmla="*/ 85 w 170"/>
                <a:gd name="T19" fmla="*/ 0 h 153"/>
                <a:gd name="T20" fmla="*/ 85 w 170"/>
                <a:gd name="T21" fmla="*/ 131 h 153"/>
                <a:gd name="T22" fmla="*/ 62 w 170"/>
                <a:gd name="T23" fmla="*/ 128 h 153"/>
                <a:gd name="T24" fmla="*/ 58 w 170"/>
                <a:gd name="T25" fmla="*/ 129 h 153"/>
                <a:gd name="T26" fmla="*/ 25 w 170"/>
                <a:gd name="T27" fmla="*/ 142 h 153"/>
                <a:gd name="T28" fmla="*/ 31 w 170"/>
                <a:gd name="T29" fmla="*/ 119 h 153"/>
                <a:gd name="T30" fmla="*/ 28 w 170"/>
                <a:gd name="T31" fmla="*/ 112 h 153"/>
                <a:gd name="T32" fmla="*/ 6 w 170"/>
                <a:gd name="T33" fmla="*/ 69 h 153"/>
                <a:gd name="T34" fmla="*/ 85 w 170"/>
                <a:gd name="T35" fmla="*/ 7 h 153"/>
                <a:gd name="T36" fmla="*/ 163 w 170"/>
                <a:gd name="T37" fmla="*/ 69 h 153"/>
                <a:gd name="T38" fmla="*/ 85 w 170"/>
                <a:gd name="T39" fmla="*/ 13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3">
                  <a:moveTo>
                    <a:pt x="85" y="0"/>
                  </a:moveTo>
                  <a:cubicBezTo>
                    <a:pt x="38" y="0"/>
                    <a:pt x="0" y="31"/>
                    <a:pt x="0" y="69"/>
                  </a:cubicBezTo>
                  <a:cubicBezTo>
                    <a:pt x="0" y="87"/>
                    <a:pt x="8" y="104"/>
                    <a:pt x="24" y="117"/>
                  </a:cubicBezTo>
                  <a:cubicBezTo>
                    <a:pt x="24" y="117"/>
                    <a:pt x="24" y="117"/>
                    <a:pt x="24" y="117"/>
                  </a:cubicBezTo>
                  <a:cubicBezTo>
                    <a:pt x="15" y="153"/>
                    <a:pt x="15" y="153"/>
                    <a:pt x="15" y="153"/>
                  </a:cubicBezTo>
                  <a:cubicBezTo>
                    <a:pt x="61" y="135"/>
                    <a:pt x="61" y="135"/>
                    <a:pt x="61" y="135"/>
                  </a:cubicBezTo>
                  <a:cubicBezTo>
                    <a:pt x="62" y="135"/>
                    <a:pt x="62" y="135"/>
                    <a:pt x="62" y="135"/>
                  </a:cubicBezTo>
                  <a:cubicBezTo>
                    <a:pt x="69" y="137"/>
                    <a:pt x="77" y="138"/>
                    <a:pt x="85" y="138"/>
                  </a:cubicBezTo>
                  <a:cubicBezTo>
                    <a:pt x="132" y="138"/>
                    <a:pt x="170" y="107"/>
                    <a:pt x="170" y="69"/>
                  </a:cubicBezTo>
                  <a:cubicBezTo>
                    <a:pt x="170" y="31"/>
                    <a:pt x="132" y="0"/>
                    <a:pt x="85" y="0"/>
                  </a:cubicBezTo>
                  <a:close/>
                  <a:moveTo>
                    <a:pt x="85" y="131"/>
                  </a:moveTo>
                  <a:cubicBezTo>
                    <a:pt x="78" y="131"/>
                    <a:pt x="70" y="130"/>
                    <a:pt x="62" y="128"/>
                  </a:cubicBezTo>
                  <a:cubicBezTo>
                    <a:pt x="62" y="128"/>
                    <a:pt x="60" y="128"/>
                    <a:pt x="58" y="129"/>
                  </a:cubicBezTo>
                  <a:cubicBezTo>
                    <a:pt x="25" y="142"/>
                    <a:pt x="25" y="142"/>
                    <a:pt x="25" y="142"/>
                  </a:cubicBezTo>
                  <a:cubicBezTo>
                    <a:pt x="31" y="119"/>
                    <a:pt x="31" y="119"/>
                    <a:pt x="31" y="119"/>
                  </a:cubicBezTo>
                  <a:cubicBezTo>
                    <a:pt x="32" y="116"/>
                    <a:pt x="31" y="114"/>
                    <a:pt x="28" y="112"/>
                  </a:cubicBezTo>
                  <a:cubicBezTo>
                    <a:pt x="14" y="100"/>
                    <a:pt x="6" y="85"/>
                    <a:pt x="6" y="69"/>
                  </a:cubicBezTo>
                  <a:cubicBezTo>
                    <a:pt x="6" y="35"/>
                    <a:pt x="42" y="7"/>
                    <a:pt x="85" y="7"/>
                  </a:cubicBezTo>
                  <a:cubicBezTo>
                    <a:pt x="129" y="7"/>
                    <a:pt x="163" y="35"/>
                    <a:pt x="163" y="69"/>
                  </a:cubicBezTo>
                  <a:cubicBezTo>
                    <a:pt x="163" y="104"/>
                    <a:pt x="129" y="131"/>
                    <a:pt x="85"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AU" sz="1400"/>
            </a:p>
          </p:txBody>
        </p:sp>
      </p:grpSp>
      <p:pic>
        <p:nvPicPr>
          <p:cNvPr id="21" name="Graphic 21">
            <a:extLst>
              <a:ext uri="{FF2B5EF4-FFF2-40B4-BE49-F238E27FC236}">
                <a16:creationId xmlns:a16="http://schemas.microsoft.com/office/drawing/2014/main" id="{B1FCF4D7-6850-8D63-9EAB-D5070CE0B52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9217" y="2865505"/>
            <a:ext cx="271455" cy="293558"/>
          </a:xfrm>
          <a:prstGeom prst="rect">
            <a:avLst/>
          </a:prstGeom>
        </p:spPr>
      </p:pic>
      <p:sp>
        <p:nvSpPr>
          <p:cNvPr id="4" name="TextBox 3">
            <a:extLst>
              <a:ext uri="{FF2B5EF4-FFF2-40B4-BE49-F238E27FC236}">
                <a16:creationId xmlns:a16="http://schemas.microsoft.com/office/drawing/2014/main" id="{AF0A0570-2AEF-AE9C-BB8D-EEE8C516171E}"/>
              </a:ext>
              <a:ext uri="{C183D7F6-B498-43B3-948B-1728B52AA6E4}">
                <adec:decorative xmlns:adec="http://schemas.microsoft.com/office/drawing/2017/decorative" val="1"/>
              </a:ext>
            </a:extLst>
          </p:cNvPr>
          <p:cNvSpPr txBox="1"/>
          <p:nvPr/>
        </p:nvSpPr>
        <p:spPr>
          <a:xfrm>
            <a:off x="6578064" y="10333745"/>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12</a:t>
            </a:fld>
            <a:endParaRPr lang="en-AU" sz="1238"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4" name="TextBox 113">
            <a:extLst>
              <a:ext uri="{FF2B5EF4-FFF2-40B4-BE49-F238E27FC236}">
                <a16:creationId xmlns:a16="http://schemas.microsoft.com/office/drawing/2014/main" id="{FC0B1237-8F5D-40C4-AD35-E7BB9327712F}"/>
              </a:ext>
            </a:extLst>
          </p:cNvPr>
          <p:cNvSpPr txBox="1"/>
          <p:nvPr/>
        </p:nvSpPr>
        <p:spPr>
          <a:xfrm>
            <a:off x="4457215" y="9396831"/>
            <a:ext cx="2887080" cy="697514"/>
          </a:xfrm>
          <a:prstGeom prst="rect">
            <a:avLst/>
          </a:prstGeom>
          <a:noFill/>
          <a:ln>
            <a:solidFill>
              <a:srgbClr val="FF0000"/>
            </a:solidFill>
          </a:ln>
        </p:spPr>
        <p:txBody>
          <a:bodyPr rot="0" spcFirstLastPara="0" vertOverflow="overflow" horzOverflow="overflow" vert="horz" wrap="square" lIns="98694" tIns="49347" rIns="98694" bIns="49347" numCol="1" spcCol="0" rtlCol="0" fromWordArt="0" anchor="t" anchorCtr="0" forceAA="0" compatLnSpc="1">
            <a:prstTxWarp prst="textNoShape">
              <a:avLst/>
            </a:prstTxWarp>
            <a:spAutoFit/>
          </a:bodyPr>
          <a:lstStyle/>
          <a:p>
            <a:r>
              <a:rPr lang="en-US" sz="1295" b="1" dirty="0">
                <a:solidFill>
                  <a:srgbClr val="C00000"/>
                </a:solidFill>
                <a:cs typeface="Segoe UI"/>
              </a:rPr>
              <a:t>Implementation note </a:t>
            </a:r>
          </a:p>
          <a:p>
            <a:r>
              <a:rPr lang="en-AU" sz="1295" dirty="0">
                <a:solidFill>
                  <a:srgbClr val="C00000"/>
                </a:solidFill>
                <a:latin typeface="Segoe UI"/>
                <a:cs typeface="Segoe UI"/>
              </a:rPr>
              <a:t>These rules can be amended to suit council context.</a:t>
            </a:r>
            <a:endParaRPr lang="en-US" sz="1295" dirty="0">
              <a:solidFill>
                <a:srgbClr val="C00000"/>
              </a:solidFill>
              <a:highlight>
                <a:srgbClr val="FFFF00"/>
              </a:highlight>
              <a:latin typeface="Segoe UI"/>
              <a:cs typeface="Segoe UI"/>
            </a:endParaRPr>
          </a:p>
        </p:txBody>
      </p:sp>
    </p:spTree>
    <p:extLst>
      <p:ext uri="{BB962C8B-B14F-4D97-AF65-F5344CB8AC3E}">
        <p14:creationId xmlns:p14="http://schemas.microsoft.com/office/powerpoint/2010/main" val="2918134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EA87895E-D9C0-BC33-0B1D-BE377CEB80F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130835"/>
            <a:ext cx="7559675" cy="22631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82"/>
          </a:p>
        </p:txBody>
      </p:sp>
      <p:graphicFrame>
        <p:nvGraphicFramePr>
          <p:cNvPr id="13" name="Object 12" hidden="1">
            <a:extLst>
              <a:ext uri="{FF2B5EF4-FFF2-40B4-BE49-F238E27FC236}">
                <a16:creationId xmlns:a16="http://schemas.microsoft.com/office/drawing/2014/main" id="{12A52E34-43D8-0161-6D0F-25EFEE6F99E0}"/>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996134116"/>
              </p:ext>
            </p:extLst>
          </p:nvPr>
        </p:nvGraphicFramePr>
        <p:xfrm>
          <a:off x="79925" y="2730195"/>
          <a:ext cx="1100" cy="1100"/>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13" name="Object 12" hidden="1">
                        <a:extLst>
                          <a:ext uri="{FF2B5EF4-FFF2-40B4-BE49-F238E27FC236}">
                            <a16:creationId xmlns:a16="http://schemas.microsoft.com/office/drawing/2014/main" id="{12A52E34-43D8-0161-6D0F-25EFEE6F99E0}"/>
                          </a:ext>
                          <a:ext uri="{C183D7F6-B498-43B3-948B-1728B52AA6E4}">
                            <adec:decorative xmlns:adec="http://schemas.microsoft.com/office/drawing/2017/decorative" val="1"/>
                          </a:ext>
                        </a:extLst>
                      </p:cNvPr>
                      <p:cNvPicPr/>
                      <p:nvPr/>
                    </p:nvPicPr>
                    <p:blipFill>
                      <a:blip r:embed="rId4"/>
                      <a:stretch>
                        <a:fillRect/>
                      </a:stretch>
                    </p:blipFill>
                    <p:spPr>
                      <a:xfrm>
                        <a:off x="79925" y="2730195"/>
                        <a:ext cx="1100" cy="1100"/>
                      </a:xfrm>
                      <a:prstGeom prst="rect">
                        <a:avLst/>
                      </a:prstGeom>
                    </p:spPr>
                  </p:pic>
                </p:oleObj>
              </mc:Fallback>
            </mc:AlternateContent>
          </a:graphicData>
        </a:graphic>
      </p:graphicFrame>
      <p:sp>
        <p:nvSpPr>
          <p:cNvPr id="7" name="Title 114">
            <a:extLst>
              <a:ext uri="{FF2B5EF4-FFF2-40B4-BE49-F238E27FC236}">
                <a16:creationId xmlns:a16="http://schemas.microsoft.com/office/drawing/2014/main" id="{0D82FB91-7E80-A2F5-1E2F-E178331EDF89}"/>
              </a:ext>
            </a:extLst>
          </p:cNvPr>
          <p:cNvSpPr>
            <a:spLocks noGrp="1"/>
          </p:cNvSpPr>
          <p:nvPr>
            <p:ph type="title"/>
          </p:nvPr>
        </p:nvSpPr>
        <p:spPr>
          <a:xfrm>
            <a:off x="570672" y="390343"/>
            <a:ext cx="4591920" cy="330343"/>
          </a:xfrm>
        </p:spPr>
        <p:txBody>
          <a:bodyPr vert="horz" anchor="t"/>
          <a:lstStyle/>
          <a:p>
            <a:pPr>
              <a:lnSpc>
                <a:spcPct val="100000"/>
              </a:lnSpc>
              <a:spcBef>
                <a:spcPts val="1235"/>
              </a:spcBef>
            </a:pPr>
            <a:r>
              <a:rPr lang="en-AU" b="0" dirty="0">
                <a:solidFill>
                  <a:schemeClr val="bg1"/>
                </a:solidFill>
                <a:latin typeface="Segoe UI Semibold"/>
                <a:cs typeface="Segoe UI Semibold"/>
              </a:rPr>
              <a:t>Stat Planning working principles</a:t>
            </a:r>
            <a:endParaRPr lang="en-US" dirty="0">
              <a:solidFill>
                <a:schemeClr val="bg1"/>
              </a:solidFill>
            </a:endParaRPr>
          </a:p>
        </p:txBody>
      </p:sp>
      <p:sp>
        <p:nvSpPr>
          <p:cNvPr id="3" name="Text Placeholder 2">
            <a:extLst>
              <a:ext uri="{FF2B5EF4-FFF2-40B4-BE49-F238E27FC236}">
                <a16:creationId xmlns:a16="http://schemas.microsoft.com/office/drawing/2014/main" id="{EC667E55-BBBC-3D22-DEE5-D6E47BC0B024}"/>
              </a:ext>
            </a:extLst>
          </p:cNvPr>
          <p:cNvSpPr>
            <a:spLocks noGrp="1"/>
          </p:cNvSpPr>
          <p:nvPr>
            <p:ph type="body" sz="quarter" idx="4294967295"/>
          </p:nvPr>
        </p:nvSpPr>
        <p:spPr>
          <a:xfrm>
            <a:off x="571297" y="749128"/>
            <a:ext cx="4845540" cy="490041"/>
          </a:xfrm>
        </p:spPr>
        <p:txBody>
          <a:bodyPr vert="horz" lIns="0" tIns="45142" rIns="0" bIns="45142" rtlCol="0" anchor="t">
            <a:noAutofit/>
          </a:bodyPr>
          <a:lstStyle/>
          <a:p>
            <a:pPr>
              <a:spcBef>
                <a:spcPts val="0"/>
              </a:spcBef>
            </a:pPr>
            <a:r>
              <a:rPr lang="en-AU" sz="1295" dirty="0">
                <a:solidFill>
                  <a:schemeClr val="bg1"/>
                </a:solidFill>
                <a:latin typeface="Arial"/>
                <a:ea typeface="+mn-ea"/>
                <a:cs typeface="Arial"/>
              </a:rPr>
              <a:t>The following are the non-negotiable working principles that our planners operate by. These rules should always be applied to your work and when engaging with internal and external stakeholders</a:t>
            </a:r>
            <a:endParaRPr lang="en-US" sz="1295" dirty="0">
              <a:solidFill>
                <a:schemeClr val="bg1"/>
              </a:solidFill>
              <a:latin typeface="Arial"/>
              <a:ea typeface="+mn-ea"/>
              <a:cs typeface="Arial"/>
            </a:endParaRPr>
          </a:p>
        </p:txBody>
      </p:sp>
      <p:grpSp>
        <p:nvGrpSpPr>
          <p:cNvPr id="16" name="Group 15">
            <a:extLst>
              <a:ext uri="{FF2B5EF4-FFF2-40B4-BE49-F238E27FC236}">
                <a16:creationId xmlns:a16="http://schemas.microsoft.com/office/drawing/2014/main" id="{6DFB570C-5C45-0954-1C99-F79088501E12}"/>
              </a:ext>
              <a:ext uri="{C183D7F6-B498-43B3-948B-1728B52AA6E4}">
                <adec:decorative xmlns:adec="http://schemas.microsoft.com/office/drawing/2017/decorative" val="1"/>
              </a:ext>
            </a:extLst>
          </p:cNvPr>
          <p:cNvGrpSpPr>
            <a:grpSpLocks/>
          </p:cNvGrpSpPr>
          <p:nvPr/>
        </p:nvGrpSpPr>
        <p:grpSpPr>
          <a:xfrm flipH="1">
            <a:off x="6054357" y="498629"/>
            <a:ext cx="1132435" cy="916517"/>
            <a:chOff x="4288655" y="438473"/>
            <a:chExt cx="1726391" cy="1396591"/>
          </a:xfrm>
        </p:grpSpPr>
        <p:sp>
          <p:nvSpPr>
            <p:cNvPr id="17" name="Freeform: Shape 16">
              <a:extLst>
                <a:ext uri="{FF2B5EF4-FFF2-40B4-BE49-F238E27FC236}">
                  <a16:creationId xmlns:a16="http://schemas.microsoft.com/office/drawing/2014/main" id="{E2C1F4FA-4535-54F2-D04A-49E46579B02B}"/>
                </a:ext>
              </a:extLst>
            </p:cNvPr>
            <p:cNvSpPr/>
            <p:nvPr/>
          </p:nvSpPr>
          <p:spPr>
            <a:xfrm>
              <a:off x="5471906" y="1293628"/>
              <a:ext cx="199490" cy="464646"/>
            </a:xfrm>
            <a:custGeom>
              <a:avLst/>
              <a:gdLst>
                <a:gd name="connsiteX0" fmla="*/ 193303 w 199490"/>
                <a:gd name="connsiteY0" fmla="*/ 463896 h 464646"/>
                <a:gd name="connsiteX1" fmla="*/ 193303 w 199490"/>
                <a:gd name="connsiteY1" fmla="*/ 463896 h 464646"/>
                <a:gd name="connsiteX2" fmla="*/ 198740 w 199490"/>
                <a:gd name="connsiteY2" fmla="*/ 451015 h 464646"/>
                <a:gd name="connsiteX3" fmla="*/ 19069 w 199490"/>
                <a:gd name="connsiteY3" fmla="*/ 6188 h 464646"/>
                <a:gd name="connsiteX4" fmla="*/ 6188 w 199490"/>
                <a:gd name="connsiteY4" fmla="*/ 751 h 464646"/>
                <a:gd name="connsiteX5" fmla="*/ 6188 w 199490"/>
                <a:gd name="connsiteY5" fmla="*/ 751 h 464646"/>
                <a:gd name="connsiteX6" fmla="*/ 751 w 199490"/>
                <a:gd name="connsiteY6" fmla="*/ 13632 h 464646"/>
                <a:gd name="connsiteX7" fmla="*/ 180421 w 199490"/>
                <a:gd name="connsiteY7" fmla="*/ 458459 h 464646"/>
                <a:gd name="connsiteX8" fmla="*/ 193303 w 199490"/>
                <a:gd name="connsiteY8" fmla="*/ 463896 h 46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490" h="464646">
                  <a:moveTo>
                    <a:pt x="193303" y="463896"/>
                  </a:moveTo>
                  <a:lnTo>
                    <a:pt x="193303" y="463896"/>
                  </a:lnTo>
                  <a:cubicBezTo>
                    <a:pt x="198405" y="461889"/>
                    <a:pt x="200831" y="456117"/>
                    <a:pt x="198740" y="451015"/>
                  </a:cubicBezTo>
                  <a:lnTo>
                    <a:pt x="19069" y="6188"/>
                  </a:lnTo>
                  <a:cubicBezTo>
                    <a:pt x="17062" y="1085"/>
                    <a:pt x="11290" y="-1340"/>
                    <a:pt x="6188" y="751"/>
                  </a:cubicBezTo>
                  <a:lnTo>
                    <a:pt x="6188" y="751"/>
                  </a:lnTo>
                  <a:cubicBezTo>
                    <a:pt x="1085" y="2758"/>
                    <a:pt x="-1340" y="8530"/>
                    <a:pt x="751" y="13632"/>
                  </a:cubicBezTo>
                  <a:lnTo>
                    <a:pt x="180421" y="458459"/>
                  </a:lnTo>
                  <a:cubicBezTo>
                    <a:pt x="182429" y="463562"/>
                    <a:pt x="188200" y="465987"/>
                    <a:pt x="193303" y="463896"/>
                  </a:cubicBezTo>
                  <a:close/>
                </a:path>
              </a:pathLst>
            </a:custGeom>
            <a:solidFill>
              <a:srgbClr val="00264D"/>
            </a:solidFill>
            <a:ln w="8323" cap="flat">
              <a:noFill/>
              <a:prstDash val="solid"/>
              <a:miter/>
            </a:ln>
          </p:spPr>
          <p:txBody>
            <a:bodyPr rtlCol="0" anchor="ctr"/>
            <a:lstStyle/>
            <a:p>
              <a:endParaRPr lang="en-AU" sz="1285"/>
            </a:p>
          </p:txBody>
        </p:sp>
        <p:sp>
          <p:nvSpPr>
            <p:cNvPr id="33" name="Freeform: Shape 32">
              <a:extLst>
                <a:ext uri="{FF2B5EF4-FFF2-40B4-BE49-F238E27FC236}">
                  <a16:creationId xmlns:a16="http://schemas.microsoft.com/office/drawing/2014/main" id="{8CBF3695-5150-6397-4BB5-CE2D59FF6EFD}"/>
                </a:ext>
              </a:extLst>
            </p:cNvPr>
            <p:cNvSpPr/>
            <p:nvPr/>
          </p:nvSpPr>
          <p:spPr>
            <a:xfrm>
              <a:off x="4288655" y="1746400"/>
              <a:ext cx="1576383" cy="88664"/>
            </a:xfrm>
            <a:custGeom>
              <a:avLst/>
              <a:gdLst>
                <a:gd name="connsiteX0" fmla="*/ 1576384 w 1576383"/>
                <a:gd name="connsiteY0" fmla="*/ 44332 h 88664"/>
                <a:gd name="connsiteX1" fmla="*/ 788192 w 1576383"/>
                <a:gd name="connsiteY1" fmla="*/ 88664 h 88664"/>
                <a:gd name="connsiteX2" fmla="*/ 0 w 1576383"/>
                <a:gd name="connsiteY2" fmla="*/ 44332 h 88664"/>
                <a:gd name="connsiteX3" fmla="*/ 788192 w 1576383"/>
                <a:gd name="connsiteY3" fmla="*/ 0 h 88664"/>
                <a:gd name="connsiteX4" fmla="*/ 1576384 w 1576383"/>
                <a:gd name="connsiteY4" fmla="*/ 44332 h 8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383" h="88664">
                  <a:moveTo>
                    <a:pt x="1576384" y="44332"/>
                  </a:moveTo>
                  <a:cubicBezTo>
                    <a:pt x="1576384" y="68816"/>
                    <a:pt x="1223498" y="88664"/>
                    <a:pt x="788192" y="88664"/>
                  </a:cubicBezTo>
                  <a:cubicBezTo>
                    <a:pt x="352886" y="88664"/>
                    <a:pt x="0" y="68816"/>
                    <a:pt x="0" y="44332"/>
                  </a:cubicBezTo>
                  <a:cubicBezTo>
                    <a:pt x="0" y="19848"/>
                    <a:pt x="352886" y="0"/>
                    <a:pt x="788192" y="0"/>
                  </a:cubicBezTo>
                  <a:cubicBezTo>
                    <a:pt x="1223498" y="0"/>
                    <a:pt x="1576384" y="19848"/>
                    <a:pt x="1576384" y="44332"/>
                  </a:cubicBezTo>
                  <a:close/>
                </a:path>
              </a:pathLst>
            </a:custGeom>
            <a:solidFill>
              <a:srgbClr val="E8E8E8"/>
            </a:solidFill>
            <a:ln w="8323" cap="flat">
              <a:noFill/>
              <a:prstDash val="solid"/>
              <a:miter/>
            </a:ln>
          </p:spPr>
          <p:txBody>
            <a:bodyPr rtlCol="0" anchor="ctr"/>
            <a:lstStyle/>
            <a:p>
              <a:endParaRPr lang="en-AU" sz="1285"/>
            </a:p>
          </p:txBody>
        </p:sp>
        <p:sp>
          <p:nvSpPr>
            <p:cNvPr id="34" name="Freeform: Shape 33">
              <a:extLst>
                <a:ext uri="{FF2B5EF4-FFF2-40B4-BE49-F238E27FC236}">
                  <a16:creationId xmlns:a16="http://schemas.microsoft.com/office/drawing/2014/main" id="{2AB46EC2-01EE-2BE2-02C4-A03B0288C6F8}"/>
                </a:ext>
              </a:extLst>
            </p:cNvPr>
            <p:cNvSpPr/>
            <p:nvPr/>
          </p:nvSpPr>
          <p:spPr>
            <a:xfrm>
              <a:off x="4858532" y="1659743"/>
              <a:ext cx="83561" cy="79212"/>
            </a:xfrm>
            <a:custGeom>
              <a:avLst/>
              <a:gdLst>
                <a:gd name="connsiteX0" fmla="*/ 64825 w 83561"/>
                <a:gd name="connsiteY0" fmla="*/ 79212 h 79212"/>
                <a:gd name="connsiteX1" fmla="*/ 0 w 83561"/>
                <a:gd name="connsiteY1" fmla="*/ 74612 h 79212"/>
                <a:gd name="connsiteX2" fmla="*/ 21497 w 83561"/>
                <a:gd name="connsiteY2" fmla="*/ 0 h 79212"/>
                <a:gd name="connsiteX3" fmla="*/ 83562 w 83561"/>
                <a:gd name="connsiteY3" fmla="*/ 4433 h 79212"/>
                <a:gd name="connsiteX4" fmla="*/ 64825 w 83561"/>
                <a:gd name="connsiteY4" fmla="*/ 79212 h 7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61" h="79212">
                  <a:moveTo>
                    <a:pt x="64825" y="79212"/>
                  </a:moveTo>
                  <a:lnTo>
                    <a:pt x="0" y="74612"/>
                  </a:lnTo>
                  <a:lnTo>
                    <a:pt x="21497" y="0"/>
                  </a:lnTo>
                  <a:lnTo>
                    <a:pt x="83562" y="4433"/>
                  </a:lnTo>
                  <a:lnTo>
                    <a:pt x="64825" y="79212"/>
                  </a:lnTo>
                  <a:close/>
                </a:path>
              </a:pathLst>
            </a:custGeom>
            <a:solidFill>
              <a:srgbClr val="FFCFA4"/>
            </a:solidFill>
            <a:ln w="8323" cap="flat">
              <a:noFill/>
              <a:prstDash val="solid"/>
              <a:miter/>
            </a:ln>
          </p:spPr>
          <p:txBody>
            <a:bodyPr rtlCol="0" anchor="ctr"/>
            <a:lstStyle/>
            <a:p>
              <a:endParaRPr lang="en-AU" sz="1285"/>
            </a:p>
          </p:txBody>
        </p:sp>
        <p:sp>
          <p:nvSpPr>
            <p:cNvPr id="35" name="Freeform: Shape 34">
              <a:extLst>
                <a:ext uri="{FF2B5EF4-FFF2-40B4-BE49-F238E27FC236}">
                  <a16:creationId xmlns:a16="http://schemas.microsoft.com/office/drawing/2014/main" id="{85142C8C-C465-9CFA-1BA1-38A48C82DFB0}"/>
                </a:ext>
              </a:extLst>
            </p:cNvPr>
            <p:cNvSpPr/>
            <p:nvPr/>
          </p:nvSpPr>
          <p:spPr>
            <a:xfrm>
              <a:off x="5145185" y="1661918"/>
              <a:ext cx="78124" cy="76535"/>
            </a:xfrm>
            <a:custGeom>
              <a:avLst/>
              <a:gdLst>
                <a:gd name="connsiteX0" fmla="*/ 69426 w 78124"/>
                <a:gd name="connsiteY0" fmla="*/ 76536 h 76535"/>
                <a:gd name="connsiteX1" fmla="*/ 0 w 78124"/>
                <a:gd name="connsiteY1" fmla="*/ 71517 h 76535"/>
                <a:gd name="connsiteX2" fmla="*/ 8783 w 78124"/>
                <a:gd name="connsiteY2" fmla="*/ 0 h 76535"/>
                <a:gd name="connsiteX3" fmla="*/ 78125 w 78124"/>
                <a:gd name="connsiteY3" fmla="*/ 5019 h 76535"/>
                <a:gd name="connsiteX4" fmla="*/ 69426 w 78124"/>
                <a:gd name="connsiteY4" fmla="*/ 76536 h 76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4" h="76535">
                  <a:moveTo>
                    <a:pt x="69426" y="76536"/>
                  </a:moveTo>
                  <a:lnTo>
                    <a:pt x="0" y="71517"/>
                  </a:lnTo>
                  <a:lnTo>
                    <a:pt x="8783" y="0"/>
                  </a:lnTo>
                  <a:lnTo>
                    <a:pt x="78125" y="5019"/>
                  </a:lnTo>
                  <a:lnTo>
                    <a:pt x="69426" y="76536"/>
                  </a:lnTo>
                  <a:close/>
                </a:path>
              </a:pathLst>
            </a:custGeom>
            <a:solidFill>
              <a:srgbClr val="FFCFA4"/>
            </a:solidFill>
            <a:ln w="8323" cap="flat">
              <a:noFill/>
              <a:prstDash val="solid"/>
              <a:miter/>
            </a:ln>
          </p:spPr>
          <p:txBody>
            <a:bodyPr rtlCol="0" anchor="ctr"/>
            <a:lstStyle/>
            <a:p>
              <a:endParaRPr lang="en-AU" sz="1285"/>
            </a:p>
          </p:txBody>
        </p:sp>
        <p:sp>
          <p:nvSpPr>
            <p:cNvPr id="36" name="Freeform: Shape 35">
              <a:extLst>
                <a:ext uri="{FF2B5EF4-FFF2-40B4-BE49-F238E27FC236}">
                  <a16:creationId xmlns:a16="http://schemas.microsoft.com/office/drawing/2014/main" id="{658EE1DC-8203-CC0A-8406-A4265CDC7EF3}"/>
                </a:ext>
              </a:extLst>
            </p:cNvPr>
            <p:cNvSpPr/>
            <p:nvPr/>
          </p:nvSpPr>
          <p:spPr>
            <a:xfrm>
              <a:off x="4768928" y="1712105"/>
              <a:ext cx="161957" cy="82732"/>
            </a:xfrm>
            <a:custGeom>
              <a:avLst/>
              <a:gdLst>
                <a:gd name="connsiteX0" fmla="*/ 19 w 161957"/>
                <a:gd name="connsiteY0" fmla="*/ 71099 h 82732"/>
                <a:gd name="connsiteX1" fmla="*/ 2612 w 161957"/>
                <a:gd name="connsiteY1" fmla="*/ 78125 h 82732"/>
                <a:gd name="connsiteX2" fmla="*/ 28543 w 161957"/>
                <a:gd name="connsiteY2" fmla="*/ 82725 h 82732"/>
                <a:gd name="connsiteX3" fmla="*/ 140209 w 161957"/>
                <a:gd name="connsiteY3" fmla="*/ 74026 h 82732"/>
                <a:gd name="connsiteX4" fmla="*/ 154931 w 161957"/>
                <a:gd name="connsiteY4" fmla="*/ 67418 h 82732"/>
                <a:gd name="connsiteX5" fmla="*/ 161288 w 161957"/>
                <a:gd name="connsiteY5" fmla="*/ 53031 h 82732"/>
                <a:gd name="connsiteX6" fmla="*/ 161957 w 161957"/>
                <a:gd name="connsiteY6" fmla="*/ 6441 h 82732"/>
                <a:gd name="connsiteX7" fmla="*/ 95626 w 161957"/>
                <a:gd name="connsiteY7" fmla="*/ 0 h 82732"/>
                <a:gd name="connsiteX8" fmla="*/ 13737 w 161957"/>
                <a:gd name="connsiteY8" fmla="*/ 49267 h 82732"/>
                <a:gd name="connsiteX9" fmla="*/ 103 w 161957"/>
                <a:gd name="connsiteY9" fmla="*/ 71182 h 82732"/>
                <a:gd name="connsiteX10" fmla="*/ 103 w 161957"/>
                <a:gd name="connsiteY10" fmla="*/ 71182 h 8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57" h="82732">
                  <a:moveTo>
                    <a:pt x="19" y="71099"/>
                  </a:moveTo>
                  <a:cubicBezTo>
                    <a:pt x="-148" y="73775"/>
                    <a:pt x="772" y="76285"/>
                    <a:pt x="2612" y="78125"/>
                  </a:cubicBezTo>
                  <a:cubicBezTo>
                    <a:pt x="4453" y="79965"/>
                    <a:pt x="25782" y="82893"/>
                    <a:pt x="28543" y="82725"/>
                  </a:cubicBezTo>
                  <a:cubicBezTo>
                    <a:pt x="54891" y="81387"/>
                    <a:pt x="105329" y="75867"/>
                    <a:pt x="140209" y="74026"/>
                  </a:cubicBezTo>
                  <a:cubicBezTo>
                    <a:pt x="145646" y="73775"/>
                    <a:pt x="150916" y="71350"/>
                    <a:pt x="154931" y="67418"/>
                  </a:cubicBezTo>
                  <a:cubicBezTo>
                    <a:pt x="158862" y="63487"/>
                    <a:pt x="161204" y="58301"/>
                    <a:pt x="161288" y="53031"/>
                  </a:cubicBezTo>
                  <a:cubicBezTo>
                    <a:pt x="161623" y="33458"/>
                    <a:pt x="161957" y="6441"/>
                    <a:pt x="161957" y="6441"/>
                  </a:cubicBezTo>
                  <a:lnTo>
                    <a:pt x="95626" y="0"/>
                  </a:lnTo>
                  <a:cubicBezTo>
                    <a:pt x="95626" y="0"/>
                    <a:pt x="41089" y="36386"/>
                    <a:pt x="13737" y="49267"/>
                  </a:cubicBezTo>
                  <a:cubicBezTo>
                    <a:pt x="2278" y="54621"/>
                    <a:pt x="939" y="59305"/>
                    <a:pt x="103" y="71182"/>
                  </a:cubicBezTo>
                  <a:lnTo>
                    <a:pt x="103" y="71182"/>
                  </a:lnTo>
                  <a:close/>
                </a:path>
              </a:pathLst>
            </a:custGeom>
            <a:solidFill>
              <a:srgbClr val="2C72B5"/>
            </a:solidFill>
            <a:ln w="8323" cap="flat">
              <a:noFill/>
              <a:prstDash val="solid"/>
              <a:miter/>
            </a:ln>
          </p:spPr>
          <p:txBody>
            <a:bodyPr rtlCol="0" anchor="ctr"/>
            <a:lstStyle/>
            <a:p>
              <a:endParaRPr lang="en-AU" sz="1285"/>
            </a:p>
          </p:txBody>
        </p:sp>
        <p:sp>
          <p:nvSpPr>
            <p:cNvPr id="37" name="Freeform: Shape 36">
              <a:extLst>
                <a:ext uri="{FF2B5EF4-FFF2-40B4-BE49-F238E27FC236}">
                  <a16:creationId xmlns:a16="http://schemas.microsoft.com/office/drawing/2014/main" id="{2576B282-BC34-B8A2-6D16-A708F908F65D}"/>
                </a:ext>
              </a:extLst>
            </p:cNvPr>
            <p:cNvSpPr/>
            <p:nvPr/>
          </p:nvSpPr>
          <p:spPr>
            <a:xfrm>
              <a:off x="5055999" y="1728332"/>
              <a:ext cx="161957" cy="77880"/>
            </a:xfrm>
            <a:custGeom>
              <a:avLst/>
              <a:gdLst>
                <a:gd name="connsiteX0" fmla="*/ 19 w 161957"/>
                <a:gd name="connsiteY0" fmla="*/ 66247 h 77880"/>
                <a:gd name="connsiteX1" fmla="*/ 2612 w 161957"/>
                <a:gd name="connsiteY1" fmla="*/ 73274 h 77880"/>
                <a:gd name="connsiteX2" fmla="*/ 28543 w 161957"/>
                <a:gd name="connsiteY2" fmla="*/ 77874 h 77880"/>
                <a:gd name="connsiteX3" fmla="*/ 140209 w 161957"/>
                <a:gd name="connsiteY3" fmla="*/ 69175 h 77880"/>
                <a:gd name="connsiteX4" fmla="*/ 154931 w 161957"/>
                <a:gd name="connsiteY4" fmla="*/ 62567 h 77880"/>
                <a:gd name="connsiteX5" fmla="*/ 161288 w 161957"/>
                <a:gd name="connsiteY5" fmla="*/ 48180 h 77880"/>
                <a:gd name="connsiteX6" fmla="*/ 161957 w 161957"/>
                <a:gd name="connsiteY6" fmla="*/ 1589 h 77880"/>
                <a:gd name="connsiteX7" fmla="*/ 88265 w 161957"/>
                <a:gd name="connsiteY7" fmla="*/ 0 h 77880"/>
                <a:gd name="connsiteX8" fmla="*/ 13737 w 161957"/>
                <a:gd name="connsiteY8" fmla="*/ 44416 h 77880"/>
                <a:gd name="connsiteX9" fmla="*/ 103 w 161957"/>
                <a:gd name="connsiteY9" fmla="*/ 66331 h 77880"/>
                <a:gd name="connsiteX10" fmla="*/ 103 w 161957"/>
                <a:gd name="connsiteY10" fmla="*/ 66331 h 7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57" h="77880">
                  <a:moveTo>
                    <a:pt x="19" y="66247"/>
                  </a:moveTo>
                  <a:cubicBezTo>
                    <a:pt x="-148" y="68924"/>
                    <a:pt x="772" y="71433"/>
                    <a:pt x="2612" y="73274"/>
                  </a:cubicBezTo>
                  <a:cubicBezTo>
                    <a:pt x="4453" y="75114"/>
                    <a:pt x="25782" y="78041"/>
                    <a:pt x="28543" y="77874"/>
                  </a:cubicBezTo>
                  <a:cubicBezTo>
                    <a:pt x="54891" y="76536"/>
                    <a:pt x="105329" y="71015"/>
                    <a:pt x="140209" y="69175"/>
                  </a:cubicBezTo>
                  <a:cubicBezTo>
                    <a:pt x="145646" y="68924"/>
                    <a:pt x="150916" y="66498"/>
                    <a:pt x="154931" y="62567"/>
                  </a:cubicBezTo>
                  <a:cubicBezTo>
                    <a:pt x="158862" y="58636"/>
                    <a:pt x="161204" y="53450"/>
                    <a:pt x="161288" y="48180"/>
                  </a:cubicBezTo>
                  <a:cubicBezTo>
                    <a:pt x="161623" y="28607"/>
                    <a:pt x="161957" y="1589"/>
                    <a:pt x="161957" y="1589"/>
                  </a:cubicBezTo>
                  <a:lnTo>
                    <a:pt x="88265" y="0"/>
                  </a:lnTo>
                  <a:cubicBezTo>
                    <a:pt x="88265" y="0"/>
                    <a:pt x="41173" y="31534"/>
                    <a:pt x="13737" y="44416"/>
                  </a:cubicBezTo>
                  <a:cubicBezTo>
                    <a:pt x="2278" y="49769"/>
                    <a:pt x="939" y="54453"/>
                    <a:pt x="103" y="66331"/>
                  </a:cubicBezTo>
                  <a:lnTo>
                    <a:pt x="103" y="66331"/>
                  </a:lnTo>
                  <a:close/>
                </a:path>
              </a:pathLst>
            </a:custGeom>
            <a:solidFill>
              <a:srgbClr val="2C72B5"/>
            </a:solidFill>
            <a:ln w="8323" cap="flat">
              <a:noFill/>
              <a:prstDash val="solid"/>
              <a:miter/>
            </a:ln>
          </p:spPr>
          <p:txBody>
            <a:bodyPr rtlCol="0" anchor="ctr"/>
            <a:lstStyle/>
            <a:p>
              <a:endParaRPr lang="en-AU" sz="1285"/>
            </a:p>
          </p:txBody>
        </p:sp>
        <p:sp>
          <p:nvSpPr>
            <p:cNvPr id="38" name="Freeform: Shape 37">
              <a:extLst>
                <a:ext uri="{FF2B5EF4-FFF2-40B4-BE49-F238E27FC236}">
                  <a16:creationId xmlns:a16="http://schemas.microsoft.com/office/drawing/2014/main" id="{3C30163C-F9F8-6FCA-8C1F-D3557F8A25DA}"/>
                </a:ext>
              </a:extLst>
            </p:cNvPr>
            <p:cNvSpPr/>
            <p:nvPr/>
          </p:nvSpPr>
          <p:spPr>
            <a:xfrm rot="21519600">
              <a:off x="5814927" y="1663544"/>
              <a:ext cx="41237" cy="67502"/>
            </a:xfrm>
            <a:custGeom>
              <a:avLst/>
              <a:gdLst>
                <a:gd name="connsiteX0" fmla="*/ 0 w 41237"/>
                <a:gd name="connsiteY0" fmla="*/ 0 h 67502"/>
                <a:gd name="connsiteX1" fmla="*/ 41237 w 41237"/>
                <a:gd name="connsiteY1" fmla="*/ 0 h 67502"/>
                <a:gd name="connsiteX2" fmla="*/ 41237 w 41237"/>
                <a:gd name="connsiteY2" fmla="*/ 67502 h 67502"/>
                <a:gd name="connsiteX3" fmla="*/ 0 w 41237"/>
                <a:gd name="connsiteY3" fmla="*/ 67502 h 67502"/>
              </a:gdLst>
              <a:ahLst/>
              <a:cxnLst>
                <a:cxn ang="0">
                  <a:pos x="connsiteX0" y="connsiteY0"/>
                </a:cxn>
                <a:cxn ang="0">
                  <a:pos x="connsiteX1" y="connsiteY1"/>
                </a:cxn>
                <a:cxn ang="0">
                  <a:pos x="connsiteX2" y="connsiteY2"/>
                </a:cxn>
                <a:cxn ang="0">
                  <a:pos x="connsiteX3" y="connsiteY3"/>
                </a:cxn>
              </a:cxnLst>
              <a:rect l="l" t="t" r="r" b="b"/>
              <a:pathLst>
                <a:path w="41237" h="67502">
                  <a:moveTo>
                    <a:pt x="0" y="0"/>
                  </a:moveTo>
                  <a:lnTo>
                    <a:pt x="41237" y="0"/>
                  </a:lnTo>
                  <a:lnTo>
                    <a:pt x="41237" y="67502"/>
                  </a:lnTo>
                  <a:lnTo>
                    <a:pt x="0" y="67502"/>
                  </a:lnTo>
                  <a:close/>
                </a:path>
              </a:pathLst>
            </a:custGeom>
            <a:solidFill>
              <a:srgbClr val="ED6C6C"/>
            </a:solidFill>
            <a:ln w="8323" cap="flat">
              <a:noFill/>
              <a:prstDash val="solid"/>
              <a:miter/>
            </a:ln>
          </p:spPr>
          <p:txBody>
            <a:bodyPr rtlCol="0" anchor="ctr"/>
            <a:lstStyle/>
            <a:p>
              <a:endParaRPr lang="en-AU" sz="1285"/>
            </a:p>
          </p:txBody>
        </p:sp>
        <p:sp>
          <p:nvSpPr>
            <p:cNvPr id="39" name="Freeform: Shape 38">
              <a:extLst>
                <a:ext uri="{FF2B5EF4-FFF2-40B4-BE49-F238E27FC236}">
                  <a16:creationId xmlns:a16="http://schemas.microsoft.com/office/drawing/2014/main" id="{8822803C-76CD-E3FA-A9FB-672DA4615071}"/>
                </a:ext>
              </a:extLst>
            </p:cNvPr>
            <p:cNvSpPr/>
            <p:nvPr/>
          </p:nvSpPr>
          <p:spPr>
            <a:xfrm rot="21519600">
              <a:off x="5643885" y="1659159"/>
              <a:ext cx="42659" cy="73859"/>
            </a:xfrm>
            <a:custGeom>
              <a:avLst/>
              <a:gdLst>
                <a:gd name="connsiteX0" fmla="*/ 0 w 42659"/>
                <a:gd name="connsiteY0" fmla="*/ 0 h 73859"/>
                <a:gd name="connsiteX1" fmla="*/ 42659 w 42659"/>
                <a:gd name="connsiteY1" fmla="*/ 0 h 73859"/>
                <a:gd name="connsiteX2" fmla="*/ 42659 w 42659"/>
                <a:gd name="connsiteY2" fmla="*/ 73859 h 73859"/>
                <a:gd name="connsiteX3" fmla="*/ 0 w 42659"/>
                <a:gd name="connsiteY3" fmla="*/ 73859 h 73859"/>
              </a:gdLst>
              <a:ahLst/>
              <a:cxnLst>
                <a:cxn ang="0">
                  <a:pos x="connsiteX0" y="connsiteY0"/>
                </a:cxn>
                <a:cxn ang="0">
                  <a:pos x="connsiteX1" y="connsiteY1"/>
                </a:cxn>
                <a:cxn ang="0">
                  <a:pos x="connsiteX2" y="connsiteY2"/>
                </a:cxn>
                <a:cxn ang="0">
                  <a:pos x="connsiteX3" y="connsiteY3"/>
                </a:cxn>
              </a:cxnLst>
              <a:rect l="l" t="t" r="r" b="b"/>
              <a:pathLst>
                <a:path w="42659" h="73859">
                  <a:moveTo>
                    <a:pt x="0" y="0"/>
                  </a:moveTo>
                  <a:lnTo>
                    <a:pt x="42659" y="0"/>
                  </a:lnTo>
                  <a:lnTo>
                    <a:pt x="42659" y="73859"/>
                  </a:lnTo>
                  <a:lnTo>
                    <a:pt x="0" y="73859"/>
                  </a:lnTo>
                  <a:close/>
                </a:path>
              </a:pathLst>
            </a:custGeom>
            <a:solidFill>
              <a:srgbClr val="ED6C6C"/>
            </a:solidFill>
            <a:ln w="8323" cap="flat">
              <a:noFill/>
              <a:prstDash val="solid"/>
              <a:miter/>
            </a:ln>
          </p:spPr>
          <p:txBody>
            <a:bodyPr rtlCol="0" anchor="ctr"/>
            <a:lstStyle/>
            <a:p>
              <a:endParaRPr lang="en-AU" sz="1285"/>
            </a:p>
          </p:txBody>
        </p:sp>
        <p:sp>
          <p:nvSpPr>
            <p:cNvPr id="40" name="Freeform: Shape 39">
              <a:extLst>
                <a:ext uri="{FF2B5EF4-FFF2-40B4-BE49-F238E27FC236}">
                  <a16:creationId xmlns:a16="http://schemas.microsoft.com/office/drawing/2014/main" id="{8A4ECCC4-195D-44FE-11D1-5A365607BF53}"/>
                </a:ext>
              </a:extLst>
            </p:cNvPr>
            <p:cNvSpPr/>
            <p:nvPr/>
          </p:nvSpPr>
          <p:spPr>
            <a:xfrm>
              <a:off x="5806334" y="1714320"/>
              <a:ext cx="67543" cy="93678"/>
            </a:xfrm>
            <a:custGeom>
              <a:avLst/>
              <a:gdLst>
                <a:gd name="connsiteX0" fmla="*/ 7764 w 67543"/>
                <a:gd name="connsiteY0" fmla="*/ 6819 h 93678"/>
                <a:gd name="connsiteX1" fmla="*/ 69 w 67543"/>
                <a:gd name="connsiteY1" fmla="*/ 76663 h 93678"/>
                <a:gd name="connsiteX2" fmla="*/ 6677 w 67543"/>
                <a:gd name="connsiteY2" fmla="*/ 89210 h 93678"/>
                <a:gd name="connsiteX3" fmla="*/ 20227 w 67543"/>
                <a:gd name="connsiteY3" fmla="*/ 93559 h 93678"/>
                <a:gd name="connsiteX4" fmla="*/ 47663 w 67543"/>
                <a:gd name="connsiteY4" fmla="*/ 89628 h 93678"/>
                <a:gd name="connsiteX5" fmla="*/ 57868 w 67543"/>
                <a:gd name="connsiteY5" fmla="*/ 83940 h 93678"/>
                <a:gd name="connsiteX6" fmla="*/ 62803 w 67543"/>
                <a:gd name="connsiteY6" fmla="*/ 77499 h 93678"/>
                <a:gd name="connsiteX7" fmla="*/ 61716 w 67543"/>
                <a:gd name="connsiteY7" fmla="*/ 40946 h 93678"/>
                <a:gd name="connsiteX8" fmla="*/ 52264 w 67543"/>
                <a:gd name="connsiteY8" fmla="*/ 7404 h 93678"/>
                <a:gd name="connsiteX9" fmla="*/ 7681 w 67543"/>
                <a:gd name="connsiteY9" fmla="*/ 6819 h 9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543" h="93678">
                  <a:moveTo>
                    <a:pt x="7764" y="6819"/>
                  </a:moveTo>
                  <a:cubicBezTo>
                    <a:pt x="7764" y="6819"/>
                    <a:pt x="-851" y="50147"/>
                    <a:pt x="69" y="76663"/>
                  </a:cubicBezTo>
                  <a:cubicBezTo>
                    <a:pt x="236" y="81180"/>
                    <a:pt x="2745" y="85864"/>
                    <a:pt x="6677" y="89210"/>
                  </a:cubicBezTo>
                  <a:cubicBezTo>
                    <a:pt x="10692" y="92555"/>
                    <a:pt x="15711" y="94145"/>
                    <a:pt x="20227" y="93559"/>
                  </a:cubicBezTo>
                  <a:cubicBezTo>
                    <a:pt x="29847" y="92221"/>
                    <a:pt x="40888" y="90632"/>
                    <a:pt x="47663" y="89628"/>
                  </a:cubicBezTo>
                  <a:cubicBezTo>
                    <a:pt x="51929" y="89042"/>
                    <a:pt x="55526" y="87035"/>
                    <a:pt x="57868" y="83940"/>
                  </a:cubicBezTo>
                  <a:cubicBezTo>
                    <a:pt x="59290" y="82100"/>
                    <a:pt x="61046" y="79841"/>
                    <a:pt x="62803" y="77499"/>
                  </a:cubicBezTo>
                  <a:cubicBezTo>
                    <a:pt x="71084" y="66709"/>
                    <a:pt x="67069" y="56086"/>
                    <a:pt x="61716" y="40946"/>
                  </a:cubicBezTo>
                  <a:cubicBezTo>
                    <a:pt x="56195" y="25388"/>
                    <a:pt x="52264" y="7404"/>
                    <a:pt x="52264" y="7404"/>
                  </a:cubicBezTo>
                  <a:cubicBezTo>
                    <a:pt x="27755" y="-8907"/>
                    <a:pt x="7681" y="6819"/>
                    <a:pt x="7681" y="6819"/>
                  </a:cubicBezTo>
                  <a:close/>
                </a:path>
              </a:pathLst>
            </a:custGeom>
            <a:solidFill>
              <a:srgbClr val="00264D"/>
            </a:solidFill>
            <a:ln w="8323" cap="flat">
              <a:noFill/>
              <a:prstDash val="solid"/>
              <a:miter/>
            </a:ln>
          </p:spPr>
          <p:txBody>
            <a:bodyPr rtlCol="0" anchor="ctr"/>
            <a:lstStyle/>
            <a:p>
              <a:endParaRPr lang="en-AU" sz="1285"/>
            </a:p>
          </p:txBody>
        </p:sp>
        <p:sp>
          <p:nvSpPr>
            <p:cNvPr id="41" name="Freeform: Shape 40">
              <a:extLst>
                <a:ext uri="{FF2B5EF4-FFF2-40B4-BE49-F238E27FC236}">
                  <a16:creationId xmlns:a16="http://schemas.microsoft.com/office/drawing/2014/main" id="{8C5ED20A-7322-ED45-D083-27F9234C3CF2}"/>
                </a:ext>
              </a:extLst>
            </p:cNvPr>
            <p:cNvSpPr/>
            <p:nvPr/>
          </p:nvSpPr>
          <p:spPr>
            <a:xfrm>
              <a:off x="5561368" y="1720720"/>
              <a:ext cx="141549" cy="74611"/>
            </a:xfrm>
            <a:custGeom>
              <a:avLst/>
              <a:gdLst>
                <a:gd name="connsiteX0" fmla="*/ 79416 w 141549"/>
                <a:gd name="connsiteY0" fmla="*/ 3346 h 74611"/>
                <a:gd name="connsiteX1" fmla="*/ 47882 w 141549"/>
                <a:gd name="connsiteY1" fmla="*/ 34546 h 74611"/>
                <a:gd name="connsiteX2" fmla="*/ 20279 w 141549"/>
                <a:gd name="connsiteY2" fmla="*/ 48096 h 74611"/>
                <a:gd name="connsiteX3" fmla="*/ 9656 w 141549"/>
                <a:gd name="connsiteY3" fmla="*/ 49518 h 74611"/>
                <a:gd name="connsiteX4" fmla="*/ 204 w 141549"/>
                <a:gd name="connsiteY4" fmla="*/ 58468 h 74611"/>
                <a:gd name="connsiteX5" fmla="*/ 204 w 141549"/>
                <a:gd name="connsiteY5" fmla="*/ 58468 h 74611"/>
                <a:gd name="connsiteX6" fmla="*/ 10158 w 141549"/>
                <a:gd name="connsiteY6" fmla="*/ 71601 h 74611"/>
                <a:gd name="connsiteX7" fmla="*/ 45791 w 141549"/>
                <a:gd name="connsiteY7" fmla="*/ 74612 h 74611"/>
                <a:gd name="connsiteX8" fmla="*/ 127847 w 141549"/>
                <a:gd name="connsiteY8" fmla="*/ 59137 h 74611"/>
                <a:gd name="connsiteX9" fmla="*/ 132615 w 141549"/>
                <a:gd name="connsiteY9" fmla="*/ 0 h 74611"/>
                <a:gd name="connsiteX10" fmla="*/ 79500 w 141549"/>
                <a:gd name="connsiteY10" fmla="*/ 3262 h 7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549" h="74611">
                  <a:moveTo>
                    <a:pt x="79416" y="3346"/>
                  </a:moveTo>
                  <a:lnTo>
                    <a:pt x="47882" y="34546"/>
                  </a:lnTo>
                  <a:cubicBezTo>
                    <a:pt x="40354" y="41990"/>
                    <a:pt x="30651" y="46758"/>
                    <a:pt x="20279" y="48096"/>
                  </a:cubicBezTo>
                  <a:lnTo>
                    <a:pt x="9656" y="49518"/>
                  </a:lnTo>
                  <a:cubicBezTo>
                    <a:pt x="4888" y="50187"/>
                    <a:pt x="1124" y="53784"/>
                    <a:pt x="204" y="58468"/>
                  </a:cubicBezTo>
                  <a:lnTo>
                    <a:pt x="204" y="58468"/>
                  </a:lnTo>
                  <a:cubicBezTo>
                    <a:pt x="-1051" y="64909"/>
                    <a:pt x="3633" y="71015"/>
                    <a:pt x="10158" y="71601"/>
                  </a:cubicBezTo>
                  <a:lnTo>
                    <a:pt x="45791" y="74612"/>
                  </a:lnTo>
                  <a:lnTo>
                    <a:pt x="127847" y="59137"/>
                  </a:lnTo>
                  <a:cubicBezTo>
                    <a:pt x="127847" y="59137"/>
                    <a:pt x="155199" y="51107"/>
                    <a:pt x="132615" y="0"/>
                  </a:cubicBezTo>
                  <a:lnTo>
                    <a:pt x="79500" y="3262"/>
                  </a:lnTo>
                  <a:close/>
                </a:path>
              </a:pathLst>
            </a:custGeom>
            <a:solidFill>
              <a:srgbClr val="00264D"/>
            </a:solidFill>
            <a:ln w="8323" cap="flat">
              <a:noFill/>
              <a:prstDash val="solid"/>
              <a:miter/>
            </a:ln>
          </p:spPr>
          <p:txBody>
            <a:bodyPr rtlCol="0" anchor="ctr"/>
            <a:lstStyle/>
            <a:p>
              <a:endParaRPr lang="en-AU" sz="1285"/>
            </a:p>
          </p:txBody>
        </p:sp>
        <p:grpSp>
          <p:nvGrpSpPr>
            <p:cNvPr id="42" name="Graphic 119">
              <a:extLst>
                <a:ext uri="{FF2B5EF4-FFF2-40B4-BE49-F238E27FC236}">
                  <a16:creationId xmlns:a16="http://schemas.microsoft.com/office/drawing/2014/main" id="{E7E6BA0B-A0BB-35F5-876D-B0A8ED19814E}"/>
                </a:ext>
              </a:extLst>
            </p:cNvPr>
            <p:cNvGrpSpPr/>
            <p:nvPr/>
          </p:nvGrpSpPr>
          <p:grpSpPr>
            <a:xfrm>
              <a:off x="4301352" y="438473"/>
              <a:ext cx="1713694" cy="1396552"/>
              <a:chOff x="4301352" y="438473"/>
              <a:chExt cx="1713694" cy="1396552"/>
            </a:xfrm>
          </p:grpSpPr>
          <p:sp>
            <p:nvSpPr>
              <p:cNvPr id="43" name="Freeform: Shape 42">
                <a:extLst>
                  <a:ext uri="{FF2B5EF4-FFF2-40B4-BE49-F238E27FC236}">
                    <a16:creationId xmlns:a16="http://schemas.microsoft.com/office/drawing/2014/main" id="{96A8AB67-A323-8416-C267-605984BD68CF}"/>
                  </a:ext>
                </a:extLst>
              </p:cNvPr>
              <p:cNvSpPr/>
              <p:nvPr/>
            </p:nvSpPr>
            <p:spPr>
              <a:xfrm>
                <a:off x="5592356" y="942649"/>
                <a:ext cx="283073" cy="736164"/>
              </a:xfrm>
              <a:custGeom>
                <a:avLst/>
                <a:gdLst>
                  <a:gd name="connsiteX0" fmla="*/ 228099 w 283073"/>
                  <a:gd name="connsiteY0" fmla="*/ 0 h 736164"/>
                  <a:gd name="connsiteX1" fmla="*/ 44748 w 283073"/>
                  <a:gd name="connsiteY1" fmla="*/ 7612 h 736164"/>
                  <a:gd name="connsiteX2" fmla="*/ 1670 w 283073"/>
                  <a:gd name="connsiteY2" fmla="*/ 213631 h 736164"/>
                  <a:gd name="connsiteX3" fmla="*/ 1001 w 283073"/>
                  <a:gd name="connsiteY3" fmla="*/ 449093 h 736164"/>
                  <a:gd name="connsiteX4" fmla="*/ 45166 w 283073"/>
                  <a:gd name="connsiteY4" fmla="*/ 736165 h 736164"/>
                  <a:gd name="connsiteX5" fmla="*/ 107398 w 283073"/>
                  <a:gd name="connsiteY5" fmla="*/ 727131 h 736164"/>
                  <a:gd name="connsiteX6" fmla="*/ 97947 w 283073"/>
                  <a:gd name="connsiteY6" fmla="*/ 489745 h 736164"/>
                  <a:gd name="connsiteX7" fmla="*/ 138096 w 283073"/>
                  <a:gd name="connsiteY7" fmla="*/ 223334 h 736164"/>
                  <a:gd name="connsiteX8" fmla="*/ 282218 w 283073"/>
                  <a:gd name="connsiteY8" fmla="*/ 167542 h 736164"/>
                  <a:gd name="connsiteX9" fmla="*/ 228099 w 283073"/>
                  <a:gd name="connsiteY9" fmla="*/ 84 h 73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073" h="736164">
                    <a:moveTo>
                      <a:pt x="228099" y="0"/>
                    </a:moveTo>
                    <a:lnTo>
                      <a:pt x="44748" y="7612"/>
                    </a:lnTo>
                    <a:cubicBezTo>
                      <a:pt x="-5941" y="100793"/>
                      <a:pt x="1670" y="213631"/>
                      <a:pt x="1670" y="213631"/>
                    </a:cubicBezTo>
                    <a:cubicBezTo>
                      <a:pt x="1670" y="213631"/>
                      <a:pt x="-1592" y="439641"/>
                      <a:pt x="1001" y="449093"/>
                    </a:cubicBezTo>
                    <a:lnTo>
                      <a:pt x="45166" y="736165"/>
                    </a:lnTo>
                    <a:lnTo>
                      <a:pt x="107398" y="727131"/>
                    </a:lnTo>
                    <a:cubicBezTo>
                      <a:pt x="102882" y="616384"/>
                      <a:pt x="105976" y="565695"/>
                      <a:pt x="97947" y="489745"/>
                    </a:cubicBezTo>
                    <a:lnTo>
                      <a:pt x="138096" y="223334"/>
                    </a:lnTo>
                    <a:cubicBezTo>
                      <a:pt x="200580" y="222079"/>
                      <a:pt x="274439" y="270510"/>
                      <a:pt x="282218" y="167542"/>
                    </a:cubicBezTo>
                    <a:cubicBezTo>
                      <a:pt x="291084" y="49853"/>
                      <a:pt x="228099" y="84"/>
                      <a:pt x="228099" y="84"/>
                    </a:cubicBezTo>
                    <a:close/>
                  </a:path>
                </a:pathLst>
              </a:custGeom>
              <a:solidFill>
                <a:schemeClr val="accent2"/>
              </a:solidFill>
              <a:ln w="8323" cap="flat">
                <a:noFill/>
                <a:prstDash val="solid"/>
                <a:miter/>
              </a:ln>
            </p:spPr>
            <p:txBody>
              <a:bodyPr rtlCol="0" anchor="ctr"/>
              <a:lstStyle/>
              <a:p>
                <a:endParaRPr lang="en-AU" sz="1285"/>
              </a:p>
            </p:txBody>
          </p:sp>
          <p:sp>
            <p:nvSpPr>
              <p:cNvPr id="44" name="Freeform: Shape 43">
                <a:extLst>
                  <a:ext uri="{FF2B5EF4-FFF2-40B4-BE49-F238E27FC236}">
                    <a16:creationId xmlns:a16="http://schemas.microsoft.com/office/drawing/2014/main" id="{8A574A01-9C19-B688-EFF6-786C870DE99D}"/>
                  </a:ext>
                </a:extLst>
              </p:cNvPr>
              <p:cNvSpPr/>
              <p:nvPr/>
            </p:nvSpPr>
            <p:spPr>
              <a:xfrm>
                <a:off x="5150622" y="1500398"/>
                <a:ext cx="173899" cy="15725"/>
              </a:xfrm>
              <a:custGeom>
                <a:avLst/>
                <a:gdLst>
                  <a:gd name="connsiteX0" fmla="*/ 166036 w 173899"/>
                  <a:gd name="connsiteY0" fmla="*/ 15725 h 15725"/>
                  <a:gd name="connsiteX1" fmla="*/ 7863 w 173899"/>
                  <a:gd name="connsiteY1" fmla="*/ 15725 h 15725"/>
                  <a:gd name="connsiteX2" fmla="*/ 0 w 173899"/>
                  <a:gd name="connsiteY2" fmla="*/ 7863 h 15725"/>
                  <a:gd name="connsiteX3" fmla="*/ 0 w 173899"/>
                  <a:gd name="connsiteY3" fmla="*/ 7863 h 15725"/>
                  <a:gd name="connsiteX4" fmla="*/ 7863 w 173899"/>
                  <a:gd name="connsiteY4" fmla="*/ 0 h 15725"/>
                  <a:gd name="connsiteX5" fmla="*/ 166036 w 173899"/>
                  <a:gd name="connsiteY5" fmla="*/ 0 h 15725"/>
                  <a:gd name="connsiteX6" fmla="*/ 173899 w 173899"/>
                  <a:gd name="connsiteY6" fmla="*/ 7863 h 15725"/>
                  <a:gd name="connsiteX7" fmla="*/ 173899 w 173899"/>
                  <a:gd name="connsiteY7" fmla="*/ 7863 h 15725"/>
                  <a:gd name="connsiteX8" fmla="*/ 166036 w 173899"/>
                  <a:gd name="connsiteY8" fmla="*/ 15725 h 1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99" h="15725">
                    <a:moveTo>
                      <a:pt x="166036" y="15725"/>
                    </a:moveTo>
                    <a:lnTo>
                      <a:pt x="7863" y="15725"/>
                    </a:lnTo>
                    <a:cubicBezTo>
                      <a:pt x="3513" y="15725"/>
                      <a:pt x="0" y="12212"/>
                      <a:pt x="0" y="7863"/>
                    </a:cubicBezTo>
                    <a:lnTo>
                      <a:pt x="0" y="7863"/>
                    </a:lnTo>
                    <a:cubicBezTo>
                      <a:pt x="0" y="3513"/>
                      <a:pt x="3513" y="0"/>
                      <a:pt x="7863" y="0"/>
                    </a:cubicBezTo>
                    <a:lnTo>
                      <a:pt x="166036" y="0"/>
                    </a:lnTo>
                    <a:cubicBezTo>
                      <a:pt x="170386" y="0"/>
                      <a:pt x="173899" y="3513"/>
                      <a:pt x="173899" y="7863"/>
                    </a:cubicBezTo>
                    <a:lnTo>
                      <a:pt x="173899" y="7863"/>
                    </a:lnTo>
                    <a:cubicBezTo>
                      <a:pt x="173899" y="12212"/>
                      <a:pt x="170386" y="15725"/>
                      <a:pt x="166036" y="15725"/>
                    </a:cubicBezTo>
                    <a:close/>
                  </a:path>
                </a:pathLst>
              </a:custGeom>
              <a:solidFill>
                <a:srgbClr val="00264D"/>
              </a:solidFill>
              <a:ln w="8323" cap="flat">
                <a:noFill/>
                <a:prstDash val="solid"/>
                <a:miter/>
              </a:ln>
            </p:spPr>
            <p:txBody>
              <a:bodyPr rtlCol="0" anchor="ctr"/>
              <a:lstStyle/>
              <a:p>
                <a:endParaRPr lang="en-AU" sz="1285"/>
              </a:p>
            </p:txBody>
          </p:sp>
          <p:sp>
            <p:nvSpPr>
              <p:cNvPr id="45" name="Freeform: Shape 44">
                <a:extLst>
                  <a:ext uri="{FF2B5EF4-FFF2-40B4-BE49-F238E27FC236}">
                    <a16:creationId xmlns:a16="http://schemas.microsoft.com/office/drawing/2014/main" id="{C3EBF6C3-E59C-A914-FBB4-D1495C0E9D92}"/>
                  </a:ext>
                </a:extLst>
              </p:cNvPr>
              <p:cNvSpPr/>
              <p:nvPr/>
            </p:nvSpPr>
            <p:spPr>
              <a:xfrm>
                <a:off x="5281445" y="1293628"/>
                <a:ext cx="199490" cy="464646"/>
              </a:xfrm>
              <a:custGeom>
                <a:avLst/>
                <a:gdLst>
                  <a:gd name="connsiteX0" fmla="*/ 6188 w 199490"/>
                  <a:gd name="connsiteY0" fmla="*/ 463896 h 464646"/>
                  <a:gd name="connsiteX1" fmla="*/ 6188 w 199490"/>
                  <a:gd name="connsiteY1" fmla="*/ 463896 h 464646"/>
                  <a:gd name="connsiteX2" fmla="*/ 751 w 199490"/>
                  <a:gd name="connsiteY2" fmla="*/ 451015 h 464646"/>
                  <a:gd name="connsiteX3" fmla="*/ 180421 w 199490"/>
                  <a:gd name="connsiteY3" fmla="*/ 6188 h 464646"/>
                  <a:gd name="connsiteX4" fmla="*/ 193303 w 199490"/>
                  <a:gd name="connsiteY4" fmla="*/ 751 h 464646"/>
                  <a:gd name="connsiteX5" fmla="*/ 193303 w 199490"/>
                  <a:gd name="connsiteY5" fmla="*/ 751 h 464646"/>
                  <a:gd name="connsiteX6" fmla="*/ 198740 w 199490"/>
                  <a:gd name="connsiteY6" fmla="*/ 13632 h 464646"/>
                  <a:gd name="connsiteX7" fmla="*/ 19069 w 199490"/>
                  <a:gd name="connsiteY7" fmla="*/ 458459 h 464646"/>
                  <a:gd name="connsiteX8" fmla="*/ 6188 w 199490"/>
                  <a:gd name="connsiteY8" fmla="*/ 463896 h 46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490" h="464646">
                    <a:moveTo>
                      <a:pt x="6188" y="463896"/>
                    </a:moveTo>
                    <a:lnTo>
                      <a:pt x="6188" y="463896"/>
                    </a:lnTo>
                    <a:cubicBezTo>
                      <a:pt x="1085" y="461889"/>
                      <a:pt x="-1340" y="456117"/>
                      <a:pt x="751" y="451015"/>
                    </a:cubicBezTo>
                    <a:lnTo>
                      <a:pt x="180421" y="6188"/>
                    </a:lnTo>
                    <a:cubicBezTo>
                      <a:pt x="182429" y="1085"/>
                      <a:pt x="188200" y="-1340"/>
                      <a:pt x="193303" y="751"/>
                    </a:cubicBezTo>
                    <a:lnTo>
                      <a:pt x="193303" y="751"/>
                    </a:lnTo>
                    <a:cubicBezTo>
                      <a:pt x="198405" y="2758"/>
                      <a:pt x="200831" y="8530"/>
                      <a:pt x="198740" y="13632"/>
                    </a:cubicBezTo>
                    <a:lnTo>
                      <a:pt x="19069" y="458459"/>
                    </a:lnTo>
                    <a:cubicBezTo>
                      <a:pt x="17062" y="463562"/>
                      <a:pt x="11290" y="465987"/>
                      <a:pt x="6188" y="463896"/>
                    </a:cubicBezTo>
                    <a:close/>
                  </a:path>
                </a:pathLst>
              </a:custGeom>
              <a:solidFill>
                <a:srgbClr val="00264D"/>
              </a:solidFill>
              <a:ln w="8323" cap="flat">
                <a:noFill/>
                <a:prstDash val="solid"/>
                <a:miter/>
              </a:ln>
            </p:spPr>
            <p:txBody>
              <a:bodyPr rtlCol="0" anchor="ctr"/>
              <a:lstStyle/>
              <a:p>
                <a:endParaRPr lang="en-AU" sz="1285"/>
              </a:p>
            </p:txBody>
          </p:sp>
          <p:sp>
            <p:nvSpPr>
              <p:cNvPr id="46" name="Freeform: Shape 45">
                <a:extLst>
                  <a:ext uri="{FF2B5EF4-FFF2-40B4-BE49-F238E27FC236}">
                    <a16:creationId xmlns:a16="http://schemas.microsoft.com/office/drawing/2014/main" id="{2A9DDFE8-0E43-7B47-B11C-F714355E5FA0}"/>
                  </a:ext>
                </a:extLst>
              </p:cNvPr>
              <p:cNvSpPr/>
              <p:nvPr/>
            </p:nvSpPr>
            <p:spPr>
              <a:xfrm>
                <a:off x="5232931" y="1293628"/>
                <a:ext cx="199490" cy="464646"/>
              </a:xfrm>
              <a:custGeom>
                <a:avLst/>
                <a:gdLst>
                  <a:gd name="connsiteX0" fmla="*/ 193303 w 199490"/>
                  <a:gd name="connsiteY0" fmla="*/ 463896 h 464646"/>
                  <a:gd name="connsiteX1" fmla="*/ 193303 w 199490"/>
                  <a:gd name="connsiteY1" fmla="*/ 463896 h 464646"/>
                  <a:gd name="connsiteX2" fmla="*/ 198740 w 199490"/>
                  <a:gd name="connsiteY2" fmla="*/ 451015 h 464646"/>
                  <a:gd name="connsiteX3" fmla="*/ 19069 w 199490"/>
                  <a:gd name="connsiteY3" fmla="*/ 6188 h 464646"/>
                  <a:gd name="connsiteX4" fmla="*/ 6188 w 199490"/>
                  <a:gd name="connsiteY4" fmla="*/ 751 h 464646"/>
                  <a:gd name="connsiteX5" fmla="*/ 6188 w 199490"/>
                  <a:gd name="connsiteY5" fmla="*/ 751 h 464646"/>
                  <a:gd name="connsiteX6" fmla="*/ 751 w 199490"/>
                  <a:gd name="connsiteY6" fmla="*/ 13632 h 464646"/>
                  <a:gd name="connsiteX7" fmla="*/ 180421 w 199490"/>
                  <a:gd name="connsiteY7" fmla="*/ 458459 h 464646"/>
                  <a:gd name="connsiteX8" fmla="*/ 193303 w 199490"/>
                  <a:gd name="connsiteY8" fmla="*/ 463896 h 46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490" h="464646">
                    <a:moveTo>
                      <a:pt x="193303" y="463896"/>
                    </a:moveTo>
                    <a:lnTo>
                      <a:pt x="193303" y="463896"/>
                    </a:lnTo>
                    <a:cubicBezTo>
                      <a:pt x="198405" y="461889"/>
                      <a:pt x="200831" y="456117"/>
                      <a:pt x="198740" y="451015"/>
                    </a:cubicBezTo>
                    <a:lnTo>
                      <a:pt x="19069" y="6188"/>
                    </a:lnTo>
                    <a:cubicBezTo>
                      <a:pt x="17062" y="1085"/>
                      <a:pt x="11290" y="-1340"/>
                      <a:pt x="6188" y="751"/>
                    </a:cubicBezTo>
                    <a:lnTo>
                      <a:pt x="6188" y="751"/>
                    </a:lnTo>
                    <a:cubicBezTo>
                      <a:pt x="1085" y="2758"/>
                      <a:pt x="-1340" y="8530"/>
                      <a:pt x="751" y="13632"/>
                    </a:cubicBezTo>
                    <a:lnTo>
                      <a:pt x="180421" y="458459"/>
                    </a:lnTo>
                    <a:cubicBezTo>
                      <a:pt x="182429" y="463562"/>
                      <a:pt x="188200" y="465987"/>
                      <a:pt x="193303" y="463896"/>
                    </a:cubicBezTo>
                    <a:close/>
                  </a:path>
                </a:pathLst>
              </a:custGeom>
              <a:solidFill>
                <a:srgbClr val="00264D"/>
              </a:solidFill>
              <a:ln w="8323" cap="flat">
                <a:noFill/>
                <a:prstDash val="solid"/>
                <a:miter/>
              </a:ln>
            </p:spPr>
            <p:txBody>
              <a:bodyPr rtlCol="0" anchor="ctr"/>
              <a:lstStyle/>
              <a:p>
                <a:endParaRPr lang="en-AU" sz="1285"/>
              </a:p>
            </p:txBody>
          </p:sp>
          <p:sp>
            <p:nvSpPr>
              <p:cNvPr id="47" name="Freeform: Shape 46">
                <a:extLst>
                  <a:ext uri="{FF2B5EF4-FFF2-40B4-BE49-F238E27FC236}">
                    <a16:creationId xmlns:a16="http://schemas.microsoft.com/office/drawing/2014/main" id="{4B2BBAD6-1B60-8BAE-ADDC-4465E0356CBB}"/>
                  </a:ext>
                </a:extLst>
              </p:cNvPr>
              <p:cNvSpPr/>
              <p:nvPr/>
            </p:nvSpPr>
            <p:spPr>
              <a:xfrm>
                <a:off x="5386502" y="1500398"/>
                <a:ext cx="185191" cy="15725"/>
              </a:xfrm>
              <a:custGeom>
                <a:avLst/>
                <a:gdLst>
                  <a:gd name="connsiteX0" fmla="*/ 177329 w 185191"/>
                  <a:gd name="connsiteY0" fmla="*/ 15725 h 15725"/>
                  <a:gd name="connsiteX1" fmla="*/ 7863 w 185191"/>
                  <a:gd name="connsiteY1" fmla="*/ 15725 h 15725"/>
                  <a:gd name="connsiteX2" fmla="*/ 0 w 185191"/>
                  <a:gd name="connsiteY2" fmla="*/ 7863 h 15725"/>
                  <a:gd name="connsiteX3" fmla="*/ 0 w 185191"/>
                  <a:gd name="connsiteY3" fmla="*/ 7863 h 15725"/>
                  <a:gd name="connsiteX4" fmla="*/ 7863 w 185191"/>
                  <a:gd name="connsiteY4" fmla="*/ 0 h 15725"/>
                  <a:gd name="connsiteX5" fmla="*/ 177329 w 185191"/>
                  <a:gd name="connsiteY5" fmla="*/ 0 h 15725"/>
                  <a:gd name="connsiteX6" fmla="*/ 185191 w 185191"/>
                  <a:gd name="connsiteY6" fmla="*/ 7863 h 15725"/>
                  <a:gd name="connsiteX7" fmla="*/ 185191 w 185191"/>
                  <a:gd name="connsiteY7" fmla="*/ 7863 h 15725"/>
                  <a:gd name="connsiteX8" fmla="*/ 177329 w 185191"/>
                  <a:gd name="connsiteY8" fmla="*/ 15725 h 1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91" h="15725">
                    <a:moveTo>
                      <a:pt x="177329" y="15725"/>
                    </a:moveTo>
                    <a:lnTo>
                      <a:pt x="7863" y="15725"/>
                    </a:lnTo>
                    <a:cubicBezTo>
                      <a:pt x="3513" y="15725"/>
                      <a:pt x="0" y="12212"/>
                      <a:pt x="0" y="7863"/>
                    </a:cubicBezTo>
                    <a:lnTo>
                      <a:pt x="0" y="7863"/>
                    </a:lnTo>
                    <a:cubicBezTo>
                      <a:pt x="0" y="3513"/>
                      <a:pt x="3513" y="0"/>
                      <a:pt x="7863" y="0"/>
                    </a:cubicBezTo>
                    <a:lnTo>
                      <a:pt x="177329" y="0"/>
                    </a:lnTo>
                    <a:cubicBezTo>
                      <a:pt x="181678" y="0"/>
                      <a:pt x="185191" y="3513"/>
                      <a:pt x="185191" y="7863"/>
                    </a:cubicBezTo>
                    <a:lnTo>
                      <a:pt x="185191" y="7863"/>
                    </a:lnTo>
                    <a:cubicBezTo>
                      <a:pt x="185191" y="12212"/>
                      <a:pt x="181678" y="15725"/>
                      <a:pt x="177329" y="15725"/>
                    </a:cubicBezTo>
                    <a:close/>
                  </a:path>
                </a:pathLst>
              </a:custGeom>
              <a:solidFill>
                <a:srgbClr val="00264D"/>
              </a:solidFill>
              <a:ln w="8323" cap="flat">
                <a:noFill/>
                <a:prstDash val="solid"/>
                <a:miter/>
              </a:ln>
            </p:spPr>
            <p:txBody>
              <a:bodyPr rtlCol="0" anchor="ctr"/>
              <a:lstStyle/>
              <a:p>
                <a:endParaRPr lang="en-AU" sz="1285"/>
              </a:p>
            </p:txBody>
          </p:sp>
          <p:sp>
            <p:nvSpPr>
              <p:cNvPr id="48" name="Freeform: Shape 47">
                <a:extLst>
                  <a:ext uri="{FF2B5EF4-FFF2-40B4-BE49-F238E27FC236}">
                    <a16:creationId xmlns:a16="http://schemas.microsoft.com/office/drawing/2014/main" id="{C580BA27-7D8F-F3A3-101A-6E4A3A681725}"/>
                  </a:ext>
                </a:extLst>
              </p:cNvPr>
              <p:cNvSpPr/>
              <p:nvPr/>
            </p:nvSpPr>
            <p:spPr>
              <a:xfrm>
                <a:off x="5171951" y="779875"/>
                <a:ext cx="52362" cy="201920"/>
              </a:xfrm>
              <a:custGeom>
                <a:avLst/>
                <a:gdLst>
                  <a:gd name="connsiteX0" fmla="*/ 52362 w 52362"/>
                  <a:gd name="connsiteY0" fmla="*/ 0 h 201920"/>
                  <a:gd name="connsiteX1" fmla="*/ 0 w 52362"/>
                  <a:gd name="connsiteY1" fmla="*/ 201920 h 201920"/>
                  <a:gd name="connsiteX2" fmla="*/ 31869 w 52362"/>
                  <a:gd name="connsiteY2" fmla="*/ 194309 h 201920"/>
                  <a:gd name="connsiteX3" fmla="*/ 52278 w 52362"/>
                  <a:gd name="connsiteY3" fmla="*/ 84 h 201920"/>
                </a:gdLst>
                <a:ahLst/>
                <a:cxnLst>
                  <a:cxn ang="0">
                    <a:pos x="connsiteX0" y="connsiteY0"/>
                  </a:cxn>
                  <a:cxn ang="0">
                    <a:pos x="connsiteX1" y="connsiteY1"/>
                  </a:cxn>
                  <a:cxn ang="0">
                    <a:pos x="connsiteX2" y="connsiteY2"/>
                  </a:cxn>
                  <a:cxn ang="0">
                    <a:pos x="connsiteX3" y="connsiteY3"/>
                  </a:cxn>
                </a:cxnLst>
                <a:rect l="l" t="t" r="r" b="b"/>
                <a:pathLst>
                  <a:path w="52362" h="201920">
                    <a:moveTo>
                      <a:pt x="52362" y="0"/>
                    </a:moveTo>
                    <a:cubicBezTo>
                      <a:pt x="52362" y="0"/>
                      <a:pt x="8197" y="72270"/>
                      <a:pt x="0" y="201920"/>
                    </a:cubicBezTo>
                    <a:cubicBezTo>
                      <a:pt x="0" y="201920"/>
                      <a:pt x="31953" y="198909"/>
                      <a:pt x="31869" y="194309"/>
                    </a:cubicBezTo>
                    <a:cubicBezTo>
                      <a:pt x="31785" y="189708"/>
                      <a:pt x="52278" y="84"/>
                      <a:pt x="52278" y="84"/>
                    </a:cubicBezTo>
                    <a:close/>
                  </a:path>
                </a:pathLst>
              </a:custGeom>
              <a:solidFill>
                <a:srgbClr val="F8981D"/>
              </a:solidFill>
              <a:ln w="8323" cap="flat">
                <a:noFill/>
                <a:prstDash val="solid"/>
                <a:miter/>
              </a:ln>
            </p:spPr>
            <p:txBody>
              <a:bodyPr rtlCol="0" anchor="ctr"/>
              <a:lstStyle/>
              <a:p>
                <a:endParaRPr lang="en-AU" sz="1285"/>
              </a:p>
            </p:txBody>
          </p:sp>
          <p:sp>
            <p:nvSpPr>
              <p:cNvPr id="49" name="Freeform: Shape 48">
                <a:extLst>
                  <a:ext uri="{FF2B5EF4-FFF2-40B4-BE49-F238E27FC236}">
                    <a16:creationId xmlns:a16="http://schemas.microsoft.com/office/drawing/2014/main" id="{4FE17EC5-F6CE-FE2E-FBD3-4D652032A6BA}"/>
                  </a:ext>
                </a:extLst>
              </p:cNvPr>
              <p:cNvSpPr/>
              <p:nvPr/>
            </p:nvSpPr>
            <p:spPr>
              <a:xfrm>
                <a:off x="5531406" y="1133829"/>
                <a:ext cx="278563" cy="640625"/>
              </a:xfrm>
              <a:custGeom>
                <a:avLst/>
                <a:gdLst>
                  <a:gd name="connsiteX0" fmla="*/ 269560 w 278563"/>
                  <a:gd name="connsiteY0" fmla="*/ 639672 h 640625"/>
                  <a:gd name="connsiteX1" fmla="*/ 269560 w 278563"/>
                  <a:gd name="connsiteY1" fmla="*/ 639672 h 640625"/>
                  <a:gd name="connsiteX2" fmla="*/ 251241 w 278563"/>
                  <a:gd name="connsiteY2" fmla="*/ 631976 h 640625"/>
                  <a:gd name="connsiteX3" fmla="*/ 974 w 278563"/>
                  <a:gd name="connsiteY3" fmla="*/ 18603 h 640625"/>
                  <a:gd name="connsiteX4" fmla="*/ 9004 w 278563"/>
                  <a:gd name="connsiteY4" fmla="*/ 954 h 640625"/>
                  <a:gd name="connsiteX5" fmla="*/ 9004 w 278563"/>
                  <a:gd name="connsiteY5" fmla="*/ 954 h 640625"/>
                  <a:gd name="connsiteX6" fmla="*/ 27322 w 278563"/>
                  <a:gd name="connsiteY6" fmla="*/ 8650 h 640625"/>
                  <a:gd name="connsiteX7" fmla="*/ 277590 w 278563"/>
                  <a:gd name="connsiteY7" fmla="*/ 622023 h 640625"/>
                  <a:gd name="connsiteX8" fmla="*/ 269560 w 278563"/>
                  <a:gd name="connsiteY8" fmla="*/ 639672 h 64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563" h="640625">
                    <a:moveTo>
                      <a:pt x="269560" y="639672"/>
                    </a:moveTo>
                    <a:lnTo>
                      <a:pt x="269560" y="639672"/>
                    </a:lnTo>
                    <a:cubicBezTo>
                      <a:pt x="262282" y="642432"/>
                      <a:pt x="254085" y="639003"/>
                      <a:pt x="251241" y="631976"/>
                    </a:cubicBezTo>
                    <a:lnTo>
                      <a:pt x="974" y="18603"/>
                    </a:lnTo>
                    <a:cubicBezTo>
                      <a:pt x="-1870" y="11577"/>
                      <a:pt x="1727" y="3714"/>
                      <a:pt x="9004" y="954"/>
                    </a:cubicBezTo>
                    <a:lnTo>
                      <a:pt x="9004" y="954"/>
                    </a:lnTo>
                    <a:cubicBezTo>
                      <a:pt x="16281" y="-1806"/>
                      <a:pt x="24478" y="1623"/>
                      <a:pt x="27322" y="8650"/>
                    </a:cubicBezTo>
                    <a:lnTo>
                      <a:pt x="277590" y="622023"/>
                    </a:lnTo>
                    <a:cubicBezTo>
                      <a:pt x="280434" y="629049"/>
                      <a:pt x="276837" y="636912"/>
                      <a:pt x="269560" y="639672"/>
                    </a:cubicBezTo>
                    <a:close/>
                  </a:path>
                </a:pathLst>
              </a:custGeom>
              <a:solidFill>
                <a:srgbClr val="00264D"/>
              </a:solidFill>
              <a:ln w="8323" cap="flat">
                <a:noFill/>
                <a:prstDash val="solid"/>
                <a:miter/>
              </a:ln>
            </p:spPr>
            <p:txBody>
              <a:bodyPr rtlCol="0" anchor="ctr"/>
              <a:lstStyle/>
              <a:p>
                <a:endParaRPr lang="en-AU" sz="1285"/>
              </a:p>
            </p:txBody>
          </p:sp>
          <p:sp>
            <p:nvSpPr>
              <p:cNvPr id="50" name="Freeform: Shape 49">
                <a:extLst>
                  <a:ext uri="{FF2B5EF4-FFF2-40B4-BE49-F238E27FC236}">
                    <a16:creationId xmlns:a16="http://schemas.microsoft.com/office/drawing/2014/main" id="{046ED821-E9EB-ABDA-7987-5B44A9BFD2C8}"/>
                  </a:ext>
                </a:extLst>
              </p:cNvPr>
              <p:cNvSpPr/>
              <p:nvPr/>
            </p:nvSpPr>
            <p:spPr>
              <a:xfrm>
                <a:off x="5031931" y="1293545"/>
                <a:ext cx="210029" cy="490660"/>
              </a:xfrm>
              <a:custGeom>
                <a:avLst/>
                <a:gdLst>
                  <a:gd name="connsiteX0" fmla="*/ 6188 w 210029"/>
                  <a:gd name="connsiteY0" fmla="*/ 489910 h 490660"/>
                  <a:gd name="connsiteX1" fmla="*/ 6188 w 210029"/>
                  <a:gd name="connsiteY1" fmla="*/ 489910 h 490660"/>
                  <a:gd name="connsiteX2" fmla="*/ 751 w 210029"/>
                  <a:gd name="connsiteY2" fmla="*/ 477029 h 490660"/>
                  <a:gd name="connsiteX3" fmla="*/ 190961 w 210029"/>
                  <a:gd name="connsiteY3" fmla="*/ 6188 h 490660"/>
                  <a:gd name="connsiteX4" fmla="*/ 203842 w 210029"/>
                  <a:gd name="connsiteY4" fmla="*/ 751 h 490660"/>
                  <a:gd name="connsiteX5" fmla="*/ 203842 w 210029"/>
                  <a:gd name="connsiteY5" fmla="*/ 751 h 490660"/>
                  <a:gd name="connsiteX6" fmla="*/ 209279 w 210029"/>
                  <a:gd name="connsiteY6" fmla="*/ 13632 h 490660"/>
                  <a:gd name="connsiteX7" fmla="*/ 19069 w 210029"/>
                  <a:gd name="connsiteY7" fmla="*/ 484473 h 490660"/>
                  <a:gd name="connsiteX8" fmla="*/ 6188 w 210029"/>
                  <a:gd name="connsiteY8" fmla="*/ 489910 h 49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29" h="490660">
                    <a:moveTo>
                      <a:pt x="6188" y="489910"/>
                    </a:moveTo>
                    <a:lnTo>
                      <a:pt x="6188" y="489910"/>
                    </a:lnTo>
                    <a:cubicBezTo>
                      <a:pt x="1085" y="487903"/>
                      <a:pt x="-1340" y="482131"/>
                      <a:pt x="751" y="477029"/>
                    </a:cubicBezTo>
                    <a:lnTo>
                      <a:pt x="190961" y="6188"/>
                    </a:lnTo>
                    <a:cubicBezTo>
                      <a:pt x="192968" y="1085"/>
                      <a:pt x="198740" y="-1340"/>
                      <a:pt x="203842" y="751"/>
                    </a:cubicBezTo>
                    <a:lnTo>
                      <a:pt x="203842" y="751"/>
                    </a:lnTo>
                    <a:cubicBezTo>
                      <a:pt x="208944" y="2758"/>
                      <a:pt x="211370" y="8530"/>
                      <a:pt x="209279" y="13632"/>
                    </a:cubicBezTo>
                    <a:lnTo>
                      <a:pt x="19069" y="484473"/>
                    </a:lnTo>
                    <a:cubicBezTo>
                      <a:pt x="17062" y="489575"/>
                      <a:pt x="11290" y="492001"/>
                      <a:pt x="6188" y="489910"/>
                    </a:cubicBezTo>
                    <a:close/>
                  </a:path>
                </a:pathLst>
              </a:custGeom>
              <a:solidFill>
                <a:srgbClr val="00264D"/>
              </a:solidFill>
              <a:ln w="8323" cap="flat">
                <a:noFill/>
                <a:prstDash val="solid"/>
                <a:miter/>
              </a:ln>
            </p:spPr>
            <p:txBody>
              <a:bodyPr rtlCol="0" anchor="ctr"/>
              <a:lstStyle/>
              <a:p>
                <a:endParaRPr lang="en-AU" sz="1285"/>
              </a:p>
            </p:txBody>
          </p:sp>
          <p:sp>
            <p:nvSpPr>
              <p:cNvPr id="51" name="Freeform: Shape 50">
                <a:extLst>
                  <a:ext uri="{FF2B5EF4-FFF2-40B4-BE49-F238E27FC236}">
                    <a16:creationId xmlns:a16="http://schemas.microsoft.com/office/drawing/2014/main" id="{B7C5C79F-DE5F-A09A-30F0-B31203A2A9A9}"/>
                  </a:ext>
                </a:extLst>
              </p:cNvPr>
              <p:cNvSpPr/>
              <p:nvPr/>
            </p:nvSpPr>
            <p:spPr>
              <a:xfrm>
                <a:off x="4743006" y="1054238"/>
                <a:ext cx="315449" cy="736738"/>
              </a:xfrm>
              <a:custGeom>
                <a:avLst/>
                <a:gdLst>
                  <a:gd name="connsiteX0" fmla="*/ 306990 w 315449"/>
                  <a:gd name="connsiteY0" fmla="*/ 735908 h 736738"/>
                  <a:gd name="connsiteX1" fmla="*/ 306990 w 315449"/>
                  <a:gd name="connsiteY1" fmla="*/ 735908 h 736738"/>
                  <a:gd name="connsiteX2" fmla="*/ 287919 w 315449"/>
                  <a:gd name="connsiteY2" fmla="*/ 726289 h 736738"/>
                  <a:gd name="connsiteX3" fmla="*/ 1266 w 315449"/>
                  <a:gd name="connsiteY3" fmla="*/ 20320 h 736738"/>
                  <a:gd name="connsiteX4" fmla="*/ 8543 w 315449"/>
                  <a:gd name="connsiteY4" fmla="*/ 831 h 736738"/>
                  <a:gd name="connsiteX5" fmla="*/ 8543 w 315449"/>
                  <a:gd name="connsiteY5" fmla="*/ 831 h 736738"/>
                  <a:gd name="connsiteX6" fmla="*/ 27614 w 315449"/>
                  <a:gd name="connsiteY6" fmla="*/ 10450 h 736738"/>
                  <a:gd name="connsiteX7" fmla="*/ 314184 w 315449"/>
                  <a:gd name="connsiteY7" fmla="*/ 716502 h 736738"/>
                  <a:gd name="connsiteX8" fmla="*/ 306906 w 315449"/>
                  <a:gd name="connsiteY8" fmla="*/ 735992 h 73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449" h="736738">
                    <a:moveTo>
                      <a:pt x="306990" y="735908"/>
                    </a:moveTo>
                    <a:lnTo>
                      <a:pt x="306990" y="735908"/>
                    </a:lnTo>
                    <a:cubicBezTo>
                      <a:pt x="299713" y="738668"/>
                      <a:pt x="291181" y="734319"/>
                      <a:pt x="287919" y="726289"/>
                    </a:cubicBezTo>
                    <a:lnTo>
                      <a:pt x="1266" y="20320"/>
                    </a:lnTo>
                    <a:cubicBezTo>
                      <a:pt x="-1997" y="12290"/>
                      <a:pt x="1266" y="3507"/>
                      <a:pt x="8543" y="831"/>
                    </a:cubicBezTo>
                    <a:lnTo>
                      <a:pt x="8543" y="831"/>
                    </a:lnTo>
                    <a:cubicBezTo>
                      <a:pt x="15820" y="-1930"/>
                      <a:pt x="24352" y="2420"/>
                      <a:pt x="27614" y="10450"/>
                    </a:cubicBezTo>
                    <a:lnTo>
                      <a:pt x="314184" y="716502"/>
                    </a:lnTo>
                    <a:cubicBezTo>
                      <a:pt x="317446" y="724532"/>
                      <a:pt x="314184" y="733315"/>
                      <a:pt x="306906" y="735992"/>
                    </a:cubicBezTo>
                    <a:close/>
                  </a:path>
                </a:pathLst>
              </a:custGeom>
              <a:solidFill>
                <a:srgbClr val="00264D"/>
              </a:solidFill>
              <a:ln w="8323" cap="flat">
                <a:noFill/>
                <a:prstDash val="solid"/>
                <a:miter/>
              </a:ln>
            </p:spPr>
            <p:txBody>
              <a:bodyPr rtlCol="0" anchor="ctr"/>
              <a:lstStyle/>
              <a:p>
                <a:endParaRPr lang="en-AU" sz="1285"/>
              </a:p>
            </p:txBody>
          </p:sp>
          <p:sp>
            <p:nvSpPr>
              <p:cNvPr id="52" name="Freeform: Shape 51">
                <a:extLst>
                  <a:ext uri="{FF2B5EF4-FFF2-40B4-BE49-F238E27FC236}">
                    <a16:creationId xmlns:a16="http://schemas.microsoft.com/office/drawing/2014/main" id="{15FF23EF-B758-8847-4B08-3B470EFC6A8F}"/>
                  </a:ext>
                </a:extLst>
              </p:cNvPr>
              <p:cNvSpPr/>
              <p:nvPr/>
            </p:nvSpPr>
            <p:spPr>
              <a:xfrm>
                <a:off x="5081363" y="1238671"/>
                <a:ext cx="460217" cy="87660"/>
              </a:xfrm>
              <a:custGeom>
                <a:avLst/>
                <a:gdLst>
                  <a:gd name="connsiteX0" fmla="*/ 416388 w 460217"/>
                  <a:gd name="connsiteY0" fmla="*/ 0 h 87660"/>
                  <a:gd name="connsiteX1" fmla="*/ 460218 w 460217"/>
                  <a:gd name="connsiteY1" fmla="*/ 43830 h 87660"/>
                  <a:gd name="connsiteX2" fmla="*/ 460218 w 460217"/>
                  <a:gd name="connsiteY2" fmla="*/ 43830 h 87660"/>
                  <a:gd name="connsiteX3" fmla="*/ 416388 w 460217"/>
                  <a:gd name="connsiteY3" fmla="*/ 87661 h 87660"/>
                  <a:gd name="connsiteX4" fmla="*/ 43830 w 460217"/>
                  <a:gd name="connsiteY4" fmla="*/ 87661 h 87660"/>
                  <a:gd name="connsiteX5" fmla="*/ 0 w 460217"/>
                  <a:gd name="connsiteY5" fmla="*/ 43830 h 87660"/>
                  <a:gd name="connsiteX6" fmla="*/ 0 w 460217"/>
                  <a:gd name="connsiteY6" fmla="*/ 43830 h 87660"/>
                  <a:gd name="connsiteX7" fmla="*/ 43830 w 460217"/>
                  <a:gd name="connsiteY7" fmla="*/ 0 h 8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217" h="87660">
                    <a:moveTo>
                      <a:pt x="416388" y="0"/>
                    </a:moveTo>
                    <a:cubicBezTo>
                      <a:pt x="440594" y="0"/>
                      <a:pt x="460218" y="19624"/>
                      <a:pt x="460218" y="43830"/>
                    </a:cubicBezTo>
                    <a:lnTo>
                      <a:pt x="460218" y="43830"/>
                    </a:lnTo>
                    <a:cubicBezTo>
                      <a:pt x="460218" y="68037"/>
                      <a:pt x="440594" y="87661"/>
                      <a:pt x="416388" y="87661"/>
                    </a:cubicBezTo>
                    <a:lnTo>
                      <a:pt x="43830" y="87661"/>
                    </a:lnTo>
                    <a:cubicBezTo>
                      <a:pt x="19623" y="87661"/>
                      <a:pt x="0" y="68037"/>
                      <a:pt x="0" y="43830"/>
                    </a:cubicBezTo>
                    <a:lnTo>
                      <a:pt x="0" y="43830"/>
                    </a:lnTo>
                    <a:cubicBezTo>
                      <a:pt x="0" y="19623"/>
                      <a:pt x="19624" y="0"/>
                      <a:pt x="43830" y="0"/>
                    </a:cubicBezTo>
                    <a:close/>
                  </a:path>
                </a:pathLst>
              </a:custGeom>
              <a:solidFill>
                <a:srgbClr val="00264D"/>
              </a:solidFill>
              <a:ln w="8323" cap="flat">
                <a:noFill/>
                <a:prstDash val="solid"/>
                <a:miter/>
              </a:ln>
            </p:spPr>
            <p:txBody>
              <a:bodyPr rtlCol="0" anchor="ctr"/>
              <a:lstStyle/>
              <a:p>
                <a:endParaRPr lang="en-AU" sz="1285"/>
              </a:p>
            </p:txBody>
          </p:sp>
          <p:sp>
            <p:nvSpPr>
              <p:cNvPr id="53" name="Freeform: Shape 52">
                <a:extLst>
                  <a:ext uri="{FF2B5EF4-FFF2-40B4-BE49-F238E27FC236}">
                    <a16:creationId xmlns:a16="http://schemas.microsoft.com/office/drawing/2014/main" id="{33A79A2B-6381-2203-164F-B6783DEB77D0}"/>
                  </a:ext>
                </a:extLst>
              </p:cNvPr>
              <p:cNvSpPr/>
              <p:nvPr/>
            </p:nvSpPr>
            <p:spPr>
              <a:xfrm>
                <a:off x="5203846" y="1036500"/>
                <a:ext cx="321620" cy="228937"/>
              </a:xfrm>
              <a:custGeom>
                <a:avLst/>
                <a:gdLst>
                  <a:gd name="connsiteX0" fmla="*/ 38200 w 321620"/>
                  <a:gd name="connsiteY0" fmla="*/ 15307 h 228937"/>
                  <a:gd name="connsiteX1" fmla="*/ 142 w 321620"/>
                  <a:gd name="connsiteY1" fmla="*/ 155664 h 228937"/>
                  <a:gd name="connsiteX2" fmla="*/ 28832 w 321620"/>
                  <a:gd name="connsiteY2" fmla="*/ 228938 h 228937"/>
                  <a:gd name="connsiteX3" fmla="*/ 229498 w 321620"/>
                  <a:gd name="connsiteY3" fmla="*/ 227349 h 228937"/>
                  <a:gd name="connsiteX4" fmla="*/ 320253 w 321620"/>
                  <a:gd name="connsiteY4" fmla="*/ 118693 h 228937"/>
                  <a:gd name="connsiteX5" fmla="*/ 320086 w 321620"/>
                  <a:gd name="connsiteY5" fmla="*/ 117857 h 228937"/>
                  <a:gd name="connsiteX6" fmla="*/ 317577 w 321620"/>
                  <a:gd name="connsiteY6" fmla="*/ 101629 h 228937"/>
                  <a:gd name="connsiteX7" fmla="*/ 303859 w 321620"/>
                  <a:gd name="connsiteY7" fmla="*/ 0 h 228937"/>
                  <a:gd name="connsiteX8" fmla="*/ 29669 w 321620"/>
                  <a:gd name="connsiteY8" fmla="*/ 30363 h 228937"/>
                  <a:gd name="connsiteX9" fmla="*/ 38200 w 321620"/>
                  <a:gd name="connsiteY9" fmla="*/ 15223 h 22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620" h="228937">
                    <a:moveTo>
                      <a:pt x="38200" y="15307"/>
                    </a:moveTo>
                    <a:cubicBezTo>
                      <a:pt x="38200" y="15307"/>
                      <a:pt x="-2702" y="132746"/>
                      <a:pt x="142" y="155664"/>
                    </a:cubicBezTo>
                    <a:cubicBezTo>
                      <a:pt x="5411" y="198575"/>
                      <a:pt x="28832" y="228938"/>
                      <a:pt x="28832" y="228938"/>
                    </a:cubicBezTo>
                    <a:lnTo>
                      <a:pt x="229498" y="227349"/>
                    </a:lnTo>
                    <a:cubicBezTo>
                      <a:pt x="286795" y="226930"/>
                      <a:pt x="329956" y="175154"/>
                      <a:pt x="320253" y="118693"/>
                    </a:cubicBezTo>
                    <a:lnTo>
                      <a:pt x="320086" y="117857"/>
                    </a:lnTo>
                    <a:cubicBezTo>
                      <a:pt x="319166" y="112503"/>
                      <a:pt x="318329" y="107066"/>
                      <a:pt x="317577" y="101629"/>
                    </a:cubicBezTo>
                    <a:cubicBezTo>
                      <a:pt x="314147" y="76201"/>
                      <a:pt x="303859" y="0"/>
                      <a:pt x="303859" y="0"/>
                    </a:cubicBezTo>
                    <a:cubicBezTo>
                      <a:pt x="241543" y="40401"/>
                      <a:pt x="128621" y="57046"/>
                      <a:pt x="29669" y="30363"/>
                    </a:cubicBezTo>
                    <a:lnTo>
                      <a:pt x="38200" y="15223"/>
                    </a:lnTo>
                    <a:close/>
                  </a:path>
                </a:pathLst>
              </a:custGeom>
              <a:solidFill>
                <a:srgbClr val="25B3E0"/>
              </a:solidFill>
              <a:ln w="8323" cap="flat">
                <a:noFill/>
                <a:prstDash val="solid"/>
                <a:miter/>
              </a:ln>
            </p:spPr>
            <p:txBody>
              <a:bodyPr rtlCol="0" anchor="ctr"/>
              <a:lstStyle/>
              <a:p>
                <a:endParaRPr lang="en-AU" sz="1285"/>
              </a:p>
            </p:txBody>
          </p:sp>
          <p:sp>
            <p:nvSpPr>
              <p:cNvPr id="54" name="Freeform: Shape 53">
                <a:extLst>
                  <a:ext uri="{FF2B5EF4-FFF2-40B4-BE49-F238E27FC236}">
                    <a16:creationId xmlns:a16="http://schemas.microsoft.com/office/drawing/2014/main" id="{CBD00EDA-5AE5-90C6-A431-C078909EC66B}"/>
                  </a:ext>
                </a:extLst>
              </p:cNvPr>
              <p:cNvSpPr/>
              <p:nvPr/>
            </p:nvSpPr>
            <p:spPr>
              <a:xfrm>
                <a:off x="5077097" y="925251"/>
                <a:ext cx="162774" cy="186947"/>
              </a:xfrm>
              <a:custGeom>
                <a:avLst/>
                <a:gdLst>
                  <a:gd name="connsiteX0" fmla="*/ 0 w 162774"/>
                  <a:gd name="connsiteY0" fmla="*/ 134586 h 186947"/>
                  <a:gd name="connsiteX1" fmla="*/ 73775 w 162774"/>
                  <a:gd name="connsiteY1" fmla="*/ 69928 h 186947"/>
                  <a:gd name="connsiteX2" fmla="*/ 129651 w 162774"/>
                  <a:gd name="connsiteY2" fmla="*/ 0 h 186947"/>
                  <a:gd name="connsiteX3" fmla="*/ 162774 w 162774"/>
                  <a:gd name="connsiteY3" fmla="*/ 78292 h 186947"/>
                  <a:gd name="connsiteX4" fmla="*/ 12212 w 162774"/>
                  <a:gd name="connsiteY4" fmla="*/ 186948 h 186947"/>
                  <a:gd name="connsiteX5" fmla="*/ 3429 w 162774"/>
                  <a:gd name="connsiteY5" fmla="*/ 160683 h 186947"/>
                  <a:gd name="connsiteX6" fmla="*/ 0 w 162774"/>
                  <a:gd name="connsiteY6" fmla="*/ 134586 h 18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74" h="186947">
                    <a:moveTo>
                      <a:pt x="0" y="134586"/>
                    </a:moveTo>
                    <a:lnTo>
                      <a:pt x="73775" y="69928"/>
                    </a:lnTo>
                    <a:lnTo>
                      <a:pt x="129651" y="0"/>
                    </a:lnTo>
                    <a:lnTo>
                      <a:pt x="162774" y="78292"/>
                    </a:lnTo>
                    <a:cubicBezTo>
                      <a:pt x="129902" y="127560"/>
                      <a:pt x="84147" y="167124"/>
                      <a:pt x="12212" y="186948"/>
                    </a:cubicBezTo>
                    <a:lnTo>
                      <a:pt x="3429" y="160683"/>
                    </a:lnTo>
                    <a:lnTo>
                      <a:pt x="0" y="134586"/>
                    </a:lnTo>
                    <a:close/>
                  </a:path>
                </a:pathLst>
              </a:custGeom>
              <a:solidFill>
                <a:srgbClr val="F8981D"/>
              </a:solidFill>
              <a:ln w="8323" cap="flat">
                <a:noFill/>
                <a:prstDash val="solid"/>
                <a:miter/>
              </a:ln>
            </p:spPr>
            <p:txBody>
              <a:bodyPr rtlCol="0" anchor="ctr"/>
              <a:lstStyle/>
              <a:p>
                <a:endParaRPr lang="en-AU" sz="1285"/>
              </a:p>
            </p:txBody>
          </p:sp>
          <p:sp>
            <p:nvSpPr>
              <p:cNvPr id="55" name="Freeform: Shape 54">
                <a:extLst>
                  <a:ext uri="{FF2B5EF4-FFF2-40B4-BE49-F238E27FC236}">
                    <a16:creationId xmlns:a16="http://schemas.microsoft.com/office/drawing/2014/main" id="{A577ED2E-3152-9479-FA87-55075E43FFF1}"/>
                  </a:ext>
                </a:extLst>
              </p:cNvPr>
              <p:cNvSpPr/>
              <p:nvPr/>
            </p:nvSpPr>
            <p:spPr>
              <a:xfrm>
                <a:off x="4865892" y="1151094"/>
                <a:ext cx="514670" cy="538761"/>
              </a:xfrm>
              <a:custGeom>
                <a:avLst/>
                <a:gdLst>
                  <a:gd name="connsiteX0" fmla="*/ 84 w 514670"/>
                  <a:gd name="connsiteY0" fmla="*/ 531149 h 538761"/>
                  <a:gd name="connsiteX1" fmla="*/ 100626 w 514670"/>
                  <a:gd name="connsiteY1" fmla="*/ 172226 h 538761"/>
                  <a:gd name="connsiteX2" fmla="*/ 158425 w 514670"/>
                  <a:gd name="connsiteY2" fmla="*/ 106983 h 538761"/>
                  <a:gd name="connsiteX3" fmla="*/ 373896 w 514670"/>
                  <a:gd name="connsiteY3" fmla="*/ 0 h 538761"/>
                  <a:gd name="connsiteX4" fmla="*/ 514671 w 514670"/>
                  <a:gd name="connsiteY4" fmla="*/ 119613 h 538761"/>
                  <a:gd name="connsiteX5" fmla="*/ 218315 w 514670"/>
                  <a:gd name="connsiteY5" fmla="*/ 241903 h 538761"/>
                  <a:gd name="connsiteX6" fmla="*/ 89333 w 514670"/>
                  <a:gd name="connsiteY6" fmla="*/ 538761 h 538761"/>
                  <a:gd name="connsiteX7" fmla="*/ 0 w 514670"/>
                  <a:gd name="connsiteY7" fmla="*/ 531233 h 53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670" h="538761">
                    <a:moveTo>
                      <a:pt x="84" y="531149"/>
                    </a:moveTo>
                    <a:cubicBezTo>
                      <a:pt x="84" y="519857"/>
                      <a:pt x="64407" y="275110"/>
                      <a:pt x="100626" y="172226"/>
                    </a:cubicBezTo>
                    <a:cubicBezTo>
                      <a:pt x="110663" y="143787"/>
                      <a:pt x="131407" y="120366"/>
                      <a:pt x="158425" y="106983"/>
                    </a:cubicBezTo>
                    <a:lnTo>
                      <a:pt x="373896" y="0"/>
                    </a:lnTo>
                    <a:lnTo>
                      <a:pt x="514671" y="119613"/>
                    </a:lnTo>
                    <a:lnTo>
                      <a:pt x="218315" y="241903"/>
                    </a:lnTo>
                    <a:cubicBezTo>
                      <a:pt x="206772" y="319610"/>
                      <a:pt x="151984" y="432113"/>
                      <a:pt x="89333" y="538761"/>
                    </a:cubicBezTo>
                    <a:lnTo>
                      <a:pt x="0" y="531233"/>
                    </a:lnTo>
                    <a:close/>
                  </a:path>
                </a:pathLst>
              </a:custGeom>
              <a:solidFill>
                <a:srgbClr val="25B3E0"/>
              </a:solidFill>
              <a:ln w="8323" cap="flat">
                <a:noFill/>
                <a:prstDash val="solid"/>
                <a:miter/>
              </a:ln>
            </p:spPr>
            <p:txBody>
              <a:bodyPr rtlCol="0" anchor="ctr"/>
              <a:lstStyle/>
              <a:p>
                <a:endParaRPr lang="en-AU" sz="1285"/>
              </a:p>
            </p:txBody>
          </p:sp>
          <p:sp>
            <p:nvSpPr>
              <p:cNvPr id="56" name="Freeform: Shape 55">
                <a:extLst>
                  <a:ext uri="{FF2B5EF4-FFF2-40B4-BE49-F238E27FC236}">
                    <a16:creationId xmlns:a16="http://schemas.microsoft.com/office/drawing/2014/main" id="{7C791EED-E44F-4D27-FA1E-C6BA7C79386E}"/>
                  </a:ext>
                </a:extLst>
              </p:cNvPr>
              <p:cNvSpPr/>
              <p:nvPr/>
            </p:nvSpPr>
            <p:spPr>
              <a:xfrm>
                <a:off x="4919175" y="1194004"/>
                <a:ext cx="461388" cy="495767"/>
              </a:xfrm>
              <a:custGeom>
                <a:avLst/>
                <a:gdLst>
                  <a:gd name="connsiteX0" fmla="*/ 0 w 461388"/>
                  <a:gd name="connsiteY0" fmla="*/ 492672 h 495767"/>
                  <a:gd name="connsiteX1" fmla="*/ 89250 w 461388"/>
                  <a:gd name="connsiteY1" fmla="*/ 322119 h 495767"/>
                  <a:gd name="connsiteX2" fmla="*/ 114929 w 461388"/>
                  <a:gd name="connsiteY2" fmla="*/ 164364 h 495767"/>
                  <a:gd name="connsiteX3" fmla="*/ 142365 w 461388"/>
                  <a:gd name="connsiteY3" fmla="*/ 125970 h 495767"/>
                  <a:gd name="connsiteX4" fmla="*/ 249431 w 461388"/>
                  <a:gd name="connsiteY4" fmla="*/ 61981 h 495767"/>
                  <a:gd name="connsiteX5" fmla="*/ 371135 w 461388"/>
                  <a:gd name="connsiteY5" fmla="*/ 0 h 495767"/>
                  <a:gd name="connsiteX6" fmla="*/ 461389 w 461388"/>
                  <a:gd name="connsiteY6" fmla="*/ 76619 h 495767"/>
                  <a:gd name="connsiteX7" fmla="*/ 165033 w 461388"/>
                  <a:gd name="connsiteY7" fmla="*/ 198909 h 495767"/>
                  <a:gd name="connsiteX8" fmla="*/ 36051 w 461388"/>
                  <a:gd name="connsiteY8" fmla="*/ 495767 h 495767"/>
                  <a:gd name="connsiteX9" fmla="*/ 0 w 461388"/>
                  <a:gd name="connsiteY9" fmla="*/ 492756 h 49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388" h="495767">
                    <a:moveTo>
                      <a:pt x="0" y="492672"/>
                    </a:moveTo>
                    <a:cubicBezTo>
                      <a:pt x="8616" y="421323"/>
                      <a:pt x="64240" y="357585"/>
                      <a:pt x="89250" y="322119"/>
                    </a:cubicBezTo>
                    <a:cubicBezTo>
                      <a:pt x="121119" y="277034"/>
                      <a:pt x="101713" y="201920"/>
                      <a:pt x="114929" y="164364"/>
                    </a:cubicBezTo>
                    <a:cubicBezTo>
                      <a:pt x="118693" y="153657"/>
                      <a:pt x="129232" y="139855"/>
                      <a:pt x="142365" y="125970"/>
                    </a:cubicBezTo>
                    <a:cubicBezTo>
                      <a:pt x="171473" y="95272"/>
                      <a:pt x="208779" y="73859"/>
                      <a:pt x="249431" y="61981"/>
                    </a:cubicBezTo>
                    <a:cubicBezTo>
                      <a:pt x="304386" y="45838"/>
                      <a:pt x="336924" y="22668"/>
                      <a:pt x="371135" y="0"/>
                    </a:cubicBezTo>
                    <a:lnTo>
                      <a:pt x="461389" y="76619"/>
                    </a:lnTo>
                    <a:lnTo>
                      <a:pt x="165033" y="198909"/>
                    </a:lnTo>
                    <a:cubicBezTo>
                      <a:pt x="153490" y="276616"/>
                      <a:pt x="98702" y="389119"/>
                      <a:pt x="36051" y="495767"/>
                    </a:cubicBezTo>
                    <a:lnTo>
                      <a:pt x="0" y="492756"/>
                    </a:lnTo>
                    <a:close/>
                  </a:path>
                </a:pathLst>
              </a:custGeom>
              <a:solidFill>
                <a:srgbClr val="25B3E0"/>
              </a:solidFill>
              <a:ln w="8323" cap="flat">
                <a:noFill/>
                <a:prstDash val="solid"/>
                <a:miter/>
              </a:ln>
            </p:spPr>
            <p:txBody>
              <a:bodyPr rtlCol="0" anchor="ctr"/>
              <a:lstStyle/>
              <a:p>
                <a:endParaRPr lang="en-AU" sz="1285"/>
              </a:p>
            </p:txBody>
          </p:sp>
          <p:sp>
            <p:nvSpPr>
              <p:cNvPr id="57" name="Freeform: Shape 56">
                <a:extLst>
                  <a:ext uri="{FF2B5EF4-FFF2-40B4-BE49-F238E27FC236}">
                    <a16:creationId xmlns:a16="http://schemas.microsoft.com/office/drawing/2014/main" id="{539966DE-8C7A-B7DF-65CA-7426E0950E1E}"/>
                  </a:ext>
                </a:extLst>
              </p:cNvPr>
              <p:cNvSpPr/>
              <p:nvPr/>
            </p:nvSpPr>
            <p:spPr>
              <a:xfrm>
                <a:off x="4301352" y="1120521"/>
                <a:ext cx="296892" cy="668580"/>
              </a:xfrm>
              <a:custGeom>
                <a:avLst/>
                <a:gdLst>
                  <a:gd name="connsiteX0" fmla="*/ 8716 w 296892"/>
                  <a:gd name="connsiteY0" fmla="*/ 667701 h 668580"/>
                  <a:gd name="connsiteX1" fmla="*/ 8716 w 296892"/>
                  <a:gd name="connsiteY1" fmla="*/ 667701 h 668580"/>
                  <a:gd name="connsiteX2" fmla="*/ 1104 w 296892"/>
                  <a:gd name="connsiteY2" fmla="*/ 649383 h 668580"/>
                  <a:gd name="connsiteX3" fmla="*/ 269523 w 296892"/>
                  <a:gd name="connsiteY3" fmla="*/ 9076 h 668580"/>
                  <a:gd name="connsiteX4" fmla="*/ 288176 w 296892"/>
                  <a:gd name="connsiteY4" fmla="*/ 963 h 668580"/>
                  <a:gd name="connsiteX5" fmla="*/ 288176 w 296892"/>
                  <a:gd name="connsiteY5" fmla="*/ 963 h 668580"/>
                  <a:gd name="connsiteX6" fmla="*/ 295788 w 296892"/>
                  <a:gd name="connsiteY6" fmla="*/ 19281 h 668580"/>
                  <a:gd name="connsiteX7" fmla="*/ 27369 w 296892"/>
                  <a:gd name="connsiteY7" fmla="*/ 659504 h 668580"/>
                  <a:gd name="connsiteX8" fmla="*/ 8716 w 296892"/>
                  <a:gd name="connsiteY8" fmla="*/ 667618 h 6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92" h="668580">
                    <a:moveTo>
                      <a:pt x="8716" y="667701"/>
                    </a:moveTo>
                    <a:lnTo>
                      <a:pt x="8716" y="667701"/>
                    </a:lnTo>
                    <a:cubicBezTo>
                      <a:pt x="1439" y="664857"/>
                      <a:pt x="-1907" y="656744"/>
                      <a:pt x="1104" y="649383"/>
                    </a:cubicBezTo>
                    <a:lnTo>
                      <a:pt x="269523" y="9076"/>
                    </a:lnTo>
                    <a:cubicBezTo>
                      <a:pt x="272618" y="1799"/>
                      <a:pt x="280899" y="-1881"/>
                      <a:pt x="288176" y="963"/>
                    </a:cubicBezTo>
                    <a:lnTo>
                      <a:pt x="288176" y="963"/>
                    </a:lnTo>
                    <a:cubicBezTo>
                      <a:pt x="295453" y="3806"/>
                      <a:pt x="298799" y="11920"/>
                      <a:pt x="295788" y="19281"/>
                    </a:cubicBezTo>
                    <a:lnTo>
                      <a:pt x="27369" y="659504"/>
                    </a:lnTo>
                    <a:cubicBezTo>
                      <a:pt x="24274" y="666781"/>
                      <a:pt x="15993" y="670462"/>
                      <a:pt x="8716" y="667618"/>
                    </a:cubicBezTo>
                    <a:close/>
                  </a:path>
                </a:pathLst>
              </a:custGeom>
              <a:solidFill>
                <a:srgbClr val="00264D"/>
              </a:solidFill>
              <a:ln w="8323" cap="flat">
                <a:noFill/>
                <a:prstDash val="solid"/>
                <a:miter/>
              </a:ln>
            </p:spPr>
            <p:txBody>
              <a:bodyPr rtlCol="0" anchor="ctr"/>
              <a:lstStyle/>
              <a:p>
                <a:endParaRPr lang="en-AU" sz="1285"/>
              </a:p>
            </p:txBody>
          </p:sp>
          <p:sp>
            <p:nvSpPr>
              <p:cNvPr id="58" name="Freeform: Shape 57">
                <a:extLst>
                  <a:ext uri="{FF2B5EF4-FFF2-40B4-BE49-F238E27FC236}">
                    <a16:creationId xmlns:a16="http://schemas.microsoft.com/office/drawing/2014/main" id="{212D9165-40E6-6D86-65CA-A229F2C1CD59}"/>
                  </a:ext>
                </a:extLst>
              </p:cNvPr>
              <p:cNvSpPr/>
              <p:nvPr/>
            </p:nvSpPr>
            <p:spPr>
              <a:xfrm>
                <a:off x="5271338" y="542907"/>
                <a:ext cx="33876" cy="76133"/>
              </a:xfrm>
              <a:custGeom>
                <a:avLst/>
                <a:gdLst>
                  <a:gd name="connsiteX0" fmla="*/ 24493 w 33876"/>
                  <a:gd name="connsiteY0" fmla="*/ 0 h 76133"/>
                  <a:gd name="connsiteX1" fmla="*/ 14204 w 33876"/>
                  <a:gd name="connsiteY1" fmla="*/ 65662 h 76133"/>
                  <a:gd name="connsiteX2" fmla="*/ 24493 w 33876"/>
                  <a:gd name="connsiteY2" fmla="*/ 0 h 76133"/>
                  <a:gd name="connsiteX3" fmla="*/ 24493 w 33876"/>
                  <a:gd name="connsiteY3" fmla="*/ 0 h 76133"/>
                </a:gdLst>
                <a:ahLst/>
                <a:cxnLst>
                  <a:cxn ang="0">
                    <a:pos x="connsiteX0" y="connsiteY0"/>
                  </a:cxn>
                  <a:cxn ang="0">
                    <a:pos x="connsiteX1" y="connsiteY1"/>
                  </a:cxn>
                  <a:cxn ang="0">
                    <a:pos x="connsiteX2" y="connsiteY2"/>
                  </a:cxn>
                  <a:cxn ang="0">
                    <a:pos x="connsiteX3" y="connsiteY3"/>
                  </a:cxn>
                </a:cxnLst>
                <a:rect l="l" t="t" r="r" b="b"/>
                <a:pathLst>
                  <a:path w="33876" h="76133">
                    <a:moveTo>
                      <a:pt x="24493" y="0"/>
                    </a:moveTo>
                    <a:cubicBezTo>
                      <a:pt x="24493" y="0"/>
                      <a:pt x="-22934" y="21413"/>
                      <a:pt x="14204" y="65662"/>
                    </a:cubicBezTo>
                    <a:cubicBezTo>
                      <a:pt x="51343" y="109827"/>
                      <a:pt x="24493" y="0"/>
                      <a:pt x="24493" y="0"/>
                    </a:cubicBezTo>
                    <a:lnTo>
                      <a:pt x="24493" y="0"/>
                    </a:lnTo>
                    <a:close/>
                  </a:path>
                </a:pathLst>
              </a:custGeom>
              <a:solidFill>
                <a:srgbClr val="00264D"/>
              </a:solidFill>
              <a:ln w="8323" cap="flat">
                <a:noFill/>
                <a:prstDash val="solid"/>
                <a:miter/>
              </a:ln>
            </p:spPr>
            <p:txBody>
              <a:bodyPr rtlCol="0" anchor="ctr"/>
              <a:lstStyle/>
              <a:p>
                <a:endParaRPr lang="en-AU" sz="1285"/>
              </a:p>
            </p:txBody>
          </p:sp>
          <p:sp>
            <p:nvSpPr>
              <p:cNvPr id="59" name="Freeform: Shape 58">
                <a:extLst>
                  <a:ext uri="{FF2B5EF4-FFF2-40B4-BE49-F238E27FC236}">
                    <a16:creationId xmlns:a16="http://schemas.microsoft.com/office/drawing/2014/main" id="{AF74A770-D3B8-31A3-CB0F-972566AB53A0}"/>
                  </a:ext>
                </a:extLst>
              </p:cNvPr>
              <p:cNvSpPr/>
              <p:nvPr/>
            </p:nvSpPr>
            <p:spPr>
              <a:xfrm>
                <a:off x="5280691" y="703127"/>
                <a:ext cx="195646" cy="119574"/>
              </a:xfrm>
              <a:custGeom>
                <a:avLst/>
                <a:gdLst>
                  <a:gd name="connsiteX0" fmla="*/ 175739 w 195646"/>
                  <a:gd name="connsiteY0" fmla="*/ 47806 h 119574"/>
                  <a:gd name="connsiteX1" fmla="*/ 148805 w 195646"/>
                  <a:gd name="connsiteY1" fmla="*/ 7991 h 119574"/>
                  <a:gd name="connsiteX2" fmla="*/ 89668 w 195646"/>
                  <a:gd name="connsiteY2" fmla="*/ 2805 h 119574"/>
                  <a:gd name="connsiteX3" fmla="*/ 19740 w 195646"/>
                  <a:gd name="connsiteY3" fmla="*/ 23047 h 119574"/>
                  <a:gd name="connsiteX4" fmla="*/ 0 w 195646"/>
                  <a:gd name="connsiteY4" fmla="*/ 88291 h 119574"/>
                  <a:gd name="connsiteX5" fmla="*/ 65913 w 195646"/>
                  <a:gd name="connsiteY5" fmla="*/ 119574 h 119574"/>
                  <a:gd name="connsiteX6" fmla="*/ 195647 w 195646"/>
                  <a:gd name="connsiteY6" fmla="*/ 22462 h 119574"/>
                  <a:gd name="connsiteX7" fmla="*/ 175656 w 195646"/>
                  <a:gd name="connsiteY7" fmla="*/ 47806 h 11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646" h="119574">
                    <a:moveTo>
                      <a:pt x="175739" y="47806"/>
                    </a:moveTo>
                    <a:cubicBezTo>
                      <a:pt x="175739" y="47806"/>
                      <a:pt x="175237" y="21123"/>
                      <a:pt x="148805" y="7991"/>
                    </a:cubicBezTo>
                    <a:cubicBezTo>
                      <a:pt x="136091" y="1717"/>
                      <a:pt x="115849" y="-3385"/>
                      <a:pt x="89668" y="2805"/>
                    </a:cubicBezTo>
                    <a:cubicBezTo>
                      <a:pt x="37390" y="15017"/>
                      <a:pt x="19740" y="23047"/>
                      <a:pt x="19740" y="23047"/>
                    </a:cubicBezTo>
                    <a:lnTo>
                      <a:pt x="0" y="88291"/>
                    </a:lnTo>
                    <a:lnTo>
                      <a:pt x="65913" y="119574"/>
                    </a:lnTo>
                    <a:lnTo>
                      <a:pt x="195647" y="22462"/>
                    </a:lnTo>
                    <a:lnTo>
                      <a:pt x="175656" y="47806"/>
                    </a:lnTo>
                    <a:close/>
                  </a:path>
                </a:pathLst>
              </a:custGeom>
              <a:solidFill>
                <a:srgbClr val="F8981D"/>
              </a:solidFill>
              <a:ln w="8323" cap="flat">
                <a:noFill/>
                <a:prstDash val="solid"/>
                <a:miter/>
              </a:ln>
            </p:spPr>
            <p:txBody>
              <a:bodyPr rtlCol="0" anchor="ctr"/>
              <a:lstStyle/>
              <a:p>
                <a:endParaRPr lang="en-AU" sz="1285"/>
              </a:p>
            </p:txBody>
          </p:sp>
          <p:sp>
            <p:nvSpPr>
              <p:cNvPr id="60" name="Freeform: Shape 59">
                <a:extLst>
                  <a:ext uri="{FF2B5EF4-FFF2-40B4-BE49-F238E27FC236}">
                    <a16:creationId xmlns:a16="http://schemas.microsoft.com/office/drawing/2014/main" id="{BFA9C32A-1112-7DE4-546D-EED7BA30CB89}"/>
                  </a:ext>
                </a:extLst>
              </p:cNvPr>
              <p:cNvSpPr/>
              <p:nvPr/>
            </p:nvSpPr>
            <p:spPr>
              <a:xfrm>
                <a:off x="5285004" y="525497"/>
                <a:ext cx="117356" cy="153216"/>
              </a:xfrm>
              <a:custGeom>
                <a:avLst/>
                <a:gdLst>
                  <a:gd name="connsiteX0" fmla="*/ 2044 w 117356"/>
                  <a:gd name="connsiteY0" fmla="*/ 55218 h 153216"/>
                  <a:gd name="connsiteX1" fmla="*/ 21784 w 117356"/>
                  <a:gd name="connsiteY1" fmla="*/ 14148 h 153216"/>
                  <a:gd name="connsiteX2" fmla="*/ 65196 w 117356"/>
                  <a:gd name="connsiteY2" fmla="*/ 262 h 153216"/>
                  <a:gd name="connsiteX3" fmla="*/ 65196 w 117356"/>
                  <a:gd name="connsiteY3" fmla="*/ 262 h 153216"/>
                  <a:gd name="connsiteX4" fmla="*/ 117307 w 117356"/>
                  <a:gd name="connsiteY4" fmla="*/ 60153 h 153216"/>
                  <a:gd name="connsiteX5" fmla="*/ 115132 w 117356"/>
                  <a:gd name="connsiteY5" fmla="*/ 113769 h 153216"/>
                  <a:gd name="connsiteX6" fmla="*/ 101080 w 117356"/>
                  <a:gd name="connsiteY6" fmla="*/ 143129 h 153216"/>
                  <a:gd name="connsiteX7" fmla="*/ 70047 w 117356"/>
                  <a:gd name="connsiteY7" fmla="*/ 152999 h 153216"/>
                  <a:gd name="connsiteX8" fmla="*/ 38262 w 117356"/>
                  <a:gd name="connsiteY8" fmla="*/ 149821 h 153216"/>
                  <a:gd name="connsiteX9" fmla="*/ 36 w 117356"/>
                  <a:gd name="connsiteY9" fmla="*/ 105823 h 153216"/>
                  <a:gd name="connsiteX10" fmla="*/ 2127 w 117356"/>
                  <a:gd name="connsiteY10" fmla="*/ 55134 h 153216"/>
                  <a:gd name="connsiteX11" fmla="*/ 2127 w 117356"/>
                  <a:gd name="connsiteY11" fmla="*/ 55134 h 15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356" h="153216">
                    <a:moveTo>
                      <a:pt x="2044" y="55218"/>
                    </a:moveTo>
                    <a:cubicBezTo>
                      <a:pt x="2713" y="39409"/>
                      <a:pt x="9823" y="24520"/>
                      <a:pt x="21784" y="14148"/>
                    </a:cubicBezTo>
                    <a:cubicBezTo>
                      <a:pt x="33745" y="3776"/>
                      <a:pt x="49471" y="-1243"/>
                      <a:pt x="65196" y="262"/>
                    </a:cubicBezTo>
                    <a:lnTo>
                      <a:pt x="65196" y="262"/>
                    </a:lnTo>
                    <a:cubicBezTo>
                      <a:pt x="95727" y="3274"/>
                      <a:pt x="118562" y="29538"/>
                      <a:pt x="117307" y="60153"/>
                    </a:cubicBezTo>
                    <a:cubicBezTo>
                      <a:pt x="116554" y="77802"/>
                      <a:pt x="115802" y="97040"/>
                      <a:pt x="115132" y="113769"/>
                    </a:cubicBezTo>
                    <a:cubicBezTo>
                      <a:pt x="114714" y="125062"/>
                      <a:pt x="109612" y="135685"/>
                      <a:pt x="101080" y="143129"/>
                    </a:cubicBezTo>
                    <a:cubicBezTo>
                      <a:pt x="92548" y="150574"/>
                      <a:pt x="81340" y="154170"/>
                      <a:pt x="70047" y="152999"/>
                    </a:cubicBezTo>
                    <a:cubicBezTo>
                      <a:pt x="59592" y="151995"/>
                      <a:pt x="48551" y="150908"/>
                      <a:pt x="38262" y="149821"/>
                    </a:cubicBezTo>
                    <a:cubicBezTo>
                      <a:pt x="15845" y="147646"/>
                      <a:pt x="-884" y="128324"/>
                      <a:pt x="36" y="105823"/>
                    </a:cubicBezTo>
                    <a:cubicBezTo>
                      <a:pt x="705" y="90265"/>
                      <a:pt x="1374" y="72198"/>
                      <a:pt x="2127" y="55134"/>
                    </a:cubicBezTo>
                    <a:lnTo>
                      <a:pt x="2127" y="55134"/>
                    </a:lnTo>
                    <a:close/>
                  </a:path>
                </a:pathLst>
              </a:custGeom>
              <a:solidFill>
                <a:srgbClr val="FFCFA4"/>
              </a:solidFill>
              <a:ln w="8323" cap="flat">
                <a:noFill/>
                <a:prstDash val="solid"/>
                <a:miter/>
              </a:ln>
            </p:spPr>
            <p:txBody>
              <a:bodyPr rtlCol="0" anchor="ctr"/>
              <a:lstStyle/>
              <a:p>
                <a:endParaRPr lang="en-AU" sz="1285"/>
              </a:p>
            </p:txBody>
          </p:sp>
          <p:sp>
            <p:nvSpPr>
              <p:cNvPr id="61" name="Freeform: Shape 60">
                <a:extLst>
                  <a:ext uri="{FF2B5EF4-FFF2-40B4-BE49-F238E27FC236}">
                    <a16:creationId xmlns:a16="http://schemas.microsoft.com/office/drawing/2014/main" id="{4A4D9848-D33A-F04B-263A-FB130BFCF34A}"/>
                  </a:ext>
                </a:extLst>
              </p:cNvPr>
              <p:cNvSpPr/>
              <p:nvPr/>
            </p:nvSpPr>
            <p:spPr>
              <a:xfrm>
                <a:off x="5314316" y="637343"/>
                <a:ext cx="116518" cy="137011"/>
              </a:xfrm>
              <a:custGeom>
                <a:avLst/>
                <a:gdLst>
                  <a:gd name="connsiteX0" fmla="*/ 116518 w 116518"/>
                  <a:gd name="connsiteY0" fmla="*/ 107401 h 137011"/>
                  <a:gd name="connsiteX1" fmla="*/ 75197 w 116518"/>
                  <a:gd name="connsiteY1" fmla="*/ 0 h 137011"/>
                  <a:gd name="connsiteX2" fmla="*/ 0 w 116518"/>
                  <a:gd name="connsiteY2" fmla="*/ 33542 h 137011"/>
                  <a:gd name="connsiteX3" fmla="*/ 20828 w 116518"/>
                  <a:gd name="connsiteY3" fmla="*/ 137011 h 137011"/>
                  <a:gd name="connsiteX4" fmla="*/ 116518 w 116518"/>
                  <a:gd name="connsiteY4" fmla="*/ 107401 h 137011"/>
                  <a:gd name="connsiteX5" fmla="*/ 116518 w 116518"/>
                  <a:gd name="connsiteY5" fmla="*/ 107401 h 13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18" h="137011">
                    <a:moveTo>
                      <a:pt x="116518" y="107401"/>
                    </a:moveTo>
                    <a:lnTo>
                      <a:pt x="75197" y="0"/>
                    </a:lnTo>
                    <a:lnTo>
                      <a:pt x="0" y="33542"/>
                    </a:lnTo>
                    <a:lnTo>
                      <a:pt x="20828" y="137011"/>
                    </a:lnTo>
                    <a:lnTo>
                      <a:pt x="116518" y="107401"/>
                    </a:lnTo>
                    <a:lnTo>
                      <a:pt x="116518" y="107401"/>
                    </a:lnTo>
                    <a:close/>
                  </a:path>
                </a:pathLst>
              </a:custGeom>
              <a:solidFill>
                <a:srgbClr val="FFCFA4"/>
              </a:solidFill>
              <a:ln w="8323" cap="flat">
                <a:noFill/>
                <a:prstDash val="solid"/>
                <a:miter/>
              </a:ln>
            </p:spPr>
            <p:txBody>
              <a:bodyPr rtlCol="0" anchor="ctr"/>
              <a:lstStyle/>
              <a:p>
                <a:endParaRPr lang="en-AU" sz="1285"/>
              </a:p>
            </p:txBody>
          </p:sp>
          <p:sp>
            <p:nvSpPr>
              <p:cNvPr id="62" name="Freeform: Shape 61">
                <a:extLst>
                  <a:ext uri="{FF2B5EF4-FFF2-40B4-BE49-F238E27FC236}">
                    <a16:creationId xmlns:a16="http://schemas.microsoft.com/office/drawing/2014/main" id="{A0E293A1-DC78-F643-BE80-9D4B493C9394}"/>
                  </a:ext>
                </a:extLst>
              </p:cNvPr>
              <p:cNvSpPr/>
              <p:nvPr/>
            </p:nvSpPr>
            <p:spPr>
              <a:xfrm>
                <a:off x="5286556" y="511408"/>
                <a:ext cx="140091" cy="116315"/>
              </a:xfrm>
              <a:custGeom>
                <a:avLst/>
                <a:gdLst>
                  <a:gd name="connsiteX0" fmla="*/ 82548 w 140091"/>
                  <a:gd name="connsiteY0" fmla="*/ 62532 h 116315"/>
                  <a:gd name="connsiteX1" fmla="*/ 116508 w 140091"/>
                  <a:gd name="connsiteY1" fmla="*/ 116316 h 116315"/>
                  <a:gd name="connsiteX2" fmla="*/ 139928 w 140091"/>
                  <a:gd name="connsiteY2" fmla="*/ 44548 h 116315"/>
                  <a:gd name="connsiteX3" fmla="*/ 17137 w 140091"/>
                  <a:gd name="connsiteY3" fmla="*/ 9584 h 116315"/>
                  <a:gd name="connsiteX4" fmla="*/ 82631 w 140091"/>
                  <a:gd name="connsiteY4" fmla="*/ 62532 h 116315"/>
                  <a:gd name="connsiteX5" fmla="*/ 82631 w 140091"/>
                  <a:gd name="connsiteY5" fmla="*/ 62532 h 11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91" h="116315">
                    <a:moveTo>
                      <a:pt x="82548" y="62532"/>
                    </a:moveTo>
                    <a:cubicBezTo>
                      <a:pt x="82548" y="62532"/>
                      <a:pt x="75187" y="115145"/>
                      <a:pt x="116508" y="116316"/>
                    </a:cubicBezTo>
                    <a:cubicBezTo>
                      <a:pt x="116508" y="116316"/>
                      <a:pt x="137503" y="68889"/>
                      <a:pt x="139928" y="44548"/>
                    </a:cubicBezTo>
                    <a:cubicBezTo>
                      <a:pt x="144445" y="-704"/>
                      <a:pt x="53774" y="-9738"/>
                      <a:pt x="17137" y="9584"/>
                    </a:cubicBezTo>
                    <a:cubicBezTo>
                      <a:pt x="-19584" y="28822"/>
                      <a:pt x="2917" y="63619"/>
                      <a:pt x="82631" y="62532"/>
                    </a:cubicBezTo>
                    <a:lnTo>
                      <a:pt x="82631" y="62532"/>
                    </a:lnTo>
                    <a:close/>
                  </a:path>
                </a:pathLst>
              </a:custGeom>
              <a:solidFill>
                <a:srgbClr val="00264D"/>
              </a:solidFill>
              <a:ln w="8323" cap="flat">
                <a:noFill/>
                <a:prstDash val="solid"/>
                <a:miter/>
              </a:ln>
            </p:spPr>
            <p:txBody>
              <a:bodyPr rtlCol="0" anchor="ctr"/>
              <a:lstStyle/>
              <a:p>
                <a:endParaRPr lang="en-AU" sz="1285"/>
              </a:p>
            </p:txBody>
          </p:sp>
          <p:sp>
            <p:nvSpPr>
              <p:cNvPr id="63" name="Freeform: Shape 62">
                <a:extLst>
                  <a:ext uri="{FF2B5EF4-FFF2-40B4-BE49-F238E27FC236}">
                    <a16:creationId xmlns:a16="http://schemas.microsoft.com/office/drawing/2014/main" id="{002D177F-BD63-7BE1-9EAF-64AAE7A59BAF}"/>
                  </a:ext>
                </a:extLst>
              </p:cNvPr>
              <p:cNvSpPr/>
              <p:nvPr/>
            </p:nvSpPr>
            <p:spPr>
              <a:xfrm>
                <a:off x="5257899" y="715524"/>
                <a:ext cx="281205" cy="411497"/>
              </a:xfrm>
              <a:custGeom>
                <a:avLst/>
                <a:gdLst>
                  <a:gd name="connsiteX0" fmla="*/ 67375 w 281205"/>
                  <a:gd name="connsiteY0" fmla="*/ 9981 h 411497"/>
                  <a:gd name="connsiteX1" fmla="*/ 161727 w 281205"/>
                  <a:gd name="connsiteY1" fmla="*/ 195 h 411497"/>
                  <a:gd name="connsiteX2" fmla="*/ 193011 w 281205"/>
                  <a:gd name="connsiteY2" fmla="*/ 15836 h 411497"/>
                  <a:gd name="connsiteX3" fmla="*/ 261684 w 281205"/>
                  <a:gd name="connsiteY3" fmla="*/ 263427 h 411497"/>
                  <a:gd name="connsiteX4" fmla="*/ 277409 w 281205"/>
                  <a:gd name="connsiteY4" fmla="*/ 399853 h 411497"/>
                  <a:gd name="connsiteX5" fmla="*/ 224043 w 281205"/>
                  <a:gd name="connsiteY5" fmla="*/ 403032 h 411497"/>
                  <a:gd name="connsiteX6" fmla="*/ 15431 w 281205"/>
                  <a:gd name="connsiteY6" fmla="*/ 397511 h 411497"/>
                  <a:gd name="connsiteX7" fmla="*/ 6147 w 281205"/>
                  <a:gd name="connsiteY7" fmla="*/ 303159 h 411497"/>
                  <a:gd name="connsiteX8" fmla="*/ 25552 w 281205"/>
                  <a:gd name="connsiteY8" fmla="*/ 32231 h 411497"/>
                  <a:gd name="connsiteX9" fmla="*/ 67291 w 281205"/>
                  <a:gd name="connsiteY9" fmla="*/ 9898 h 41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205" h="411497">
                    <a:moveTo>
                      <a:pt x="67375" y="9981"/>
                    </a:moveTo>
                    <a:cubicBezTo>
                      <a:pt x="92302" y="47622"/>
                      <a:pt x="152024" y="13494"/>
                      <a:pt x="161727" y="195"/>
                    </a:cubicBezTo>
                    <a:cubicBezTo>
                      <a:pt x="163233" y="-1896"/>
                      <a:pt x="189581" y="13494"/>
                      <a:pt x="193011" y="15836"/>
                    </a:cubicBezTo>
                    <a:cubicBezTo>
                      <a:pt x="245456" y="52055"/>
                      <a:pt x="252315" y="207468"/>
                      <a:pt x="261684" y="263427"/>
                    </a:cubicBezTo>
                    <a:cubicBezTo>
                      <a:pt x="266033" y="289441"/>
                      <a:pt x="290458" y="377102"/>
                      <a:pt x="277409" y="399853"/>
                    </a:cubicBezTo>
                    <a:cubicBezTo>
                      <a:pt x="273060" y="407381"/>
                      <a:pt x="232157" y="401610"/>
                      <a:pt x="224043" y="403032"/>
                    </a:cubicBezTo>
                    <a:cubicBezTo>
                      <a:pt x="189832" y="409138"/>
                      <a:pt x="36510" y="421016"/>
                      <a:pt x="15431" y="397511"/>
                    </a:cubicBezTo>
                    <a:cubicBezTo>
                      <a:pt x="-5480" y="374174"/>
                      <a:pt x="10162" y="330762"/>
                      <a:pt x="6147" y="303159"/>
                    </a:cubicBezTo>
                    <a:cubicBezTo>
                      <a:pt x="-15099" y="158118"/>
                      <a:pt x="25552" y="32231"/>
                      <a:pt x="25552" y="32231"/>
                    </a:cubicBezTo>
                    <a:lnTo>
                      <a:pt x="67291" y="9898"/>
                    </a:lnTo>
                    <a:close/>
                  </a:path>
                </a:pathLst>
              </a:custGeom>
              <a:solidFill>
                <a:srgbClr val="FFFFFF"/>
              </a:solidFill>
              <a:ln w="8323" cap="flat">
                <a:noFill/>
                <a:prstDash val="solid"/>
                <a:miter/>
              </a:ln>
            </p:spPr>
            <p:txBody>
              <a:bodyPr rtlCol="0" anchor="ctr"/>
              <a:lstStyle/>
              <a:p>
                <a:endParaRPr lang="en-AU" sz="1285"/>
              </a:p>
            </p:txBody>
          </p:sp>
          <p:sp>
            <p:nvSpPr>
              <p:cNvPr id="64" name="Freeform: Shape 63">
                <a:extLst>
                  <a:ext uri="{FF2B5EF4-FFF2-40B4-BE49-F238E27FC236}">
                    <a16:creationId xmlns:a16="http://schemas.microsoft.com/office/drawing/2014/main" id="{C23A771F-429B-12E4-B870-FDA22A739FD0}"/>
                  </a:ext>
                </a:extLst>
              </p:cNvPr>
              <p:cNvSpPr/>
              <p:nvPr/>
            </p:nvSpPr>
            <p:spPr>
              <a:xfrm>
                <a:off x="5220983" y="870130"/>
                <a:ext cx="318205" cy="317294"/>
              </a:xfrm>
              <a:custGeom>
                <a:avLst/>
                <a:gdLst>
                  <a:gd name="connsiteX0" fmla="*/ 47579 w 318205"/>
                  <a:gd name="connsiteY0" fmla="*/ 60140 h 317294"/>
                  <a:gd name="connsiteX1" fmla="*/ 273840 w 318205"/>
                  <a:gd name="connsiteY1" fmla="*/ 16226 h 317294"/>
                  <a:gd name="connsiteX2" fmla="*/ 298683 w 318205"/>
                  <a:gd name="connsiteY2" fmla="*/ 108906 h 317294"/>
                  <a:gd name="connsiteX3" fmla="*/ 314409 w 318205"/>
                  <a:gd name="connsiteY3" fmla="*/ 245332 h 317294"/>
                  <a:gd name="connsiteX4" fmla="*/ 284380 w 318205"/>
                  <a:gd name="connsiteY4" fmla="*/ 314005 h 317294"/>
                  <a:gd name="connsiteX5" fmla="*/ 1491 w 318205"/>
                  <a:gd name="connsiteY5" fmla="*/ 293428 h 317294"/>
                  <a:gd name="connsiteX6" fmla="*/ 43146 w 318205"/>
                  <a:gd name="connsiteY6" fmla="*/ 148637 h 317294"/>
                  <a:gd name="connsiteX7" fmla="*/ 47579 w 318205"/>
                  <a:gd name="connsiteY7" fmla="*/ 60057 h 31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205" h="317294">
                    <a:moveTo>
                      <a:pt x="47579" y="60140"/>
                    </a:moveTo>
                    <a:cubicBezTo>
                      <a:pt x="77357" y="139520"/>
                      <a:pt x="299018" y="54285"/>
                      <a:pt x="273840" y="16226"/>
                    </a:cubicBezTo>
                    <a:cubicBezTo>
                      <a:pt x="238709" y="-36972"/>
                      <a:pt x="289315" y="52947"/>
                      <a:pt x="298683" y="108906"/>
                    </a:cubicBezTo>
                    <a:cubicBezTo>
                      <a:pt x="303033" y="134919"/>
                      <a:pt x="327457" y="222580"/>
                      <a:pt x="314409" y="245332"/>
                    </a:cubicBezTo>
                    <a:cubicBezTo>
                      <a:pt x="310059" y="252860"/>
                      <a:pt x="292577" y="313670"/>
                      <a:pt x="284380" y="314005"/>
                    </a:cubicBezTo>
                    <a:cubicBezTo>
                      <a:pt x="175892" y="317936"/>
                      <a:pt x="8935" y="324042"/>
                      <a:pt x="1491" y="293428"/>
                    </a:cubicBezTo>
                    <a:cubicBezTo>
                      <a:pt x="-9049" y="250267"/>
                      <a:pt x="39633" y="176324"/>
                      <a:pt x="43146" y="148637"/>
                    </a:cubicBezTo>
                    <a:cubicBezTo>
                      <a:pt x="52347" y="76869"/>
                      <a:pt x="47579" y="60057"/>
                      <a:pt x="47579" y="60057"/>
                    </a:cubicBezTo>
                    <a:close/>
                  </a:path>
                </a:pathLst>
              </a:custGeom>
              <a:solidFill>
                <a:srgbClr val="E8E8E8"/>
              </a:solidFill>
              <a:ln w="8323" cap="flat">
                <a:noFill/>
                <a:prstDash val="solid"/>
                <a:miter/>
              </a:ln>
            </p:spPr>
            <p:txBody>
              <a:bodyPr rtlCol="0" anchor="ctr"/>
              <a:lstStyle/>
              <a:p>
                <a:endParaRPr lang="en-AU" sz="1285"/>
              </a:p>
            </p:txBody>
          </p:sp>
          <p:sp>
            <p:nvSpPr>
              <p:cNvPr id="65" name="Freeform: Shape 64">
                <a:extLst>
                  <a:ext uri="{FF2B5EF4-FFF2-40B4-BE49-F238E27FC236}">
                    <a16:creationId xmlns:a16="http://schemas.microsoft.com/office/drawing/2014/main" id="{C6542BDD-2D00-78D1-3443-83CEFB9DB246}"/>
                  </a:ext>
                </a:extLst>
              </p:cNvPr>
              <p:cNvSpPr/>
              <p:nvPr/>
            </p:nvSpPr>
            <p:spPr>
              <a:xfrm>
                <a:off x="5383462" y="605462"/>
                <a:ext cx="28497" cy="35407"/>
              </a:xfrm>
              <a:custGeom>
                <a:avLst/>
                <a:gdLst>
                  <a:gd name="connsiteX0" fmla="*/ 18682 w 28497"/>
                  <a:gd name="connsiteY0" fmla="*/ 347 h 35407"/>
                  <a:gd name="connsiteX1" fmla="*/ 698 w 28497"/>
                  <a:gd name="connsiteY1" fmla="*/ 14232 h 35407"/>
                  <a:gd name="connsiteX2" fmla="*/ 9816 w 28497"/>
                  <a:gd name="connsiteY2" fmla="*/ 35060 h 35407"/>
                  <a:gd name="connsiteX3" fmla="*/ 27800 w 28497"/>
                  <a:gd name="connsiteY3" fmla="*/ 21175 h 35407"/>
                  <a:gd name="connsiteX4" fmla="*/ 18682 w 28497"/>
                  <a:gd name="connsiteY4" fmla="*/ 347 h 35407"/>
                  <a:gd name="connsiteX5" fmla="*/ 18682 w 28497"/>
                  <a:gd name="connsiteY5" fmla="*/ 347 h 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7" h="35407">
                    <a:moveTo>
                      <a:pt x="18682" y="347"/>
                    </a:moveTo>
                    <a:cubicBezTo>
                      <a:pt x="11154" y="-1577"/>
                      <a:pt x="3124" y="4697"/>
                      <a:pt x="698" y="14232"/>
                    </a:cubicBezTo>
                    <a:cubicBezTo>
                      <a:pt x="-1727" y="23768"/>
                      <a:pt x="2371" y="33136"/>
                      <a:pt x="9816" y="35060"/>
                    </a:cubicBezTo>
                    <a:cubicBezTo>
                      <a:pt x="17344" y="36984"/>
                      <a:pt x="25374" y="30710"/>
                      <a:pt x="27800" y="21175"/>
                    </a:cubicBezTo>
                    <a:cubicBezTo>
                      <a:pt x="30225" y="11639"/>
                      <a:pt x="26127" y="2271"/>
                      <a:pt x="18682" y="347"/>
                    </a:cubicBezTo>
                    <a:lnTo>
                      <a:pt x="18682" y="347"/>
                    </a:lnTo>
                    <a:close/>
                  </a:path>
                </a:pathLst>
              </a:custGeom>
              <a:solidFill>
                <a:srgbClr val="FFCFA4"/>
              </a:solidFill>
              <a:ln w="8323" cap="flat">
                <a:noFill/>
                <a:prstDash val="solid"/>
                <a:miter/>
              </a:ln>
            </p:spPr>
            <p:txBody>
              <a:bodyPr rtlCol="0" anchor="ctr"/>
              <a:lstStyle/>
              <a:p>
                <a:endParaRPr lang="en-AU" sz="1285"/>
              </a:p>
            </p:txBody>
          </p:sp>
          <p:sp>
            <p:nvSpPr>
              <p:cNvPr id="66" name="Freeform: Shape 65">
                <a:extLst>
                  <a:ext uri="{FF2B5EF4-FFF2-40B4-BE49-F238E27FC236}">
                    <a16:creationId xmlns:a16="http://schemas.microsoft.com/office/drawing/2014/main" id="{968EE686-8665-B827-9527-206223C9FA88}"/>
                  </a:ext>
                </a:extLst>
              </p:cNvPr>
              <p:cNvSpPr/>
              <p:nvPr/>
            </p:nvSpPr>
            <p:spPr>
              <a:xfrm>
                <a:off x="5281672" y="604638"/>
                <a:ext cx="102237" cy="102015"/>
              </a:xfrm>
              <a:custGeom>
                <a:avLst/>
                <a:gdLst>
                  <a:gd name="connsiteX0" fmla="*/ 3201 w 102237"/>
                  <a:gd name="connsiteY0" fmla="*/ 26850 h 102015"/>
                  <a:gd name="connsiteX1" fmla="*/ 34652 w 102237"/>
                  <a:gd name="connsiteY1" fmla="*/ 101546 h 102015"/>
                  <a:gd name="connsiteX2" fmla="*/ 102237 w 102237"/>
                  <a:gd name="connsiteY2" fmla="*/ 0 h 102015"/>
                  <a:gd name="connsiteX3" fmla="*/ 57487 w 102237"/>
                  <a:gd name="connsiteY3" fmla="*/ 53533 h 102015"/>
                  <a:gd name="connsiteX4" fmla="*/ 3201 w 102237"/>
                  <a:gd name="connsiteY4" fmla="*/ 26767 h 102015"/>
                  <a:gd name="connsiteX5" fmla="*/ 3201 w 102237"/>
                  <a:gd name="connsiteY5" fmla="*/ 26767 h 10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37" h="102015">
                    <a:moveTo>
                      <a:pt x="3201" y="26850"/>
                    </a:moveTo>
                    <a:cubicBezTo>
                      <a:pt x="524" y="22166"/>
                      <a:pt x="-10768" y="97698"/>
                      <a:pt x="34652" y="101546"/>
                    </a:cubicBezTo>
                    <a:cubicBezTo>
                      <a:pt x="80071" y="105393"/>
                      <a:pt x="99143" y="86824"/>
                      <a:pt x="102237" y="0"/>
                    </a:cubicBezTo>
                    <a:cubicBezTo>
                      <a:pt x="102237" y="0"/>
                      <a:pt x="84003" y="52780"/>
                      <a:pt x="57487" y="53533"/>
                    </a:cubicBezTo>
                    <a:cubicBezTo>
                      <a:pt x="2030" y="55206"/>
                      <a:pt x="6380" y="32454"/>
                      <a:pt x="3201" y="26767"/>
                    </a:cubicBezTo>
                    <a:lnTo>
                      <a:pt x="3201" y="26767"/>
                    </a:lnTo>
                    <a:close/>
                  </a:path>
                </a:pathLst>
              </a:custGeom>
              <a:solidFill>
                <a:srgbClr val="00264D"/>
              </a:solidFill>
              <a:ln w="8323" cap="flat">
                <a:noFill/>
                <a:prstDash val="solid"/>
                <a:miter/>
              </a:ln>
            </p:spPr>
            <p:txBody>
              <a:bodyPr rtlCol="0" anchor="ctr"/>
              <a:lstStyle/>
              <a:p>
                <a:endParaRPr lang="en-AU" sz="1285"/>
              </a:p>
            </p:txBody>
          </p:sp>
          <p:sp>
            <p:nvSpPr>
              <p:cNvPr id="67" name="Freeform: Shape 66">
                <a:extLst>
                  <a:ext uri="{FF2B5EF4-FFF2-40B4-BE49-F238E27FC236}">
                    <a16:creationId xmlns:a16="http://schemas.microsoft.com/office/drawing/2014/main" id="{AA45F3C5-4668-08D3-039E-F9F7FF3265FC}"/>
                  </a:ext>
                </a:extLst>
              </p:cNvPr>
              <p:cNvSpPr/>
              <p:nvPr/>
            </p:nvSpPr>
            <p:spPr>
              <a:xfrm>
                <a:off x="5124357" y="1207471"/>
                <a:ext cx="351143" cy="500702"/>
              </a:xfrm>
              <a:custGeom>
                <a:avLst/>
                <a:gdLst>
                  <a:gd name="connsiteX0" fmla="*/ 351060 w 351143"/>
                  <a:gd name="connsiteY0" fmla="*/ 46005 h 500702"/>
                  <a:gd name="connsiteX1" fmla="*/ 328225 w 351143"/>
                  <a:gd name="connsiteY1" fmla="*/ 11041 h 500702"/>
                  <a:gd name="connsiteX2" fmla="*/ 174401 w 351143"/>
                  <a:gd name="connsiteY2" fmla="*/ 0 h 500702"/>
                  <a:gd name="connsiteX3" fmla="*/ 60727 w 351143"/>
                  <a:gd name="connsiteY3" fmla="*/ 53951 h 500702"/>
                  <a:gd name="connsiteX4" fmla="*/ 5102 w 351143"/>
                  <a:gd name="connsiteY4" fmla="*/ 142783 h 500702"/>
                  <a:gd name="connsiteX5" fmla="*/ 5855 w 351143"/>
                  <a:gd name="connsiteY5" fmla="*/ 237721 h 500702"/>
                  <a:gd name="connsiteX6" fmla="*/ 6106 w 351143"/>
                  <a:gd name="connsiteY6" fmla="*/ 237721 h 500702"/>
                  <a:gd name="connsiteX7" fmla="*/ 0 w 351143"/>
                  <a:gd name="connsiteY7" fmla="*/ 500702 h 500702"/>
                  <a:gd name="connsiteX8" fmla="*/ 100960 w 351143"/>
                  <a:gd name="connsiteY8" fmla="*/ 497858 h 500702"/>
                  <a:gd name="connsiteX9" fmla="*/ 135422 w 351143"/>
                  <a:gd name="connsiteY9" fmla="*/ 165786 h 500702"/>
                  <a:gd name="connsiteX10" fmla="*/ 351144 w 351143"/>
                  <a:gd name="connsiteY10" fmla="*/ 45921 h 50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143" h="500702">
                    <a:moveTo>
                      <a:pt x="351060" y="46005"/>
                    </a:moveTo>
                    <a:lnTo>
                      <a:pt x="328225" y="11041"/>
                    </a:lnTo>
                    <a:lnTo>
                      <a:pt x="174401" y="0"/>
                    </a:lnTo>
                    <a:lnTo>
                      <a:pt x="60727" y="53951"/>
                    </a:lnTo>
                    <a:cubicBezTo>
                      <a:pt x="26516" y="70179"/>
                      <a:pt x="4768" y="104892"/>
                      <a:pt x="5102" y="142783"/>
                    </a:cubicBezTo>
                    <a:lnTo>
                      <a:pt x="5855" y="237721"/>
                    </a:lnTo>
                    <a:lnTo>
                      <a:pt x="6106" y="237721"/>
                    </a:lnTo>
                    <a:lnTo>
                      <a:pt x="0" y="500702"/>
                    </a:lnTo>
                    <a:lnTo>
                      <a:pt x="100960" y="497858"/>
                    </a:lnTo>
                    <a:cubicBezTo>
                      <a:pt x="132829" y="371386"/>
                      <a:pt x="145376" y="263818"/>
                      <a:pt x="135422" y="165786"/>
                    </a:cubicBezTo>
                    <a:lnTo>
                      <a:pt x="351144" y="45921"/>
                    </a:lnTo>
                    <a:close/>
                  </a:path>
                </a:pathLst>
              </a:custGeom>
              <a:solidFill>
                <a:srgbClr val="25B3E0"/>
              </a:solidFill>
              <a:ln w="8323" cap="flat">
                <a:noFill/>
                <a:prstDash val="solid"/>
                <a:miter/>
              </a:ln>
            </p:spPr>
            <p:txBody>
              <a:bodyPr rtlCol="0" anchor="ctr"/>
              <a:lstStyle/>
              <a:p>
                <a:endParaRPr lang="en-AU" sz="1285"/>
              </a:p>
            </p:txBody>
          </p:sp>
          <p:sp>
            <p:nvSpPr>
              <p:cNvPr id="68" name="Freeform: Shape 67">
                <a:extLst>
                  <a:ext uri="{FF2B5EF4-FFF2-40B4-BE49-F238E27FC236}">
                    <a16:creationId xmlns:a16="http://schemas.microsoft.com/office/drawing/2014/main" id="{924DB6B4-CD6A-CEEA-6902-F03B4FE59B82}"/>
                  </a:ext>
                </a:extLst>
              </p:cNvPr>
              <p:cNvSpPr/>
              <p:nvPr/>
            </p:nvSpPr>
            <p:spPr>
              <a:xfrm>
                <a:off x="5166514" y="726175"/>
                <a:ext cx="134000" cy="485980"/>
              </a:xfrm>
              <a:custGeom>
                <a:avLst/>
                <a:gdLst>
                  <a:gd name="connsiteX0" fmla="*/ 134000 w 134000"/>
                  <a:gd name="connsiteY0" fmla="*/ 0 h 485980"/>
                  <a:gd name="connsiteX1" fmla="*/ 105477 w 134000"/>
                  <a:gd name="connsiteY1" fmla="*/ 226847 h 485980"/>
                  <a:gd name="connsiteX2" fmla="*/ 66749 w 134000"/>
                  <a:gd name="connsiteY2" fmla="*/ 485981 h 485980"/>
                  <a:gd name="connsiteX3" fmla="*/ 0 w 134000"/>
                  <a:gd name="connsiteY3" fmla="*/ 444911 h 485980"/>
                  <a:gd name="connsiteX4" fmla="*/ 50104 w 134000"/>
                  <a:gd name="connsiteY4" fmla="*/ 90923 h 485980"/>
                  <a:gd name="connsiteX5" fmla="*/ 133917 w 134000"/>
                  <a:gd name="connsiteY5" fmla="*/ 0 h 48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000" h="485980">
                    <a:moveTo>
                      <a:pt x="134000" y="0"/>
                    </a:moveTo>
                    <a:cubicBezTo>
                      <a:pt x="134000" y="0"/>
                      <a:pt x="106146" y="141612"/>
                      <a:pt x="105477" y="226847"/>
                    </a:cubicBezTo>
                    <a:cubicBezTo>
                      <a:pt x="104808" y="312082"/>
                      <a:pt x="66749" y="485981"/>
                      <a:pt x="66749" y="485981"/>
                    </a:cubicBezTo>
                    <a:cubicBezTo>
                      <a:pt x="53031" y="460552"/>
                      <a:pt x="4350" y="468164"/>
                      <a:pt x="0" y="444911"/>
                    </a:cubicBezTo>
                    <a:cubicBezTo>
                      <a:pt x="0" y="444911"/>
                      <a:pt x="42659" y="164447"/>
                      <a:pt x="50104" y="90923"/>
                    </a:cubicBezTo>
                    <a:cubicBezTo>
                      <a:pt x="57465" y="19071"/>
                      <a:pt x="85235" y="19573"/>
                      <a:pt x="133917" y="0"/>
                    </a:cubicBezTo>
                    <a:close/>
                  </a:path>
                </a:pathLst>
              </a:custGeom>
              <a:solidFill>
                <a:srgbClr val="F8981D"/>
              </a:solidFill>
              <a:ln w="8323" cap="flat">
                <a:noFill/>
                <a:prstDash val="solid"/>
                <a:miter/>
              </a:ln>
            </p:spPr>
            <p:txBody>
              <a:bodyPr rtlCol="0" anchor="ctr"/>
              <a:lstStyle/>
              <a:p>
                <a:endParaRPr lang="en-AU" sz="1285"/>
              </a:p>
            </p:txBody>
          </p:sp>
          <p:sp>
            <p:nvSpPr>
              <p:cNvPr id="69" name="Freeform: Shape 68">
                <a:extLst>
                  <a:ext uri="{FF2B5EF4-FFF2-40B4-BE49-F238E27FC236}">
                    <a16:creationId xmlns:a16="http://schemas.microsoft.com/office/drawing/2014/main" id="{8C4639B6-B586-1189-9667-0EE2D049FBF4}"/>
                  </a:ext>
                </a:extLst>
              </p:cNvPr>
              <p:cNvSpPr/>
              <p:nvPr/>
            </p:nvSpPr>
            <p:spPr>
              <a:xfrm>
                <a:off x="5258777" y="508519"/>
                <a:ext cx="110410" cy="63747"/>
              </a:xfrm>
              <a:custGeom>
                <a:avLst/>
                <a:gdLst>
                  <a:gd name="connsiteX0" fmla="*/ 80800 w 110410"/>
                  <a:gd name="connsiteY0" fmla="*/ 63748 h 63747"/>
                  <a:gd name="connsiteX1" fmla="*/ 3511 w 110410"/>
                  <a:gd name="connsiteY1" fmla="*/ 11218 h 63747"/>
                  <a:gd name="connsiteX2" fmla="*/ 110410 w 110410"/>
                  <a:gd name="connsiteY2" fmla="*/ 40996 h 63747"/>
                  <a:gd name="connsiteX3" fmla="*/ 80800 w 110410"/>
                  <a:gd name="connsiteY3" fmla="*/ 63748 h 63747"/>
                </a:gdLst>
                <a:ahLst/>
                <a:cxnLst>
                  <a:cxn ang="0">
                    <a:pos x="connsiteX0" y="connsiteY0"/>
                  </a:cxn>
                  <a:cxn ang="0">
                    <a:pos x="connsiteX1" y="connsiteY1"/>
                  </a:cxn>
                  <a:cxn ang="0">
                    <a:pos x="connsiteX2" y="connsiteY2"/>
                  </a:cxn>
                  <a:cxn ang="0">
                    <a:pos x="connsiteX3" y="connsiteY3"/>
                  </a:cxn>
                </a:cxnLst>
                <a:rect l="l" t="t" r="r" b="b"/>
                <a:pathLst>
                  <a:path w="110410" h="63747">
                    <a:moveTo>
                      <a:pt x="80800" y="63748"/>
                    </a:moveTo>
                    <a:cubicBezTo>
                      <a:pt x="80800" y="63748"/>
                      <a:pt x="-19826" y="55885"/>
                      <a:pt x="3511" y="11218"/>
                    </a:cubicBezTo>
                    <a:cubicBezTo>
                      <a:pt x="25176" y="-30019"/>
                      <a:pt x="95605" y="56889"/>
                      <a:pt x="110410" y="40996"/>
                    </a:cubicBezTo>
                    <a:lnTo>
                      <a:pt x="80800" y="63748"/>
                    </a:lnTo>
                    <a:close/>
                  </a:path>
                </a:pathLst>
              </a:custGeom>
              <a:solidFill>
                <a:srgbClr val="00264D"/>
              </a:solidFill>
              <a:ln w="8323" cap="flat">
                <a:noFill/>
                <a:prstDash val="solid"/>
                <a:miter/>
              </a:ln>
            </p:spPr>
            <p:txBody>
              <a:bodyPr rtlCol="0" anchor="ctr"/>
              <a:lstStyle/>
              <a:p>
                <a:endParaRPr lang="en-AU" sz="1285"/>
              </a:p>
            </p:txBody>
          </p:sp>
          <p:sp>
            <p:nvSpPr>
              <p:cNvPr id="70" name="Freeform: Shape 69">
                <a:extLst>
                  <a:ext uri="{FF2B5EF4-FFF2-40B4-BE49-F238E27FC236}">
                    <a16:creationId xmlns:a16="http://schemas.microsoft.com/office/drawing/2014/main" id="{7DC23E49-1034-B20F-85AA-845E673E8B82}"/>
                  </a:ext>
                </a:extLst>
              </p:cNvPr>
              <p:cNvSpPr/>
              <p:nvPr/>
            </p:nvSpPr>
            <p:spPr>
              <a:xfrm>
                <a:off x="5116411" y="1067142"/>
                <a:ext cx="100290" cy="60670"/>
              </a:xfrm>
              <a:custGeom>
                <a:avLst/>
                <a:gdLst>
                  <a:gd name="connsiteX0" fmla="*/ 100291 w 100290"/>
                  <a:gd name="connsiteY0" fmla="*/ 11265 h 60670"/>
                  <a:gd name="connsiteX1" fmla="*/ 58636 w 100290"/>
                  <a:gd name="connsiteY1" fmla="*/ 2314 h 60670"/>
                  <a:gd name="connsiteX2" fmla="*/ 26432 w 100290"/>
                  <a:gd name="connsiteY2" fmla="*/ 12937 h 60670"/>
                  <a:gd name="connsiteX3" fmla="*/ 0 w 100290"/>
                  <a:gd name="connsiteY3" fmla="*/ 39453 h 60670"/>
                  <a:gd name="connsiteX4" fmla="*/ 15976 w 100290"/>
                  <a:gd name="connsiteY4" fmla="*/ 60615 h 60670"/>
                  <a:gd name="connsiteX5" fmla="*/ 38812 w 100290"/>
                  <a:gd name="connsiteY5" fmla="*/ 46479 h 60670"/>
                  <a:gd name="connsiteX6" fmla="*/ 93767 w 100290"/>
                  <a:gd name="connsiteY6" fmla="*/ 47148 h 60670"/>
                  <a:gd name="connsiteX7" fmla="*/ 100291 w 100290"/>
                  <a:gd name="connsiteY7" fmla="*/ 11348 h 6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90" h="60670">
                    <a:moveTo>
                      <a:pt x="100291" y="11265"/>
                    </a:moveTo>
                    <a:cubicBezTo>
                      <a:pt x="100291" y="11265"/>
                      <a:pt x="74863" y="-6134"/>
                      <a:pt x="58636" y="2314"/>
                    </a:cubicBezTo>
                    <a:cubicBezTo>
                      <a:pt x="50857" y="6329"/>
                      <a:pt x="38059" y="6580"/>
                      <a:pt x="26432" y="12937"/>
                    </a:cubicBezTo>
                    <a:cubicBezTo>
                      <a:pt x="13718" y="19964"/>
                      <a:pt x="0" y="39453"/>
                      <a:pt x="0" y="39453"/>
                    </a:cubicBezTo>
                    <a:cubicBezTo>
                      <a:pt x="0" y="39453"/>
                      <a:pt x="0" y="57437"/>
                      <a:pt x="15976" y="60615"/>
                    </a:cubicBezTo>
                    <a:cubicBezTo>
                      <a:pt x="21664" y="61703"/>
                      <a:pt x="38812" y="46479"/>
                      <a:pt x="38812" y="46479"/>
                    </a:cubicBezTo>
                    <a:cubicBezTo>
                      <a:pt x="54286" y="52000"/>
                      <a:pt x="72772" y="51916"/>
                      <a:pt x="93767" y="47148"/>
                    </a:cubicBezTo>
                    <a:lnTo>
                      <a:pt x="100291" y="11348"/>
                    </a:lnTo>
                    <a:close/>
                  </a:path>
                </a:pathLst>
              </a:custGeom>
              <a:solidFill>
                <a:srgbClr val="FFCFA4"/>
              </a:solidFill>
              <a:ln w="8323" cap="flat">
                <a:noFill/>
                <a:prstDash val="solid"/>
                <a:miter/>
              </a:ln>
            </p:spPr>
            <p:txBody>
              <a:bodyPr rtlCol="0" anchor="ctr"/>
              <a:lstStyle/>
              <a:p>
                <a:endParaRPr lang="en-AU" sz="1285"/>
              </a:p>
            </p:txBody>
          </p:sp>
          <p:sp>
            <p:nvSpPr>
              <p:cNvPr id="71" name="Freeform: Shape 70">
                <a:extLst>
                  <a:ext uri="{FF2B5EF4-FFF2-40B4-BE49-F238E27FC236}">
                    <a16:creationId xmlns:a16="http://schemas.microsoft.com/office/drawing/2014/main" id="{E1AE9E00-4C14-9F4A-EEC4-5816291EDEED}"/>
                  </a:ext>
                </a:extLst>
              </p:cNvPr>
              <p:cNvSpPr/>
              <p:nvPr/>
            </p:nvSpPr>
            <p:spPr>
              <a:xfrm>
                <a:off x="4996263" y="1063379"/>
                <a:ext cx="102080" cy="56796"/>
              </a:xfrm>
              <a:custGeom>
                <a:avLst/>
                <a:gdLst>
                  <a:gd name="connsiteX0" fmla="*/ 102081 w 102080"/>
                  <a:gd name="connsiteY0" fmla="*/ 13605 h 56796"/>
                  <a:gd name="connsiteX1" fmla="*/ 61178 w 102080"/>
                  <a:gd name="connsiteY1" fmla="*/ 1644 h 56796"/>
                  <a:gd name="connsiteX2" fmla="*/ 28305 w 102080"/>
                  <a:gd name="connsiteY2" fmla="*/ 9925 h 56796"/>
                  <a:gd name="connsiteX3" fmla="*/ 33 w 102080"/>
                  <a:gd name="connsiteY3" fmla="*/ 34433 h 56796"/>
                  <a:gd name="connsiteX4" fmla="*/ 14420 w 102080"/>
                  <a:gd name="connsiteY4" fmla="*/ 56683 h 56796"/>
                  <a:gd name="connsiteX5" fmla="*/ 38259 w 102080"/>
                  <a:gd name="connsiteY5" fmla="*/ 44220 h 56796"/>
                  <a:gd name="connsiteX6" fmla="*/ 92963 w 102080"/>
                  <a:gd name="connsiteY6" fmla="*/ 48904 h 56796"/>
                  <a:gd name="connsiteX7" fmla="*/ 102081 w 102080"/>
                  <a:gd name="connsiteY7" fmla="*/ 13605 h 5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80" h="56796">
                    <a:moveTo>
                      <a:pt x="102081" y="13605"/>
                    </a:moveTo>
                    <a:cubicBezTo>
                      <a:pt x="102081" y="13605"/>
                      <a:pt x="77991" y="-5633"/>
                      <a:pt x="61178" y="1644"/>
                    </a:cubicBezTo>
                    <a:cubicBezTo>
                      <a:pt x="53148" y="5074"/>
                      <a:pt x="40350" y="4321"/>
                      <a:pt x="28305" y="9925"/>
                    </a:cubicBezTo>
                    <a:cubicBezTo>
                      <a:pt x="15089" y="16031"/>
                      <a:pt x="33" y="34433"/>
                      <a:pt x="33" y="34433"/>
                    </a:cubicBezTo>
                    <a:cubicBezTo>
                      <a:pt x="33" y="34433"/>
                      <a:pt x="-1389" y="52417"/>
                      <a:pt x="14420" y="56683"/>
                    </a:cubicBezTo>
                    <a:cubicBezTo>
                      <a:pt x="20024" y="58189"/>
                      <a:pt x="38259" y="44220"/>
                      <a:pt x="38259" y="44220"/>
                    </a:cubicBezTo>
                    <a:cubicBezTo>
                      <a:pt x="53315" y="50911"/>
                      <a:pt x="71717" y="52082"/>
                      <a:pt x="92963" y="48904"/>
                    </a:cubicBezTo>
                    <a:lnTo>
                      <a:pt x="102081" y="13605"/>
                    </a:lnTo>
                    <a:close/>
                  </a:path>
                </a:pathLst>
              </a:custGeom>
              <a:solidFill>
                <a:srgbClr val="FFCFA4"/>
              </a:solidFill>
              <a:ln w="8323" cap="flat">
                <a:noFill/>
                <a:prstDash val="solid"/>
                <a:miter/>
              </a:ln>
            </p:spPr>
            <p:txBody>
              <a:bodyPr rtlCol="0" anchor="ctr"/>
              <a:lstStyle/>
              <a:p>
                <a:endParaRPr lang="en-AU" sz="1285"/>
              </a:p>
            </p:txBody>
          </p:sp>
          <p:sp>
            <p:nvSpPr>
              <p:cNvPr id="72" name="Freeform: Shape 71">
                <a:extLst>
                  <a:ext uri="{FF2B5EF4-FFF2-40B4-BE49-F238E27FC236}">
                    <a16:creationId xmlns:a16="http://schemas.microsoft.com/office/drawing/2014/main" id="{65050968-4C77-A040-1E35-C59731C92F8C}"/>
                  </a:ext>
                </a:extLst>
              </p:cNvPr>
              <p:cNvSpPr/>
              <p:nvPr/>
            </p:nvSpPr>
            <p:spPr>
              <a:xfrm>
                <a:off x="5199554" y="1072467"/>
                <a:ext cx="100960" cy="42993"/>
              </a:xfrm>
              <a:custGeom>
                <a:avLst/>
                <a:gdLst>
                  <a:gd name="connsiteX0" fmla="*/ 17147 w 100960"/>
                  <a:gd name="connsiteY0" fmla="*/ 5939 h 42993"/>
                  <a:gd name="connsiteX1" fmla="*/ 97782 w 100960"/>
                  <a:gd name="connsiteY1" fmla="*/ 0 h 42993"/>
                  <a:gd name="connsiteX2" fmla="*/ 100960 w 100960"/>
                  <a:gd name="connsiteY2" fmla="*/ 42994 h 42993"/>
                  <a:gd name="connsiteX3" fmla="*/ 0 w 100960"/>
                  <a:gd name="connsiteY3" fmla="*/ 37473 h 42993"/>
                  <a:gd name="connsiteX4" fmla="*/ 17147 w 100960"/>
                  <a:gd name="connsiteY4" fmla="*/ 5939 h 42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0" h="42993">
                    <a:moveTo>
                      <a:pt x="17147" y="5939"/>
                    </a:moveTo>
                    <a:lnTo>
                      <a:pt x="97782" y="0"/>
                    </a:lnTo>
                    <a:lnTo>
                      <a:pt x="100960" y="42994"/>
                    </a:lnTo>
                    <a:lnTo>
                      <a:pt x="0" y="37473"/>
                    </a:lnTo>
                    <a:lnTo>
                      <a:pt x="17147" y="5939"/>
                    </a:lnTo>
                    <a:close/>
                  </a:path>
                </a:pathLst>
              </a:custGeom>
              <a:solidFill>
                <a:srgbClr val="FFCFA4"/>
              </a:solidFill>
              <a:ln w="8323" cap="flat">
                <a:noFill/>
                <a:prstDash val="solid"/>
                <a:miter/>
              </a:ln>
            </p:spPr>
            <p:txBody>
              <a:bodyPr rtlCol="0" anchor="ctr"/>
              <a:lstStyle/>
              <a:p>
                <a:endParaRPr lang="en-AU" sz="1285"/>
              </a:p>
            </p:txBody>
          </p:sp>
          <p:sp>
            <p:nvSpPr>
              <p:cNvPr id="73" name="Freeform: Shape 72">
                <a:extLst>
                  <a:ext uri="{FF2B5EF4-FFF2-40B4-BE49-F238E27FC236}">
                    <a16:creationId xmlns:a16="http://schemas.microsoft.com/office/drawing/2014/main" id="{C7B9BD32-1C99-0D92-E3A3-1D3B83A54F6B}"/>
                  </a:ext>
                </a:extLst>
              </p:cNvPr>
              <p:cNvSpPr/>
              <p:nvPr/>
            </p:nvSpPr>
            <p:spPr>
              <a:xfrm>
                <a:off x="4983331" y="1102580"/>
                <a:ext cx="264068" cy="16729"/>
              </a:xfrm>
              <a:custGeom>
                <a:avLst/>
                <a:gdLst>
                  <a:gd name="connsiteX0" fmla="*/ 0 w 264068"/>
                  <a:gd name="connsiteY0" fmla="*/ 0 h 16729"/>
                  <a:gd name="connsiteX1" fmla="*/ 264069 w 264068"/>
                  <a:gd name="connsiteY1" fmla="*/ 0 h 16729"/>
                  <a:gd name="connsiteX2" fmla="*/ 264069 w 264068"/>
                  <a:gd name="connsiteY2" fmla="*/ 16729 h 16729"/>
                  <a:gd name="connsiteX3" fmla="*/ 0 w 264068"/>
                  <a:gd name="connsiteY3" fmla="*/ 16729 h 16729"/>
                </a:gdLst>
                <a:ahLst/>
                <a:cxnLst>
                  <a:cxn ang="0">
                    <a:pos x="connsiteX0" y="connsiteY0"/>
                  </a:cxn>
                  <a:cxn ang="0">
                    <a:pos x="connsiteX1" y="connsiteY1"/>
                  </a:cxn>
                  <a:cxn ang="0">
                    <a:pos x="connsiteX2" y="connsiteY2"/>
                  </a:cxn>
                  <a:cxn ang="0">
                    <a:pos x="connsiteX3" y="connsiteY3"/>
                  </a:cxn>
                </a:cxnLst>
                <a:rect l="l" t="t" r="r" b="b"/>
                <a:pathLst>
                  <a:path w="264068" h="16729">
                    <a:moveTo>
                      <a:pt x="0" y="0"/>
                    </a:moveTo>
                    <a:lnTo>
                      <a:pt x="264069" y="0"/>
                    </a:lnTo>
                    <a:lnTo>
                      <a:pt x="264069" y="16729"/>
                    </a:lnTo>
                    <a:lnTo>
                      <a:pt x="0" y="16729"/>
                    </a:lnTo>
                    <a:close/>
                  </a:path>
                </a:pathLst>
              </a:custGeom>
              <a:solidFill>
                <a:srgbClr val="FFCFA4"/>
              </a:solidFill>
              <a:ln w="8323" cap="flat">
                <a:noFill/>
                <a:prstDash val="solid"/>
                <a:miter/>
              </a:ln>
            </p:spPr>
            <p:txBody>
              <a:bodyPr rtlCol="0" anchor="ctr"/>
              <a:lstStyle/>
              <a:p>
                <a:endParaRPr lang="en-AU" sz="1285"/>
              </a:p>
            </p:txBody>
          </p:sp>
          <p:sp>
            <p:nvSpPr>
              <p:cNvPr id="74" name="Freeform: Shape 73">
                <a:extLst>
                  <a:ext uri="{FF2B5EF4-FFF2-40B4-BE49-F238E27FC236}">
                    <a16:creationId xmlns:a16="http://schemas.microsoft.com/office/drawing/2014/main" id="{376069C5-9E11-472E-6720-48246EA67819}"/>
                  </a:ext>
                </a:extLst>
              </p:cNvPr>
              <p:cNvSpPr/>
              <p:nvPr/>
            </p:nvSpPr>
            <p:spPr>
              <a:xfrm>
                <a:off x="5271740" y="711202"/>
                <a:ext cx="302993" cy="408190"/>
              </a:xfrm>
              <a:custGeom>
                <a:avLst/>
                <a:gdLst>
                  <a:gd name="connsiteX0" fmla="*/ 302964 w 302993"/>
                  <a:gd name="connsiteY0" fmla="*/ 301124 h 408190"/>
                  <a:gd name="connsiteX1" fmla="*/ 291505 w 302993"/>
                  <a:gd name="connsiteY1" fmla="*/ 167626 h 408190"/>
                  <a:gd name="connsiteX2" fmla="*/ 251773 w 302993"/>
                  <a:gd name="connsiteY2" fmla="*/ 46423 h 408190"/>
                  <a:gd name="connsiteX3" fmla="*/ 196149 w 302993"/>
                  <a:gd name="connsiteY3" fmla="*/ 12129 h 408190"/>
                  <a:gd name="connsiteX4" fmla="*/ 157755 w 302993"/>
                  <a:gd name="connsiteY4" fmla="*/ 0 h 408190"/>
                  <a:gd name="connsiteX5" fmla="*/ 128229 w 302993"/>
                  <a:gd name="connsiteY5" fmla="*/ 321617 h 408190"/>
                  <a:gd name="connsiteX6" fmla="*/ 0 w 302993"/>
                  <a:gd name="connsiteY6" fmla="*/ 347045 h 408190"/>
                  <a:gd name="connsiteX7" fmla="*/ 251 w 302993"/>
                  <a:gd name="connsiteY7" fmla="*/ 408190 h 408190"/>
                  <a:gd name="connsiteX8" fmla="*/ 198324 w 302993"/>
                  <a:gd name="connsiteY8" fmla="*/ 408190 h 408190"/>
                  <a:gd name="connsiteX9" fmla="*/ 237804 w 302993"/>
                  <a:gd name="connsiteY9" fmla="*/ 395393 h 408190"/>
                  <a:gd name="connsiteX10" fmla="*/ 275361 w 302993"/>
                  <a:gd name="connsiteY10" fmla="*/ 374398 h 408190"/>
                  <a:gd name="connsiteX11" fmla="*/ 302964 w 302993"/>
                  <a:gd name="connsiteY11" fmla="*/ 301208 h 40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993" h="408190">
                    <a:moveTo>
                      <a:pt x="302964" y="301124"/>
                    </a:moveTo>
                    <a:cubicBezTo>
                      <a:pt x="302044" y="261894"/>
                      <a:pt x="298949" y="215387"/>
                      <a:pt x="291505" y="167626"/>
                    </a:cubicBezTo>
                    <a:cubicBezTo>
                      <a:pt x="282722" y="111583"/>
                      <a:pt x="271430" y="69593"/>
                      <a:pt x="251773" y="46423"/>
                    </a:cubicBezTo>
                    <a:cubicBezTo>
                      <a:pt x="234542" y="26097"/>
                      <a:pt x="218148" y="23003"/>
                      <a:pt x="196149" y="12129"/>
                    </a:cubicBezTo>
                    <a:lnTo>
                      <a:pt x="157755" y="0"/>
                    </a:lnTo>
                    <a:cubicBezTo>
                      <a:pt x="134251" y="109241"/>
                      <a:pt x="118107" y="213464"/>
                      <a:pt x="128229" y="321617"/>
                    </a:cubicBezTo>
                    <a:lnTo>
                      <a:pt x="0" y="347045"/>
                    </a:lnTo>
                    <a:lnTo>
                      <a:pt x="251" y="408190"/>
                    </a:lnTo>
                    <a:lnTo>
                      <a:pt x="198324" y="408190"/>
                    </a:lnTo>
                    <a:lnTo>
                      <a:pt x="237804" y="395393"/>
                    </a:lnTo>
                    <a:lnTo>
                      <a:pt x="275361" y="374398"/>
                    </a:lnTo>
                    <a:cubicBezTo>
                      <a:pt x="293010" y="355243"/>
                      <a:pt x="303633" y="329396"/>
                      <a:pt x="302964" y="301208"/>
                    </a:cubicBezTo>
                    <a:close/>
                  </a:path>
                </a:pathLst>
              </a:custGeom>
              <a:solidFill>
                <a:srgbClr val="F8981D"/>
              </a:solidFill>
              <a:ln w="8323" cap="flat">
                <a:noFill/>
                <a:prstDash val="solid"/>
                <a:miter/>
              </a:ln>
            </p:spPr>
            <p:txBody>
              <a:bodyPr rtlCol="0" anchor="ctr"/>
              <a:lstStyle/>
              <a:p>
                <a:endParaRPr lang="en-AU" sz="1285"/>
              </a:p>
            </p:txBody>
          </p:sp>
          <p:sp>
            <p:nvSpPr>
              <p:cNvPr id="75" name="Freeform: Shape 74">
                <a:extLst>
                  <a:ext uri="{FF2B5EF4-FFF2-40B4-BE49-F238E27FC236}">
                    <a16:creationId xmlns:a16="http://schemas.microsoft.com/office/drawing/2014/main" id="{306DA65A-A328-D9F4-AD28-71833E88FCA7}"/>
                  </a:ext>
                </a:extLst>
              </p:cNvPr>
              <p:cNvSpPr/>
              <p:nvPr/>
            </p:nvSpPr>
            <p:spPr>
              <a:xfrm>
                <a:off x="4656193" y="915548"/>
                <a:ext cx="394388" cy="203760"/>
              </a:xfrm>
              <a:custGeom>
                <a:avLst/>
                <a:gdLst>
                  <a:gd name="connsiteX0" fmla="*/ 394389 w 394388"/>
                  <a:gd name="connsiteY0" fmla="*/ 203761 h 203760"/>
                  <a:gd name="connsiteX1" fmla="*/ 91425 w 394388"/>
                  <a:gd name="connsiteY1" fmla="*/ 203761 h 203760"/>
                  <a:gd name="connsiteX2" fmla="*/ 0 w 394388"/>
                  <a:gd name="connsiteY2" fmla="*/ 0 h 203760"/>
                  <a:gd name="connsiteX3" fmla="*/ 296022 w 394388"/>
                  <a:gd name="connsiteY3" fmla="*/ 0 h 203760"/>
                  <a:gd name="connsiteX4" fmla="*/ 305808 w 394388"/>
                  <a:gd name="connsiteY4" fmla="*/ 6357 h 203760"/>
                  <a:gd name="connsiteX5" fmla="*/ 394389 w 394388"/>
                  <a:gd name="connsiteY5" fmla="*/ 203761 h 20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388" h="203760">
                    <a:moveTo>
                      <a:pt x="394389" y="203761"/>
                    </a:moveTo>
                    <a:lnTo>
                      <a:pt x="91425" y="203761"/>
                    </a:lnTo>
                    <a:lnTo>
                      <a:pt x="0" y="0"/>
                    </a:lnTo>
                    <a:lnTo>
                      <a:pt x="296022" y="0"/>
                    </a:lnTo>
                    <a:cubicBezTo>
                      <a:pt x="300204" y="0"/>
                      <a:pt x="304052" y="2509"/>
                      <a:pt x="305808" y="6357"/>
                    </a:cubicBezTo>
                    <a:lnTo>
                      <a:pt x="394389" y="203761"/>
                    </a:lnTo>
                    <a:close/>
                  </a:path>
                </a:pathLst>
              </a:custGeom>
              <a:solidFill>
                <a:srgbClr val="FFFFFF"/>
              </a:solidFill>
              <a:ln w="8323" cap="flat">
                <a:noFill/>
                <a:prstDash val="solid"/>
                <a:miter/>
              </a:ln>
            </p:spPr>
            <p:txBody>
              <a:bodyPr rtlCol="0" anchor="ctr"/>
              <a:lstStyle/>
              <a:p>
                <a:endParaRPr lang="en-AU" sz="1285"/>
              </a:p>
            </p:txBody>
          </p:sp>
          <p:sp>
            <p:nvSpPr>
              <p:cNvPr id="76" name="Freeform: Shape 75">
                <a:extLst>
                  <a:ext uri="{FF2B5EF4-FFF2-40B4-BE49-F238E27FC236}">
                    <a16:creationId xmlns:a16="http://schemas.microsoft.com/office/drawing/2014/main" id="{F08CE591-3FEE-736A-9A3C-87A7D5A8A532}"/>
                  </a:ext>
                </a:extLst>
              </p:cNvPr>
              <p:cNvSpPr/>
              <p:nvPr/>
            </p:nvSpPr>
            <p:spPr>
              <a:xfrm>
                <a:off x="4647979" y="915548"/>
                <a:ext cx="390892" cy="203760"/>
              </a:xfrm>
              <a:custGeom>
                <a:avLst/>
                <a:gdLst>
                  <a:gd name="connsiteX0" fmla="*/ 390808 w 390892"/>
                  <a:gd name="connsiteY0" fmla="*/ 203761 h 203760"/>
                  <a:gd name="connsiteX1" fmla="*/ 87844 w 390892"/>
                  <a:gd name="connsiteY1" fmla="*/ 203761 h 203760"/>
                  <a:gd name="connsiteX2" fmla="*/ 602 w 390892"/>
                  <a:gd name="connsiteY2" fmla="*/ 9368 h 203760"/>
                  <a:gd name="connsiteX3" fmla="*/ 6708 w 390892"/>
                  <a:gd name="connsiteY3" fmla="*/ 0 h 203760"/>
                  <a:gd name="connsiteX4" fmla="*/ 295118 w 390892"/>
                  <a:gd name="connsiteY4" fmla="*/ 0 h 203760"/>
                  <a:gd name="connsiteX5" fmla="*/ 301224 w 390892"/>
                  <a:gd name="connsiteY5" fmla="*/ 3931 h 203760"/>
                  <a:gd name="connsiteX6" fmla="*/ 390892 w 390892"/>
                  <a:gd name="connsiteY6" fmla="*/ 203761 h 20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892" h="203760">
                    <a:moveTo>
                      <a:pt x="390808" y="203761"/>
                    </a:moveTo>
                    <a:lnTo>
                      <a:pt x="87844" y="203761"/>
                    </a:lnTo>
                    <a:lnTo>
                      <a:pt x="602" y="9368"/>
                    </a:lnTo>
                    <a:cubicBezTo>
                      <a:pt x="-1406" y="4935"/>
                      <a:pt x="1857" y="0"/>
                      <a:pt x="6708" y="0"/>
                    </a:cubicBezTo>
                    <a:lnTo>
                      <a:pt x="295118" y="0"/>
                    </a:lnTo>
                    <a:cubicBezTo>
                      <a:pt x="297711" y="0"/>
                      <a:pt x="300137" y="1506"/>
                      <a:pt x="301224" y="3931"/>
                    </a:cubicBezTo>
                    <a:lnTo>
                      <a:pt x="390892" y="203761"/>
                    </a:lnTo>
                    <a:close/>
                  </a:path>
                </a:pathLst>
              </a:custGeom>
              <a:solidFill>
                <a:srgbClr val="E6E6E1"/>
              </a:solidFill>
              <a:ln w="8323" cap="flat">
                <a:noFill/>
                <a:prstDash val="solid"/>
                <a:miter/>
              </a:ln>
            </p:spPr>
            <p:txBody>
              <a:bodyPr rtlCol="0" anchor="ctr"/>
              <a:lstStyle/>
              <a:p>
                <a:endParaRPr lang="en-AU" sz="1285"/>
              </a:p>
            </p:txBody>
          </p:sp>
          <p:sp>
            <p:nvSpPr>
              <p:cNvPr id="77" name="Freeform: Shape 76">
                <a:extLst>
                  <a:ext uri="{FF2B5EF4-FFF2-40B4-BE49-F238E27FC236}">
                    <a16:creationId xmlns:a16="http://schemas.microsoft.com/office/drawing/2014/main" id="{3AB15430-B858-70BF-F81D-891EBA4E15E7}"/>
                  </a:ext>
                </a:extLst>
              </p:cNvPr>
              <p:cNvSpPr/>
              <p:nvPr/>
            </p:nvSpPr>
            <p:spPr>
              <a:xfrm>
                <a:off x="5300515" y="965401"/>
                <a:ext cx="257126" cy="263181"/>
              </a:xfrm>
              <a:custGeom>
                <a:avLst/>
                <a:gdLst>
                  <a:gd name="connsiteX0" fmla="*/ 96360 w 257126"/>
                  <a:gd name="connsiteY0" fmla="*/ 21831 h 263181"/>
                  <a:gd name="connsiteX1" fmla="*/ 68757 w 257126"/>
                  <a:gd name="connsiteY1" fmla="*/ 180089 h 263181"/>
                  <a:gd name="connsiteX2" fmla="*/ 0 w 257126"/>
                  <a:gd name="connsiteY2" fmla="*/ 260807 h 263181"/>
                  <a:gd name="connsiteX3" fmla="*/ 228520 w 257126"/>
                  <a:gd name="connsiteY3" fmla="*/ 193389 h 263181"/>
                  <a:gd name="connsiteX4" fmla="*/ 257126 w 257126"/>
                  <a:gd name="connsiteY4" fmla="*/ 0 h 263181"/>
                  <a:gd name="connsiteX5" fmla="*/ 96360 w 257126"/>
                  <a:gd name="connsiteY5" fmla="*/ 21831 h 26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26" h="263181">
                    <a:moveTo>
                      <a:pt x="96360" y="21831"/>
                    </a:moveTo>
                    <a:cubicBezTo>
                      <a:pt x="96360" y="21831"/>
                      <a:pt x="93767" y="130236"/>
                      <a:pt x="68757" y="180089"/>
                    </a:cubicBezTo>
                    <a:cubicBezTo>
                      <a:pt x="57715" y="202088"/>
                      <a:pt x="0" y="260807"/>
                      <a:pt x="0" y="260807"/>
                    </a:cubicBezTo>
                    <a:cubicBezTo>
                      <a:pt x="0" y="260807"/>
                      <a:pt x="221493" y="282722"/>
                      <a:pt x="228520" y="193389"/>
                    </a:cubicBezTo>
                    <a:cubicBezTo>
                      <a:pt x="235880" y="100124"/>
                      <a:pt x="257126" y="0"/>
                      <a:pt x="257126" y="0"/>
                    </a:cubicBezTo>
                    <a:lnTo>
                      <a:pt x="96360" y="21831"/>
                    </a:lnTo>
                    <a:close/>
                  </a:path>
                </a:pathLst>
              </a:custGeom>
              <a:solidFill>
                <a:srgbClr val="F8981D"/>
              </a:solidFill>
              <a:ln w="8323" cap="flat">
                <a:noFill/>
                <a:prstDash val="solid"/>
                <a:miter/>
              </a:ln>
            </p:spPr>
            <p:txBody>
              <a:bodyPr rtlCol="0" anchor="ctr"/>
              <a:lstStyle/>
              <a:p>
                <a:endParaRPr lang="en-AU" sz="1285"/>
              </a:p>
            </p:txBody>
          </p:sp>
          <p:sp>
            <p:nvSpPr>
              <p:cNvPr id="78" name="Freeform: Shape 77">
                <a:extLst>
                  <a:ext uri="{FF2B5EF4-FFF2-40B4-BE49-F238E27FC236}">
                    <a16:creationId xmlns:a16="http://schemas.microsoft.com/office/drawing/2014/main" id="{9C3EFBC3-DE45-AC3B-8784-F83DAAA59D45}"/>
                  </a:ext>
                </a:extLst>
              </p:cNvPr>
              <p:cNvSpPr/>
              <p:nvPr/>
            </p:nvSpPr>
            <p:spPr>
              <a:xfrm>
                <a:off x="4794803" y="995764"/>
                <a:ext cx="58534" cy="46005"/>
              </a:xfrm>
              <a:custGeom>
                <a:avLst/>
                <a:gdLst>
                  <a:gd name="connsiteX0" fmla="*/ 57790 w 58534"/>
                  <a:gd name="connsiteY0" fmla="*/ 23003 h 46005"/>
                  <a:gd name="connsiteX1" fmla="*/ 35791 w 58534"/>
                  <a:gd name="connsiteY1" fmla="*/ 46005 h 46005"/>
                  <a:gd name="connsiteX2" fmla="*/ 744 w 58534"/>
                  <a:gd name="connsiteY2" fmla="*/ 23003 h 46005"/>
                  <a:gd name="connsiteX3" fmla="*/ 22743 w 58534"/>
                  <a:gd name="connsiteY3" fmla="*/ 0 h 46005"/>
                  <a:gd name="connsiteX4" fmla="*/ 57790 w 58534"/>
                  <a:gd name="connsiteY4" fmla="*/ 23003 h 4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34" h="46005">
                    <a:moveTo>
                      <a:pt x="57790" y="23003"/>
                    </a:moveTo>
                    <a:cubicBezTo>
                      <a:pt x="61387" y="35717"/>
                      <a:pt x="51600" y="46005"/>
                      <a:pt x="35791" y="46005"/>
                    </a:cubicBezTo>
                    <a:cubicBezTo>
                      <a:pt x="19982" y="46005"/>
                      <a:pt x="4341" y="35717"/>
                      <a:pt x="744" y="23003"/>
                    </a:cubicBezTo>
                    <a:cubicBezTo>
                      <a:pt x="-2853" y="10288"/>
                      <a:pt x="6934" y="0"/>
                      <a:pt x="22743" y="0"/>
                    </a:cubicBezTo>
                    <a:cubicBezTo>
                      <a:pt x="38552" y="0"/>
                      <a:pt x="54193" y="10288"/>
                      <a:pt x="57790" y="23003"/>
                    </a:cubicBezTo>
                    <a:close/>
                  </a:path>
                </a:pathLst>
              </a:custGeom>
              <a:solidFill>
                <a:srgbClr val="FFFFFF"/>
              </a:solidFill>
              <a:ln w="8323" cap="flat">
                <a:noFill/>
                <a:prstDash val="solid"/>
                <a:miter/>
              </a:ln>
            </p:spPr>
            <p:txBody>
              <a:bodyPr rtlCol="0" anchor="ctr"/>
              <a:lstStyle/>
              <a:p>
                <a:endParaRPr lang="en-AU" sz="1285"/>
              </a:p>
            </p:txBody>
          </p:sp>
          <p:sp>
            <p:nvSpPr>
              <p:cNvPr id="79" name="Freeform: Shape 78">
                <a:extLst>
                  <a:ext uri="{FF2B5EF4-FFF2-40B4-BE49-F238E27FC236}">
                    <a16:creationId xmlns:a16="http://schemas.microsoft.com/office/drawing/2014/main" id="{D3E137A7-DA95-79C1-A355-8C4E5E586A0F}"/>
                  </a:ext>
                </a:extLst>
              </p:cNvPr>
              <p:cNvSpPr/>
              <p:nvPr/>
            </p:nvSpPr>
            <p:spPr>
              <a:xfrm>
                <a:off x="5092778" y="1135155"/>
                <a:ext cx="309243" cy="699870"/>
              </a:xfrm>
              <a:custGeom>
                <a:avLst/>
                <a:gdLst>
                  <a:gd name="connsiteX0" fmla="*/ 8577 w 309243"/>
                  <a:gd name="connsiteY0" fmla="*/ 698988 h 699870"/>
                  <a:gd name="connsiteX1" fmla="*/ 8577 w 309243"/>
                  <a:gd name="connsiteY1" fmla="*/ 698988 h 699870"/>
                  <a:gd name="connsiteX2" fmla="*/ 1216 w 309243"/>
                  <a:gd name="connsiteY2" fmla="*/ 680084 h 699870"/>
                  <a:gd name="connsiteX3" fmla="*/ 281763 w 309243"/>
                  <a:gd name="connsiteY3" fmla="*/ 9665 h 699870"/>
                  <a:gd name="connsiteX4" fmla="*/ 300667 w 309243"/>
                  <a:gd name="connsiteY4" fmla="*/ 882 h 699870"/>
                  <a:gd name="connsiteX5" fmla="*/ 300667 w 309243"/>
                  <a:gd name="connsiteY5" fmla="*/ 882 h 699870"/>
                  <a:gd name="connsiteX6" fmla="*/ 308028 w 309243"/>
                  <a:gd name="connsiteY6" fmla="*/ 19786 h 699870"/>
                  <a:gd name="connsiteX7" fmla="*/ 27480 w 309243"/>
                  <a:gd name="connsiteY7" fmla="*/ 690206 h 699870"/>
                  <a:gd name="connsiteX8" fmla="*/ 8577 w 309243"/>
                  <a:gd name="connsiteY8" fmla="*/ 698988 h 69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243" h="699870">
                    <a:moveTo>
                      <a:pt x="8577" y="698988"/>
                    </a:moveTo>
                    <a:lnTo>
                      <a:pt x="8577" y="698988"/>
                    </a:lnTo>
                    <a:cubicBezTo>
                      <a:pt x="1299" y="696144"/>
                      <a:pt x="-1963" y="687696"/>
                      <a:pt x="1216" y="680084"/>
                    </a:cubicBezTo>
                    <a:lnTo>
                      <a:pt x="281763" y="9665"/>
                    </a:lnTo>
                    <a:cubicBezTo>
                      <a:pt x="284941" y="2053"/>
                      <a:pt x="293390" y="-1878"/>
                      <a:pt x="300667" y="882"/>
                    </a:cubicBezTo>
                    <a:lnTo>
                      <a:pt x="300667" y="882"/>
                    </a:lnTo>
                    <a:cubicBezTo>
                      <a:pt x="307944" y="3726"/>
                      <a:pt x="311206" y="12175"/>
                      <a:pt x="308028" y="19786"/>
                    </a:cubicBezTo>
                    <a:lnTo>
                      <a:pt x="27480" y="690206"/>
                    </a:lnTo>
                    <a:cubicBezTo>
                      <a:pt x="24302" y="697817"/>
                      <a:pt x="15854" y="701749"/>
                      <a:pt x="8577" y="698988"/>
                    </a:cubicBezTo>
                    <a:close/>
                  </a:path>
                </a:pathLst>
              </a:custGeom>
              <a:solidFill>
                <a:srgbClr val="00264D"/>
              </a:solidFill>
              <a:ln w="8323" cap="flat">
                <a:noFill/>
                <a:prstDash val="solid"/>
                <a:miter/>
              </a:ln>
            </p:spPr>
            <p:txBody>
              <a:bodyPr rtlCol="0" anchor="ctr"/>
              <a:lstStyle/>
              <a:p>
                <a:endParaRPr lang="en-AU" sz="1285"/>
              </a:p>
            </p:txBody>
          </p:sp>
          <p:sp>
            <p:nvSpPr>
              <p:cNvPr id="80" name="Freeform: Shape 79">
                <a:extLst>
                  <a:ext uri="{FF2B5EF4-FFF2-40B4-BE49-F238E27FC236}">
                    <a16:creationId xmlns:a16="http://schemas.microsoft.com/office/drawing/2014/main" id="{32CF95B1-872F-B732-005B-2FA25F3C276E}"/>
                  </a:ext>
                </a:extLst>
              </p:cNvPr>
              <p:cNvSpPr/>
              <p:nvPr/>
            </p:nvSpPr>
            <p:spPr>
              <a:xfrm>
                <a:off x="5271991" y="711202"/>
                <a:ext cx="302743" cy="408190"/>
              </a:xfrm>
              <a:custGeom>
                <a:avLst/>
                <a:gdLst>
                  <a:gd name="connsiteX0" fmla="*/ 302713 w 302743"/>
                  <a:gd name="connsiteY0" fmla="*/ 301124 h 408190"/>
                  <a:gd name="connsiteX1" fmla="*/ 291254 w 302743"/>
                  <a:gd name="connsiteY1" fmla="*/ 167626 h 408190"/>
                  <a:gd name="connsiteX2" fmla="*/ 251522 w 302743"/>
                  <a:gd name="connsiteY2" fmla="*/ 46423 h 408190"/>
                  <a:gd name="connsiteX3" fmla="*/ 195898 w 302743"/>
                  <a:gd name="connsiteY3" fmla="*/ 12129 h 408190"/>
                  <a:gd name="connsiteX4" fmla="*/ 157505 w 302743"/>
                  <a:gd name="connsiteY4" fmla="*/ 0 h 408190"/>
                  <a:gd name="connsiteX5" fmla="*/ 267164 w 302743"/>
                  <a:gd name="connsiteY5" fmla="*/ 344787 h 408190"/>
                  <a:gd name="connsiteX6" fmla="*/ 177329 w 302743"/>
                  <a:gd name="connsiteY6" fmla="*/ 364360 h 408190"/>
                  <a:gd name="connsiteX7" fmla="*/ 74863 w 302743"/>
                  <a:gd name="connsiteY7" fmla="*/ 394138 h 408190"/>
                  <a:gd name="connsiteX8" fmla="*/ 0 w 302743"/>
                  <a:gd name="connsiteY8" fmla="*/ 391461 h 408190"/>
                  <a:gd name="connsiteX9" fmla="*/ 0 w 302743"/>
                  <a:gd name="connsiteY9" fmla="*/ 408190 h 408190"/>
                  <a:gd name="connsiteX10" fmla="*/ 198073 w 302743"/>
                  <a:gd name="connsiteY10" fmla="*/ 408190 h 408190"/>
                  <a:gd name="connsiteX11" fmla="*/ 237553 w 302743"/>
                  <a:gd name="connsiteY11" fmla="*/ 395393 h 408190"/>
                  <a:gd name="connsiteX12" fmla="*/ 275110 w 302743"/>
                  <a:gd name="connsiteY12" fmla="*/ 374398 h 408190"/>
                  <a:gd name="connsiteX13" fmla="*/ 302713 w 302743"/>
                  <a:gd name="connsiteY13" fmla="*/ 301208 h 40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743" h="408190">
                    <a:moveTo>
                      <a:pt x="302713" y="301124"/>
                    </a:moveTo>
                    <a:cubicBezTo>
                      <a:pt x="301793" y="261894"/>
                      <a:pt x="298698" y="215387"/>
                      <a:pt x="291254" y="167626"/>
                    </a:cubicBezTo>
                    <a:cubicBezTo>
                      <a:pt x="282471" y="111583"/>
                      <a:pt x="271179" y="69593"/>
                      <a:pt x="251522" y="46423"/>
                    </a:cubicBezTo>
                    <a:cubicBezTo>
                      <a:pt x="234291" y="26097"/>
                      <a:pt x="217897" y="23003"/>
                      <a:pt x="195898" y="12129"/>
                    </a:cubicBezTo>
                    <a:lnTo>
                      <a:pt x="157505" y="0"/>
                    </a:lnTo>
                    <a:cubicBezTo>
                      <a:pt x="304637" y="75365"/>
                      <a:pt x="256959" y="236633"/>
                      <a:pt x="267164" y="344787"/>
                    </a:cubicBezTo>
                    <a:cubicBezTo>
                      <a:pt x="243492" y="357418"/>
                      <a:pt x="232367" y="353319"/>
                      <a:pt x="177329" y="364360"/>
                    </a:cubicBezTo>
                    <a:cubicBezTo>
                      <a:pt x="147885" y="373310"/>
                      <a:pt x="119111" y="386275"/>
                      <a:pt x="74863" y="394138"/>
                    </a:cubicBezTo>
                    <a:cubicBezTo>
                      <a:pt x="41656" y="387112"/>
                      <a:pt x="23003" y="384853"/>
                      <a:pt x="0" y="391461"/>
                    </a:cubicBezTo>
                    <a:lnTo>
                      <a:pt x="0" y="408190"/>
                    </a:lnTo>
                    <a:lnTo>
                      <a:pt x="198073" y="408190"/>
                    </a:lnTo>
                    <a:lnTo>
                      <a:pt x="237553" y="395393"/>
                    </a:lnTo>
                    <a:lnTo>
                      <a:pt x="275110" y="374398"/>
                    </a:lnTo>
                    <a:cubicBezTo>
                      <a:pt x="292759" y="355243"/>
                      <a:pt x="303382" y="329396"/>
                      <a:pt x="302713" y="301208"/>
                    </a:cubicBezTo>
                    <a:close/>
                  </a:path>
                </a:pathLst>
              </a:custGeom>
              <a:solidFill>
                <a:srgbClr val="F8981D"/>
              </a:solidFill>
              <a:ln w="8323" cap="flat">
                <a:noFill/>
                <a:prstDash val="solid"/>
                <a:miter/>
              </a:ln>
            </p:spPr>
            <p:txBody>
              <a:bodyPr rtlCol="0" anchor="ctr"/>
              <a:lstStyle/>
              <a:p>
                <a:endParaRPr lang="en-AU" sz="1285"/>
              </a:p>
            </p:txBody>
          </p:sp>
          <p:sp>
            <p:nvSpPr>
              <p:cNvPr id="81" name="Freeform: Shape 80">
                <a:extLst>
                  <a:ext uri="{FF2B5EF4-FFF2-40B4-BE49-F238E27FC236}">
                    <a16:creationId xmlns:a16="http://schemas.microsoft.com/office/drawing/2014/main" id="{B9E9A8A7-DBC5-3BB2-A03F-F98AC7C55E3B}"/>
                  </a:ext>
                </a:extLst>
              </p:cNvPr>
              <p:cNvSpPr/>
              <p:nvPr/>
            </p:nvSpPr>
            <p:spPr>
              <a:xfrm>
                <a:off x="5396038" y="1010834"/>
                <a:ext cx="88246" cy="22905"/>
              </a:xfrm>
              <a:custGeom>
                <a:avLst/>
                <a:gdLst>
                  <a:gd name="connsiteX0" fmla="*/ 0 w 88246"/>
                  <a:gd name="connsiteY0" fmla="*/ 22905 h 22905"/>
                  <a:gd name="connsiteX1" fmla="*/ 88246 w 88246"/>
                  <a:gd name="connsiteY1" fmla="*/ 655 h 22905"/>
                  <a:gd name="connsiteX2" fmla="*/ 669 w 88246"/>
                  <a:gd name="connsiteY2" fmla="*/ 1659 h 22905"/>
                  <a:gd name="connsiteX3" fmla="*/ 0 w 88246"/>
                  <a:gd name="connsiteY3" fmla="*/ 22905 h 22905"/>
                </a:gdLst>
                <a:ahLst/>
                <a:cxnLst>
                  <a:cxn ang="0">
                    <a:pos x="connsiteX0" y="connsiteY0"/>
                  </a:cxn>
                  <a:cxn ang="0">
                    <a:pos x="connsiteX1" y="connsiteY1"/>
                  </a:cxn>
                  <a:cxn ang="0">
                    <a:pos x="connsiteX2" y="connsiteY2"/>
                  </a:cxn>
                  <a:cxn ang="0">
                    <a:pos x="connsiteX3" y="connsiteY3"/>
                  </a:cxn>
                </a:cxnLst>
                <a:rect l="l" t="t" r="r" b="b"/>
                <a:pathLst>
                  <a:path w="88246" h="22905">
                    <a:moveTo>
                      <a:pt x="0" y="22905"/>
                    </a:moveTo>
                    <a:cubicBezTo>
                      <a:pt x="0" y="22905"/>
                      <a:pt x="63822" y="655"/>
                      <a:pt x="88246" y="655"/>
                    </a:cubicBezTo>
                    <a:cubicBezTo>
                      <a:pt x="88246" y="655"/>
                      <a:pt x="14053" y="-1352"/>
                      <a:pt x="669" y="1659"/>
                    </a:cubicBezTo>
                    <a:lnTo>
                      <a:pt x="0" y="22905"/>
                    </a:lnTo>
                    <a:close/>
                  </a:path>
                </a:pathLst>
              </a:custGeom>
              <a:solidFill>
                <a:srgbClr val="F8981D"/>
              </a:solidFill>
              <a:ln w="8323" cap="flat">
                <a:noFill/>
                <a:prstDash val="solid"/>
                <a:miter/>
              </a:ln>
            </p:spPr>
            <p:txBody>
              <a:bodyPr rtlCol="0" anchor="ctr"/>
              <a:lstStyle/>
              <a:p>
                <a:endParaRPr lang="en-AU" sz="1285"/>
              </a:p>
            </p:txBody>
          </p:sp>
          <p:sp>
            <p:nvSpPr>
              <p:cNvPr id="82" name="Freeform: Shape 81">
                <a:extLst>
                  <a:ext uri="{FF2B5EF4-FFF2-40B4-BE49-F238E27FC236}">
                    <a16:creationId xmlns:a16="http://schemas.microsoft.com/office/drawing/2014/main" id="{8D703E59-21AC-82D3-6175-68EEF118C9CE}"/>
                  </a:ext>
                </a:extLst>
              </p:cNvPr>
              <p:cNvSpPr/>
              <p:nvPr/>
            </p:nvSpPr>
            <p:spPr>
              <a:xfrm>
                <a:off x="4501114" y="1119392"/>
                <a:ext cx="1124446" cy="31618"/>
              </a:xfrm>
              <a:custGeom>
                <a:avLst/>
                <a:gdLst>
                  <a:gd name="connsiteX0" fmla="*/ 1108638 w 1124446"/>
                  <a:gd name="connsiteY0" fmla="*/ 31618 h 31618"/>
                  <a:gd name="connsiteX1" fmla="*/ 15809 w 1124446"/>
                  <a:gd name="connsiteY1" fmla="*/ 31618 h 31618"/>
                  <a:gd name="connsiteX2" fmla="*/ 0 w 1124446"/>
                  <a:gd name="connsiteY2" fmla="*/ 15809 h 31618"/>
                  <a:gd name="connsiteX3" fmla="*/ 0 w 1124446"/>
                  <a:gd name="connsiteY3" fmla="*/ 15809 h 31618"/>
                  <a:gd name="connsiteX4" fmla="*/ 15809 w 1124446"/>
                  <a:gd name="connsiteY4" fmla="*/ 0 h 31618"/>
                  <a:gd name="connsiteX5" fmla="*/ 1108638 w 1124446"/>
                  <a:gd name="connsiteY5" fmla="*/ 0 h 31618"/>
                  <a:gd name="connsiteX6" fmla="*/ 1124447 w 1124446"/>
                  <a:gd name="connsiteY6" fmla="*/ 15809 h 31618"/>
                  <a:gd name="connsiteX7" fmla="*/ 1124447 w 1124446"/>
                  <a:gd name="connsiteY7" fmla="*/ 15809 h 31618"/>
                  <a:gd name="connsiteX8" fmla="*/ 1108638 w 1124446"/>
                  <a:gd name="connsiteY8" fmla="*/ 31618 h 3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446" h="31618">
                    <a:moveTo>
                      <a:pt x="1108638" y="31618"/>
                    </a:moveTo>
                    <a:lnTo>
                      <a:pt x="15809" y="31618"/>
                    </a:lnTo>
                    <a:cubicBezTo>
                      <a:pt x="7110" y="31618"/>
                      <a:pt x="0" y="24508"/>
                      <a:pt x="0" y="15809"/>
                    </a:cubicBezTo>
                    <a:lnTo>
                      <a:pt x="0" y="15809"/>
                    </a:lnTo>
                    <a:cubicBezTo>
                      <a:pt x="0" y="7110"/>
                      <a:pt x="7110" y="0"/>
                      <a:pt x="15809" y="0"/>
                    </a:cubicBezTo>
                    <a:lnTo>
                      <a:pt x="1108638" y="0"/>
                    </a:lnTo>
                    <a:cubicBezTo>
                      <a:pt x="1117337" y="0"/>
                      <a:pt x="1124447" y="7110"/>
                      <a:pt x="1124447" y="15809"/>
                    </a:cubicBezTo>
                    <a:lnTo>
                      <a:pt x="1124447" y="15809"/>
                    </a:lnTo>
                    <a:cubicBezTo>
                      <a:pt x="1124447" y="24508"/>
                      <a:pt x="1117337" y="31618"/>
                      <a:pt x="1108638" y="31618"/>
                    </a:cubicBezTo>
                    <a:close/>
                  </a:path>
                </a:pathLst>
              </a:custGeom>
              <a:solidFill>
                <a:srgbClr val="00264D"/>
              </a:solidFill>
              <a:ln w="8323" cap="flat">
                <a:noFill/>
                <a:prstDash val="solid"/>
                <a:miter/>
              </a:ln>
            </p:spPr>
            <p:txBody>
              <a:bodyPr rtlCol="0" anchor="ctr"/>
              <a:lstStyle/>
              <a:p>
                <a:endParaRPr lang="en-AU" sz="1285"/>
              </a:p>
            </p:txBody>
          </p:sp>
          <p:sp>
            <p:nvSpPr>
              <p:cNvPr id="83" name="Freeform: Shape 82">
                <a:extLst>
                  <a:ext uri="{FF2B5EF4-FFF2-40B4-BE49-F238E27FC236}">
                    <a16:creationId xmlns:a16="http://schemas.microsoft.com/office/drawing/2014/main" id="{1E0EAB6A-B39F-064F-0B3D-0D6EE9910676}"/>
                  </a:ext>
                </a:extLst>
              </p:cNvPr>
              <p:cNvSpPr/>
              <p:nvPr/>
            </p:nvSpPr>
            <p:spPr>
              <a:xfrm>
                <a:off x="5269712" y="917328"/>
                <a:ext cx="88099" cy="65663"/>
              </a:xfrm>
              <a:custGeom>
                <a:avLst/>
                <a:gdLst>
                  <a:gd name="connsiteX0" fmla="*/ 51547 w 88099"/>
                  <a:gd name="connsiteY0" fmla="*/ 62962 h 65663"/>
                  <a:gd name="connsiteX1" fmla="*/ 88100 w 88099"/>
                  <a:gd name="connsiteY1" fmla="*/ 52004 h 65663"/>
                  <a:gd name="connsiteX2" fmla="*/ 70283 w 88099"/>
                  <a:gd name="connsiteY2" fmla="*/ 14364 h 65663"/>
                  <a:gd name="connsiteX3" fmla="*/ 3618 w 88099"/>
                  <a:gd name="connsiteY3" fmla="*/ 6167 h 65663"/>
                  <a:gd name="connsiteX4" fmla="*/ 26955 w 88099"/>
                  <a:gd name="connsiteY4" fmla="*/ 65555 h 65663"/>
                  <a:gd name="connsiteX5" fmla="*/ 51547 w 88099"/>
                  <a:gd name="connsiteY5" fmla="*/ 62962 h 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9" h="65663">
                    <a:moveTo>
                      <a:pt x="51547" y="62962"/>
                    </a:moveTo>
                    <a:lnTo>
                      <a:pt x="88100" y="52004"/>
                    </a:lnTo>
                    <a:lnTo>
                      <a:pt x="70283" y="14364"/>
                    </a:lnTo>
                    <a:cubicBezTo>
                      <a:pt x="70283" y="14364"/>
                      <a:pt x="12568" y="-11483"/>
                      <a:pt x="3618" y="6167"/>
                    </a:cubicBezTo>
                    <a:cubicBezTo>
                      <a:pt x="-5332" y="23816"/>
                      <a:pt x="2279" y="68148"/>
                      <a:pt x="26955" y="65555"/>
                    </a:cubicBezTo>
                    <a:lnTo>
                      <a:pt x="51547" y="62962"/>
                    </a:lnTo>
                    <a:close/>
                  </a:path>
                </a:pathLst>
              </a:custGeom>
              <a:solidFill>
                <a:srgbClr val="C99167"/>
              </a:solidFill>
              <a:ln w="8323" cap="flat">
                <a:noFill/>
                <a:prstDash val="solid"/>
                <a:miter/>
              </a:ln>
            </p:spPr>
            <p:txBody>
              <a:bodyPr rtlCol="0" anchor="ctr"/>
              <a:lstStyle/>
              <a:p>
                <a:endParaRPr lang="en-AU" sz="1285"/>
              </a:p>
            </p:txBody>
          </p:sp>
          <p:sp>
            <p:nvSpPr>
              <p:cNvPr id="84" name="Freeform: Shape 83">
                <a:extLst>
                  <a:ext uri="{FF2B5EF4-FFF2-40B4-BE49-F238E27FC236}">
                    <a16:creationId xmlns:a16="http://schemas.microsoft.com/office/drawing/2014/main" id="{CE3B7502-8B69-71C7-0CEB-ACDE5F071736}"/>
                  </a:ext>
                </a:extLst>
              </p:cNvPr>
              <p:cNvSpPr/>
              <p:nvPr/>
            </p:nvSpPr>
            <p:spPr>
              <a:xfrm>
                <a:off x="5240949" y="919637"/>
                <a:ext cx="72959" cy="23441"/>
              </a:xfrm>
              <a:custGeom>
                <a:avLst/>
                <a:gdLst>
                  <a:gd name="connsiteX0" fmla="*/ 62075 w 72959"/>
                  <a:gd name="connsiteY0" fmla="*/ 23431 h 23441"/>
                  <a:gd name="connsiteX1" fmla="*/ 9880 w 72959"/>
                  <a:gd name="connsiteY1" fmla="*/ 20754 h 23441"/>
                  <a:gd name="connsiteX2" fmla="*/ 10 w 72959"/>
                  <a:gd name="connsiteY2" fmla="*/ 9880 h 23441"/>
                  <a:gd name="connsiteX3" fmla="*/ 10 w 72959"/>
                  <a:gd name="connsiteY3" fmla="*/ 9880 h 23441"/>
                  <a:gd name="connsiteX4" fmla="*/ 10884 w 72959"/>
                  <a:gd name="connsiteY4" fmla="*/ 10 h 23441"/>
                  <a:gd name="connsiteX5" fmla="*/ 63079 w 72959"/>
                  <a:gd name="connsiteY5" fmla="*/ 2687 h 23441"/>
                  <a:gd name="connsiteX6" fmla="*/ 72949 w 72959"/>
                  <a:gd name="connsiteY6" fmla="*/ 13561 h 23441"/>
                  <a:gd name="connsiteX7" fmla="*/ 72949 w 72959"/>
                  <a:gd name="connsiteY7" fmla="*/ 13561 h 23441"/>
                  <a:gd name="connsiteX8" fmla="*/ 62075 w 72959"/>
                  <a:gd name="connsiteY8" fmla="*/ 23431 h 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59" h="23441">
                    <a:moveTo>
                      <a:pt x="62075" y="23431"/>
                    </a:moveTo>
                    <a:lnTo>
                      <a:pt x="9880" y="20754"/>
                    </a:lnTo>
                    <a:cubicBezTo>
                      <a:pt x="4192" y="20503"/>
                      <a:pt x="-241" y="15568"/>
                      <a:pt x="10" y="9880"/>
                    </a:cubicBezTo>
                    <a:lnTo>
                      <a:pt x="10" y="9880"/>
                    </a:lnTo>
                    <a:cubicBezTo>
                      <a:pt x="261" y="4192"/>
                      <a:pt x="5196" y="-241"/>
                      <a:pt x="10884" y="10"/>
                    </a:cubicBezTo>
                    <a:lnTo>
                      <a:pt x="63079" y="2687"/>
                    </a:lnTo>
                    <a:cubicBezTo>
                      <a:pt x="68767" y="2938"/>
                      <a:pt x="73200" y="7873"/>
                      <a:pt x="72949" y="13561"/>
                    </a:cubicBezTo>
                    <a:lnTo>
                      <a:pt x="72949" y="13561"/>
                    </a:lnTo>
                    <a:cubicBezTo>
                      <a:pt x="72698" y="19249"/>
                      <a:pt x="67763" y="23682"/>
                      <a:pt x="62075" y="23431"/>
                    </a:cubicBezTo>
                    <a:close/>
                  </a:path>
                </a:pathLst>
              </a:custGeom>
              <a:solidFill>
                <a:srgbClr val="C99167"/>
              </a:solidFill>
              <a:ln w="8323" cap="flat">
                <a:noFill/>
                <a:prstDash val="solid"/>
                <a:miter/>
              </a:ln>
            </p:spPr>
            <p:txBody>
              <a:bodyPr rtlCol="0" anchor="ctr"/>
              <a:lstStyle/>
              <a:p>
                <a:endParaRPr lang="en-AU" sz="1285"/>
              </a:p>
            </p:txBody>
          </p:sp>
          <p:sp>
            <p:nvSpPr>
              <p:cNvPr id="85" name="Freeform: Shape 84">
                <a:extLst>
                  <a:ext uri="{FF2B5EF4-FFF2-40B4-BE49-F238E27FC236}">
                    <a16:creationId xmlns:a16="http://schemas.microsoft.com/office/drawing/2014/main" id="{0FC0C4E2-CE55-6526-C0AA-374B8A50A733}"/>
                  </a:ext>
                </a:extLst>
              </p:cNvPr>
              <p:cNvSpPr/>
              <p:nvPr/>
            </p:nvSpPr>
            <p:spPr>
              <a:xfrm>
                <a:off x="5910490" y="838260"/>
                <a:ext cx="85806" cy="243074"/>
              </a:xfrm>
              <a:custGeom>
                <a:avLst/>
                <a:gdLst>
                  <a:gd name="connsiteX0" fmla="*/ 303 w 85806"/>
                  <a:gd name="connsiteY0" fmla="*/ 47343 h 243074"/>
                  <a:gd name="connsiteX1" fmla="*/ 50239 w 85806"/>
                  <a:gd name="connsiteY1" fmla="*/ 243074 h 243074"/>
                  <a:gd name="connsiteX2" fmla="*/ 85286 w 85806"/>
                  <a:gd name="connsiteY2" fmla="*/ 242739 h 243074"/>
                  <a:gd name="connsiteX3" fmla="*/ 37107 w 85806"/>
                  <a:gd name="connsiteY3" fmla="*/ 0 h 243074"/>
                  <a:gd name="connsiteX4" fmla="*/ 386 w 85806"/>
                  <a:gd name="connsiteY4" fmla="*/ 47260 h 243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06" h="243074">
                    <a:moveTo>
                      <a:pt x="303" y="47343"/>
                    </a:moveTo>
                    <a:cubicBezTo>
                      <a:pt x="-4716" y="85402"/>
                      <a:pt x="54421" y="162356"/>
                      <a:pt x="50239" y="243074"/>
                    </a:cubicBezTo>
                    <a:lnTo>
                      <a:pt x="85286" y="242739"/>
                    </a:lnTo>
                    <a:cubicBezTo>
                      <a:pt x="85286" y="242739"/>
                      <a:pt x="94320" y="79714"/>
                      <a:pt x="37107" y="0"/>
                    </a:cubicBezTo>
                    <a:cubicBezTo>
                      <a:pt x="27404" y="20660"/>
                      <a:pt x="15777" y="37473"/>
                      <a:pt x="386" y="47260"/>
                    </a:cubicBezTo>
                    <a:close/>
                  </a:path>
                </a:pathLst>
              </a:custGeom>
              <a:solidFill>
                <a:srgbClr val="C99167"/>
              </a:solidFill>
              <a:ln w="8323" cap="flat">
                <a:noFill/>
                <a:prstDash val="solid"/>
                <a:miter/>
              </a:ln>
            </p:spPr>
            <p:txBody>
              <a:bodyPr rtlCol="0" anchor="ctr"/>
              <a:lstStyle/>
              <a:p>
                <a:endParaRPr lang="en-AU" sz="1285"/>
              </a:p>
            </p:txBody>
          </p:sp>
          <p:sp>
            <p:nvSpPr>
              <p:cNvPr id="86" name="Freeform: Shape 85">
                <a:extLst>
                  <a:ext uri="{FF2B5EF4-FFF2-40B4-BE49-F238E27FC236}">
                    <a16:creationId xmlns:a16="http://schemas.microsoft.com/office/drawing/2014/main" id="{3AF1EC8C-829C-C473-02A5-6534F0BD4ABD}"/>
                  </a:ext>
                </a:extLst>
              </p:cNvPr>
              <p:cNvSpPr/>
              <p:nvPr/>
            </p:nvSpPr>
            <p:spPr>
              <a:xfrm>
                <a:off x="5718575" y="972344"/>
                <a:ext cx="156166" cy="712994"/>
              </a:xfrm>
              <a:custGeom>
                <a:avLst/>
                <a:gdLst>
                  <a:gd name="connsiteX0" fmla="*/ 0 w 156166"/>
                  <a:gd name="connsiteY0" fmla="*/ 0 h 712994"/>
                  <a:gd name="connsiteX1" fmla="*/ 40568 w 156166"/>
                  <a:gd name="connsiteY1" fmla="*/ 406183 h 712994"/>
                  <a:gd name="connsiteX2" fmla="*/ 76285 w 156166"/>
                  <a:gd name="connsiteY2" fmla="*/ 710151 h 712994"/>
                  <a:gd name="connsiteX3" fmla="*/ 144707 w 156166"/>
                  <a:gd name="connsiteY3" fmla="*/ 712995 h 712994"/>
                  <a:gd name="connsiteX4" fmla="*/ 136175 w 156166"/>
                  <a:gd name="connsiteY4" fmla="*/ 436044 h 712994"/>
                  <a:gd name="connsiteX5" fmla="*/ 156166 w 156166"/>
                  <a:gd name="connsiteY5" fmla="*/ 136342 h 712994"/>
                  <a:gd name="connsiteX6" fmla="*/ 69844 w 156166"/>
                  <a:gd name="connsiteY6" fmla="*/ 24341 h 712994"/>
                  <a:gd name="connsiteX7" fmla="*/ 84 w 156166"/>
                  <a:gd name="connsiteY7" fmla="*/ 84 h 71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166" h="712994">
                    <a:moveTo>
                      <a:pt x="0" y="0"/>
                    </a:moveTo>
                    <a:lnTo>
                      <a:pt x="40568" y="406183"/>
                    </a:lnTo>
                    <a:lnTo>
                      <a:pt x="76285" y="710151"/>
                    </a:lnTo>
                    <a:lnTo>
                      <a:pt x="144707" y="712995"/>
                    </a:lnTo>
                    <a:cubicBezTo>
                      <a:pt x="154577" y="593465"/>
                      <a:pt x="166287" y="522618"/>
                      <a:pt x="136175" y="436044"/>
                    </a:cubicBezTo>
                    <a:lnTo>
                      <a:pt x="156166" y="136342"/>
                    </a:lnTo>
                    <a:lnTo>
                      <a:pt x="69844" y="24341"/>
                    </a:lnTo>
                    <a:lnTo>
                      <a:pt x="84" y="84"/>
                    </a:lnTo>
                    <a:close/>
                  </a:path>
                </a:pathLst>
              </a:custGeom>
              <a:solidFill>
                <a:schemeClr val="accent2"/>
              </a:solidFill>
              <a:ln w="8323" cap="flat">
                <a:noFill/>
                <a:prstDash val="solid"/>
                <a:miter/>
              </a:ln>
            </p:spPr>
            <p:txBody>
              <a:bodyPr rtlCol="0" anchor="ctr"/>
              <a:lstStyle/>
              <a:p>
                <a:endParaRPr lang="en-AU" sz="1285"/>
              </a:p>
            </p:txBody>
          </p:sp>
          <p:sp>
            <p:nvSpPr>
              <p:cNvPr id="87" name="Freeform: Shape 86">
                <a:extLst>
                  <a:ext uri="{FF2B5EF4-FFF2-40B4-BE49-F238E27FC236}">
                    <a16:creationId xmlns:a16="http://schemas.microsoft.com/office/drawing/2014/main" id="{425F996F-3A4F-F6E9-8389-83EE3EC1232B}"/>
                  </a:ext>
                </a:extLst>
              </p:cNvPr>
              <p:cNvSpPr/>
              <p:nvPr/>
            </p:nvSpPr>
            <p:spPr>
              <a:xfrm>
                <a:off x="5561828" y="479838"/>
                <a:ext cx="94198" cy="152360"/>
              </a:xfrm>
              <a:custGeom>
                <a:avLst/>
                <a:gdLst>
                  <a:gd name="connsiteX0" fmla="*/ 18230 w 94198"/>
                  <a:gd name="connsiteY0" fmla="*/ 0 h 152360"/>
                  <a:gd name="connsiteX1" fmla="*/ 35545 w 94198"/>
                  <a:gd name="connsiteY1" fmla="*/ 127225 h 152360"/>
                  <a:gd name="connsiteX2" fmla="*/ 93679 w 94198"/>
                  <a:gd name="connsiteY2" fmla="*/ 123377 h 152360"/>
                  <a:gd name="connsiteX3" fmla="*/ 18230 w 94198"/>
                  <a:gd name="connsiteY3" fmla="*/ 0 h 152360"/>
                </a:gdLst>
                <a:ahLst/>
                <a:cxnLst>
                  <a:cxn ang="0">
                    <a:pos x="connsiteX0" y="connsiteY0"/>
                  </a:cxn>
                  <a:cxn ang="0">
                    <a:pos x="connsiteX1" y="connsiteY1"/>
                  </a:cxn>
                  <a:cxn ang="0">
                    <a:pos x="connsiteX2" y="connsiteY2"/>
                  </a:cxn>
                  <a:cxn ang="0">
                    <a:pos x="connsiteX3" y="connsiteY3"/>
                  </a:cxn>
                </a:cxnLst>
                <a:rect l="l" t="t" r="r" b="b"/>
                <a:pathLst>
                  <a:path w="94198" h="152360">
                    <a:moveTo>
                      <a:pt x="18230" y="0"/>
                    </a:moveTo>
                    <a:cubicBezTo>
                      <a:pt x="18230" y="0"/>
                      <a:pt x="-32626" y="68589"/>
                      <a:pt x="35545" y="127225"/>
                    </a:cubicBezTo>
                    <a:cubicBezTo>
                      <a:pt x="103716" y="185944"/>
                      <a:pt x="93679" y="123377"/>
                      <a:pt x="93679" y="123377"/>
                    </a:cubicBezTo>
                    <a:cubicBezTo>
                      <a:pt x="93679" y="123377"/>
                      <a:pt x="68669" y="11125"/>
                      <a:pt x="18230" y="0"/>
                    </a:cubicBezTo>
                    <a:close/>
                  </a:path>
                </a:pathLst>
              </a:custGeom>
              <a:solidFill>
                <a:srgbClr val="2C72B5"/>
              </a:solidFill>
              <a:ln w="8323" cap="flat">
                <a:noFill/>
                <a:prstDash val="solid"/>
                <a:miter/>
              </a:ln>
            </p:spPr>
            <p:txBody>
              <a:bodyPr rtlCol="0" anchor="ctr"/>
              <a:lstStyle/>
              <a:p>
                <a:endParaRPr lang="en-AU" sz="1285"/>
              </a:p>
            </p:txBody>
          </p:sp>
          <p:sp>
            <p:nvSpPr>
              <p:cNvPr id="88" name="Freeform: Shape 87">
                <a:extLst>
                  <a:ext uri="{FF2B5EF4-FFF2-40B4-BE49-F238E27FC236}">
                    <a16:creationId xmlns:a16="http://schemas.microsoft.com/office/drawing/2014/main" id="{246DECC8-DBD5-BCAA-20A4-84DA36B02019}"/>
                  </a:ext>
                </a:extLst>
              </p:cNvPr>
              <p:cNvSpPr/>
              <p:nvPr/>
            </p:nvSpPr>
            <p:spPr>
              <a:xfrm>
                <a:off x="5601308" y="459763"/>
                <a:ext cx="360941" cy="263608"/>
              </a:xfrm>
              <a:custGeom>
                <a:avLst/>
                <a:gdLst>
                  <a:gd name="connsiteX0" fmla="*/ 117686 w 360941"/>
                  <a:gd name="connsiteY0" fmla="*/ 84 h 263608"/>
                  <a:gd name="connsiteX1" fmla="*/ 174397 w 360941"/>
                  <a:gd name="connsiteY1" fmla="*/ 27101 h 263608"/>
                  <a:gd name="connsiteX2" fmla="*/ 247587 w 360941"/>
                  <a:gd name="connsiteY2" fmla="*/ 81220 h 263608"/>
                  <a:gd name="connsiteX3" fmla="*/ 357497 w 360941"/>
                  <a:gd name="connsiteY3" fmla="*/ 178416 h 263608"/>
                  <a:gd name="connsiteX4" fmla="*/ 244659 w 360941"/>
                  <a:gd name="connsiteY4" fmla="*/ 256123 h 263608"/>
                  <a:gd name="connsiteX5" fmla="*/ 2338 w 360941"/>
                  <a:gd name="connsiteY5" fmla="*/ 161269 h 263608"/>
                  <a:gd name="connsiteX6" fmla="*/ 86235 w 360941"/>
                  <a:gd name="connsiteY6" fmla="*/ 53031 h 263608"/>
                  <a:gd name="connsiteX7" fmla="*/ 117853 w 360941"/>
                  <a:gd name="connsiteY7" fmla="*/ 0 h 26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941" h="263608">
                    <a:moveTo>
                      <a:pt x="117686" y="84"/>
                    </a:moveTo>
                    <a:cubicBezTo>
                      <a:pt x="117686" y="84"/>
                      <a:pt x="136004" y="17482"/>
                      <a:pt x="174397" y="27101"/>
                    </a:cubicBezTo>
                    <a:cubicBezTo>
                      <a:pt x="207604" y="35382"/>
                      <a:pt x="226592" y="48263"/>
                      <a:pt x="247587" y="81220"/>
                    </a:cubicBezTo>
                    <a:cubicBezTo>
                      <a:pt x="281129" y="134000"/>
                      <a:pt x="332487" y="95272"/>
                      <a:pt x="357497" y="178416"/>
                    </a:cubicBezTo>
                    <a:cubicBezTo>
                      <a:pt x="372804" y="229440"/>
                      <a:pt x="337422" y="282387"/>
                      <a:pt x="244659" y="256123"/>
                    </a:cubicBezTo>
                    <a:cubicBezTo>
                      <a:pt x="151813" y="229858"/>
                      <a:pt x="56039" y="333829"/>
                      <a:pt x="2338" y="161269"/>
                    </a:cubicBezTo>
                    <a:cubicBezTo>
                      <a:pt x="-16649" y="100291"/>
                      <a:pt x="86235" y="53031"/>
                      <a:pt x="86235" y="53031"/>
                    </a:cubicBezTo>
                    <a:lnTo>
                      <a:pt x="117853" y="0"/>
                    </a:lnTo>
                    <a:close/>
                  </a:path>
                </a:pathLst>
              </a:custGeom>
              <a:solidFill>
                <a:srgbClr val="2C72B5"/>
              </a:solidFill>
              <a:ln w="8323" cap="flat">
                <a:noFill/>
                <a:prstDash val="solid"/>
                <a:miter/>
              </a:ln>
            </p:spPr>
            <p:txBody>
              <a:bodyPr rtlCol="0" anchor="ctr"/>
              <a:lstStyle/>
              <a:p>
                <a:endParaRPr lang="en-AU" sz="1285"/>
              </a:p>
            </p:txBody>
          </p:sp>
          <p:sp>
            <p:nvSpPr>
              <p:cNvPr id="89" name="Freeform: Shape 88">
                <a:extLst>
                  <a:ext uri="{FF2B5EF4-FFF2-40B4-BE49-F238E27FC236}">
                    <a16:creationId xmlns:a16="http://schemas.microsoft.com/office/drawing/2014/main" id="{5533DDC3-87C9-E727-3D7A-EA343FA03707}"/>
                  </a:ext>
                </a:extLst>
              </p:cNvPr>
              <p:cNvSpPr/>
              <p:nvPr/>
            </p:nvSpPr>
            <p:spPr>
              <a:xfrm>
                <a:off x="5593358" y="628226"/>
                <a:ext cx="234458" cy="348340"/>
              </a:xfrm>
              <a:custGeom>
                <a:avLst/>
                <a:gdLst>
                  <a:gd name="connsiteX0" fmla="*/ 0 w 234458"/>
                  <a:gd name="connsiteY0" fmla="*/ 37557 h 348340"/>
                  <a:gd name="connsiteX1" fmla="*/ 73692 w 234458"/>
                  <a:gd name="connsiteY1" fmla="*/ 9703 h 348340"/>
                  <a:gd name="connsiteX2" fmla="*/ 120450 w 234458"/>
                  <a:gd name="connsiteY2" fmla="*/ 0 h 348340"/>
                  <a:gd name="connsiteX3" fmla="*/ 181176 w 234458"/>
                  <a:gd name="connsiteY3" fmla="*/ 13300 h 348340"/>
                  <a:gd name="connsiteX4" fmla="*/ 228854 w 234458"/>
                  <a:gd name="connsiteY4" fmla="*/ 78627 h 348340"/>
                  <a:gd name="connsiteX5" fmla="*/ 216558 w 234458"/>
                  <a:gd name="connsiteY5" fmla="*/ 210034 h 348340"/>
                  <a:gd name="connsiteX6" fmla="*/ 234458 w 234458"/>
                  <a:gd name="connsiteY6" fmla="*/ 319359 h 348340"/>
                  <a:gd name="connsiteX7" fmla="*/ 43747 w 234458"/>
                  <a:gd name="connsiteY7" fmla="*/ 321868 h 348340"/>
                  <a:gd name="connsiteX8" fmla="*/ 7026 w 234458"/>
                  <a:gd name="connsiteY8" fmla="*/ 202422 h 348340"/>
                  <a:gd name="connsiteX9" fmla="*/ 0 w 234458"/>
                  <a:gd name="connsiteY9" fmla="*/ 37390 h 34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458" h="348340">
                    <a:moveTo>
                      <a:pt x="0" y="37557"/>
                    </a:moveTo>
                    <a:lnTo>
                      <a:pt x="73692" y="9703"/>
                    </a:lnTo>
                    <a:lnTo>
                      <a:pt x="120450" y="0"/>
                    </a:lnTo>
                    <a:lnTo>
                      <a:pt x="181176" y="13300"/>
                    </a:lnTo>
                    <a:cubicBezTo>
                      <a:pt x="211289" y="19908"/>
                      <a:pt x="231782" y="47929"/>
                      <a:pt x="228854" y="78627"/>
                    </a:cubicBezTo>
                    <a:lnTo>
                      <a:pt x="216558" y="210034"/>
                    </a:lnTo>
                    <a:lnTo>
                      <a:pt x="234458" y="319359"/>
                    </a:lnTo>
                    <a:cubicBezTo>
                      <a:pt x="161101" y="349304"/>
                      <a:pt x="92596" y="364778"/>
                      <a:pt x="43747" y="321868"/>
                    </a:cubicBezTo>
                    <a:lnTo>
                      <a:pt x="7026" y="202422"/>
                    </a:lnTo>
                    <a:lnTo>
                      <a:pt x="0" y="37390"/>
                    </a:lnTo>
                    <a:close/>
                  </a:path>
                </a:pathLst>
              </a:custGeom>
              <a:solidFill>
                <a:srgbClr val="E8E8E8"/>
              </a:solidFill>
              <a:ln w="8323" cap="flat">
                <a:noFill/>
                <a:prstDash val="solid"/>
                <a:miter/>
              </a:ln>
            </p:spPr>
            <p:txBody>
              <a:bodyPr rtlCol="0" anchor="ctr"/>
              <a:lstStyle/>
              <a:p>
                <a:endParaRPr lang="en-AU" sz="1285"/>
              </a:p>
            </p:txBody>
          </p:sp>
          <p:sp>
            <p:nvSpPr>
              <p:cNvPr id="90" name="Freeform: Shape 89">
                <a:extLst>
                  <a:ext uri="{FF2B5EF4-FFF2-40B4-BE49-F238E27FC236}">
                    <a16:creationId xmlns:a16="http://schemas.microsoft.com/office/drawing/2014/main" id="{80E65D51-9D6B-0930-F013-ED4CEA02BA38}"/>
                  </a:ext>
                </a:extLst>
              </p:cNvPr>
              <p:cNvSpPr/>
              <p:nvPr/>
            </p:nvSpPr>
            <p:spPr>
              <a:xfrm>
                <a:off x="5646974" y="540565"/>
                <a:ext cx="73587" cy="129303"/>
              </a:xfrm>
              <a:custGeom>
                <a:avLst/>
                <a:gdLst>
                  <a:gd name="connsiteX0" fmla="*/ 84 w 73587"/>
                  <a:gd name="connsiteY0" fmla="*/ 38393 h 129303"/>
                  <a:gd name="connsiteX1" fmla="*/ 16813 w 73587"/>
                  <a:gd name="connsiteY1" fmla="*/ 110245 h 129303"/>
                  <a:gd name="connsiteX2" fmla="*/ 33876 w 73587"/>
                  <a:gd name="connsiteY2" fmla="*/ 128312 h 129303"/>
                  <a:gd name="connsiteX3" fmla="*/ 58050 w 73587"/>
                  <a:gd name="connsiteY3" fmla="*/ 122290 h 129303"/>
                  <a:gd name="connsiteX4" fmla="*/ 64073 w 73587"/>
                  <a:gd name="connsiteY4" fmla="*/ 116351 h 129303"/>
                  <a:gd name="connsiteX5" fmla="*/ 71851 w 73587"/>
                  <a:gd name="connsiteY5" fmla="*/ 83478 h 129303"/>
                  <a:gd name="connsiteX6" fmla="*/ 42994 w 73587"/>
                  <a:gd name="connsiteY6" fmla="*/ 0 h 129303"/>
                  <a:gd name="connsiteX7" fmla="*/ 0 w 73587"/>
                  <a:gd name="connsiteY7" fmla="*/ 38310 h 129303"/>
                  <a:gd name="connsiteX8" fmla="*/ 0 w 73587"/>
                  <a:gd name="connsiteY8" fmla="*/ 38310 h 12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87" h="129303">
                    <a:moveTo>
                      <a:pt x="84" y="38393"/>
                    </a:moveTo>
                    <a:cubicBezTo>
                      <a:pt x="84" y="38393"/>
                      <a:pt x="9201" y="77707"/>
                      <a:pt x="16813" y="110245"/>
                    </a:cubicBezTo>
                    <a:cubicBezTo>
                      <a:pt x="18820" y="118944"/>
                      <a:pt x="25345" y="125803"/>
                      <a:pt x="33876" y="128312"/>
                    </a:cubicBezTo>
                    <a:cubicBezTo>
                      <a:pt x="42408" y="130822"/>
                      <a:pt x="51693" y="128480"/>
                      <a:pt x="58050" y="122290"/>
                    </a:cubicBezTo>
                    <a:cubicBezTo>
                      <a:pt x="60141" y="120282"/>
                      <a:pt x="62149" y="118275"/>
                      <a:pt x="64073" y="116351"/>
                    </a:cubicBezTo>
                    <a:cubicBezTo>
                      <a:pt x="72772" y="107819"/>
                      <a:pt x="75867" y="95021"/>
                      <a:pt x="71851" y="83478"/>
                    </a:cubicBezTo>
                    <a:cubicBezTo>
                      <a:pt x="61647" y="53868"/>
                      <a:pt x="42994" y="0"/>
                      <a:pt x="42994" y="0"/>
                    </a:cubicBezTo>
                    <a:lnTo>
                      <a:pt x="0" y="38310"/>
                    </a:lnTo>
                    <a:lnTo>
                      <a:pt x="0" y="38310"/>
                    </a:lnTo>
                    <a:close/>
                  </a:path>
                </a:pathLst>
              </a:custGeom>
              <a:solidFill>
                <a:srgbClr val="C99167"/>
              </a:solidFill>
              <a:ln w="8323" cap="flat">
                <a:noFill/>
                <a:prstDash val="solid"/>
                <a:miter/>
              </a:ln>
            </p:spPr>
            <p:txBody>
              <a:bodyPr rtlCol="0" anchor="ctr"/>
              <a:lstStyle/>
              <a:p>
                <a:endParaRPr lang="en-AU" sz="1285"/>
              </a:p>
            </p:txBody>
          </p:sp>
          <p:sp>
            <p:nvSpPr>
              <p:cNvPr id="91" name="Freeform: Shape 90">
                <a:extLst>
                  <a:ext uri="{FF2B5EF4-FFF2-40B4-BE49-F238E27FC236}">
                    <a16:creationId xmlns:a16="http://schemas.microsoft.com/office/drawing/2014/main" id="{D19E8B14-408B-676F-9D32-8C1556DADBC3}"/>
                  </a:ext>
                </a:extLst>
              </p:cNvPr>
              <p:cNvSpPr/>
              <p:nvPr/>
            </p:nvSpPr>
            <p:spPr>
              <a:xfrm>
                <a:off x="5651826" y="585399"/>
                <a:ext cx="38560" cy="39480"/>
              </a:xfrm>
              <a:custGeom>
                <a:avLst/>
                <a:gdLst>
                  <a:gd name="connsiteX0" fmla="*/ 0 w 38560"/>
                  <a:gd name="connsiteY0" fmla="*/ 13885 h 39480"/>
                  <a:gd name="connsiteX1" fmla="*/ 38561 w 38560"/>
                  <a:gd name="connsiteY1" fmla="*/ 0 h 39480"/>
                  <a:gd name="connsiteX2" fmla="*/ 6022 w 38560"/>
                  <a:gd name="connsiteY2" fmla="*/ 39481 h 39480"/>
                  <a:gd name="connsiteX3" fmla="*/ 84 w 38560"/>
                  <a:gd name="connsiteY3" fmla="*/ 13885 h 39480"/>
                </a:gdLst>
                <a:ahLst/>
                <a:cxnLst>
                  <a:cxn ang="0">
                    <a:pos x="connsiteX0" y="connsiteY0"/>
                  </a:cxn>
                  <a:cxn ang="0">
                    <a:pos x="connsiteX1" y="connsiteY1"/>
                  </a:cxn>
                  <a:cxn ang="0">
                    <a:pos x="connsiteX2" y="connsiteY2"/>
                  </a:cxn>
                  <a:cxn ang="0">
                    <a:pos x="connsiteX3" y="connsiteY3"/>
                  </a:cxn>
                </a:cxnLst>
                <a:rect l="l" t="t" r="r" b="b"/>
                <a:pathLst>
                  <a:path w="38560" h="39480">
                    <a:moveTo>
                      <a:pt x="0" y="13885"/>
                    </a:moveTo>
                    <a:cubicBezTo>
                      <a:pt x="0" y="13885"/>
                      <a:pt x="27436" y="11794"/>
                      <a:pt x="38561" y="0"/>
                    </a:cubicBezTo>
                    <a:cubicBezTo>
                      <a:pt x="38561" y="0"/>
                      <a:pt x="28858" y="33291"/>
                      <a:pt x="6022" y="39481"/>
                    </a:cubicBezTo>
                    <a:lnTo>
                      <a:pt x="84" y="13885"/>
                    </a:lnTo>
                    <a:close/>
                  </a:path>
                </a:pathLst>
              </a:custGeom>
              <a:solidFill>
                <a:srgbClr val="BA8663"/>
              </a:solidFill>
              <a:ln w="8323" cap="flat">
                <a:noFill/>
                <a:prstDash val="solid"/>
                <a:miter/>
              </a:ln>
            </p:spPr>
            <p:txBody>
              <a:bodyPr rtlCol="0" anchor="ctr"/>
              <a:lstStyle/>
              <a:p>
                <a:endParaRPr lang="en-AU" sz="1285"/>
              </a:p>
            </p:txBody>
          </p:sp>
          <p:sp>
            <p:nvSpPr>
              <p:cNvPr id="92" name="Freeform: Shape 91">
                <a:extLst>
                  <a:ext uri="{FF2B5EF4-FFF2-40B4-BE49-F238E27FC236}">
                    <a16:creationId xmlns:a16="http://schemas.microsoft.com/office/drawing/2014/main" id="{B868DCC5-677E-0B59-9ADB-73A4856F1FD9}"/>
                  </a:ext>
                </a:extLst>
              </p:cNvPr>
              <p:cNvSpPr/>
              <p:nvPr/>
            </p:nvSpPr>
            <p:spPr>
              <a:xfrm>
                <a:off x="5580549" y="467116"/>
                <a:ext cx="117755" cy="146412"/>
              </a:xfrm>
              <a:custGeom>
                <a:avLst/>
                <a:gdLst>
                  <a:gd name="connsiteX0" fmla="*/ 106408 w 117755"/>
                  <a:gd name="connsiteY0" fmla="*/ 21673 h 146412"/>
                  <a:gd name="connsiteX1" fmla="*/ 73200 w 117755"/>
                  <a:gd name="connsiteY1" fmla="*/ 678 h 146412"/>
                  <a:gd name="connsiteX2" fmla="*/ 21089 w 117755"/>
                  <a:gd name="connsiteY2" fmla="*/ 12388 h 146412"/>
                  <a:gd name="connsiteX3" fmla="*/ 94 w 117755"/>
                  <a:gd name="connsiteY3" fmla="*/ 45595 h 146412"/>
                  <a:gd name="connsiteX4" fmla="*/ 23180 w 117755"/>
                  <a:gd name="connsiteY4" fmla="*/ 124222 h 146412"/>
                  <a:gd name="connsiteX5" fmla="*/ 59064 w 117755"/>
                  <a:gd name="connsiteY5" fmla="*/ 145803 h 146412"/>
                  <a:gd name="connsiteX6" fmla="*/ 117700 w 117755"/>
                  <a:gd name="connsiteY6" fmla="*/ 86582 h 146412"/>
                  <a:gd name="connsiteX7" fmla="*/ 106491 w 117755"/>
                  <a:gd name="connsiteY7" fmla="*/ 21673 h 146412"/>
                  <a:gd name="connsiteX8" fmla="*/ 106491 w 117755"/>
                  <a:gd name="connsiteY8" fmla="*/ 21673 h 14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55" h="146412">
                    <a:moveTo>
                      <a:pt x="106408" y="21673"/>
                    </a:moveTo>
                    <a:cubicBezTo>
                      <a:pt x="103062" y="6700"/>
                      <a:pt x="88173" y="-2668"/>
                      <a:pt x="73200" y="678"/>
                    </a:cubicBezTo>
                    <a:cubicBezTo>
                      <a:pt x="57224" y="4274"/>
                      <a:pt x="37065" y="8791"/>
                      <a:pt x="21089" y="12388"/>
                    </a:cubicBezTo>
                    <a:cubicBezTo>
                      <a:pt x="6116" y="15734"/>
                      <a:pt x="-910" y="30288"/>
                      <a:pt x="94" y="45595"/>
                    </a:cubicBezTo>
                    <a:cubicBezTo>
                      <a:pt x="1265" y="63663"/>
                      <a:pt x="12139" y="99296"/>
                      <a:pt x="23180" y="124222"/>
                    </a:cubicBezTo>
                    <a:cubicBezTo>
                      <a:pt x="29370" y="138274"/>
                      <a:pt x="44092" y="149148"/>
                      <a:pt x="59064" y="145803"/>
                    </a:cubicBezTo>
                    <a:cubicBezTo>
                      <a:pt x="75040" y="142206"/>
                      <a:pt x="119540" y="116192"/>
                      <a:pt x="117700" y="86582"/>
                    </a:cubicBezTo>
                    <a:cubicBezTo>
                      <a:pt x="116278" y="63997"/>
                      <a:pt x="111426" y="43755"/>
                      <a:pt x="106491" y="21673"/>
                    </a:cubicBezTo>
                    <a:lnTo>
                      <a:pt x="106491" y="21673"/>
                    </a:lnTo>
                    <a:close/>
                  </a:path>
                </a:pathLst>
              </a:custGeom>
              <a:solidFill>
                <a:srgbClr val="C99167"/>
              </a:solidFill>
              <a:ln w="8323" cap="flat">
                <a:noFill/>
                <a:prstDash val="solid"/>
                <a:miter/>
              </a:ln>
            </p:spPr>
            <p:txBody>
              <a:bodyPr rtlCol="0" anchor="ctr"/>
              <a:lstStyle/>
              <a:p>
                <a:endParaRPr lang="en-AU" sz="1285"/>
              </a:p>
            </p:txBody>
          </p:sp>
          <p:sp>
            <p:nvSpPr>
              <p:cNvPr id="93" name="Freeform: Shape 92">
                <a:extLst>
                  <a:ext uri="{FF2B5EF4-FFF2-40B4-BE49-F238E27FC236}">
                    <a16:creationId xmlns:a16="http://schemas.microsoft.com/office/drawing/2014/main" id="{73F9A9CA-9B83-6370-B297-D85DD1941415}"/>
                  </a:ext>
                </a:extLst>
              </p:cNvPr>
              <p:cNvSpPr/>
              <p:nvPr/>
            </p:nvSpPr>
            <p:spPr>
              <a:xfrm>
                <a:off x="5577381" y="438473"/>
                <a:ext cx="181008" cy="96684"/>
              </a:xfrm>
              <a:custGeom>
                <a:avLst/>
                <a:gdLst>
                  <a:gd name="connsiteX0" fmla="*/ 181009 w 181008"/>
                  <a:gd name="connsiteY0" fmla="*/ 63365 h 96684"/>
                  <a:gd name="connsiteX1" fmla="*/ 112670 w 181008"/>
                  <a:gd name="connsiteY1" fmla="*/ 4896 h 96684"/>
                  <a:gd name="connsiteX2" fmla="*/ 0 w 181008"/>
                  <a:gd name="connsiteY2" fmla="*/ 45966 h 96684"/>
                  <a:gd name="connsiteX3" fmla="*/ 156668 w 181008"/>
                  <a:gd name="connsiteY3" fmla="*/ 79006 h 96684"/>
                  <a:gd name="connsiteX4" fmla="*/ 181009 w 181008"/>
                  <a:gd name="connsiteY4" fmla="*/ 63365 h 9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08" h="96684">
                    <a:moveTo>
                      <a:pt x="181009" y="63365"/>
                    </a:moveTo>
                    <a:cubicBezTo>
                      <a:pt x="181009" y="63365"/>
                      <a:pt x="141779" y="11002"/>
                      <a:pt x="112670" y="4896"/>
                    </a:cubicBezTo>
                    <a:cubicBezTo>
                      <a:pt x="70597" y="-3887"/>
                      <a:pt x="28105" y="-6312"/>
                      <a:pt x="0" y="45966"/>
                    </a:cubicBezTo>
                    <a:cubicBezTo>
                      <a:pt x="0" y="45966"/>
                      <a:pt x="27185" y="133041"/>
                      <a:pt x="156668" y="79006"/>
                    </a:cubicBezTo>
                    <a:lnTo>
                      <a:pt x="181009" y="63365"/>
                    </a:lnTo>
                    <a:close/>
                  </a:path>
                </a:pathLst>
              </a:custGeom>
              <a:solidFill>
                <a:srgbClr val="2C72B5"/>
              </a:solidFill>
              <a:ln w="8323" cap="flat">
                <a:noFill/>
                <a:prstDash val="solid"/>
                <a:miter/>
              </a:ln>
            </p:spPr>
            <p:txBody>
              <a:bodyPr rtlCol="0" anchor="ctr"/>
              <a:lstStyle/>
              <a:p>
                <a:endParaRPr lang="en-AU" sz="1285"/>
              </a:p>
            </p:txBody>
          </p:sp>
          <p:sp>
            <p:nvSpPr>
              <p:cNvPr id="94" name="Freeform: Shape 93">
                <a:extLst>
                  <a:ext uri="{FF2B5EF4-FFF2-40B4-BE49-F238E27FC236}">
                    <a16:creationId xmlns:a16="http://schemas.microsoft.com/office/drawing/2014/main" id="{11156E2F-BA8A-2B8F-F086-4F69E0673304}"/>
                  </a:ext>
                </a:extLst>
              </p:cNvPr>
              <p:cNvSpPr/>
              <p:nvPr/>
            </p:nvSpPr>
            <p:spPr>
              <a:xfrm>
                <a:off x="5679290" y="519439"/>
                <a:ext cx="38001" cy="45515"/>
              </a:xfrm>
              <a:custGeom>
                <a:avLst/>
                <a:gdLst>
                  <a:gd name="connsiteX0" fmla="*/ 37779 w 38001"/>
                  <a:gd name="connsiteY0" fmla="*/ 25141 h 45515"/>
                  <a:gd name="connsiteX1" fmla="*/ 16115 w 38001"/>
                  <a:gd name="connsiteY1" fmla="*/ 45384 h 45515"/>
                  <a:gd name="connsiteX2" fmla="*/ 222 w 38001"/>
                  <a:gd name="connsiteY2" fmla="*/ 20374 h 45515"/>
                  <a:gd name="connsiteX3" fmla="*/ 21886 w 38001"/>
                  <a:gd name="connsiteY3" fmla="*/ 131 h 45515"/>
                  <a:gd name="connsiteX4" fmla="*/ 37779 w 38001"/>
                  <a:gd name="connsiteY4" fmla="*/ 25141 h 45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01" h="45515">
                    <a:moveTo>
                      <a:pt x="37779" y="25141"/>
                    </a:moveTo>
                    <a:cubicBezTo>
                      <a:pt x="36190" y="37688"/>
                      <a:pt x="26487" y="46722"/>
                      <a:pt x="16115" y="45384"/>
                    </a:cubicBezTo>
                    <a:cubicBezTo>
                      <a:pt x="5743" y="44045"/>
                      <a:pt x="-1367" y="32837"/>
                      <a:pt x="222" y="20374"/>
                    </a:cubicBezTo>
                    <a:cubicBezTo>
                      <a:pt x="1811" y="7827"/>
                      <a:pt x="11514" y="-1207"/>
                      <a:pt x="21886" y="131"/>
                    </a:cubicBezTo>
                    <a:cubicBezTo>
                      <a:pt x="32258" y="1470"/>
                      <a:pt x="39368" y="12678"/>
                      <a:pt x="37779" y="25141"/>
                    </a:cubicBezTo>
                    <a:close/>
                  </a:path>
                </a:pathLst>
              </a:custGeom>
              <a:solidFill>
                <a:srgbClr val="C99167"/>
              </a:solidFill>
              <a:ln w="8323" cap="flat">
                <a:noFill/>
                <a:prstDash val="solid"/>
                <a:miter/>
              </a:ln>
            </p:spPr>
            <p:txBody>
              <a:bodyPr rtlCol="0" anchor="ctr"/>
              <a:lstStyle/>
              <a:p>
                <a:endParaRPr lang="en-AU" sz="1285"/>
              </a:p>
            </p:txBody>
          </p:sp>
          <p:sp>
            <p:nvSpPr>
              <p:cNvPr id="95" name="Freeform: Shape 94">
                <a:extLst>
                  <a:ext uri="{FF2B5EF4-FFF2-40B4-BE49-F238E27FC236}">
                    <a16:creationId xmlns:a16="http://schemas.microsoft.com/office/drawing/2014/main" id="{A3DF0F93-DBB7-722D-66A0-42449A014691}"/>
                  </a:ext>
                </a:extLst>
              </p:cNvPr>
              <p:cNvSpPr/>
              <p:nvPr/>
            </p:nvSpPr>
            <p:spPr>
              <a:xfrm>
                <a:off x="5470002" y="665783"/>
                <a:ext cx="183496" cy="298828"/>
              </a:xfrm>
              <a:custGeom>
                <a:avLst/>
                <a:gdLst>
                  <a:gd name="connsiteX0" fmla="*/ 123356 w 183496"/>
                  <a:gd name="connsiteY0" fmla="*/ 0 h 298828"/>
                  <a:gd name="connsiteX1" fmla="*/ 77602 w 183496"/>
                  <a:gd name="connsiteY1" fmla="*/ 64658 h 298828"/>
                  <a:gd name="connsiteX2" fmla="*/ 17377 w 183496"/>
                  <a:gd name="connsiteY2" fmla="*/ 212627 h 298828"/>
                  <a:gd name="connsiteX3" fmla="*/ 64219 w 183496"/>
                  <a:gd name="connsiteY3" fmla="*/ 298698 h 298828"/>
                  <a:gd name="connsiteX4" fmla="*/ 175634 w 183496"/>
                  <a:gd name="connsiteY4" fmla="*/ 126639 h 298828"/>
                  <a:gd name="connsiteX5" fmla="*/ 183497 w 183496"/>
                  <a:gd name="connsiteY5" fmla="*/ 68840 h 298828"/>
                  <a:gd name="connsiteX6" fmla="*/ 123272 w 183496"/>
                  <a:gd name="connsiteY6" fmla="*/ 0 h 29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96" h="298828">
                    <a:moveTo>
                      <a:pt x="123356" y="0"/>
                    </a:moveTo>
                    <a:cubicBezTo>
                      <a:pt x="123356" y="0"/>
                      <a:pt x="94749" y="4099"/>
                      <a:pt x="77602" y="64658"/>
                    </a:cubicBezTo>
                    <a:cubicBezTo>
                      <a:pt x="60454" y="125217"/>
                      <a:pt x="17377" y="212627"/>
                      <a:pt x="17377" y="212627"/>
                    </a:cubicBezTo>
                    <a:cubicBezTo>
                      <a:pt x="17377" y="212627"/>
                      <a:pt x="-44102" y="302713"/>
                      <a:pt x="64219" y="298698"/>
                    </a:cubicBezTo>
                    <a:cubicBezTo>
                      <a:pt x="127789" y="296356"/>
                      <a:pt x="175634" y="126639"/>
                      <a:pt x="175634" y="126639"/>
                    </a:cubicBezTo>
                    <a:lnTo>
                      <a:pt x="183497" y="68840"/>
                    </a:lnTo>
                    <a:lnTo>
                      <a:pt x="123272" y="0"/>
                    </a:lnTo>
                    <a:close/>
                  </a:path>
                </a:pathLst>
              </a:custGeom>
              <a:solidFill>
                <a:srgbClr val="E8E8E8"/>
              </a:solidFill>
              <a:ln w="8323" cap="flat">
                <a:noFill/>
                <a:prstDash val="solid"/>
                <a:miter/>
              </a:ln>
            </p:spPr>
            <p:txBody>
              <a:bodyPr rtlCol="0" anchor="ctr"/>
              <a:lstStyle/>
              <a:p>
                <a:endParaRPr lang="en-AU" sz="1285"/>
              </a:p>
            </p:txBody>
          </p:sp>
          <p:sp>
            <p:nvSpPr>
              <p:cNvPr id="96" name="Freeform: Shape 95">
                <a:extLst>
                  <a:ext uri="{FF2B5EF4-FFF2-40B4-BE49-F238E27FC236}">
                    <a16:creationId xmlns:a16="http://schemas.microsoft.com/office/drawing/2014/main" id="{BD00275C-902E-442E-4D08-569CE05F1A7E}"/>
                  </a:ext>
                </a:extLst>
              </p:cNvPr>
              <p:cNvSpPr/>
              <p:nvPr/>
            </p:nvSpPr>
            <p:spPr>
              <a:xfrm>
                <a:off x="5343592" y="889060"/>
                <a:ext cx="189626" cy="81108"/>
              </a:xfrm>
              <a:custGeom>
                <a:avLst/>
                <a:gdLst>
                  <a:gd name="connsiteX0" fmla="*/ 178751 w 189626"/>
                  <a:gd name="connsiteY0" fmla="*/ 72493 h 81108"/>
                  <a:gd name="connsiteX1" fmla="*/ 8448 w 189626"/>
                  <a:gd name="connsiteY1" fmla="*/ 81109 h 81108"/>
                  <a:gd name="connsiteX2" fmla="*/ 0 w 189626"/>
                  <a:gd name="connsiteY2" fmla="*/ 43134 h 81108"/>
                  <a:gd name="connsiteX3" fmla="*/ 144121 w 189626"/>
                  <a:gd name="connsiteY3" fmla="*/ 1311 h 81108"/>
                  <a:gd name="connsiteX4" fmla="*/ 178751 w 189626"/>
                  <a:gd name="connsiteY4" fmla="*/ 72493 h 8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626" h="81108">
                    <a:moveTo>
                      <a:pt x="178751" y="72493"/>
                    </a:moveTo>
                    <a:lnTo>
                      <a:pt x="8448" y="81109"/>
                    </a:lnTo>
                    <a:lnTo>
                      <a:pt x="0" y="43134"/>
                    </a:lnTo>
                    <a:lnTo>
                      <a:pt x="144121" y="1311"/>
                    </a:lnTo>
                    <a:cubicBezTo>
                      <a:pt x="179252" y="-10316"/>
                      <a:pt x="205266" y="58859"/>
                      <a:pt x="178751" y="72493"/>
                    </a:cubicBezTo>
                    <a:close/>
                  </a:path>
                </a:pathLst>
              </a:custGeom>
              <a:solidFill>
                <a:srgbClr val="C99167"/>
              </a:solidFill>
              <a:ln w="8323" cap="flat">
                <a:noFill/>
                <a:prstDash val="solid"/>
                <a:miter/>
              </a:ln>
            </p:spPr>
            <p:txBody>
              <a:bodyPr rtlCol="0" anchor="ctr"/>
              <a:lstStyle/>
              <a:p>
                <a:endParaRPr lang="en-AU" sz="1285"/>
              </a:p>
            </p:txBody>
          </p:sp>
          <p:sp>
            <p:nvSpPr>
              <p:cNvPr id="97" name="Freeform: Shape 96">
                <a:extLst>
                  <a:ext uri="{FF2B5EF4-FFF2-40B4-BE49-F238E27FC236}">
                    <a16:creationId xmlns:a16="http://schemas.microsoft.com/office/drawing/2014/main" id="{FC5713E1-3DD7-89A6-2E5C-93DF8F7D2494}"/>
                  </a:ext>
                </a:extLst>
              </p:cNvPr>
              <p:cNvSpPr/>
              <p:nvPr/>
            </p:nvSpPr>
            <p:spPr>
              <a:xfrm>
                <a:off x="5953368" y="1081083"/>
                <a:ext cx="61678" cy="123971"/>
              </a:xfrm>
              <a:custGeom>
                <a:avLst/>
                <a:gdLst>
                  <a:gd name="connsiteX0" fmla="*/ 7361 w 61678"/>
                  <a:gd name="connsiteY0" fmla="*/ 335 h 123971"/>
                  <a:gd name="connsiteX1" fmla="*/ 0 w 61678"/>
                  <a:gd name="connsiteY1" fmla="*/ 76117 h 123971"/>
                  <a:gd name="connsiteX2" fmla="*/ 42910 w 61678"/>
                  <a:gd name="connsiteY2" fmla="*/ 121286 h 123971"/>
                  <a:gd name="connsiteX3" fmla="*/ 55373 w 61678"/>
                  <a:gd name="connsiteY3" fmla="*/ 76117 h 123971"/>
                  <a:gd name="connsiteX4" fmla="*/ 42325 w 61678"/>
                  <a:gd name="connsiteY4" fmla="*/ 0 h 123971"/>
                  <a:gd name="connsiteX5" fmla="*/ 7277 w 61678"/>
                  <a:gd name="connsiteY5" fmla="*/ 335 h 12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78" h="123971">
                    <a:moveTo>
                      <a:pt x="7361" y="335"/>
                    </a:moveTo>
                    <a:lnTo>
                      <a:pt x="0" y="76117"/>
                    </a:lnTo>
                    <a:cubicBezTo>
                      <a:pt x="0" y="76117"/>
                      <a:pt x="12380" y="137346"/>
                      <a:pt x="42910" y="121286"/>
                    </a:cubicBezTo>
                    <a:cubicBezTo>
                      <a:pt x="73441" y="105226"/>
                      <a:pt x="58217" y="84482"/>
                      <a:pt x="55373" y="76117"/>
                    </a:cubicBezTo>
                    <a:cubicBezTo>
                      <a:pt x="52613" y="67837"/>
                      <a:pt x="68087" y="47092"/>
                      <a:pt x="42325" y="0"/>
                    </a:cubicBezTo>
                    <a:lnTo>
                      <a:pt x="7277" y="335"/>
                    </a:lnTo>
                    <a:close/>
                  </a:path>
                </a:pathLst>
              </a:custGeom>
              <a:solidFill>
                <a:srgbClr val="C99167"/>
              </a:solidFill>
              <a:ln w="8323" cap="flat">
                <a:noFill/>
                <a:prstDash val="solid"/>
                <a:miter/>
              </a:ln>
            </p:spPr>
            <p:txBody>
              <a:bodyPr rtlCol="0" anchor="ctr"/>
              <a:lstStyle/>
              <a:p>
                <a:endParaRPr lang="en-AU" sz="1285"/>
              </a:p>
            </p:txBody>
          </p:sp>
          <p:sp>
            <p:nvSpPr>
              <p:cNvPr id="98" name="Freeform: Shape 97">
                <a:extLst>
                  <a:ext uri="{FF2B5EF4-FFF2-40B4-BE49-F238E27FC236}">
                    <a16:creationId xmlns:a16="http://schemas.microsoft.com/office/drawing/2014/main" id="{BE23611C-05FD-9BAE-CD3C-68D44521A128}"/>
                  </a:ext>
                </a:extLst>
              </p:cNvPr>
              <p:cNvSpPr/>
              <p:nvPr/>
            </p:nvSpPr>
            <p:spPr>
              <a:xfrm>
                <a:off x="5797202" y="651814"/>
                <a:ext cx="202431" cy="309727"/>
              </a:xfrm>
              <a:custGeom>
                <a:avLst/>
                <a:gdLst>
                  <a:gd name="connsiteX0" fmla="*/ 0 w 202431"/>
                  <a:gd name="connsiteY0" fmla="*/ 0 h 309727"/>
                  <a:gd name="connsiteX1" fmla="*/ 108655 w 202431"/>
                  <a:gd name="connsiteY1" fmla="*/ 96443 h 309727"/>
                  <a:gd name="connsiteX2" fmla="*/ 199076 w 202431"/>
                  <a:gd name="connsiteY2" fmla="*/ 273437 h 309727"/>
                  <a:gd name="connsiteX3" fmla="*/ 96694 w 202431"/>
                  <a:gd name="connsiteY3" fmla="*/ 263400 h 309727"/>
                  <a:gd name="connsiteX4" fmla="*/ 0 w 202431"/>
                  <a:gd name="connsiteY4" fmla="*/ 159178 h 309727"/>
                  <a:gd name="connsiteX5" fmla="*/ 0 w 202431"/>
                  <a:gd name="connsiteY5" fmla="*/ 0 h 30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431" h="309727">
                    <a:moveTo>
                      <a:pt x="0" y="0"/>
                    </a:moveTo>
                    <a:cubicBezTo>
                      <a:pt x="0" y="0"/>
                      <a:pt x="81889" y="50271"/>
                      <a:pt x="108655" y="96443"/>
                    </a:cubicBezTo>
                    <a:cubicBezTo>
                      <a:pt x="135422" y="142616"/>
                      <a:pt x="220239" y="224254"/>
                      <a:pt x="199076" y="273437"/>
                    </a:cubicBezTo>
                    <a:cubicBezTo>
                      <a:pt x="177914" y="322621"/>
                      <a:pt x="128061" y="324210"/>
                      <a:pt x="96694" y="263400"/>
                    </a:cubicBezTo>
                    <a:cubicBezTo>
                      <a:pt x="65327" y="202590"/>
                      <a:pt x="0" y="159178"/>
                      <a:pt x="0" y="159178"/>
                    </a:cubicBezTo>
                    <a:lnTo>
                      <a:pt x="0" y="0"/>
                    </a:lnTo>
                    <a:close/>
                  </a:path>
                </a:pathLst>
              </a:custGeom>
              <a:solidFill>
                <a:srgbClr val="E8E8E8"/>
              </a:solidFill>
              <a:ln w="8323" cap="flat">
                <a:noFill/>
                <a:prstDash val="solid"/>
                <a:miter/>
              </a:ln>
            </p:spPr>
            <p:txBody>
              <a:bodyPr rtlCol="0" anchor="ctr"/>
              <a:lstStyle/>
              <a:p>
                <a:endParaRPr lang="en-AU" sz="1285"/>
              </a:p>
            </p:txBody>
          </p:sp>
          <p:sp>
            <p:nvSpPr>
              <p:cNvPr id="99" name="Freeform: Shape 98">
                <a:extLst>
                  <a:ext uri="{FF2B5EF4-FFF2-40B4-BE49-F238E27FC236}">
                    <a16:creationId xmlns:a16="http://schemas.microsoft.com/office/drawing/2014/main" id="{692B8A13-8FD9-27E8-90C1-549358616CBB}"/>
                  </a:ext>
                </a:extLst>
              </p:cNvPr>
              <p:cNvSpPr/>
              <p:nvPr/>
            </p:nvSpPr>
            <p:spPr>
              <a:xfrm>
                <a:off x="4704791" y="606227"/>
                <a:ext cx="332658" cy="168713"/>
              </a:xfrm>
              <a:custGeom>
                <a:avLst/>
                <a:gdLst>
                  <a:gd name="connsiteX0" fmla="*/ 248260 w 332658"/>
                  <a:gd name="connsiteY0" fmla="*/ 0 h 168713"/>
                  <a:gd name="connsiteX1" fmla="*/ 332658 w 332658"/>
                  <a:gd name="connsiteY1" fmla="*/ 84398 h 168713"/>
                  <a:gd name="connsiteX2" fmla="*/ 332658 w 332658"/>
                  <a:gd name="connsiteY2" fmla="*/ 84315 h 168713"/>
                  <a:gd name="connsiteX3" fmla="*/ 248260 w 332658"/>
                  <a:gd name="connsiteY3" fmla="*/ 168713 h 168713"/>
                  <a:gd name="connsiteX4" fmla="*/ 84398 w 332658"/>
                  <a:gd name="connsiteY4" fmla="*/ 168713 h 168713"/>
                  <a:gd name="connsiteX5" fmla="*/ 0 w 332658"/>
                  <a:gd name="connsiteY5" fmla="*/ 84315 h 168713"/>
                  <a:gd name="connsiteX6" fmla="*/ 0 w 332658"/>
                  <a:gd name="connsiteY6" fmla="*/ 84398 h 168713"/>
                  <a:gd name="connsiteX7" fmla="*/ 84398 w 332658"/>
                  <a:gd name="connsiteY7" fmla="*/ 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658" h="168713">
                    <a:moveTo>
                      <a:pt x="248260" y="0"/>
                    </a:moveTo>
                    <a:cubicBezTo>
                      <a:pt x="294872" y="0"/>
                      <a:pt x="332658" y="37786"/>
                      <a:pt x="332658" y="84398"/>
                    </a:cubicBezTo>
                    <a:lnTo>
                      <a:pt x="332658" y="84315"/>
                    </a:lnTo>
                    <a:cubicBezTo>
                      <a:pt x="332658" y="130927"/>
                      <a:pt x="294872" y="168713"/>
                      <a:pt x="248260" y="168713"/>
                    </a:cubicBezTo>
                    <a:lnTo>
                      <a:pt x="84398" y="168713"/>
                    </a:lnTo>
                    <a:cubicBezTo>
                      <a:pt x="37786" y="168713"/>
                      <a:pt x="0" y="130927"/>
                      <a:pt x="0" y="84315"/>
                    </a:cubicBezTo>
                    <a:lnTo>
                      <a:pt x="0" y="84398"/>
                    </a:lnTo>
                    <a:cubicBezTo>
                      <a:pt x="0" y="37786"/>
                      <a:pt x="37786" y="0"/>
                      <a:pt x="84398" y="0"/>
                    </a:cubicBezTo>
                    <a:close/>
                  </a:path>
                </a:pathLst>
              </a:custGeom>
              <a:solidFill>
                <a:srgbClr val="00264D"/>
              </a:solidFill>
              <a:ln w="8323" cap="flat">
                <a:noFill/>
                <a:prstDash val="solid"/>
                <a:miter/>
              </a:ln>
            </p:spPr>
            <p:txBody>
              <a:bodyPr rtlCol="0" anchor="ctr"/>
              <a:lstStyle/>
              <a:p>
                <a:endParaRPr lang="en-AU" sz="1285"/>
              </a:p>
            </p:txBody>
          </p:sp>
          <p:sp>
            <p:nvSpPr>
              <p:cNvPr id="100" name="Freeform: Shape 99">
                <a:extLst>
                  <a:ext uri="{FF2B5EF4-FFF2-40B4-BE49-F238E27FC236}">
                    <a16:creationId xmlns:a16="http://schemas.microsoft.com/office/drawing/2014/main" id="{54C764DD-D47F-0ECE-715B-73B95EB00D57}"/>
                  </a:ext>
                </a:extLst>
              </p:cNvPr>
              <p:cNvSpPr/>
              <p:nvPr/>
            </p:nvSpPr>
            <p:spPr>
              <a:xfrm>
                <a:off x="4965598" y="715301"/>
                <a:ext cx="93850" cy="86071"/>
              </a:xfrm>
              <a:custGeom>
                <a:avLst/>
                <a:gdLst>
                  <a:gd name="connsiteX0" fmla="*/ 0 w 93850"/>
                  <a:gd name="connsiteY0" fmla="*/ 51693 h 86071"/>
                  <a:gd name="connsiteX1" fmla="*/ 93850 w 93850"/>
                  <a:gd name="connsiteY1" fmla="*/ 86071 h 86071"/>
                  <a:gd name="connsiteX2" fmla="*/ 64574 w 93850"/>
                  <a:gd name="connsiteY2" fmla="*/ 0 h 86071"/>
                  <a:gd name="connsiteX3" fmla="*/ 0 w 93850"/>
                  <a:gd name="connsiteY3" fmla="*/ 51693 h 86071"/>
                </a:gdLst>
                <a:ahLst/>
                <a:cxnLst>
                  <a:cxn ang="0">
                    <a:pos x="connsiteX0" y="connsiteY0"/>
                  </a:cxn>
                  <a:cxn ang="0">
                    <a:pos x="connsiteX1" y="connsiteY1"/>
                  </a:cxn>
                  <a:cxn ang="0">
                    <a:pos x="connsiteX2" y="connsiteY2"/>
                  </a:cxn>
                  <a:cxn ang="0">
                    <a:pos x="connsiteX3" y="connsiteY3"/>
                  </a:cxn>
                </a:cxnLst>
                <a:rect l="l" t="t" r="r" b="b"/>
                <a:pathLst>
                  <a:path w="93850" h="86071">
                    <a:moveTo>
                      <a:pt x="0" y="51693"/>
                    </a:moveTo>
                    <a:lnTo>
                      <a:pt x="93850" y="86071"/>
                    </a:lnTo>
                    <a:lnTo>
                      <a:pt x="64574" y="0"/>
                    </a:lnTo>
                    <a:lnTo>
                      <a:pt x="0" y="51693"/>
                    </a:lnTo>
                    <a:close/>
                  </a:path>
                </a:pathLst>
              </a:custGeom>
              <a:solidFill>
                <a:srgbClr val="00264D"/>
              </a:solidFill>
              <a:ln w="8323" cap="flat">
                <a:noFill/>
                <a:prstDash val="solid"/>
                <a:miter/>
              </a:ln>
            </p:spPr>
            <p:txBody>
              <a:bodyPr rtlCol="0" anchor="ctr"/>
              <a:lstStyle/>
              <a:p>
                <a:endParaRPr lang="en-AU" sz="1285"/>
              </a:p>
            </p:txBody>
          </p:sp>
          <p:sp>
            <p:nvSpPr>
              <p:cNvPr id="101" name="Freeform: Shape 100">
                <a:extLst>
                  <a:ext uri="{FF2B5EF4-FFF2-40B4-BE49-F238E27FC236}">
                    <a16:creationId xmlns:a16="http://schemas.microsoft.com/office/drawing/2014/main" id="{BF81AC4E-C58B-97E5-4C6F-C3AA57FFCB80}"/>
                  </a:ext>
                </a:extLst>
              </p:cNvPr>
              <p:cNvSpPr/>
              <p:nvPr/>
            </p:nvSpPr>
            <p:spPr>
              <a:xfrm>
                <a:off x="4775472" y="662604"/>
                <a:ext cx="36804" cy="36804"/>
              </a:xfrm>
              <a:custGeom>
                <a:avLst/>
                <a:gdLst>
                  <a:gd name="connsiteX0" fmla="*/ 36804 w 36804"/>
                  <a:gd name="connsiteY0" fmla="*/ 18402 h 36804"/>
                  <a:gd name="connsiteX1" fmla="*/ 18402 w 36804"/>
                  <a:gd name="connsiteY1" fmla="*/ 36804 h 36804"/>
                  <a:gd name="connsiteX2" fmla="*/ 0 w 36804"/>
                  <a:gd name="connsiteY2" fmla="*/ 18402 h 36804"/>
                  <a:gd name="connsiteX3" fmla="*/ 18402 w 36804"/>
                  <a:gd name="connsiteY3" fmla="*/ 0 h 36804"/>
                  <a:gd name="connsiteX4" fmla="*/ 36804 w 36804"/>
                  <a:gd name="connsiteY4" fmla="*/ 18402 h 3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4" h="36804">
                    <a:moveTo>
                      <a:pt x="36804" y="18402"/>
                    </a:moveTo>
                    <a:cubicBezTo>
                      <a:pt x="36804" y="28523"/>
                      <a:pt x="28607" y="36804"/>
                      <a:pt x="18402" y="36804"/>
                    </a:cubicBezTo>
                    <a:cubicBezTo>
                      <a:pt x="8197" y="36804"/>
                      <a:pt x="0" y="28607"/>
                      <a:pt x="0" y="18402"/>
                    </a:cubicBezTo>
                    <a:cubicBezTo>
                      <a:pt x="0" y="8197"/>
                      <a:pt x="8197" y="0"/>
                      <a:pt x="18402" y="0"/>
                    </a:cubicBezTo>
                    <a:cubicBezTo>
                      <a:pt x="28607" y="0"/>
                      <a:pt x="36804" y="8197"/>
                      <a:pt x="36804" y="18402"/>
                    </a:cubicBezTo>
                    <a:close/>
                  </a:path>
                </a:pathLst>
              </a:custGeom>
              <a:solidFill>
                <a:srgbClr val="FFFFFF"/>
              </a:solidFill>
              <a:ln w="8323" cap="flat">
                <a:noFill/>
                <a:prstDash val="solid"/>
                <a:miter/>
              </a:ln>
            </p:spPr>
            <p:txBody>
              <a:bodyPr rtlCol="0" anchor="ctr"/>
              <a:lstStyle/>
              <a:p>
                <a:endParaRPr lang="en-AU" sz="1285"/>
              </a:p>
            </p:txBody>
          </p:sp>
          <p:sp>
            <p:nvSpPr>
              <p:cNvPr id="102" name="Freeform: Shape 101">
                <a:extLst>
                  <a:ext uri="{FF2B5EF4-FFF2-40B4-BE49-F238E27FC236}">
                    <a16:creationId xmlns:a16="http://schemas.microsoft.com/office/drawing/2014/main" id="{00002048-0260-71BA-ACC3-771E74808E09}"/>
                  </a:ext>
                </a:extLst>
              </p:cNvPr>
              <p:cNvSpPr/>
              <p:nvPr/>
            </p:nvSpPr>
            <p:spPr>
              <a:xfrm>
                <a:off x="4847992" y="662604"/>
                <a:ext cx="36803" cy="36804"/>
              </a:xfrm>
              <a:custGeom>
                <a:avLst/>
                <a:gdLst>
                  <a:gd name="connsiteX0" fmla="*/ 36804 w 36803"/>
                  <a:gd name="connsiteY0" fmla="*/ 18402 h 36804"/>
                  <a:gd name="connsiteX1" fmla="*/ 18402 w 36803"/>
                  <a:gd name="connsiteY1" fmla="*/ 36804 h 36804"/>
                  <a:gd name="connsiteX2" fmla="*/ 0 w 36803"/>
                  <a:gd name="connsiteY2" fmla="*/ 18402 h 36804"/>
                  <a:gd name="connsiteX3" fmla="*/ 18402 w 36803"/>
                  <a:gd name="connsiteY3" fmla="*/ 0 h 36804"/>
                  <a:gd name="connsiteX4" fmla="*/ 36804 w 36803"/>
                  <a:gd name="connsiteY4" fmla="*/ 18402 h 3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3" h="36804">
                    <a:moveTo>
                      <a:pt x="36804" y="18402"/>
                    </a:moveTo>
                    <a:cubicBezTo>
                      <a:pt x="36804" y="28523"/>
                      <a:pt x="28607" y="36804"/>
                      <a:pt x="18402" y="36804"/>
                    </a:cubicBezTo>
                    <a:cubicBezTo>
                      <a:pt x="8197" y="36804"/>
                      <a:pt x="0" y="28607"/>
                      <a:pt x="0" y="18402"/>
                    </a:cubicBezTo>
                    <a:cubicBezTo>
                      <a:pt x="0" y="8197"/>
                      <a:pt x="8197" y="0"/>
                      <a:pt x="18402" y="0"/>
                    </a:cubicBezTo>
                    <a:cubicBezTo>
                      <a:pt x="28607" y="0"/>
                      <a:pt x="36804" y="8197"/>
                      <a:pt x="36804" y="18402"/>
                    </a:cubicBezTo>
                    <a:close/>
                  </a:path>
                </a:pathLst>
              </a:custGeom>
              <a:solidFill>
                <a:srgbClr val="FFFFFF"/>
              </a:solidFill>
              <a:ln w="8323" cap="flat">
                <a:noFill/>
                <a:prstDash val="solid"/>
                <a:miter/>
              </a:ln>
            </p:spPr>
            <p:txBody>
              <a:bodyPr rtlCol="0" anchor="ctr"/>
              <a:lstStyle/>
              <a:p>
                <a:endParaRPr lang="en-AU" sz="1285"/>
              </a:p>
            </p:txBody>
          </p:sp>
          <p:sp>
            <p:nvSpPr>
              <p:cNvPr id="103" name="Freeform: Shape 102">
                <a:extLst>
                  <a:ext uri="{FF2B5EF4-FFF2-40B4-BE49-F238E27FC236}">
                    <a16:creationId xmlns:a16="http://schemas.microsoft.com/office/drawing/2014/main" id="{3B2516C1-E6E2-F4B7-6319-3F0791BAF642}"/>
                  </a:ext>
                </a:extLst>
              </p:cNvPr>
              <p:cNvSpPr/>
              <p:nvPr/>
            </p:nvSpPr>
            <p:spPr>
              <a:xfrm>
                <a:off x="4920429" y="662604"/>
                <a:ext cx="36804" cy="36804"/>
              </a:xfrm>
              <a:custGeom>
                <a:avLst/>
                <a:gdLst>
                  <a:gd name="connsiteX0" fmla="*/ 36804 w 36804"/>
                  <a:gd name="connsiteY0" fmla="*/ 18402 h 36804"/>
                  <a:gd name="connsiteX1" fmla="*/ 18402 w 36804"/>
                  <a:gd name="connsiteY1" fmla="*/ 36804 h 36804"/>
                  <a:gd name="connsiteX2" fmla="*/ 0 w 36804"/>
                  <a:gd name="connsiteY2" fmla="*/ 18402 h 36804"/>
                  <a:gd name="connsiteX3" fmla="*/ 18402 w 36804"/>
                  <a:gd name="connsiteY3" fmla="*/ 0 h 36804"/>
                  <a:gd name="connsiteX4" fmla="*/ 36804 w 36804"/>
                  <a:gd name="connsiteY4" fmla="*/ 18402 h 3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4" h="36804">
                    <a:moveTo>
                      <a:pt x="36804" y="18402"/>
                    </a:moveTo>
                    <a:cubicBezTo>
                      <a:pt x="36804" y="28523"/>
                      <a:pt x="28607" y="36804"/>
                      <a:pt x="18402" y="36804"/>
                    </a:cubicBezTo>
                    <a:cubicBezTo>
                      <a:pt x="8197" y="36804"/>
                      <a:pt x="0" y="28607"/>
                      <a:pt x="0" y="18402"/>
                    </a:cubicBezTo>
                    <a:cubicBezTo>
                      <a:pt x="0" y="8197"/>
                      <a:pt x="8197" y="0"/>
                      <a:pt x="18402" y="0"/>
                    </a:cubicBezTo>
                    <a:cubicBezTo>
                      <a:pt x="28607" y="0"/>
                      <a:pt x="36804" y="8197"/>
                      <a:pt x="36804" y="18402"/>
                    </a:cubicBezTo>
                    <a:close/>
                  </a:path>
                </a:pathLst>
              </a:custGeom>
              <a:solidFill>
                <a:srgbClr val="FFFFFF"/>
              </a:solidFill>
              <a:ln w="8323" cap="flat">
                <a:noFill/>
                <a:prstDash val="solid"/>
                <a:miter/>
              </a:ln>
            </p:spPr>
            <p:txBody>
              <a:bodyPr rtlCol="0" anchor="ctr"/>
              <a:lstStyle/>
              <a:p>
                <a:endParaRPr lang="en-AU" sz="1285"/>
              </a:p>
            </p:txBody>
          </p:sp>
          <p:sp>
            <p:nvSpPr>
              <p:cNvPr id="104" name="Freeform: Shape 103">
                <a:extLst>
                  <a:ext uri="{FF2B5EF4-FFF2-40B4-BE49-F238E27FC236}">
                    <a16:creationId xmlns:a16="http://schemas.microsoft.com/office/drawing/2014/main" id="{6C4ECDC5-0963-8FBB-504D-3EA70FA42E13}"/>
                  </a:ext>
                </a:extLst>
              </p:cNvPr>
              <p:cNvSpPr/>
              <p:nvPr/>
            </p:nvSpPr>
            <p:spPr>
              <a:xfrm>
                <a:off x="5557409" y="751519"/>
                <a:ext cx="57027" cy="164865"/>
              </a:xfrm>
              <a:custGeom>
                <a:avLst/>
                <a:gdLst>
                  <a:gd name="connsiteX0" fmla="*/ 57027 w 57027"/>
                  <a:gd name="connsiteY0" fmla="*/ 124883 h 164865"/>
                  <a:gd name="connsiteX1" fmla="*/ 14535 w 57027"/>
                  <a:gd name="connsiteY1" fmla="*/ 51024 h 164865"/>
                  <a:gd name="connsiteX2" fmla="*/ 23151 w 57027"/>
                  <a:gd name="connsiteY2" fmla="*/ 0 h 164865"/>
                  <a:gd name="connsiteX3" fmla="*/ 9015 w 57027"/>
                  <a:gd name="connsiteY3" fmla="*/ 113507 h 164865"/>
                  <a:gd name="connsiteX4" fmla="*/ 35614 w 57027"/>
                  <a:gd name="connsiteY4" fmla="*/ 164865 h 164865"/>
                  <a:gd name="connsiteX5" fmla="*/ 57027 w 57027"/>
                  <a:gd name="connsiteY5" fmla="*/ 124799 h 16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7" h="164865">
                    <a:moveTo>
                      <a:pt x="57027" y="124883"/>
                    </a:moveTo>
                    <a:cubicBezTo>
                      <a:pt x="57027" y="124883"/>
                      <a:pt x="4163" y="96443"/>
                      <a:pt x="14535" y="51024"/>
                    </a:cubicBezTo>
                    <a:cubicBezTo>
                      <a:pt x="24907" y="5604"/>
                      <a:pt x="23151" y="0"/>
                      <a:pt x="23151" y="0"/>
                    </a:cubicBezTo>
                    <a:cubicBezTo>
                      <a:pt x="23151" y="0"/>
                      <a:pt x="-17585" y="62149"/>
                      <a:pt x="9015" y="113507"/>
                    </a:cubicBezTo>
                    <a:lnTo>
                      <a:pt x="35614" y="164865"/>
                    </a:lnTo>
                    <a:lnTo>
                      <a:pt x="57027" y="124799"/>
                    </a:lnTo>
                    <a:close/>
                  </a:path>
                </a:pathLst>
              </a:custGeom>
              <a:solidFill>
                <a:srgbClr val="D1D1D1"/>
              </a:solidFill>
              <a:ln w="8323" cap="flat">
                <a:noFill/>
                <a:prstDash val="solid"/>
                <a:miter/>
              </a:ln>
            </p:spPr>
            <p:txBody>
              <a:bodyPr rtlCol="0" anchor="ctr"/>
              <a:lstStyle/>
              <a:p>
                <a:endParaRPr lang="en-AU" sz="1285"/>
              </a:p>
            </p:txBody>
          </p:sp>
          <p:sp>
            <p:nvSpPr>
              <p:cNvPr id="105" name="Freeform: Shape 104">
                <a:extLst>
                  <a:ext uri="{FF2B5EF4-FFF2-40B4-BE49-F238E27FC236}">
                    <a16:creationId xmlns:a16="http://schemas.microsoft.com/office/drawing/2014/main" id="{ADA5F9FB-74E2-EF68-B0F6-18D117D744BA}"/>
                  </a:ext>
                </a:extLst>
              </p:cNvPr>
              <p:cNvSpPr/>
              <p:nvPr/>
            </p:nvSpPr>
            <p:spPr>
              <a:xfrm>
                <a:off x="5758390" y="788156"/>
                <a:ext cx="72353" cy="184187"/>
              </a:xfrm>
              <a:custGeom>
                <a:avLst/>
                <a:gdLst>
                  <a:gd name="connsiteX0" fmla="*/ 69258 w 72353"/>
                  <a:gd name="connsiteY0" fmla="*/ 42827 h 184187"/>
                  <a:gd name="connsiteX1" fmla="*/ 35800 w 72353"/>
                  <a:gd name="connsiteY1" fmla="*/ 0 h 184187"/>
                  <a:gd name="connsiteX2" fmla="*/ 11794 w 72353"/>
                  <a:gd name="connsiteY2" fmla="*/ 65327 h 184187"/>
                  <a:gd name="connsiteX3" fmla="*/ 0 w 72353"/>
                  <a:gd name="connsiteY3" fmla="*/ 184188 h 184187"/>
                  <a:gd name="connsiteX4" fmla="*/ 72353 w 72353"/>
                  <a:gd name="connsiteY4" fmla="*/ 161269 h 184187"/>
                  <a:gd name="connsiteX5" fmla="*/ 71266 w 72353"/>
                  <a:gd name="connsiteY5" fmla="*/ 71099 h 184187"/>
                  <a:gd name="connsiteX6" fmla="*/ 69342 w 72353"/>
                  <a:gd name="connsiteY6" fmla="*/ 42827 h 18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53" h="184187">
                    <a:moveTo>
                      <a:pt x="69258" y="42827"/>
                    </a:moveTo>
                    <a:lnTo>
                      <a:pt x="35800" y="0"/>
                    </a:lnTo>
                    <a:cubicBezTo>
                      <a:pt x="40233" y="22668"/>
                      <a:pt x="33207" y="44499"/>
                      <a:pt x="11794" y="65327"/>
                    </a:cubicBezTo>
                    <a:cubicBezTo>
                      <a:pt x="8197" y="104222"/>
                      <a:pt x="22417" y="170386"/>
                      <a:pt x="0" y="184188"/>
                    </a:cubicBezTo>
                    <a:lnTo>
                      <a:pt x="72353" y="161269"/>
                    </a:lnTo>
                    <a:lnTo>
                      <a:pt x="71266" y="71099"/>
                    </a:lnTo>
                    <a:lnTo>
                      <a:pt x="69342" y="42827"/>
                    </a:lnTo>
                    <a:close/>
                  </a:path>
                </a:pathLst>
              </a:custGeom>
              <a:solidFill>
                <a:srgbClr val="D1D1D1"/>
              </a:solidFill>
              <a:ln w="8323" cap="flat">
                <a:noFill/>
                <a:prstDash val="solid"/>
                <a:miter/>
              </a:ln>
            </p:spPr>
            <p:txBody>
              <a:bodyPr rtlCol="0" anchor="ctr"/>
              <a:lstStyle/>
              <a:p>
                <a:endParaRPr lang="en-AU" sz="1285"/>
              </a:p>
            </p:txBody>
          </p:sp>
        </p:grpSp>
      </p:grpSp>
      <p:sp>
        <p:nvSpPr>
          <p:cNvPr id="27" name="Rectangle: Rounded Corners 26">
            <a:extLst>
              <a:ext uri="{FF2B5EF4-FFF2-40B4-BE49-F238E27FC236}">
                <a16:creationId xmlns:a16="http://schemas.microsoft.com/office/drawing/2014/main" id="{9481712F-7679-B060-D92A-E0FDDF208324}"/>
              </a:ext>
            </a:extLst>
          </p:cNvPr>
          <p:cNvSpPr/>
          <p:nvPr/>
        </p:nvSpPr>
        <p:spPr>
          <a:xfrm>
            <a:off x="253538" y="2799491"/>
            <a:ext cx="2138594" cy="4596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5318" tIns="49347" rIns="65318" bIns="49347" rtlCol="0" anchor="ctr"/>
          <a:lstStyle/>
          <a:p>
            <a:pPr marL="348846" defTabSz="688850">
              <a:spcAft>
                <a:spcPts val="831"/>
              </a:spcAft>
              <a:defRPr/>
            </a:pPr>
            <a:r>
              <a:rPr lang="en-AU" sz="1050" dirty="0">
                <a:solidFill>
                  <a:schemeClr val="bg1"/>
                </a:solidFill>
                <a:cs typeface="Segoe UI Semibold"/>
              </a:rPr>
              <a:t>Learn by doing</a:t>
            </a:r>
          </a:p>
        </p:txBody>
      </p:sp>
      <p:sp>
        <p:nvSpPr>
          <p:cNvPr id="26" name="Content Placeholder 7">
            <a:extLst>
              <a:ext uri="{FF2B5EF4-FFF2-40B4-BE49-F238E27FC236}">
                <a16:creationId xmlns:a16="http://schemas.microsoft.com/office/drawing/2014/main" id="{C14DCE52-2446-3B52-C3F9-13EED63B6158}"/>
              </a:ext>
            </a:extLst>
          </p:cNvPr>
          <p:cNvSpPr txBox="1">
            <a:spLocks/>
          </p:cNvSpPr>
          <p:nvPr/>
        </p:nvSpPr>
        <p:spPr>
          <a:xfrm>
            <a:off x="132717" y="3339061"/>
            <a:ext cx="2347964" cy="5050722"/>
          </a:xfrm>
          <a:prstGeom prst="rect">
            <a:avLst/>
          </a:prstGeom>
          <a:solidFill>
            <a:schemeClr val="bg1">
              <a:lumMod val="95000"/>
            </a:schemeClr>
          </a:solidFill>
          <a:effectLst/>
        </p:spPr>
        <p:txBody>
          <a:bodyPr vert="horz" wrap="square" lIns="87231" tIns="108000" rIns="87231" bIns="74769" numCol="1" spcCol="180000" rtlCol="0" anchor="t">
            <a:noAutofit/>
          </a:bodyPr>
          <a:lstStyle>
            <a:lvl1pPr marL="0" indent="0" algn="l" defTabSz="995230" rtl="0" eaLnBrk="1" latinLnBrk="0" hangingPunct="1">
              <a:spcBef>
                <a:spcPts val="1306"/>
              </a:spcBef>
              <a:buFont typeface="Arial" pitchFamily="34" charset="0"/>
              <a:buNone/>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19592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54858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90124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214718"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587734" indent="-293868" algn="l" defTabSz="995230" rtl="0" eaLnBrk="1" latinLnBrk="0" hangingPunct="1">
              <a:spcBef>
                <a:spcPts val="436"/>
              </a:spcBef>
              <a:buClr>
                <a:schemeClr val="bg2"/>
              </a:buClr>
              <a:buFont typeface="+mj-lt"/>
              <a:buAutoNum type="arabicPeriod"/>
              <a:defRPr sz="1626"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81600" indent="-293868" algn="l" defTabSz="995230" rtl="0" eaLnBrk="1" latinLnBrk="0" hangingPunct="1">
              <a:spcBef>
                <a:spcPts val="436"/>
              </a:spcBef>
              <a:buClr>
                <a:schemeClr val="bg2"/>
              </a:buClr>
              <a:buFont typeface="+mj-lt"/>
              <a:buAutoNum type="alphaLcPeriod"/>
              <a:defRPr sz="1626"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175467" indent="-293868" algn="l" defTabSz="995230" rtl="0" eaLnBrk="1" latinLnBrk="0" hangingPunct="1">
              <a:spcBef>
                <a:spcPts val="436"/>
              </a:spcBef>
              <a:buClr>
                <a:schemeClr val="bg2"/>
              </a:buClr>
              <a:buFont typeface="+mj-lt"/>
              <a:buAutoNum type="romanLcPeriod"/>
              <a:defRPr sz="1626"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229720" indent="-248807" algn="l" defTabSz="995230" rtl="0" eaLnBrk="1" latinLnBrk="0" hangingPunct="1">
              <a:spcBef>
                <a:spcPct val="20000"/>
              </a:spcBef>
              <a:buFont typeface="Arial" pitchFamily="34" charset="0"/>
              <a:buChar char="•"/>
              <a:defRPr sz="2191" kern="1200">
                <a:solidFill>
                  <a:schemeClr val="tx1"/>
                </a:solidFill>
                <a:latin typeface="+mn-lt"/>
                <a:ea typeface="+mn-ea"/>
                <a:cs typeface="+mn-cs"/>
              </a:defRPr>
            </a:lvl9pPr>
          </a:lstStyle>
          <a:p>
            <a:pPr defTabSz="688850">
              <a:spcBef>
                <a:spcPts val="0"/>
              </a:spcBef>
              <a:spcAft>
                <a:spcPts val="623"/>
              </a:spcAft>
              <a:defRPr/>
            </a:pPr>
            <a:r>
              <a:rPr lang="en-AU" sz="1000" dirty="0">
                <a:latin typeface="+mn-lt"/>
                <a:ea typeface="+mn-ea"/>
                <a:cs typeface="+mn-cs"/>
              </a:rPr>
              <a:t>What this looks and feels like:</a:t>
            </a:r>
            <a:endParaRPr lang="en-AU" sz="1000" dirty="0">
              <a:latin typeface="+mn-lt"/>
              <a:ea typeface="+mn-ea"/>
              <a:cs typeface="Segoe UI"/>
            </a:endParaRPr>
          </a:p>
          <a:p>
            <a:pPr marL="118567" indent="-118567" defTabSz="688850">
              <a:spcBef>
                <a:spcPts val="0"/>
              </a:spcBef>
              <a:spcAft>
                <a:spcPts val="623"/>
              </a:spcAft>
              <a:buFont typeface="Arial,Sans-Serif"/>
              <a:buChar char="•"/>
              <a:defRPr/>
            </a:pPr>
            <a:r>
              <a:rPr lang="en-AU" sz="1000" dirty="0">
                <a:latin typeface="+mn-lt"/>
                <a:ea typeface="+mn-ea"/>
                <a:cs typeface="+mn-cs"/>
              </a:rPr>
              <a:t>Practice critical </a:t>
            </a:r>
            <a:r>
              <a:rPr lang="en-AU" sz="1000" dirty="0">
                <a:latin typeface="+mn-lt"/>
                <a:ea typeface="+mn-ea"/>
                <a:cs typeface="Segoe UI"/>
              </a:rPr>
              <a:t>thinking. Get </a:t>
            </a:r>
            <a:r>
              <a:rPr lang="en-AU" sz="1000" dirty="0">
                <a:latin typeface="+mn-lt"/>
                <a:ea typeface="+mn-ea"/>
                <a:cs typeface="+mn-cs"/>
              </a:rPr>
              <a:t>feedback</a:t>
            </a:r>
            <a:r>
              <a:rPr lang="en-AU" sz="1000" dirty="0">
                <a:latin typeface="+mn-lt"/>
                <a:ea typeface="+mn-ea"/>
                <a:cs typeface="Segoe UI"/>
              </a:rPr>
              <a:t> on </a:t>
            </a:r>
            <a:r>
              <a:rPr lang="en-AU" sz="1000" dirty="0">
                <a:latin typeface="+mn-lt"/>
                <a:ea typeface="+mn-ea"/>
                <a:cs typeface="+mn-cs"/>
              </a:rPr>
              <a:t>potential</a:t>
            </a:r>
            <a:r>
              <a:rPr lang="en-AU" sz="1000" dirty="0">
                <a:latin typeface="+mn-lt"/>
                <a:ea typeface="+mn-ea"/>
                <a:cs typeface="Segoe UI"/>
              </a:rPr>
              <a:t> answers </a:t>
            </a:r>
            <a:r>
              <a:rPr lang="en-AU" sz="1000" dirty="0">
                <a:latin typeface="+mn-lt"/>
                <a:ea typeface="+mn-ea"/>
                <a:cs typeface="+mn-cs"/>
              </a:rPr>
              <a:t>to a</a:t>
            </a:r>
            <a:r>
              <a:rPr lang="en-AU" sz="1000" dirty="0">
                <a:latin typeface="+mn-lt"/>
                <a:ea typeface="+mn-ea"/>
                <a:cs typeface="Segoe UI"/>
              </a:rPr>
              <a:t> problem, don't 'be told' what to do</a:t>
            </a:r>
            <a:r>
              <a:rPr lang="en-AU" sz="1000" dirty="0">
                <a:latin typeface="+mn-lt"/>
                <a:ea typeface="+mn-ea"/>
                <a:cs typeface="+mn-cs"/>
              </a:rPr>
              <a:t>. </a:t>
            </a:r>
            <a:endParaRPr lang="en-US" sz="1000" dirty="0">
              <a:latin typeface="+mn-lt"/>
              <a:ea typeface="+mn-ea"/>
              <a:cs typeface="Segoe UI"/>
            </a:endParaRPr>
          </a:p>
          <a:p>
            <a:pPr marL="118567" indent="-118567" defTabSz="688850">
              <a:spcBef>
                <a:spcPts val="0"/>
              </a:spcBef>
              <a:spcAft>
                <a:spcPts val="623"/>
              </a:spcAft>
              <a:buFont typeface="Arial,Sans-Serif"/>
              <a:buChar char="•"/>
              <a:defRPr/>
            </a:pPr>
            <a:r>
              <a:rPr lang="en-AU" sz="1000" dirty="0">
                <a:latin typeface="+mn-lt"/>
                <a:ea typeface="+mn-ea"/>
                <a:cs typeface="Segoe UI"/>
              </a:rPr>
              <a:t>Always strive to</a:t>
            </a:r>
            <a:r>
              <a:rPr lang="en-AU" sz="1000" dirty="0">
                <a:latin typeface="+mn-lt"/>
                <a:ea typeface="+mn-ea"/>
                <a:cs typeface="+mn-cs"/>
              </a:rPr>
              <a:t> </a:t>
            </a:r>
            <a:r>
              <a:rPr lang="en-AU" sz="1000" dirty="0">
                <a:latin typeface="+mn-lt"/>
                <a:ea typeface="+mn-ea"/>
                <a:cs typeface="Segoe UI"/>
              </a:rPr>
              <a:t>improve, do not do things because they have always been done this way.</a:t>
            </a:r>
            <a:endParaRPr lang="en-US" sz="1000" dirty="0">
              <a:latin typeface="+mn-lt"/>
              <a:ea typeface="+mn-ea"/>
              <a:cs typeface="Segoe UI"/>
            </a:endParaRPr>
          </a:p>
          <a:p>
            <a:pPr marL="118567" indent="-118567" defTabSz="688850">
              <a:spcBef>
                <a:spcPts val="0"/>
              </a:spcBef>
              <a:spcAft>
                <a:spcPts val="623"/>
              </a:spcAft>
              <a:buFont typeface="Arial,Sans-Serif"/>
              <a:buChar char="•"/>
              <a:defRPr/>
            </a:pPr>
            <a:r>
              <a:rPr lang="en-AU" sz="1000" dirty="0">
                <a:latin typeface="+mn-lt"/>
                <a:ea typeface="+mn-ea"/>
                <a:cs typeface="Segoe UI"/>
              </a:rPr>
              <a:t>The best way to learn is </a:t>
            </a:r>
            <a:r>
              <a:rPr lang="en-AU" sz="1000" dirty="0">
                <a:latin typeface="+mn-lt"/>
                <a:ea typeface="+mn-ea"/>
                <a:cs typeface="+mn-cs"/>
              </a:rPr>
              <a:t>to </a:t>
            </a:r>
            <a:r>
              <a:rPr lang="en-AU" sz="1000" dirty="0">
                <a:latin typeface="+mn-lt"/>
                <a:ea typeface="+mn-ea"/>
                <a:cs typeface="Segoe UI"/>
              </a:rPr>
              <a:t>give something a go. Embrace the learning curve. </a:t>
            </a:r>
            <a:endParaRPr lang="en-US" sz="1000" dirty="0">
              <a:latin typeface="+mn-lt"/>
              <a:ea typeface="+mn-ea"/>
            </a:endParaRPr>
          </a:p>
          <a:p>
            <a:pPr marL="118567" indent="-118567" defTabSz="688850">
              <a:spcBef>
                <a:spcPts val="0"/>
              </a:spcBef>
              <a:spcAft>
                <a:spcPts val="623"/>
              </a:spcAft>
              <a:buFont typeface="Arial,Sans-Serif"/>
              <a:buChar char="•"/>
              <a:defRPr/>
            </a:pPr>
            <a:r>
              <a:rPr lang="en-AU" sz="1000" dirty="0">
                <a:latin typeface="+mn-lt"/>
                <a:ea typeface="+mn-ea"/>
                <a:cs typeface="Segoe UI"/>
              </a:rPr>
              <a:t>Share the knowledge that you have gained with the rest of the team. This could be in an email, teams chat or a team meeting. </a:t>
            </a:r>
          </a:p>
        </p:txBody>
      </p:sp>
      <p:sp>
        <p:nvSpPr>
          <p:cNvPr id="20" name="Rectangle: Rounded Corners 19">
            <a:extLst>
              <a:ext uri="{FF2B5EF4-FFF2-40B4-BE49-F238E27FC236}">
                <a16:creationId xmlns:a16="http://schemas.microsoft.com/office/drawing/2014/main" id="{269D18ED-AD33-C819-FF95-CA7599034423}"/>
              </a:ext>
            </a:extLst>
          </p:cNvPr>
          <p:cNvSpPr/>
          <p:nvPr/>
        </p:nvSpPr>
        <p:spPr>
          <a:xfrm>
            <a:off x="2714722" y="2800240"/>
            <a:ext cx="2166264" cy="4596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5318" tIns="49347" rIns="65318" bIns="49347" rtlCol="0" anchor="ctr"/>
          <a:lstStyle/>
          <a:p>
            <a:pPr marL="348846" defTabSz="688850">
              <a:spcAft>
                <a:spcPts val="831"/>
              </a:spcAft>
              <a:defRPr/>
            </a:pPr>
            <a:r>
              <a:rPr lang="en-AU" sz="1050" dirty="0">
                <a:solidFill>
                  <a:schemeClr val="bg1"/>
                </a:solidFill>
                <a:cs typeface="Segoe UI Semibold"/>
              </a:rPr>
              <a:t>Work as one</a:t>
            </a:r>
          </a:p>
        </p:txBody>
      </p:sp>
      <p:sp>
        <p:nvSpPr>
          <p:cNvPr id="19" name="Content Placeholder 7">
            <a:extLst>
              <a:ext uri="{FF2B5EF4-FFF2-40B4-BE49-F238E27FC236}">
                <a16:creationId xmlns:a16="http://schemas.microsoft.com/office/drawing/2014/main" id="{8EBC9A51-8542-1EEA-C327-5ED775642135}"/>
              </a:ext>
            </a:extLst>
          </p:cNvPr>
          <p:cNvSpPr txBox="1">
            <a:spLocks/>
          </p:cNvSpPr>
          <p:nvPr/>
        </p:nvSpPr>
        <p:spPr>
          <a:xfrm>
            <a:off x="2591375" y="3339061"/>
            <a:ext cx="2331317" cy="5050722"/>
          </a:xfrm>
          <a:prstGeom prst="rect">
            <a:avLst/>
          </a:prstGeom>
          <a:solidFill>
            <a:schemeClr val="bg1">
              <a:lumMod val="95000"/>
            </a:schemeClr>
          </a:solidFill>
          <a:effectLst/>
        </p:spPr>
        <p:txBody>
          <a:bodyPr vert="horz" wrap="square" lIns="87231" tIns="108000" rIns="87231" bIns="74769" numCol="1" spcCol="180000" rtlCol="0" anchor="t">
            <a:noAutofit/>
          </a:bodyPr>
          <a:lstStyle>
            <a:lvl1pPr marL="0" indent="0" algn="l" defTabSz="995230" rtl="0" eaLnBrk="1" latinLnBrk="0" hangingPunct="1">
              <a:spcBef>
                <a:spcPts val="1306"/>
              </a:spcBef>
              <a:buFont typeface="Arial" pitchFamily="34" charset="0"/>
              <a:buNone/>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19592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54858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90124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214718"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587734" indent="-293868" algn="l" defTabSz="995230" rtl="0" eaLnBrk="1" latinLnBrk="0" hangingPunct="1">
              <a:spcBef>
                <a:spcPts val="436"/>
              </a:spcBef>
              <a:buClr>
                <a:schemeClr val="bg2"/>
              </a:buClr>
              <a:buFont typeface="+mj-lt"/>
              <a:buAutoNum type="arabicPeriod"/>
              <a:defRPr sz="1626"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81600" indent="-293868" algn="l" defTabSz="995230" rtl="0" eaLnBrk="1" latinLnBrk="0" hangingPunct="1">
              <a:spcBef>
                <a:spcPts val="436"/>
              </a:spcBef>
              <a:buClr>
                <a:schemeClr val="bg2"/>
              </a:buClr>
              <a:buFont typeface="+mj-lt"/>
              <a:buAutoNum type="alphaLcPeriod"/>
              <a:defRPr sz="1626"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175467" indent="-293868" algn="l" defTabSz="995230" rtl="0" eaLnBrk="1" latinLnBrk="0" hangingPunct="1">
              <a:spcBef>
                <a:spcPts val="436"/>
              </a:spcBef>
              <a:buClr>
                <a:schemeClr val="bg2"/>
              </a:buClr>
              <a:buFont typeface="+mj-lt"/>
              <a:buAutoNum type="romanLcPeriod"/>
              <a:defRPr sz="1626"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229720" indent="-248807" algn="l" defTabSz="995230" rtl="0" eaLnBrk="1" latinLnBrk="0" hangingPunct="1">
              <a:spcBef>
                <a:spcPct val="20000"/>
              </a:spcBef>
              <a:buFont typeface="Arial" pitchFamily="34" charset="0"/>
              <a:buChar char="•"/>
              <a:defRPr sz="2191" kern="1200">
                <a:solidFill>
                  <a:schemeClr val="tx1"/>
                </a:solidFill>
                <a:latin typeface="+mn-lt"/>
                <a:ea typeface="+mn-ea"/>
                <a:cs typeface="+mn-cs"/>
              </a:defRPr>
            </a:lvl9pPr>
          </a:lstStyle>
          <a:p>
            <a:pPr defTabSz="688850">
              <a:spcBef>
                <a:spcPts val="0"/>
              </a:spcBef>
              <a:spcAft>
                <a:spcPts val="623"/>
              </a:spcAft>
              <a:defRPr/>
            </a:pPr>
            <a:r>
              <a:rPr lang="en-AU" sz="1000" dirty="0">
                <a:latin typeface="+mn-lt"/>
                <a:ea typeface="+mn-ea"/>
                <a:cs typeface="+mn-cs"/>
              </a:rPr>
              <a:t>What this looks and feels like:</a:t>
            </a:r>
            <a:endParaRPr lang="en-AU" sz="1000" dirty="0">
              <a:latin typeface="+mn-lt"/>
              <a:ea typeface="+mn-ea"/>
              <a:cs typeface="Segoe UI"/>
            </a:endParaRPr>
          </a:p>
          <a:p>
            <a:pPr marL="118567" indent="-118567" defTabSz="688850">
              <a:spcBef>
                <a:spcPts val="0"/>
              </a:spcBef>
              <a:spcAft>
                <a:spcPts val="623"/>
              </a:spcAft>
              <a:buFont typeface="Arial,Sans-Serif"/>
              <a:buChar char="•"/>
              <a:defRPr/>
            </a:pPr>
            <a:r>
              <a:rPr lang="en-AU" sz="1000" dirty="0">
                <a:latin typeface="+mn-lt"/>
                <a:ea typeface="+mn-ea"/>
                <a:cs typeface="+mn-cs"/>
              </a:rPr>
              <a:t>Be consistent in your work to ensure a consistent </a:t>
            </a:r>
            <a:r>
              <a:rPr lang="en-AU" sz="1000" dirty="0">
                <a:latin typeface="+mn-lt"/>
                <a:ea typeface="+mn-ea"/>
                <a:cs typeface="Segoe UI"/>
              </a:rPr>
              <a:t>experience for </a:t>
            </a:r>
            <a:r>
              <a:rPr lang="en-AU" sz="1000" dirty="0">
                <a:latin typeface="+mn-lt"/>
                <a:ea typeface="+mn-ea"/>
                <a:cs typeface="+mn-cs"/>
              </a:rPr>
              <a:t>the</a:t>
            </a:r>
            <a:r>
              <a:rPr lang="en-AU" sz="1000" dirty="0">
                <a:latin typeface="+mn-lt"/>
                <a:ea typeface="+mn-ea"/>
                <a:cs typeface="Segoe UI"/>
              </a:rPr>
              <a:t> customers</a:t>
            </a:r>
            <a:r>
              <a:rPr lang="en-AU" sz="1000" dirty="0">
                <a:latin typeface="+mn-lt"/>
                <a:ea typeface="+mn-ea"/>
                <a:cs typeface="+mn-cs"/>
              </a:rPr>
              <a:t>. </a:t>
            </a:r>
            <a:endParaRPr lang="en-AU" sz="1000" dirty="0">
              <a:latin typeface="+mn-lt"/>
              <a:ea typeface="+mn-ea"/>
              <a:cs typeface="Segoe UI"/>
            </a:endParaRPr>
          </a:p>
          <a:p>
            <a:pPr marL="118567" indent="-118567" defTabSz="688850">
              <a:spcBef>
                <a:spcPts val="0"/>
              </a:spcBef>
              <a:spcAft>
                <a:spcPts val="623"/>
              </a:spcAft>
              <a:buFont typeface="Arial,Sans-Serif"/>
              <a:buChar char="•"/>
              <a:defRPr/>
            </a:pPr>
            <a:r>
              <a:rPr lang="en-AU" sz="1000" dirty="0">
                <a:latin typeface="+mn-lt"/>
                <a:ea typeface="+mn-ea"/>
                <a:cs typeface="Segoe UI"/>
              </a:rPr>
              <a:t>Customers should receive consistent advice no matter who they speak </a:t>
            </a:r>
            <a:r>
              <a:rPr lang="en-AU" sz="1000" dirty="0">
                <a:latin typeface="+mn-lt"/>
                <a:ea typeface="+mn-ea"/>
                <a:cs typeface="+mn-cs"/>
              </a:rPr>
              <a:t>with</a:t>
            </a:r>
            <a:r>
              <a:rPr lang="en-AU" sz="1000" dirty="0">
                <a:latin typeface="+mn-lt"/>
                <a:ea typeface="+mn-ea"/>
                <a:cs typeface="Segoe UI"/>
              </a:rPr>
              <a:t>. Ensure our technology is used </a:t>
            </a:r>
            <a:r>
              <a:rPr lang="en-AU" sz="1000" dirty="0">
                <a:latin typeface="+mn-lt"/>
                <a:ea typeface="+mn-ea"/>
                <a:cs typeface="+mn-cs"/>
              </a:rPr>
              <a:t>to </a:t>
            </a:r>
            <a:r>
              <a:rPr lang="en-AU" sz="1000" dirty="0">
                <a:latin typeface="+mn-lt"/>
                <a:ea typeface="+mn-ea"/>
                <a:cs typeface="Segoe UI"/>
              </a:rPr>
              <a:t>build a strong source of knowledge. This allows to have one voice of council and removes dependencies and bottlenecks.</a:t>
            </a:r>
            <a:endParaRPr lang="en-US" sz="1000" dirty="0">
              <a:latin typeface="+mn-lt"/>
              <a:ea typeface="+mn-ea"/>
              <a:cs typeface="Segoe UI"/>
            </a:endParaRPr>
          </a:p>
          <a:p>
            <a:pPr marL="118567" indent="-118567" defTabSz="688850">
              <a:spcBef>
                <a:spcPts val="0"/>
              </a:spcBef>
              <a:spcAft>
                <a:spcPts val="623"/>
              </a:spcAft>
              <a:buFont typeface="Arial,Sans-Serif"/>
              <a:buChar char="•"/>
              <a:defRPr/>
            </a:pPr>
            <a:r>
              <a:rPr lang="en-AU" sz="1000" dirty="0">
                <a:latin typeface="+mn-lt"/>
                <a:ea typeface="+mn-ea"/>
                <a:cs typeface="Segoe UI"/>
              </a:rPr>
              <a:t>Good communication and support between team members is key.</a:t>
            </a:r>
            <a:endParaRPr lang="en-US" sz="1000" dirty="0">
              <a:latin typeface="+mn-lt"/>
              <a:ea typeface="+mn-ea"/>
            </a:endParaRPr>
          </a:p>
          <a:p>
            <a:pPr marL="118567" indent="-118567" defTabSz="688850">
              <a:spcBef>
                <a:spcPts val="0"/>
              </a:spcBef>
              <a:spcAft>
                <a:spcPts val="623"/>
              </a:spcAft>
              <a:buFont typeface="Arial,Sans-Serif"/>
              <a:buChar char="•"/>
              <a:defRPr/>
            </a:pPr>
            <a:r>
              <a:rPr lang="en-AU" sz="1000" dirty="0">
                <a:latin typeface="+mn-lt"/>
                <a:ea typeface="+mn-ea"/>
                <a:cs typeface="Segoe UI"/>
              </a:rPr>
              <a:t>Share knowledge with one another.</a:t>
            </a:r>
            <a:endParaRPr lang="en-US" sz="1000" dirty="0">
              <a:latin typeface="+mn-lt"/>
              <a:ea typeface="+mn-ea"/>
              <a:cs typeface="Segoe UI"/>
            </a:endParaRPr>
          </a:p>
          <a:p>
            <a:pPr marL="118567" indent="-118567" defTabSz="688850">
              <a:spcBef>
                <a:spcPts val="0"/>
              </a:spcBef>
              <a:spcAft>
                <a:spcPts val="623"/>
              </a:spcAft>
              <a:buFont typeface="Arial,Sans-Serif"/>
              <a:buChar char="•"/>
              <a:defRPr/>
            </a:pPr>
            <a:r>
              <a:rPr lang="en-AU" sz="1000" dirty="0">
                <a:latin typeface="+mn-lt"/>
                <a:ea typeface="+mn-ea"/>
                <a:cs typeface="Segoe UI"/>
              </a:rPr>
              <a:t>Strive to have conversation in person not just via email. </a:t>
            </a:r>
            <a:endParaRPr lang="en-AU" sz="1000" dirty="0">
              <a:latin typeface="+mn-lt"/>
              <a:ea typeface="+mn-ea"/>
            </a:endParaRPr>
          </a:p>
          <a:p>
            <a:pPr marL="118567" indent="-118567" defTabSz="688850">
              <a:spcBef>
                <a:spcPts val="0"/>
              </a:spcBef>
              <a:spcAft>
                <a:spcPts val="416"/>
              </a:spcAft>
              <a:buFont typeface="Arial" panose="020B0604020202020204" pitchFamily="34" charset="0"/>
              <a:buChar char="•"/>
              <a:defRPr/>
            </a:pPr>
            <a:endParaRPr lang="en-AU" sz="1000" dirty="0">
              <a:latin typeface="+mn-lt"/>
              <a:ea typeface="+mn-ea"/>
              <a:cs typeface="Segoe UI"/>
            </a:endParaRPr>
          </a:p>
        </p:txBody>
      </p:sp>
      <p:sp>
        <p:nvSpPr>
          <p:cNvPr id="31" name="Rectangle: Rounded Corners 30">
            <a:extLst>
              <a:ext uri="{FF2B5EF4-FFF2-40B4-BE49-F238E27FC236}">
                <a16:creationId xmlns:a16="http://schemas.microsoft.com/office/drawing/2014/main" id="{E48C369F-AF64-C7DD-00FC-DD15DB569578}"/>
              </a:ext>
            </a:extLst>
          </p:cNvPr>
          <p:cNvSpPr/>
          <p:nvPr/>
        </p:nvSpPr>
        <p:spPr>
          <a:xfrm>
            <a:off x="5171423" y="2807404"/>
            <a:ext cx="2134714" cy="4596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5318" tIns="49347" rIns="65318" bIns="49347" rtlCol="0" anchor="ctr"/>
          <a:lstStyle/>
          <a:p>
            <a:pPr marL="348846" defTabSz="688850">
              <a:spcAft>
                <a:spcPts val="831"/>
              </a:spcAft>
              <a:defRPr/>
            </a:pPr>
            <a:r>
              <a:rPr lang="en-AU" sz="1050" dirty="0">
                <a:solidFill>
                  <a:schemeClr val="bg1"/>
                </a:solidFill>
                <a:cs typeface="Segoe UI Semibold"/>
              </a:rPr>
              <a:t>Seek expertise when needed </a:t>
            </a:r>
          </a:p>
        </p:txBody>
      </p:sp>
      <p:sp>
        <p:nvSpPr>
          <p:cNvPr id="29" name="Content Placeholder 7">
            <a:extLst>
              <a:ext uri="{FF2B5EF4-FFF2-40B4-BE49-F238E27FC236}">
                <a16:creationId xmlns:a16="http://schemas.microsoft.com/office/drawing/2014/main" id="{22F4B98E-D6B0-FDD9-13AF-0A066FF05DB1}"/>
              </a:ext>
            </a:extLst>
          </p:cNvPr>
          <p:cNvSpPr txBox="1">
            <a:spLocks/>
          </p:cNvSpPr>
          <p:nvPr/>
        </p:nvSpPr>
        <p:spPr>
          <a:xfrm>
            <a:off x="5033387" y="3339061"/>
            <a:ext cx="2347964" cy="5050722"/>
          </a:xfrm>
          <a:prstGeom prst="rect">
            <a:avLst/>
          </a:prstGeom>
          <a:solidFill>
            <a:schemeClr val="bg1">
              <a:lumMod val="95000"/>
            </a:schemeClr>
          </a:solidFill>
          <a:effectLst/>
        </p:spPr>
        <p:txBody>
          <a:bodyPr vert="horz" wrap="square" lIns="87231" tIns="108000" rIns="87231" bIns="74769" numCol="1" spcCol="180000" rtlCol="0" anchor="t">
            <a:noAutofit/>
          </a:bodyPr>
          <a:lstStyle>
            <a:lvl1pPr marL="0" indent="0" algn="l" defTabSz="995230" rtl="0" eaLnBrk="1" latinLnBrk="0" hangingPunct="1">
              <a:spcBef>
                <a:spcPts val="1306"/>
              </a:spcBef>
              <a:buFont typeface="Arial" pitchFamily="34" charset="0"/>
              <a:buNone/>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19592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54858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90124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214718"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587734" indent="-293868" algn="l" defTabSz="995230" rtl="0" eaLnBrk="1" latinLnBrk="0" hangingPunct="1">
              <a:spcBef>
                <a:spcPts val="436"/>
              </a:spcBef>
              <a:buClr>
                <a:schemeClr val="bg2"/>
              </a:buClr>
              <a:buFont typeface="+mj-lt"/>
              <a:buAutoNum type="arabicPeriod"/>
              <a:defRPr sz="1626"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81600" indent="-293868" algn="l" defTabSz="995230" rtl="0" eaLnBrk="1" latinLnBrk="0" hangingPunct="1">
              <a:spcBef>
                <a:spcPts val="436"/>
              </a:spcBef>
              <a:buClr>
                <a:schemeClr val="bg2"/>
              </a:buClr>
              <a:buFont typeface="+mj-lt"/>
              <a:buAutoNum type="alphaLcPeriod"/>
              <a:defRPr sz="1626"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175467" indent="-293868" algn="l" defTabSz="995230" rtl="0" eaLnBrk="1" latinLnBrk="0" hangingPunct="1">
              <a:spcBef>
                <a:spcPts val="436"/>
              </a:spcBef>
              <a:buClr>
                <a:schemeClr val="bg2"/>
              </a:buClr>
              <a:buFont typeface="+mj-lt"/>
              <a:buAutoNum type="romanLcPeriod"/>
              <a:defRPr sz="1626"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229720" indent="-248807" algn="l" defTabSz="995230" rtl="0" eaLnBrk="1" latinLnBrk="0" hangingPunct="1">
              <a:spcBef>
                <a:spcPct val="20000"/>
              </a:spcBef>
              <a:buFont typeface="Arial" pitchFamily="34" charset="0"/>
              <a:buChar char="•"/>
              <a:defRPr sz="2191" kern="1200">
                <a:solidFill>
                  <a:schemeClr val="tx1"/>
                </a:solidFill>
                <a:latin typeface="+mn-lt"/>
                <a:ea typeface="+mn-ea"/>
                <a:cs typeface="+mn-cs"/>
              </a:defRPr>
            </a:lvl9pPr>
          </a:lstStyle>
          <a:p>
            <a:pPr defTabSz="688850">
              <a:spcBef>
                <a:spcPts val="0"/>
              </a:spcBef>
              <a:spcAft>
                <a:spcPts val="216"/>
              </a:spcAft>
              <a:defRPr/>
            </a:pPr>
            <a:r>
              <a:rPr lang="en-AU" sz="1000" dirty="0">
                <a:latin typeface="+mn-lt"/>
                <a:ea typeface="+mn-ea"/>
                <a:cs typeface="+mn-cs"/>
              </a:rPr>
              <a:t>What this looks and feels like:</a:t>
            </a:r>
            <a:endParaRPr lang="en-AU" sz="1000" dirty="0">
              <a:latin typeface="+mn-lt"/>
              <a:ea typeface="+mn-ea"/>
              <a:cs typeface="Segoe UI"/>
            </a:endParaRPr>
          </a:p>
          <a:p>
            <a:pPr marL="123364" indent="-123364" defTabSz="688850">
              <a:spcBef>
                <a:spcPts val="0"/>
              </a:spcBef>
              <a:spcAft>
                <a:spcPts val="216"/>
              </a:spcAft>
              <a:buFont typeface="Arial,Sans-Serif" panose="020B0604020202020204" pitchFamily="34" charset="0"/>
              <a:buChar char="•"/>
              <a:defRPr/>
            </a:pPr>
            <a:r>
              <a:rPr lang="en-AU" sz="1000" dirty="0">
                <a:latin typeface="+mn-lt"/>
                <a:ea typeface="+mn-ea"/>
                <a:cs typeface="+mn-cs"/>
              </a:rPr>
              <a:t>Ensure you understand the problem you're solving.</a:t>
            </a:r>
            <a:endParaRPr lang="en-AU" sz="1000" dirty="0">
              <a:latin typeface="+mn-lt"/>
              <a:ea typeface="+mn-ea"/>
              <a:cs typeface="Segoe UI"/>
            </a:endParaRPr>
          </a:p>
          <a:p>
            <a:pPr marL="123364" indent="-123364" defTabSz="688850">
              <a:spcBef>
                <a:spcPts val="0"/>
              </a:spcBef>
              <a:spcAft>
                <a:spcPts val="216"/>
              </a:spcAft>
              <a:buFont typeface="Arial,Sans-Serif" panose="020B0604020202020204" pitchFamily="34" charset="0"/>
              <a:buChar char="•"/>
              <a:defRPr/>
            </a:pPr>
            <a:r>
              <a:rPr lang="en-AU" sz="1000" dirty="0">
                <a:latin typeface="+mn-lt"/>
                <a:ea typeface="+mn-ea"/>
                <a:cs typeface="Segoe UI"/>
              </a:rPr>
              <a:t>Review all of the information available to you.</a:t>
            </a:r>
          </a:p>
          <a:p>
            <a:pPr marL="123364" indent="-123364" defTabSz="688850">
              <a:spcBef>
                <a:spcPts val="0"/>
              </a:spcBef>
              <a:spcAft>
                <a:spcPts val="216"/>
              </a:spcAft>
              <a:buFont typeface="Arial,Sans-Serif" panose="020B0604020202020204" pitchFamily="34" charset="0"/>
              <a:buChar char="•"/>
              <a:defRPr/>
            </a:pPr>
            <a:r>
              <a:rPr lang="en-AU" sz="1000" dirty="0">
                <a:latin typeface="+mn-lt"/>
                <a:ea typeface="+mn-ea"/>
                <a:cs typeface="Segoe UI"/>
              </a:rPr>
              <a:t>Consider: are you able to make an informed decision? Identify if you need to ask others for help to solve the customer's problem. </a:t>
            </a:r>
            <a:endParaRPr lang="en-US" sz="1000" dirty="0">
              <a:latin typeface="+mn-lt"/>
              <a:ea typeface="+mn-ea"/>
              <a:cs typeface="Segoe UI"/>
            </a:endParaRPr>
          </a:p>
          <a:p>
            <a:pPr marL="123364" indent="-123364" defTabSz="688850">
              <a:spcBef>
                <a:spcPts val="0"/>
              </a:spcBef>
              <a:spcAft>
                <a:spcPts val="216"/>
              </a:spcAft>
              <a:buFont typeface="Arial,Sans-Serif" panose="020B0604020202020204" pitchFamily="34" charset="0"/>
              <a:buChar char="•"/>
              <a:defRPr/>
            </a:pPr>
            <a:r>
              <a:rPr lang="en-AU" sz="1000" dirty="0">
                <a:latin typeface="+mn-lt"/>
                <a:ea typeface="+mn-ea"/>
                <a:cs typeface="Segoe UI"/>
              </a:rPr>
              <a:t>Be aware of assumptions and biases. Is making a quick decision instead of an informed decision going to result in the best outcome for the customer?</a:t>
            </a:r>
            <a:endParaRPr lang="en-US" sz="1000" dirty="0">
              <a:latin typeface="+mn-lt"/>
              <a:ea typeface="+mn-ea"/>
              <a:cs typeface="Segoe UI"/>
            </a:endParaRPr>
          </a:p>
          <a:p>
            <a:pPr marL="123364" lvl="1" indent="-123364" defTabSz="688850">
              <a:spcBef>
                <a:spcPts val="0"/>
              </a:spcBef>
              <a:spcAft>
                <a:spcPts val="216"/>
              </a:spcAft>
              <a:buClr>
                <a:srgbClr val="00264D"/>
              </a:buClr>
              <a:buFont typeface="Arial,Sans-Serif" panose="020B0604020202020204" pitchFamily="34" charset="0"/>
              <a:buChar char="•"/>
              <a:defRPr/>
            </a:pPr>
            <a:r>
              <a:rPr lang="en-AU" sz="1000" dirty="0">
                <a:latin typeface="+mn-lt"/>
                <a:ea typeface="+mn-ea"/>
                <a:cs typeface="Segoe UI"/>
              </a:rPr>
              <a:t>Seeking expertise means going to a specific department related to the problem. These can include:</a:t>
            </a:r>
            <a:endParaRPr lang="en-US" sz="1000" dirty="0">
              <a:latin typeface="+mn-lt"/>
              <a:ea typeface="+mn-ea"/>
              <a:cs typeface="Segoe UI"/>
            </a:endParaRPr>
          </a:p>
          <a:p>
            <a:pPr marL="239189" lvl="2" indent="-119252" defTabSz="688850">
              <a:spcBef>
                <a:spcPts val="0"/>
              </a:spcBef>
              <a:buClr>
                <a:srgbClr val="00264D"/>
              </a:buClr>
              <a:buFont typeface="Arial,Sans-Serif" panose="020B0604020202020204" pitchFamily="34" charset="0"/>
              <a:buChar char="•"/>
              <a:defRPr/>
            </a:pPr>
            <a:r>
              <a:rPr lang="en-AU" sz="1000" dirty="0">
                <a:latin typeface="+mn-lt"/>
                <a:ea typeface="+mn-ea"/>
                <a:cs typeface="Segoe UI"/>
              </a:rPr>
              <a:t>Building</a:t>
            </a:r>
            <a:endParaRPr lang="en-US" sz="1000" dirty="0">
              <a:latin typeface="+mn-lt"/>
              <a:ea typeface="+mn-ea"/>
              <a:cs typeface="Segoe UI"/>
            </a:endParaRPr>
          </a:p>
          <a:p>
            <a:pPr marL="239189" lvl="2" indent="-119252" defTabSz="688850">
              <a:spcBef>
                <a:spcPts val="0"/>
              </a:spcBef>
              <a:buClr>
                <a:srgbClr val="00264D"/>
              </a:buClr>
              <a:buFont typeface="Arial,Sans-Serif" panose="020B0604020202020204" pitchFamily="34" charset="0"/>
              <a:buChar char="•"/>
              <a:defRPr/>
            </a:pPr>
            <a:r>
              <a:rPr lang="en-AU" sz="1000" dirty="0">
                <a:latin typeface="+mn-lt"/>
                <a:ea typeface="+mn-ea"/>
                <a:cs typeface="Segoe UI"/>
              </a:rPr>
              <a:t>Engineering</a:t>
            </a:r>
            <a:endParaRPr lang="en-US" sz="1000" dirty="0">
              <a:latin typeface="+mn-lt"/>
              <a:ea typeface="+mn-ea"/>
              <a:cs typeface="Segoe UI"/>
            </a:endParaRPr>
          </a:p>
          <a:p>
            <a:pPr marL="239189" lvl="2" indent="-119252" defTabSz="688850">
              <a:spcBef>
                <a:spcPts val="0"/>
              </a:spcBef>
              <a:spcAft>
                <a:spcPts val="216"/>
              </a:spcAft>
              <a:buClr>
                <a:srgbClr val="00264D"/>
              </a:buClr>
              <a:buFont typeface="Arial,Sans-Serif" panose="020B0604020202020204" pitchFamily="34" charset="0"/>
              <a:buChar char="•"/>
              <a:defRPr/>
            </a:pPr>
            <a:r>
              <a:rPr lang="en-AU" sz="1000" dirty="0">
                <a:latin typeface="+mn-lt"/>
                <a:ea typeface="+mn-ea"/>
                <a:cs typeface="Segoe UI"/>
              </a:rPr>
              <a:t>Transport</a:t>
            </a:r>
            <a:endParaRPr lang="en-AU" sz="1000" dirty="0">
              <a:latin typeface="+mn-lt"/>
            </a:endParaRPr>
          </a:p>
          <a:p>
            <a:pPr marL="135015" lvl="1" indent="-135015" defTabSz="688850">
              <a:spcBef>
                <a:spcPts val="0"/>
              </a:spcBef>
              <a:spcAft>
                <a:spcPts val="623"/>
              </a:spcAft>
              <a:buClr>
                <a:srgbClr val="00264D"/>
              </a:buClr>
              <a:buFont typeface="Arial,Sans-Serif" panose="020B0604020202020204" pitchFamily="34" charset="0"/>
              <a:buChar char="•"/>
              <a:defRPr/>
            </a:pPr>
            <a:r>
              <a:rPr lang="en-AU" sz="1000" dirty="0">
                <a:latin typeface="+mn-lt"/>
                <a:ea typeface="+mn-ea"/>
                <a:cs typeface="Segoe UI"/>
              </a:rPr>
              <a:t>Stay Legal. You still have legal obligations under the act, regulation and the deed of delegation.</a:t>
            </a:r>
          </a:p>
          <a:p>
            <a:pPr marL="135015" lvl="1" indent="-135015" defTabSz="688850">
              <a:spcBef>
                <a:spcPts val="0"/>
              </a:spcBef>
              <a:spcAft>
                <a:spcPts val="623"/>
              </a:spcAft>
              <a:buClr>
                <a:srgbClr val="00264D"/>
              </a:buClr>
              <a:buFont typeface="Arial,Sans-Serif" panose="020B0604020202020204" pitchFamily="34" charset="0"/>
              <a:buChar char="•"/>
              <a:defRPr/>
            </a:pPr>
            <a:r>
              <a:rPr lang="en-AU" sz="1000" dirty="0">
                <a:latin typeface="+mn-lt"/>
                <a:ea typeface="+mn-ea"/>
                <a:cs typeface="Segoe UI"/>
              </a:rPr>
              <a:t>Learn by doing.</a:t>
            </a:r>
            <a:endParaRPr lang="en-AU" sz="1000" dirty="0">
              <a:latin typeface="+mn-lt"/>
              <a:ea typeface="+mn-ea"/>
            </a:endParaRPr>
          </a:p>
          <a:p>
            <a:pPr marL="239189" lvl="2" indent="-119252" defTabSz="688850">
              <a:spcBef>
                <a:spcPts val="0"/>
              </a:spcBef>
              <a:spcAft>
                <a:spcPts val="623"/>
              </a:spcAft>
              <a:buClr>
                <a:srgbClr val="00264D"/>
              </a:buClr>
              <a:buFont typeface="Arial,Sans-Serif" panose="020B0604020202020204" pitchFamily="34" charset="0"/>
              <a:buChar char="•"/>
              <a:defRPr/>
            </a:pPr>
            <a:endParaRPr lang="en-AU" sz="1000" dirty="0">
              <a:latin typeface="+mn-lt"/>
              <a:ea typeface="+mn-ea"/>
            </a:endParaRPr>
          </a:p>
          <a:p>
            <a:pPr marL="118567" indent="-118567" defTabSz="688850">
              <a:spcBef>
                <a:spcPts val="0"/>
              </a:spcBef>
              <a:spcAft>
                <a:spcPts val="623"/>
              </a:spcAft>
              <a:buChar char="•"/>
              <a:defRPr/>
            </a:pPr>
            <a:endParaRPr lang="en-AU" sz="1000" dirty="0">
              <a:latin typeface="+mn-lt"/>
              <a:ea typeface="+mn-ea"/>
              <a:cs typeface="Segoe UI"/>
            </a:endParaRPr>
          </a:p>
        </p:txBody>
      </p:sp>
      <p:pic>
        <p:nvPicPr>
          <p:cNvPr id="23" name="Graphic 23">
            <a:extLst>
              <a:ext uri="{FF2B5EF4-FFF2-40B4-BE49-F238E27FC236}">
                <a16:creationId xmlns:a16="http://schemas.microsoft.com/office/drawing/2014/main" id="{13D9C8BA-C79F-DCA8-7DA8-0D518E50B2F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93596" y="2880203"/>
            <a:ext cx="264259" cy="273003"/>
          </a:xfrm>
          <a:prstGeom prst="rect">
            <a:avLst/>
          </a:prstGeom>
        </p:spPr>
      </p:pic>
      <p:pic>
        <p:nvPicPr>
          <p:cNvPr id="28" name="Graphic 28">
            <a:extLst>
              <a:ext uri="{FF2B5EF4-FFF2-40B4-BE49-F238E27FC236}">
                <a16:creationId xmlns:a16="http://schemas.microsoft.com/office/drawing/2014/main" id="{0FA49134-BB18-0407-A1F5-CE1A96BCA72B}"/>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9217" y="2910309"/>
            <a:ext cx="204081" cy="212791"/>
          </a:xfrm>
          <a:prstGeom prst="rect">
            <a:avLst/>
          </a:prstGeom>
        </p:spPr>
      </p:pic>
      <p:pic>
        <p:nvPicPr>
          <p:cNvPr id="30" name="Graphic 31">
            <a:extLst>
              <a:ext uri="{FF2B5EF4-FFF2-40B4-BE49-F238E27FC236}">
                <a16:creationId xmlns:a16="http://schemas.microsoft.com/office/drawing/2014/main" id="{235DDF10-107A-4EB4-0154-3B8E70EC2A1E}"/>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03881" y="2874821"/>
            <a:ext cx="301702" cy="283766"/>
          </a:xfrm>
          <a:prstGeom prst="rect">
            <a:avLst/>
          </a:prstGeom>
        </p:spPr>
      </p:pic>
      <p:sp>
        <p:nvSpPr>
          <p:cNvPr id="2" name="TextBox 1">
            <a:extLst>
              <a:ext uri="{FF2B5EF4-FFF2-40B4-BE49-F238E27FC236}">
                <a16:creationId xmlns:a16="http://schemas.microsoft.com/office/drawing/2014/main" id="{5DDD437F-0FC6-7976-4499-FFABA7A9EF53}"/>
              </a:ext>
              <a:ext uri="{C183D7F6-B498-43B3-948B-1728B52AA6E4}">
                <adec:decorative xmlns:adec="http://schemas.microsoft.com/office/drawing/2017/decorative" val="1"/>
              </a:ext>
            </a:extLst>
          </p:cNvPr>
          <p:cNvSpPr txBox="1"/>
          <p:nvPr/>
        </p:nvSpPr>
        <p:spPr>
          <a:xfrm>
            <a:off x="6578064" y="10333745"/>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13</a:t>
            </a:fld>
            <a:endParaRPr lang="en-AU" sz="1238"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4" name="TextBox 113">
            <a:extLst>
              <a:ext uri="{FF2B5EF4-FFF2-40B4-BE49-F238E27FC236}">
                <a16:creationId xmlns:a16="http://schemas.microsoft.com/office/drawing/2014/main" id="{FC0B1237-8F5D-40C4-AD35-E7BB9327712F}"/>
              </a:ext>
            </a:extLst>
          </p:cNvPr>
          <p:cNvSpPr txBox="1"/>
          <p:nvPr/>
        </p:nvSpPr>
        <p:spPr>
          <a:xfrm>
            <a:off x="4544375" y="9334853"/>
            <a:ext cx="2887080" cy="697514"/>
          </a:xfrm>
          <a:prstGeom prst="rect">
            <a:avLst/>
          </a:prstGeom>
          <a:noFill/>
          <a:ln>
            <a:solidFill>
              <a:srgbClr val="FF0000"/>
            </a:solidFill>
          </a:ln>
        </p:spPr>
        <p:txBody>
          <a:bodyPr rot="0" spcFirstLastPara="0" vertOverflow="overflow" horzOverflow="overflow" vert="horz" wrap="square" lIns="98694" tIns="49347" rIns="98694" bIns="49347" numCol="1" spcCol="0" rtlCol="0" fromWordArt="0" anchor="t" anchorCtr="0" forceAA="0" compatLnSpc="1">
            <a:prstTxWarp prst="textNoShape">
              <a:avLst/>
            </a:prstTxWarp>
            <a:spAutoFit/>
          </a:bodyPr>
          <a:lstStyle/>
          <a:p>
            <a:r>
              <a:rPr lang="en-US" sz="1295" b="1" dirty="0">
                <a:solidFill>
                  <a:srgbClr val="C00000"/>
                </a:solidFill>
                <a:cs typeface="Segoe UI"/>
              </a:rPr>
              <a:t>Implementation note </a:t>
            </a:r>
          </a:p>
          <a:p>
            <a:r>
              <a:rPr lang="en-AU" sz="1295" dirty="0">
                <a:solidFill>
                  <a:srgbClr val="C00000"/>
                </a:solidFill>
                <a:latin typeface="Segoe UI"/>
                <a:cs typeface="Segoe UI"/>
              </a:rPr>
              <a:t>These rules can be amended to suit council context.</a:t>
            </a:r>
            <a:endParaRPr lang="en-US" sz="1295" dirty="0">
              <a:solidFill>
                <a:srgbClr val="C00000"/>
              </a:solidFill>
              <a:highlight>
                <a:srgbClr val="FFFF00"/>
              </a:highlight>
              <a:latin typeface="Segoe UI"/>
              <a:cs typeface="Segoe UI"/>
            </a:endParaRPr>
          </a:p>
        </p:txBody>
      </p:sp>
    </p:spTree>
    <p:extLst>
      <p:ext uri="{BB962C8B-B14F-4D97-AF65-F5344CB8AC3E}">
        <p14:creationId xmlns:p14="http://schemas.microsoft.com/office/powerpoint/2010/main" val="1639524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834342992"/>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B6B44711-F272-F0E0-F11D-57D5A62AEE69}"/>
              </a:ext>
              <a:ext uri="{C183D7F6-B498-43B3-948B-1728B52AA6E4}">
                <adec:decorative xmlns:adec="http://schemas.microsoft.com/office/drawing/2017/decorative" val="1"/>
              </a:ext>
            </a:extLst>
          </p:cNvPr>
          <p:cNvSpPr/>
          <p:nvPr/>
        </p:nvSpPr>
        <p:spPr>
          <a:xfrm>
            <a:off x="0" y="134582"/>
            <a:ext cx="7559675" cy="4390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82"/>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a:spLocks/>
          </p:cNvSpPr>
          <p:nvPr/>
        </p:nvSpPr>
        <p:spPr>
          <a:xfrm>
            <a:off x="545094" y="4194479"/>
            <a:ext cx="6469486" cy="5519461"/>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CD07A95-12E0-9A1A-D217-0E7559C72713}"/>
              </a:ext>
            </a:extLst>
          </p:cNvPr>
          <p:cNvSpPr>
            <a:spLocks noGrp="1"/>
          </p:cNvSpPr>
          <p:nvPr>
            <p:ph type="title"/>
          </p:nvPr>
        </p:nvSpPr>
        <p:spPr/>
        <p:txBody>
          <a:bodyPr vert="horz"/>
          <a:lstStyle/>
          <a:p>
            <a:r>
              <a:rPr lang="en-US" sz="3000" dirty="0"/>
              <a:t>Conversation guides and tips</a:t>
            </a:r>
          </a:p>
        </p:txBody>
      </p:sp>
      <p:sp>
        <p:nvSpPr>
          <p:cNvPr id="4" name="TextBox 3">
            <a:extLst>
              <a:ext uri="{FF2B5EF4-FFF2-40B4-BE49-F238E27FC236}">
                <a16:creationId xmlns:a16="http://schemas.microsoft.com/office/drawing/2014/main" id="{F66057F7-0750-AA6D-EFD2-473C22C4A8D1}"/>
              </a:ext>
            </a:extLst>
          </p:cNvPr>
          <p:cNvSpPr txBox="1"/>
          <p:nvPr/>
        </p:nvSpPr>
        <p:spPr>
          <a:xfrm>
            <a:off x="700518" y="1631944"/>
            <a:ext cx="5100208" cy="2243835"/>
          </a:xfrm>
          <a:prstGeom prst="rect">
            <a:avLst/>
          </a:prstGeom>
          <a:noFill/>
        </p:spPr>
        <p:txBody>
          <a:bodyPr wrap="square" lIns="0" tIns="49347" rIns="0" bIns="49347" anchor="t">
            <a:spAutoFit/>
          </a:bodyPr>
          <a:lstStyle/>
          <a:p>
            <a:pPr>
              <a:spcBef>
                <a:spcPts val="848"/>
              </a:spcBef>
              <a:spcAft>
                <a:spcPts val="848"/>
              </a:spcAft>
            </a:pPr>
            <a:r>
              <a:rPr lang="en-AU" sz="1400" dirty="0">
                <a:solidFill>
                  <a:schemeClr val="accent6"/>
                </a:solidFill>
                <a:latin typeface="Arial"/>
                <a:cs typeface="Arial"/>
              </a:rPr>
              <a:t>Every conversation you have with a customer will be different, and everyone has their own ways they like to engage with external customers. However, having guidelines for some types of conversation can be useful, as it helps planners to be confident they have given accurate responses, and customers to know they can expect consistent treatment.</a:t>
            </a:r>
          </a:p>
          <a:p>
            <a:pPr>
              <a:spcBef>
                <a:spcPts val="848"/>
              </a:spcBef>
              <a:spcAft>
                <a:spcPts val="848"/>
              </a:spcAft>
            </a:pPr>
            <a:r>
              <a:rPr lang="en-AU" sz="1400" dirty="0">
                <a:solidFill>
                  <a:schemeClr val="accent6"/>
                </a:solidFill>
                <a:latin typeface="Arial"/>
                <a:cs typeface="Arial"/>
              </a:rPr>
              <a:t>The following pages provide some high-level guidance about how you can approach applicants for some common conversation types.</a:t>
            </a:r>
          </a:p>
        </p:txBody>
      </p:sp>
      <p:sp>
        <p:nvSpPr>
          <p:cNvPr id="19" name="TextBox 18">
            <a:extLst>
              <a:ext uri="{FF2B5EF4-FFF2-40B4-BE49-F238E27FC236}">
                <a16:creationId xmlns:a16="http://schemas.microsoft.com/office/drawing/2014/main" id="{BF45CA4F-C21E-23D7-D219-859EB74F1018}"/>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14</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14" name="Group 13" descr="Step 1">
            <a:extLst>
              <a:ext uri="{FF2B5EF4-FFF2-40B4-BE49-F238E27FC236}">
                <a16:creationId xmlns:a16="http://schemas.microsoft.com/office/drawing/2014/main" id="{71D6EF65-7092-19A5-BC64-EE14F87F321E}"/>
              </a:ext>
              <a:ext uri="{C183D7F6-B498-43B3-948B-1728B52AA6E4}">
                <adec:decorative xmlns:adec="http://schemas.microsoft.com/office/drawing/2017/decorative" val="0"/>
              </a:ext>
            </a:extLst>
          </p:cNvPr>
          <p:cNvGrpSpPr/>
          <p:nvPr/>
        </p:nvGrpSpPr>
        <p:grpSpPr>
          <a:xfrm>
            <a:off x="739374" y="4786023"/>
            <a:ext cx="626166" cy="600958"/>
            <a:chOff x="584649" y="4434266"/>
            <a:chExt cx="580145" cy="556790"/>
          </a:xfrm>
        </p:grpSpPr>
        <p:sp>
          <p:nvSpPr>
            <p:cNvPr id="24" name="Rectangle: Diagonal Corners Rounded 23">
              <a:extLst>
                <a:ext uri="{FF2B5EF4-FFF2-40B4-BE49-F238E27FC236}">
                  <a16:creationId xmlns:a16="http://schemas.microsoft.com/office/drawing/2014/main" id="{6071FB63-0A3E-EA78-5EC3-078C60C32AEC}"/>
                </a:ext>
                <a:ext uri="{C183D7F6-B498-43B3-948B-1728B52AA6E4}">
                  <adec:decorative xmlns:adec="http://schemas.microsoft.com/office/drawing/2017/decorative" val="1"/>
                </a:ext>
              </a:extLst>
            </p:cNvPr>
            <p:cNvSpPr/>
            <p:nvPr/>
          </p:nvSpPr>
          <p:spPr>
            <a:xfrm>
              <a:off x="584649" y="4434266"/>
              <a:ext cx="580145" cy="556790"/>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D1785AC6-BABE-EC5F-DF5B-DA70B4DA3F6D}"/>
                </a:ext>
              </a:extLst>
            </p:cNvPr>
            <p:cNvSpPr txBox="1"/>
            <p:nvPr/>
          </p:nvSpPr>
          <p:spPr>
            <a:xfrm>
              <a:off x="654148" y="4481829"/>
              <a:ext cx="441146" cy="454825"/>
            </a:xfrm>
            <a:prstGeom prst="rect">
              <a:avLst/>
            </a:prstGeom>
            <a:noFill/>
          </p:spPr>
          <p:txBody>
            <a:bodyPr wrap="square" rtlCol="0">
              <a:spAutoFit/>
            </a:bodyPr>
            <a:lstStyle/>
            <a:p>
              <a:pPr algn="ctr"/>
              <a:r>
                <a:rPr lang="en-US" sz="2590" b="1" dirty="0">
                  <a:solidFill>
                    <a:schemeClr val="accent6"/>
                  </a:solidFill>
                  <a:latin typeface="Arial" panose="020B0604020202020204" pitchFamily="34" charset="0"/>
                  <a:cs typeface="Arial" panose="020B0604020202020204" pitchFamily="34" charset="0"/>
                </a:rPr>
                <a:t>1</a:t>
              </a:r>
            </a:p>
          </p:txBody>
        </p:sp>
      </p:grpSp>
      <p:sp>
        <p:nvSpPr>
          <p:cNvPr id="3" name="TextBox 2">
            <a:extLst>
              <a:ext uri="{FF2B5EF4-FFF2-40B4-BE49-F238E27FC236}">
                <a16:creationId xmlns:a16="http://schemas.microsoft.com/office/drawing/2014/main" id="{0981AC88-4648-430B-17DA-CEA8EAC8F2CB}"/>
              </a:ext>
            </a:extLst>
          </p:cNvPr>
          <p:cNvSpPr txBox="1"/>
          <p:nvPr/>
        </p:nvSpPr>
        <p:spPr>
          <a:xfrm>
            <a:off x="1621454" y="4689642"/>
            <a:ext cx="2141092" cy="784830"/>
          </a:xfrm>
          <a:prstGeom prst="rect">
            <a:avLst/>
          </a:prstGeom>
          <a:noFill/>
        </p:spPr>
        <p:txBody>
          <a:bodyPr wrap="square" lIns="77712" rIns="0">
            <a:spAutoFit/>
          </a:bodyPr>
          <a:lstStyle/>
          <a:p>
            <a:pPr>
              <a:spcBef>
                <a:spcPts val="1943"/>
              </a:spcBef>
              <a:spcAft>
                <a:spcPts val="1943"/>
              </a:spcAft>
            </a:pPr>
            <a:r>
              <a:rPr lang="en-AU" sz="1500" dirty="0">
                <a:latin typeface="Arial" panose="020B0604020202020204" pitchFamily="34" charset="0"/>
                <a:cs typeface="Arial" panose="020B0604020202020204" pitchFamily="34" charset="0"/>
              </a:rPr>
              <a:t>The first engagement with an inexperienced customer</a:t>
            </a:r>
          </a:p>
        </p:txBody>
      </p:sp>
      <p:grpSp>
        <p:nvGrpSpPr>
          <p:cNvPr id="15" name="Group 14" descr="Step 2">
            <a:extLst>
              <a:ext uri="{FF2B5EF4-FFF2-40B4-BE49-F238E27FC236}">
                <a16:creationId xmlns:a16="http://schemas.microsoft.com/office/drawing/2014/main" id="{5AFF336F-34FD-E098-58AE-41E018FA9662}"/>
              </a:ext>
              <a:ext uri="{C183D7F6-B498-43B3-948B-1728B52AA6E4}">
                <adec:decorative xmlns:adec="http://schemas.microsoft.com/office/drawing/2017/decorative" val="0"/>
              </a:ext>
            </a:extLst>
          </p:cNvPr>
          <p:cNvGrpSpPr/>
          <p:nvPr/>
        </p:nvGrpSpPr>
        <p:grpSpPr>
          <a:xfrm>
            <a:off x="739374" y="5830861"/>
            <a:ext cx="626166" cy="600958"/>
            <a:chOff x="584649" y="5499024"/>
            <a:chExt cx="580145" cy="556790"/>
          </a:xfrm>
        </p:grpSpPr>
        <p:sp>
          <p:nvSpPr>
            <p:cNvPr id="25" name="Rectangle: Diagonal Corners Rounded 24">
              <a:extLst>
                <a:ext uri="{FF2B5EF4-FFF2-40B4-BE49-F238E27FC236}">
                  <a16:creationId xmlns:a16="http://schemas.microsoft.com/office/drawing/2014/main" id="{D7281BD1-4CC8-9A3E-7BA3-BBE822447E46}"/>
                </a:ext>
                <a:ext uri="{C183D7F6-B498-43B3-948B-1728B52AA6E4}">
                  <adec:decorative xmlns:adec="http://schemas.microsoft.com/office/drawing/2017/decorative" val="1"/>
                </a:ext>
              </a:extLst>
            </p:cNvPr>
            <p:cNvSpPr/>
            <p:nvPr/>
          </p:nvSpPr>
          <p:spPr>
            <a:xfrm>
              <a:off x="584649" y="5499024"/>
              <a:ext cx="580145" cy="556790"/>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FA202C26-211E-C490-8924-6F296C1E3C41}"/>
                </a:ext>
              </a:extLst>
            </p:cNvPr>
            <p:cNvSpPr txBox="1"/>
            <p:nvPr/>
          </p:nvSpPr>
          <p:spPr>
            <a:xfrm>
              <a:off x="703775" y="5546587"/>
              <a:ext cx="341891" cy="454825"/>
            </a:xfrm>
            <a:prstGeom prst="rect">
              <a:avLst/>
            </a:prstGeom>
            <a:noFill/>
          </p:spPr>
          <p:txBody>
            <a:bodyPr wrap="none" rtlCol="0">
              <a:spAutoFit/>
            </a:bodyPr>
            <a:lstStyle/>
            <a:p>
              <a:pPr algn="ctr"/>
              <a:r>
                <a:rPr lang="en-US" sz="2590" b="1" dirty="0">
                  <a:solidFill>
                    <a:schemeClr val="accent6"/>
                  </a:solidFill>
                  <a:latin typeface="Arial" panose="020B0604020202020204" pitchFamily="34" charset="0"/>
                  <a:cs typeface="Arial" panose="020B0604020202020204" pitchFamily="34" charset="0"/>
                </a:rPr>
                <a:t>2</a:t>
              </a:r>
            </a:p>
          </p:txBody>
        </p:sp>
      </p:grpSp>
      <p:sp>
        <p:nvSpPr>
          <p:cNvPr id="23" name="TextBox 22">
            <a:extLst>
              <a:ext uri="{FF2B5EF4-FFF2-40B4-BE49-F238E27FC236}">
                <a16:creationId xmlns:a16="http://schemas.microsoft.com/office/drawing/2014/main" id="{B4EEDCFE-D7D8-BF52-F1D8-6A9015A367F9}"/>
              </a:ext>
            </a:extLst>
          </p:cNvPr>
          <p:cNvSpPr txBox="1"/>
          <p:nvPr/>
        </p:nvSpPr>
        <p:spPr>
          <a:xfrm>
            <a:off x="1642416" y="5830861"/>
            <a:ext cx="2141092" cy="553998"/>
          </a:xfrm>
          <a:prstGeom prst="rect">
            <a:avLst/>
          </a:prstGeom>
          <a:noFill/>
        </p:spPr>
        <p:txBody>
          <a:bodyPr wrap="square" lIns="77712" rIns="0">
            <a:spAutoFit/>
          </a:bodyPr>
          <a:lstStyle/>
          <a:p>
            <a:pPr>
              <a:spcBef>
                <a:spcPts val="1943"/>
              </a:spcBef>
              <a:spcAft>
                <a:spcPts val="1943"/>
              </a:spcAft>
            </a:pPr>
            <a:r>
              <a:rPr lang="en-AU" sz="1500" dirty="0">
                <a:latin typeface="Arial" panose="020B0604020202020204" pitchFamily="34" charset="0"/>
                <a:cs typeface="Arial" panose="020B0604020202020204" pitchFamily="34" charset="0"/>
              </a:rPr>
              <a:t>When an application first comes through</a:t>
            </a:r>
          </a:p>
        </p:txBody>
      </p:sp>
      <p:grpSp>
        <p:nvGrpSpPr>
          <p:cNvPr id="16" name="Group 15" descr="Step 3">
            <a:extLst>
              <a:ext uri="{FF2B5EF4-FFF2-40B4-BE49-F238E27FC236}">
                <a16:creationId xmlns:a16="http://schemas.microsoft.com/office/drawing/2014/main" id="{113036F9-84AA-950E-3508-C18658CE544A}"/>
              </a:ext>
              <a:ext uri="{C183D7F6-B498-43B3-948B-1728B52AA6E4}">
                <adec:decorative xmlns:adec="http://schemas.microsoft.com/office/drawing/2017/decorative" val="0"/>
              </a:ext>
            </a:extLst>
          </p:cNvPr>
          <p:cNvGrpSpPr/>
          <p:nvPr/>
        </p:nvGrpSpPr>
        <p:grpSpPr>
          <a:xfrm>
            <a:off x="739374" y="6916399"/>
            <a:ext cx="626166" cy="600958"/>
            <a:chOff x="584649" y="6563782"/>
            <a:chExt cx="580145" cy="556790"/>
          </a:xfrm>
        </p:grpSpPr>
        <p:sp>
          <p:nvSpPr>
            <p:cNvPr id="26" name="Rectangle: Diagonal Corners Rounded 25">
              <a:extLst>
                <a:ext uri="{FF2B5EF4-FFF2-40B4-BE49-F238E27FC236}">
                  <a16:creationId xmlns:a16="http://schemas.microsoft.com/office/drawing/2014/main" id="{D258B66D-A2E1-8948-2BD9-BC88B35E3BDA}"/>
                </a:ext>
                <a:ext uri="{C183D7F6-B498-43B3-948B-1728B52AA6E4}">
                  <adec:decorative xmlns:adec="http://schemas.microsoft.com/office/drawing/2017/decorative" val="1"/>
                </a:ext>
              </a:extLst>
            </p:cNvPr>
            <p:cNvSpPr/>
            <p:nvPr/>
          </p:nvSpPr>
          <p:spPr>
            <a:xfrm>
              <a:off x="584649" y="6563782"/>
              <a:ext cx="580145" cy="556790"/>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A1DAAD87-636A-323D-4DE1-B8E8ED46B52D}"/>
                </a:ext>
              </a:extLst>
            </p:cNvPr>
            <p:cNvSpPr txBox="1"/>
            <p:nvPr/>
          </p:nvSpPr>
          <p:spPr>
            <a:xfrm>
              <a:off x="703775" y="6611345"/>
              <a:ext cx="341891" cy="454825"/>
            </a:xfrm>
            <a:prstGeom prst="rect">
              <a:avLst/>
            </a:prstGeom>
            <a:noFill/>
          </p:spPr>
          <p:txBody>
            <a:bodyPr wrap="none" rtlCol="0">
              <a:spAutoFit/>
            </a:bodyPr>
            <a:lstStyle/>
            <a:p>
              <a:pPr algn="ctr"/>
              <a:r>
                <a:rPr lang="en-US" sz="2590" b="1" dirty="0">
                  <a:solidFill>
                    <a:schemeClr val="accent6"/>
                  </a:solidFill>
                  <a:latin typeface="Arial" panose="020B0604020202020204" pitchFamily="34" charset="0"/>
                  <a:cs typeface="Arial" panose="020B0604020202020204" pitchFamily="34" charset="0"/>
                </a:rPr>
                <a:t>3</a:t>
              </a:r>
            </a:p>
          </p:txBody>
        </p:sp>
      </p:grpSp>
      <p:sp>
        <p:nvSpPr>
          <p:cNvPr id="5" name="TextBox 4">
            <a:extLst>
              <a:ext uri="{FF2B5EF4-FFF2-40B4-BE49-F238E27FC236}">
                <a16:creationId xmlns:a16="http://schemas.microsoft.com/office/drawing/2014/main" id="{BDD74C23-8DB4-ADA2-1D0A-E5B65E64F70E}"/>
              </a:ext>
            </a:extLst>
          </p:cNvPr>
          <p:cNvSpPr txBox="1"/>
          <p:nvPr/>
        </p:nvSpPr>
        <p:spPr>
          <a:xfrm>
            <a:off x="1632542" y="6834608"/>
            <a:ext cx="2141092" cy="784830"/>
          </a:xfrm>
          <a:prstGeom prst="rect">
            <a:avLst/>
          </a:prstGeom>
          <a:noFill/>
        </p:spPr>
        <p:txBody>
          <a:bodyPr wrap="square" lIns="77712" rIns="0">
            <a:spAutoFit/>
          </a:bodyPr>
          <a:lstStyle/>
          <a:p>
            <a:pPr>
              <a:spcBef>
                <a:spcPts val="1943"/>
              </a:spcBef>
              <a:spcAft>
                <a:spcPts val="1943"/>
              </a:spcAft>
            </a:pPr>
            <a:r>
              <a:rPr lang="en-AU" sz="1500" dirty="0">
                <a:latin typeface="Arial" panose="020B0604020202020204" pitchFamily="34" charset="0"/>
                <a:cs typeface="Arial" panose="020B0604020202020204" pitchFamily="34" charset="0"/>
              </a:rPr>
              <a:t>When giving information you know the customer will not want to hear</a:t>
            </a:r>
          </a:p>
        </p:txBody>
      </p:sp>
      <p:grpSp>
        <p:nvGrpSpPr>
          <p:cNvPr id="17" name="Group 16" descr="Step 4">
            <a:extLst>
              <a:ext uri="{FF2B5EF4-FFF2-40B4-BE49-F238E27FC236}">
                <a16:creationId xmlns:a16="http://schemas.microsoft.com/office/drawing/2014/main" id="{8DF505ED-1A45-7BC2-B110-8DE1766D72A7}"/>
              </a:ext>
              <a:ext uri="{C183D7F6-B498-43B3-948B-1728B52AA6E4}">
                <adec:decorative xmlns:adec="http://schemas.microsoft.com/office/drawing/2017/decorative" val="0"/>
              </a:ext>
            </a:extLst>
          </p:cNvPr>
          <p:cNvGrpSpPr/>
          <p:nvPr/>
        </p:nvGrpSpPr>
        <p:grpSpPr>
          <a:xfrm>
            <a:off x="739374" y="8091346"/>
            <a:ext cx="626166" cy="600958"/>
            <a:chOff x="584649" y="7628539"/>
            <a:chExt cx="580145" cy="556790"/>
          </a:xfrm>
        </p:grpSpPr>
        <p:sp>
          <p:nvSpPr>
            <p:cNvPr id="27" name="Rectangle: Diagonal Corners Rounded 26">
              <a:extLst>
                <a:ext uri="{FF2B5EF4-FFF2-40B4-BE49-F238E27FC236}">
                  <a16:creationId xmlns:a16="http://schemas.microsoft.com/office/drawing/2014/main" id="{C1659490-4385-F72A-C4B7-C60560EA8847}"/>
                </a:ext>
                <a:ext uri="{C183D7F6-B498-43B3-948B-1728B52AA6E4}">
                  <adec:decorative xmlns:adec="http://schemas.microsoft.com/office/drawing/2017/decorative" val="1"/>
                </a:ext>
              </a:extLst>
            </p:cNvPr>
            <p:cNvSpPr/>
            <p:nvPr/>
          </p:nvSpPr>
          <p:spPr>
            <a:xfrm>
              <a:off x="584649" y="7628539"/>
              <a:ext cx="580145" cy="556790"/>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99A95826-EE4C-67DF-6386-5CF4AD6604D3}"/>
                </a:ext>
              </a:extLst>
            </p:cNvPr>
            <p:cNvSpPr txBox="1"/>
            <p:nvPr/>
          </p:nvSpPr>
          <p:spPr>
            <a:xfrm>
              <a:off x="696627" y="7676102"/>
              <a:ext cx="341891" cy="454825"/>
            </a:xfrm>
            <a:prstGeom prst="rect">
              <a:avLst/>
            </a:prstGeom>
            <a:noFill/>
          </p:spPr>
          <p:txBody>
            <a:bodyPr wrap="none" rtlCol="0">
              <a:spAutoFit/>
            </a:bodyPr>
            <a:lstStyle/>
            <a:p>
              <a:r>
                <a:rPr lang="en-US" sz="2590" b="1" dirty="0">
                  <a:solidFill>
                    <a:schemeClr val="accent6"/>
                  </a:solidFill>
                  <a:latin typeface="Arial" panose="020B0604020202020204" pitchFamily="34" charset="0"/>
                  <a:cs typeface="Arial" panose="020B0604020202020204" pitchFamily="34" charset="0"/>
                </a:rPr>
                <a:t>4</a:t>
              </a:r>
            </a:p>
          </p:txBody>
        </p:sp>
      </p:grpSp>
      <p:sp>
        <p:nvSpPr>
          <p:cNvPr id="7" name="TextBox 6">
            <a:extLst>
              <a:ext uri="{FF2B5EF4-FFF2-40B4-BE49-F238E27FC236}">
                <a16:creationId xmlns:a16="http://schemas.microsoft.com/office/drawing/2014/main" id="{A471D628-3FEE-D38E-142E-898EA8DEFEC0}"/>
              </a:ext>
            </a:extLst>
          </p:cNvPr>
          <p:cNvSpPr txBox="1"/>
          <p:nvPr/>
        </p:nvSpPr>
        <p:spPr>
          <a:xfrm>
            <a:off x="1592188" y="7995719"/>
            <a:ext cx="2141092" cy="784830"/>
          </a:xfrm>
          <a:prstGeom prst="rect">
            <a:avLst/>
          </a:prstGeom>
          <a:noFill/>
        </p:spPr>
        <p:txBody>
          <a:bodyPr wrap="square" lIns="77712" rIns="0">
            <a:spAutoFit/>
          </a:bodyPr>
          <a:lstStyle/>
          <a:p>
            <a:pPr>
              <a:spcBef>
                <a:spcPts val="1943"/>
              </a:spcBef>
              <a:spcAft>
                <a:spcPts val="1943"/>
              </a:spcAft>
            </a:pPr>
            <a:r>
              <a:rPr lang="en-AU" sz="1500" dirty="0">
                <a:latin typeface="Arial" panose="020B0604020202020204" pitchFamily="34" charset="0"/>
                <a:cs typeface="Arial" panose="020B0604020202020204" pitchFamily="34" charset="0"/>
              </a:rPr>
              <a:t>When requesting more information from an inexperienced applicant</a:t>
            </a:r>
          </a:p>
        </p:txBody>
      </p:sp>
      <p:grpSp>
        <p:nvGrpSpPr>
          <p:cNvPr id="22" name="Group 21" descr="Step 5">
            <a:extLst>
              <a:ext uri="{FF2B5EF4-FFF2-40B4-BE49-F238E27FC236}">
                <a16:creationId xmlns:a16="http://schemas.microsoft.com/office/drawing/2014/main" id="{A5C8110A-CE7D-7B37-0A03-A84F2EF7F70E}"/>
              </a:ext>
              <a:ext uri="{C183D7F6-B498-43B3-948B-1728B52AA6E4}">
                <adec:decorative xmlns:adec="http://schemas.microsoft.com/office/drawing/2017/decorative" val="0"/>
              </a:ext>
            </a:extLst>
          </p:cNvPr>
          <p:cNvGrpSpPr/>
          <p:nvPr/>
        </p:nvGrpSpPr>
        <p:grpSpPr>
          <a:xfrm>
            <a:off x="4001023" y="4786023"/>
            <a:ext cx="626166" cy="600958"/>
            <a:chOff x="3342611" y="4434266"/>
            <a:chExt cx="580145" cy="556790"/>
          </a:xfrm>
        </p:grpSpPr>
        <p:sp>
          <p:nvSpPr>
            <p:cNvPr id="44" name="Rectangle: Diagonal Corners Rounded 43">
              <a:extLst>
                <a:ext uri="{FF2B5EF4-FFF2-40B4-BE49-F238E27FC236}">
                  <a16:creationId xmlns:a16="http://schemas.microsoft.com/office/drawing/2014/main" id="{612B2D7B-CADC-9546-F798-A5E3715608B6}"/>
                </a:ext>
                <a:ext uri="{C183D7F6-B498-43B3-948B-1728B52AA6E4}">
                  <adec:decorative xmlns:adec="http://schemas.microsoft.com/office/drawing/2017/decorative" val="1"/>
                </a:ext>
              </a:extLst>
            </p:cNvPr>
            <p:cNvSpPr/>
            <p:nvPr/>
          </p:nvSpPr>
          <p:spPr>
            <a:xfrm>
              <a:off x="3342611" y="4434266"/>
              <a:ext cx="580145" cy="556790"/>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DCF58A29-F179-D384-4D84-42DA479769CA}"/>
                </a:ext>
              </a:extLst>
            </p:cNvPr>
            <p:cNvSpPr txBox="1"/>
            <p:nvPr/>
          </p:nvSpPr>
          <p:spPr>
            <a:xfrm>
              <a:off x="3454589" y="4481829"/>
              <a:ext cx="341891" cy="454825"/>
            </a:xfrm>
            <a:prstGeom prst="rect">
              <a:avLst/>
            </a:prstGeom>
            <a:noFill/>
          </p:spPr>
          <p:txBody>
            <a:bodyPr wrap="none" rtlCol="0">
              <a:spAutoFit/>
            </a:bodyPr>
            <a:lstStyle/>
            <a:p>
              <a:r>
                <a:rPr lang="en-US" sz="2590" b="1" dirty="0">
                  <a:solidFill>
                    <a:schemeClr val="accent6"/>
                  </a:solidFill>
                  <a:latin typeface="Arial" panose="020B0604020202020204" pitchFamily="34" charset="0"/>
                  <a:cs typeface="Arial" panose="020B0604020202020204" pitchFamily="34" charset="0"/>
                </a:rPr>
                <a:t>5</a:t>
              </a:r>
            </a:p>
          </p:txBody>
        </p:sp>
      </p:grpSp>
      <p:sp>
        <p:nvSpPr>
          <p:cNvPr id="43" name="TextBox 42">
            <a:extLst>
              <a:ext uri="{FF2B5EF4-FFF2-40B4-BE49-F238E27FC236}">
                <a16:creationId xmlns:a16="http://schemas.microsoft.com/office/drawing/2014/main" id="{CEF5A855-1443-95C0-CC3D-DDD1B7AAE354}"/>
              </a:ext>
            </a:extLst>
          </p:cNvPr>
          <p:cNvSpPr txBox="1"/>
          <p:nvPr/>
        </p:nvSpPr>
        <p:spPr>
          <a:xfrm>
            <a:off x="4780373" y="4687481"/>
            <a:ext cx="1903933" cy="784830"/>
          </a:xfrm>
          <a:prstGeom prst="rect">
            <a:avLst/>
          </a:prstGeom>
          <a:noFill/>
        </p:spPr>
        <p:txBody>
          <a:bodyPr wrap="square" lIns="77712">
            <a:spAutoFit/>
          </a:bodyPr>
          <a:lstStyle/>
          <a:p>
            <a:pPr>
              <a:spcBef>
                <a:spcPts val="1943"/>
              </a:spcBef>
              <a:spcAft>
                <a:spcPts val="1943"/>
              </a:spcAft>
            </a:pPr>
            <a:r>
              <a:rPr lang="en-AU" sz="1500" dirty="0">
                <a:latin typeface="Arial" panose="020B0604020202020204" pitchFamily="34" charset="0"/>
                <a:cs typeface="Arial" panose="020B0604020202020204" pitchFamily="34" charset="0"/>
              </a:rPr>
              <a:t>When advising their application needs to be advertised</a:t>
            </a:r>
          </a:p>
        </p:txBody>
      </p:sp>
      <p:grpSp>
        <p:nvGrpSpPr>
          <p:cNvPr id="28" name="Group 27" descr="Step 6">
            <a:extLst>
              <a:ext uri="{FF2B5EF4-FFF2-40B4-BE49-F238E27FC236}">
                <a16:creationId xmlns:a16="http://schemas.microsoft.com/office/drawing/2014/main" id="{812EB455-DA7C-D3D9-7382-5D965FBAFE6B}"/>
              </a:ext>
              <a:ext uri="{C183D7F6-B498-43B3-948B-1728B52AA6E4}">
                <adec:decorative xmlns:adec="http://schemas.microsoft.com/office/drawing/2017/decorative" val="0"/>
              </a:ext>
            </a:extLst>
          </p:cNvPr>
          <p:cNvGrpSpPr/>
          <p:nvPr/>
        </p:nvGrpSpPr>
        <p:grpSpPr>
          <a:xfrm>
            <a:off x="4001023" y="5830861"/>
            <a:ext cx="626166" cy="600958"/>
            <a:chOff x="3342611" y="5514410"/>
            <a:chExt cx="580145" cy="556790"/>
          </a:xfrm>
        </p:grpSpPr>
        <p:sp>
          <p:nvSpPr>
            <p:cNvPr id="45" name="Rectangle: Diagonal Corners Rounded 44">
              <a:extLst>
                <a:ext uri="{FF2B5EF4-FFF2-40B4-BE49-F238E27FC236}">
                  <a16:creationId xmlns:a16="http://schemas.microsoft.com/office/drawing/2014/main" id="{235B67AA-6B17-542B-9EB0-2516005DEEC2}"/>
                </a:ext>
                <a:ext uri="{C183D7F6-B498-43B3-948B-1728B52AA6E4}">
                  <adec:decorative xmlns:adec="http://schemas.microsoft.com/office/drawing/2017/decorative" val="1"/>
                </a:ext>
              </a:extLst>
            </p:cNvPr>
            <p:cNvSpPr/>
            <p:nvPr/>
          </p:nvSpPr>
          <p:spPr>
            <a:xfrm>
              <a:off x="3342611" y="5514410"/>
              <a:ext cx="580145" cy="556790"/>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81530B8C-E98A-F439-C503-5797DAF500C4}"/>
                </a:ext>
              </a:extLst>
            </p:cNvPr>
            <p:cNvSpPr txBox="1"/>
            <p:nvPr/>
          </p:nvSpPr>
          <p:spPr>
            <a:xfrm>
              <a:off x="3454589" y="5561973"/>
              <a:ext cx="341891" cy="454825"/>
            </a:xfrm>
            <a:prstGeom prst="rect">
              <a:avLst/>
            </a:prstGeom>
            <a:noFill/>
          </p:spPr>
          <p:txBody>
            <a:bodyPr wrap="none" rtlCol="0">
              <a:spAutoFit/>
            </a:bodyPr>
            <a:lstStyle/>
            <a:p>
              <a:r>
                <a:rPr lang="en-US" sz="2590" b="1" dirty="0">
                  <a:solidFill>
                    <a:schemeClr val="accent6"/>
                  </a:solidFill>
                  <a:latin typeface="Arial" panose="020B0604020202020204" pitchFamily="34" charset="0"/>
                  <a:cs typeface="Arial" panose="020B0604020202020204" pitchFamily="34" charset="0"/>
                </a:rPr>
                <a:t>6</a:t>
              </a:r>
            </a:p>
          </p:txBody>
        </p:sp>
      </p:grpSp>
      <p:sp>
        <p:nvSpPr>
          <p:cNvPr id="9" name="TextBox 8">
            <a:extLst>
              <a:ext uri="{FF2B5EF4-FFF2-40B4-BE49-F238E27FC236}">
                <a16:creationId xmlns:a16="http://schemas.microsoft.com/office/drawing/2014/main" id="{FC1593E4-42D5-D930-72D4-CB3DCF4F9D23}"/>
              </a:ext>
            </a:extLst>
          </p:cNvPr>
          <p:cNvSpPr txBox="1"/>
          <p:nvPr/>
        </p:nvSpPr>
        <p:spPr>
          <a:xfrm>
            <a:off x="4778030" y="5830861"/>
            <a:ext cx="1903933" cy="553998"/>
          </a:xfrm>
          <a:prstGeom prst="rect">
            <a:avLst/>
          </a:prstGeom>
          <a:noFill/>
        </p:spPr>
        <p:txBody>
          <a:bodyPr wrap="square" lIns="77712">
            <a:spAutoFit/>
          </a:bodyPr>
          <a:lstStyle/>
          <a:p>
            <a:pPr>
              <a:spcBef>
                <a:spcPts val="1943"/>
              </a:spcBef>
              <a:spcAft>
                <a:spcPts val="1943"/>
              </a:spcAft>
            </a:pPr>
            <a:r>
              <a:rPr lang="en-AU" sz="1500" dirty="0">
                <a:latin typeface="Arial" panose="020B0604020202020204" pitchFamily="34" charset="0"/>
                <a:cs typeface="Arial" panose="020B0604020202020204" pitchFamily="34" charset="0"/>
              </a:rPr>
              <a:t>When ending an interaction</a:t>
            </a:r>
          </a:p>
        </p:txBody>
      </p:sp>
      <p:grpSp>
        <p:nvGrpSpPr>
          <p:cNvPr id="29" name="Group 28" descr="Step 7">
            <a:extLst>
              <a:ext uri="{FF2B5EF4-FFF2-40B4-BE49-F238E27FC236}">
                <a16:creationId xmlns:a16="http://schemas.microsoft.com/office/drawing/2014/main" id="{6E4C5CBC-9E9D-5D8D-005A-F6C81A601CF0}"/>
              </a:ext>
              <a:ext uri="{C183D7F6-B498-43B3-948B-1728B52AA6E4}">
                <adec:decorative xmlns:adec="http://schemas.microsoft.com/office/drawing/2017/decorative" val="0"/>
              </a:ext>
            </a:extLst>
          </p:cNvPr>
          <p:cNvGrpSpPr/>
          <p:nvPr/>
        </p:nvGrpSpPr>
        <p:grpSpPr>
          <a:xfrm>
            <a:off x="4001023" y="6949612"/>
            <a:ext cx="626166" cy="600958"/>
            <a:chOff x="3342611" y="6594554"/>
            <a:chExt cx="580145" cy="556790"/>
          </a:xfrm>
        </p:grpSpPr>
        <p:sp>
          <p:nvSpPr>
            <p:cNvPr id="46" name="Rectangle: Diagonal Corners Rounded 45">
              <a:extLst>
                <a:ext uri="{FF2B5EF4-FFF2-40B4-BE49-F238E27FC236}">
                  <a16:creationId xmlns:a16="http://schemas.microsoft.com/office/drawing/2014/main" id="{6CB83D7B-EAAE-6FF1-7C5D-71C68C449B61}"/>
                </a:ext>
                <a:ext uri="{C183D7F6-B498-43B3-948B-1728B52AA6E4}">
                  <adec:decorative xmlns:adec="http://schemas.microsoft.com/office/drawing/2017/decorative" val="1"/>
                </a:ext>
              </a:extLst>
            </p:cNvPr>
            <p:cNvSpPr/>
            <p:nvPr/>
          </p:nvSpPr>
          <p:spPr>
            <a:xfrm>
              <a:off x="3342611" y="6594554"/>
              <a:ext cx="580145" cy="556790"/>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B0979369-6D57-90C8-0653-2FF17C334E80}"/>
                </a:ext>
              </a:extLst>
            </p:cNvPr>
            <p:cNvSpPr txBox="1"/>
            <p:nvPr/>
          </p:nvSpPr>
          <p:spPr>
            <a:xfrm>
              <a:off x="3412110" y="6642117"/>
              <a:ext cx="441146" cy="454825"/>
            </a:xfrm>
            <a:prstGeom prst="rect">
              <a:avLst/>
            </a:prstGeom>
            <a:noFill/>
          </p:spPr>
          <p:txBody>
            <a:bodyPr wrap="square" rtlCol="0">
              <a:spAutoFit/>
            </a:bodyPr>
            <a:lstStyle/>
            <a:p>
              <a:pPr algn="ctr"/>
              <a:r>
                <a:rPr lang="en-US" sz="2590" b="1" dirty="0">
                  <a:solidFill>
                    <a:schemeClr val="accent6"/>
                  </a:solidFill>
                  <a:latin typeface="Arial" panose="020B0604020202020204" pitchFamily="34" charset="0"/>
                  <a:cs typeface="Arial" panose="020B0604020202020204" pitchFamily="34" charset="0"/>
                </a:rPr>
                <a:t>7</a:t>
              </a:r>
            </a:p>
          </p:txBody>
        </p:sp>
      </p:grpSp>
      <p:sp>
        <p:nvSpPr>
          <p:cNvPr id="10" name="TextBox 9">
            <a:extLst>
              <a:ext uri="{FF2B5EF4-FFF2-40B4-BE49-F238E27FC236}">
                <a16:creationId xmlns:a16="http://schemas.microsoft.com/office/drawing/2014/main" id="{D02F0663-9078-8DE3-7920-5D53EDFD726B}"/>
              </a:ext>
            </a:extLst>
          </p:cNvPr>
          <p:cNvSpPr txBox="1"/>
          <p:nvPr/>
        </p:nvSpPr>
        <p:spPr>
          <a:xfrm>
            <a:off x="4781863" y="6820525"/>
            <a:ext cx="1925860" cy="798913"/>
          </a:xfrm>
          <a:prstGeom prst="rect">
            <a:avLst/>
          </a:prstGeom>
          <a:noFill/>
        </p:spPr>
        <p:txBody>
          <a:bodyPr wrap="square" lIns="77712">
            <a:spAutoFit/>
          </a:bodyPr>
          <a:lstStyle/>
          <a:p>
            <a:pPr>
              <a:spcBef>
                <a:spcPts val="1943"/>
              </a:spcBef>
              <a:spcAft>
                <a:spcPts val="1943"/>
              </a:spcAft>
            </a:pPr>
            <a:r>
              <a:rPr lang="en-AU" sz="1500" dirty="0">
                <a:latin typeface="Arial" panose="020B0604020202020204" pitchFamily="34" charset="0"/>
                <a:cs typeface="Arial" panose="020B0604020202020204" pitchFamily="34" charset="0"/>
              </a:rPr>
              <a:t>When a decision is taking longer than the planner advised</a:t>
            </a:r>
          </a:p>
        </p:txBody>
      </p:sp>
      <p:grpSp>
        <p:nvGrpSpPr>
          <p:cNvPr id="30" name="Group 29" descr="Step 8">
            <a:extLst>
              <a:ext uri="{FF2B5EF4-FFF2-40B4-BE49-F238E27FC236}">
                <a16:creationId xmlns:a16="http://schemas.microsoft.com/office/drawing/2014/main" id="{54C06D80-EC71-0561-430E-FAF42DAC2CB2}"/>
              </a:ext>
              <a:ext uri="{C183D7F6-B498-43B3-948B-1728B52AA6E4}">
                <adec:decorative xmlns:adec="http://schemas.microsoft.com/office/drawing/2017/decorative" val="0"/>
              </a:ext>
            </a:extLst>
          </p:cNvPr>
          <p:cNvGrpSpPr/>
          <p:nvPr/>
        </p:nvGrpSpPr>
        <p:grpSpPr>
          <a:xfrm>
            <a:off x="4001023" y="8091346"/>
            <a:ext cx="626166" cy="600958"/>
            <a:chOff x="3342611" y="7674699"/>
            <a:chExt cx="580145" cy="556790"/>
          </a:xfrm>
        </p:grpSpPr>
        <p:sp>
          <p:nvSpPr>
            <p:cNvPr id="32" name="Rectangle: Diagonal Corners Rounded 31">
              <a:extLst>
                <a:ext uri="{FF2B5EF4-FFF2-40B4-BE49-F238E27FC236}">
                  <a16:creationId xmlns:a16="http://schemas.microsoft.com/office/drawing/2014/main" id="{F218E4AD-E916-1FE9-8F5C-802833864D25}"/>
                </a:ext>
                <a:ext uri="{C183D7F6-B498-43B3-948B-1728B52AA6E4}">
                  <adec:decorative xmlns:adec="http://schemas.microsoft.com/office/drawing/2017/decorative" val="1"/>
                </a:ext>
              </a:extLst>
            </p:cNvPr>
            <p:cNvSpPr/>
            <p:nvPr/>
          </p:nvSpPr>
          <p:spPr>
            <a:xfrm>
              <a:off x="3342611" y="7674699"/>
              <a:ext cx="580145" cy="556790"/>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74FDEBCD-27C0-00ED-50DF-C7D04A048364}"/>
                </a:ext>
              </a:extLst>
            </p:cNvPr>
            <p:cNvSpPr txBox="1"/>
            <p:nvPr/>
          </p:nvSpPr>
          <p:spPr>
            <a:xfrm>
              <a:off x="3454589" y="7722262"/>
              <a:ext cx="341891" cy="454825"/>
            </a:xfrm>
            <a:prstGeom prst="rect">
              <a:avLst/>
            </a:prstGeom>
            <a:noFill/>
          </p:spPr>
          <p:txBody>
            <a:bodyPr wrap="none" rtlCol="0">
              <a:spAutoFit/>
            </a:bodyPr>
            <a:lstStyle/>
            <a:p>
              <a:r>
                <a:rPr lang="en-US" sz="2590" b="1" dirty="0">
                  <a:solidFill>
                    <a:schemeClr val="accent6"/>
                  </a:solidFill>
                  <a:latin typeface="Arial" panose="020B0604020202020204" pitchFamily="34" charset="0"/>
                  <a:cs typeface="Arial" panose="020B0604020202020204" pitchFamily="34" charset="0"/>
                </a:rPr>
                <a:t>8</a:t>
              </a:r>
            </a:p>
          </p:txBody>
        </p:sp>
      </p:grpSp>
      <p:sp>
        <p:nvSpPr>
          <p:cNvPr id="11" name="TextBox 10">
            <a:extLst>
              <a:ext uri="{FF2B5EF4-FFF2-40B4-BE49-F238E27FC236}">
                <a16:creationId xmlns:a16="http://schemas.microsoft.com/office/drawing/2014/main" id="{A461E704-F58D-2F30-3E55-BB862D40BF34}"/>
              </a:ext>
            </a:extLst>
          </p:cNvPr>
          <p:cNvSpPr txBox="1"/>
          <p:nvPr/>
        </p:nvSpPr>
        <p:spPr>
          <a:xfrm>
            <a:off x="4763040" y="7995719"/>
            <a:ext cx="1903933" cy="784830"/>
          </a:xfrm>
          <a:prstGeom prst="rect">
            <a:avLst/>
          </a:prstGeom>
          <a:noFill/>
        </p:spPr>
        <p:txBody>
          <a:bodyPr wrap="square" lIns="77712">
            <a:spAutoFit/>
          </a:bodyPr>
          <a:lstStyle/>
          <a:p>
            <a:pPr>
              <a:spcBef>
                <a:spcPts val="1943"/>
              </a:spcBef>
              <a:spcAft>
                <a:spcPts val="1943"/>
              </a:spcAft>
            </a:pPr>
            <a:r>
              <a:rPr lang="en-AU" sz="1500" dirty="0">
                <a:latin typeface="Arial" panose="020B0604020202020204" pitchFamily="34" charset="0"/>
                <a:cs typeface="Arial" panose="020B0604020202020204" pitchFamily="34" charset="0"/>
              </a:rPr>
              <a:t>When engaging with objectors and supporters</a:t>
            </a:r>
          </a:p>
        </p:txBody>
      </p:sp>
      <p:pic>
        <p:nvPicPr>
          <p:cNvPr id="8" name="Graphic 7">
            <a:extLst>
              <a:ext uri="{FF2B5EF4-FFF2-40B4-BE49-F238E27FC236}">
                <a16:creationId xmlns:a16="http://schemas.microsoft.com/office/drawing/2014/main" id="{6D2DB586-67B9-F9EB-FB33-A62570AD231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5971774" y="1057056"/>
            <a:ext cx="1034755" cy="2793839"/>
          </a:xfrm>
          <a:prstGeom prst="rect">
            <a:avLst/>
          </a:prstGeom>
        </p:spPr>
      </p:pic>
    </p:spTree>
    <p:extLst>
      <p:ext uri="{BB962C8B-B14F-4D97-AF65-F5344CB8AC3E}">
        <p14:creationId xmlns:p14="http://schemas.microsoft.com/office/powerpoint/2010/main" val="1307717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462760872"/>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hidden="1">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59675" cy="56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19" name="TextBox 18">
            <a:extLst>
              <a:ext uri="{FF2B5EF4-FFF2-40B4-BE49-F238E27FC236}">
                <a16:creationId xmlns:a16="http://schemas.microsoft.com/office/drawing/2014/main" id="{BF45CA4F-C21E-23D7-D219-859EB74F1018}"/>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15</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545094" y="1165673"/>
            <a:ext cx="4149619" cy="3807865"/>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B9617A39-7123-6569-FEB1-6A9B22D62CA7}"/>
              </a:ext>
            </a:extLst>
          </p:cNvPr>
          <p:cNvSpPr>
            <a:spLocks noGrp="1"/>
          </p:cNvSpPr>
          <p:nvPr>
            <p:ph type="title"/>
          </p:nvPr>
        </p:nvSpPr>
        <p:spPr/>
        <p:txBody>
          <a:bodyPr vert="horz"/>
          <a:lstStyle/>
          <a:p>
            <a:r>
              <a:rPr lang="en-US" sz="2000" dirty="0"/>
              <a:t>Conversation guides and tips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738079" y="1387337"/>
            <a:ext cx="3747283" cy="3613587"/>
          </a:xfrm>
          <a:prstGeom prst="rect">
            <a:avLst/>
          </a:prstGeom>
          <a:noFill/>
        </p:spPr>
        <p:txBody>
          <a:bodyPr wrap="square" numCol="1" spcCol="180000">
            <a:noAutofit/>
          </a:bodyPr>
          <a:lstStyle/>
          <a:p>
            <a:pPr>
              <a:spcBef>
                <a:spcPts val="648"/>
              </a:spcBef>
              <a:spcAft>
                <a:spcPts val="4200"/>
              </a:spcAft>
            </a:pPr>
            <a:r>
              <a:rPr lang="en-AU" sz="1727" b="1" dirty="0">
                <a:solidFill>
                  <a:schemeClr val="accent6"/>
                </a:solidFill>
                <a:latin typeface="Arial" panose="020B0604020202020204" pitchFamily="34" charset="0"/>
                <a:cs typeface="Arial" panose="020B0604020202020204" pitchFamily="34" charset="0"/>
              </a:rPr>
              <a:t>The first engagement with an inexperienced customer </a:t>
            </a:r>
            <a:br>
              <a:rPr lang="en-AU" sz="1727" b="1" dirty="0">
                <a:solidFill>
                  <a:schemeClr val="accent6"/>
                </a:solidFill>
                <a:latin typeface="Arial" panose="020B0604020202020204" pitchFamily="34" charset="0"/>
                <a:cs typeface="Arial" panose="020B0604020202020204" pitchFamily="34" charset="0"/>
              </a:rPr>
            </a:br>
            <a:r>
              <a:rPr lang="en-AU" sz="1727" dirty="0">
                <a:solidFill>
                  <a:schemeClr val="accent6"/>
                </a:solidFill>
                <a:latin typeface="Arial" panose="020B0604020202020204" pitchFamily="34" charset="0"/>
                <a:cs typeface="Arial" panose="020B0604020202020204" pitchFamily="34" charset="0"/>
              </a:rPr>
              <a:t>(on the phone or in person)</a:t>
            </a:r>
            <a:endParaRPr lang="en-AU" sz="1295" dirty="0">
              <a:solidFill>
                <a:schemeClr val="accent6"/>
              </a:solidFill>
              <a:latin typeface="Arial" panose="020B0604020202020204" pitchFamily="34" charset="0"/>
              <a:cs typeface="Arial" panose="020B0604020202020204" pitchFamily="34" charset="0"/>
            </a:endParaRPr>
          </a:p>
          <a:p>
            <a:pPr marL="584266">
              <a:spcBef>
                <a:spcPts val="648"/>
              </a:spcBef>
              <a:spcAft>
                <a:spcPts val="1800"/>
              </a:spcAft>
            </a:pPr>
            <a:r>
              <a:rPr lang="en-AU" sz="1295" dirty="0">
                <a:solidFill>
                  <a:schemeClr val="accent6"/>
                </a:solidFill>
                <a:latin typeface="Arial" panose="020B0604020202020204" pitchFamily="34" charset="0"/>
                <a:cs typeface="Arial" panose="020B0604020202020204" pitchFamily="34" charset="0"/>
              </a:rPr>
              <a:t>When an applicant initially engages with council they are likely to be feeling confused, overwhelmed or a bit stressed about their permit application. </a:t>
            </a:r>
          </a:p>
          <a:p>
            <a:pPr marL="584266">
              <a:spcBef>
                <a:spcPts val="648"/>
              </a:spcBef>
            </a:pPr>
            <a:r>
              <a:rPr lang="en-AU" sz="1295" dirty="0">
                <a:solidFill>
                  <a:schemeClr val="accent6"/>
                </a:solidFill>
                <a:latin typeface="Arial" panose="020B0604020202020204" pitchFamily="34" charset="0"/>
                <a:cs typeface="Arial" panose="020B0604020202020204" pitchFamily="34" charset="0"/>
              </a:rPr>
              <a:t>Our priority is to help them feel less stressed, and to direct them to the right sources of information.</a:t>
            </a:r>
          </a:p>
        </p:txBody>
      </p:sp>
      <p:sp>
        <p:nvSpPr>
          <p:cNvPr id="50" name="TextBox 49">
            <a:extLst>
              <a:ext uri="{FF2B5EF4-FFF2-40B4-BE49-F238E27FC236}">
                <a16:creationId xmlns:a16="http://schemas.microsoft.com/office/drawing/2014/main" id="{C4A92A0C-698C-4FBA-9A08-55EA3725DB35}"/>
              </a:ext>
            </a:extLst>
          </p:cNvPr>
          <p:cNvSpPr txBox="1"/>
          <p:nvPr/>
        </p:nvSpPr>
        <p:spPr>
          <a:xfrm>
            <a:off x="4944427" y="1367033"/>
            <a:ext cx="2203642" cy="1295370"/>
          </a:xfrm>
          <a:prstGeom prst="rect">
            <a:avLst/>
          </a:prstGeom>
          <a:noFill/>
          <a:ln>
            <a:solidFill>
              <a:srgbClr val="FF0000"/>
            </a:solidFill>
          </a:ln>
        </p:spPr>
        <p:txBody>
          <a:bodyPr rot="0" spcFirstLastPara="0" vertOverflow="overflow" horzOverflow="overflow" vert="horz" wrap="square" lIns="98694" tIns="49347" rIns="98694" bIns="49347" numCol="1" spcCol="0" rtlCol="0" fromWordArt="0" anchor="t" anchorCtr="0" forceAA="0" compatLnSpc="1">
            <a:prstTxWarp prst="textNoShape">
              <a:avLst/>
            </a:prstTxWarp>
            <a:spAutoFit/>
          </a:bodyPr>
          <a:lstStyle/>
          <a:p>
            <a:r>
              <a:rPr lang="en-US" sz="1295" b="1" dirty="0">
                <a:solidFill>
                  <a:srgbClr val="C00000"/>
                </a:solidFill>
                <a:cs typeface="Segoe UI"/>
              </a:rPr>
              <a:t>Implementation note </a:t>
            </a:r>
          </a:p>
          <a:p>
            <a:r>
              <a:rPr lang="en-AU" sz="1295" dirty="0">
                <a:solidFill>
                  <a:srgbClr val="C00000"/>
                </a:solidFill>
                <a:latin typeface="Segoe UI"/>
                <a:cs typeface="Segoe UI"/>
              </a:rPr>
              <a:t>Council to add in relevant links throughout this document.</a:t>
            </a:r>
          </a:p>
          <a:p>
            <a:r>
              <a:rPr lang="en-AU" sz="1295" dirty="0">
                <a:solidFill>
                  <a:srgbClr val="C00000"/>
                </a:solidFill>
                <a:latin typeface="Segoe UI"/>
                <a:cs typeface="Segoe UI"/>
              </a:rPr>
              <a:t>Can be edited to suit council context. </a:t>
            </a:r>
            <a:endParaRPr lang="en-US" sz="1295" dirty="0">
              <a:solidFill>
                <a:srgbClr val="C00000"/>
              </a:solidFill>
              <a:latin typeface="Segoe UI" panose="020B0502040204020203" pitchFamily="34" charset="0"/>
            </a:endParaRPr>
          </a:p>
        </p:txBody>
      </p:sp>
      <p:sp>
        <p:nvSpPr>
          <p:cNvPr id="16" name="TextBox 15">
            <a:extLst>
              <a:ext uri="{FF2B5EF4-FFF2-40B4-BE49-F238E27FC236}">
                <a16:creationId xmlns:a16="http://schemas.microsoft.com/office/drawing/2014/main" id="{30482F88-019C-05F1-3E0E-54DF37C71418}"/>
              </a:ext>
            </a:extLst>
          </p:cNvPr>
          <p:cNvSpPr txBox="1"/>
          <p:nvPr/>
        </p:nvSpPr>
        <p:spPr>
          <a:xfrm>
            <a:off x="5038656" y="3089042"/>
            <a:ext cx="1989767" cy="1588897"/>
          </a:xfrm>
          <a:prstGeom prst="rect">
            <a:avLst/>
          </a:prstGeom>
          <a:noFill/>
        </p:spPr>
        <p:txBody>
          <a:bodyPr wrap="square" numCol="1" spcCol="180000">
            <a:spAutoFit/>
          </a:bodyPr>
          <a:lstStyle/>
          <a:p>
            <a:pPr>
              <a:spcBef>
                <a:spcPts val="1295"/>
              </a:spcBef>
            </a:pPr>
            <a:r>
              <a:rPr lang="en-AU" sz="1295" b="1" dirty="0">
                <a:solidFill>
                  <a:schemeClr val="accent6"/>
                </a:solidFill>
                <a:latin typeface="Arial" panose="020B0604020202020204" pitchFamily="34" charset="0"/>
                <a:cs typeface="Arial" panose="020B0604020202020204" pitchFamily="34" charset="0"/>
              </a:rPr>
              <a:t>Useful tools and links</a:t>
            </a:r>
            <a:r>
              <a:rPr lang="en-AU" sz="1295" dirty="0">
                <a:solidFill>
                  <a:schemeClr val="accent6"/>
                </a:solidFill>
                <a:latin typeface="Arial" panose="020B0604020202020204" pitchFamily="34" charset="0"/>
                <a:cs typeface="Arial" panose="020B0604020202020204" pitchFamily="34" charset="0"/>
              </a:rPr>
              <a:t>:</a:t>
            </a: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Getting Started Guide</a:t>
            </a:r>
            <a:endParaRPr lang="en-AU" sz="1295" dirty="0">
              <a:solidFill>
                <a:schemeClr val="accent6"/>
              </a:solidFill>
              <a:highlight>
                <a:srgbClr val="FFFF00"/>
              </a:highlight>
              <a:latin typeface="Arial" panose="020B0604020202020204" pitchFamily="34" charset="0"/>
              <a:cs typeface="Arial" panose="020B0604020202020204" pitchFamily="34" charset="0"/>
            </a:endParaRP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Planning Process Overview Guide</a:t>
            </a:r>
            <a:endParaRPr lang="en-AU" sz="1295" dirty="0">
              <a:solidFill>
                <a:schemeClr val="accent6"/>
              </a:solidFill>
              <a:highlight>
                <a:srgbClr val="FFFF00"/>
              </a:highlight>
              <a:latin typeface="Arial" panose="020B0604020202020204" pitchFamily="34" charset="0"/>
              <a:cs typeface="Arial" panose="020B0604020202020204" pitchFamily="34" charset="0"/>
            </a:endParaRP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FAQs on website</a:t>
            </a:r>
            <a:endParaRPr lang="en-AU" sz="1511" dirty="0">
              <a:solidFill>
                <a:schemeClr val="accent6"/>
              </a:solidFill>
              <a:highlight>
                <a:srgbClr val="FFFF00"/>
              </a:highlight>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CFD2087F-5D8F-8C93-09F9-70F1084D126C}"/>
              </a:ext>
            </a:extLst>
          </p:cNvPr>
          <p:cNvSpPr txBox="1"/>
          <p:nvPr/>
        </p:nvSpPr>
        <p:spPr>
          <a:xfrm>
            <a:off x="1030705" y="5370758"/>
            <a:ext cx="492444" cy="369332"/>
          </a:xfrm>
          <a:prstGeom prst="rect">
            <a:avLst/>
          </a:prstGeom>
          <a:noFill/>
        </p:spPr>
        <p:txBody>
          <a:bodyPr wrap="none" rtlCol="0">
            <a:spAutoFit/>
          </a:bodyPr>
          <a:lstStyle/>
          <a:p>
            <a:r>
              <a:rPr lang="en-US" sz="1800" b="1" dirty="0">
                <a:solidFill>
                  <a:schemeClr val="accent6"/>
                </a:solidFill>
              </a:rPr>
              <a:t>Do</a:t>
            </a:r>
            <a:endParaRPr lang="en-US" sz="1727" b="1" dirty="0">
              <a:solidFill>
                <a:schemeClr val="accent6"/>
              </a:solidFill>
            </a:endParaRPr>
          </a:p>
        </p:txBody>
      </p:sp>
      <p:sp>
        <p:nvSpPr>
          <p:cNvPr id="15" name="TextBox 14">
            <a:extLst>
              <a:ext uri="{FF2B5EF4-FFF2-40B4-BE49-F238E27FC236}">
                <a16:creationId xmlns:a16="http://schemas.microsoft.com/office/drawing/2014/main" id="{D4C4D081-E46D-53C4-8E21-CAE344A98604}"/>
              </a:ext>
            </a:extLst>
          </p:cNvPr>
          <p:cNvSpPr txBox="1"/>
          <p:nvPr/>
        </p:nvSpPr>
        <p:spPr>
          <a:xfrm>
            <a:off x="545094" y="5944933"/>
            <a:ext cx="3108462" cy="4076392"/>
          </a:xfrm>
          <a:prstGeom prst="rect">
            <a:avLst/>
          </a:prstGeom>
          <a:noFill/>
        </p:spPr>
        <p:txBody>
          <a:bodyPr wrap="square" numCol="1" spcCol="180000">
            <a:noAutofit/>
          </a:bodyPr>
          <a:lstStyle/>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Set expectations</a:t>
            </a:r>
          </a:p>
          <a:p>
            <a:pPr marL="388940" lvl="1" indent="-19532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Council needs to make an informed decision</a:t>
            </a:r>
          </a:p>
          <a:p>
            <a:pPr marL="388940" lvl="1" indent="-19532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Planning applications can be really complicated even if they might initially sound simple, but you'll help to make it as easy to understand as possible</a:t>
            </a:r>
          </a:p>
          <a:p>
            <a:pPr marL="388940" lvl="1" indent="-19532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Give a guideline for how long typical applications might take (see ‘Timeframes' page)</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Thank them in advance for being patient as you explain aspects of planning to them</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Direct them to the 'Getting Started Guide' and specific pages and resources on the web</a:t>
            </a:r>
          </a:p>
          <a:p>
            <a:pPr marL="185046" indent="-185046">
              <a:spcBef>
                <a:spcPts val="648"/>
              </a:spcBef>
              <a:buFont typeface="Arial" panose="020B0604020202020204" pitchFamily="34" charset="0"/>
              <a:buChar char="•"/>
            </a:pPr>
            <a:endParaRPr lang="en-AU" sz="1200" dirty="0">
              <a:latin typeface="Arial" panose="020B0604020202020204" pitchFamily="34" charset="0"/>
              <a:cs typeface="Arial" panose="020B0604020202020204" pitchFamily="34" charset="0"/>
            </a:endParaRPr>
          </a:p>
          <a:p>
            <a:pPr marL="185046" indent="-185046">
              <a:spcBef>
                <a:spcPts val="648"/>
              </a:spcBef>
              <a:buFont typeface="Arial" panose="020B0604020202020204" pitchFamily="34" charset="0"/>
              <a:buChar char="•"/>
            </a:pPr>
            <a:endParaRPr lang="en-AU" sz="1200" dirty="0">
              <a:latin typeface="Arial" panose="020B0604020202020204" pitchFamily="34" charset="0"/>
              <a:cs typeface="Arial" panose="020B0604020202020204" pitchFamily="34" charset="0"/>
            </a:endParaRPr>
          </a:p>
          <a:p>
            <a:pPr>
              <a:spcBef>
                <a:spcPts val="648"/>
              </a:spcBef>
            </a:pPr>
            <a:endParaRPr lang="en-AU" sz="1400"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07AF2B5D-79E2-2354-F7CF-EA64753F4809}"/>
              </a:ext>
            </a:extLst>
          </p:cNvPr>
          <p:cNvSpPr txBox="1"/>
          <p:nvPr/>
        </p:nvSpPr>
        <p:spPr>
          <a:xfrm>
            <a:off x="3925546" y="5323240"/>
            <a:ext cx="3108462" cy="1908215"/>
          </a:xfrm>
          <a:prstGeom prst="rect">
            <a:avLst/>
          </a:prstGeom>
          <a:noFill/>
        </p:spPr>
        <p:txBody>
          <a:bodyPr wrap="square" numCol="1" spcCol="180000">
            <a:spAutoFit/>
          </a:bodyPr>
          <a:lstStyle/>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Let them know you can help get them set up and provide guidance along the way but can't comment on the specifics of the outcome before it's been through the process</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Let them know what their immediate next step is</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Advise when and how to make contact with council again</a:t>
            </a:r>
            <a:endParaRPr lang="en-AU" sz="1400"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E91DF723-8860-151F-8767-9E4D5FB84E53}"/>
              </a:ext>
              <a:ext uri="{C183D7F6-B498-43B3-948B-1728B52AA6E4}">
                <adec:decorative xmlns:adec="http://schemas.microsoft.com/office/drawing/2017/decorative" val="1"/>
              </a:ext>
            </a:extLst>
          </p:cNvPr>
          <p:cNvCxnSpPr>
            <a:cxnSpLocks/>
          </p:cNvCxnSpPr>
          <p:nvPr/>
        </p:nvCxnSpPr>
        <p:spPr>
          <a:xfrm>
            <a:off x="788324" y="2531424"/>
            <a:ext cx="36631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98460CFE-778E-AC85-0919-F00551FA769A}"/>
              </a:ext>
              <a:ext uri="{C183D7F6-B498-43B3-948B-1728B52AA6E4}">
                <adec:decorative xmlns:adec="http://schemas.microsoft.com/office/drawing/2017/decorative" val="1"/>
              </a:ext>
            </a:extLst>
          </p:cNvPr>
          <p:cNvGrpSpPr/>
          <p:nvPr/>
        </p:nvGrpSpPr>
        <p:grpSpPr>
          <a:xfrm>
            <a:off x="793333" y="2852928"/>
            <a:ext cx="408788" cy="414852"/>
            <a:chOff x="7777163" y="3503613"/>
            <a:chExt cx="534988" cy="542925"/>
          </a:xfrm>
          <a:solidFill>
            <a:schemeClr val="accent6"/>
          </a:solidFill>
        </p:grpSpPr>
        <p:sp>
          <p:nvSpPr>
            <p:cNvPr id="40" name="Freeform 35">
              <a:extLst>
                <a:ext uri="{FF2B5EF4-FFF2-40B4-BE49-F238E27FC236}">
                  <a16:creationId xmlns:a16="http://schemas.microsoft.com/office/drawing/2014/main" id="{A03B7C09-DC73-AEC2-B632-A9FE5307FC33}"/>
                </a:ext>
              </a:extLst>
            </p:cNvPr>
            <p:cNvSpPr>
              <a:spLocks noEditPoints="1"/>
            </p:cNvSpPr>
            <p:nvPr/>
          </p:nvSpPr>
          <p:spPr bwMode="auto">
            <a:xfrm>
              <a:off x="7777163" y="3503613"/>
              <a:ext cx="534988" cy="542925"/>
            </a:xfrm>
            <a:custGeom>
              <a:avLst/>
              <a:gdLst>
                <a:gd name="T0" fmla="*/ 79 w 157"/>
                <a:gd name="T1" fmla="*/ 0 h 157"/>
                <a:gd name="T2" fmla="*/ 0 w 157"/>
                <a:gd name="T3" fmla="*/ 78 h 157"/>
                <a:gd name="T4" fmla="*/ 79 w 157"/>
                <a:gd name="T5" fmla="*/ 157 h 157"/>
                <a:gd name="T6" fmla="*/ 157 w 157"/>
                <a:gd name="T7" fmla="*/ 78 h 157"/>
                <a:gd name="T8" fmla="*/ 79 w 157"/>
                <a:gd name="T9" fmla="*/ 0 h 157"/>
                <a:gd name="T10" fmla="*/ 79 w 157"/>
                <a:gd name="T11" fmla="*/ 149 h 157"/>
                <a:gd name="T12" fmla="*/ 7 w 157"/>
                <a:gd name="T13" fmla="*/ 78 h 157"/>
                <a:gd name="T14" fmla="*/ 79 w 157"/>
                <a:gd name="T15" fmla="*/ 7 h 157"/>
                <a:gd name="T16" fmla="*/ 150 w 157"/>
                <a:gd name="T17" fmla="*/ 78 h 157"/>
                <a:gd name="T18" fmla="*/ 79 w 157"/>
                <a:gd name="T19" fmla="*/ 1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57">
                  <a:moveTo>
                    <a:pt x="79" y="0"/>
                  </a:moveTo>
                  <a:cubicBezTo>
                    <a:pt x="35" y="0"/>
                    <a:pt x="0" y="35"/>
                    <a:pt x="0" y="78"/>
                  </a:cubicBezTo>
                  <a:cubicBezTo>
                    <a:pt x="0" y="121"/>
                    <a:pt x="35" y="157"/>
                    <a:pt x="79" y="157"/>
                  </a:cubicBezTo>
                  <a:cubicBezTo>
                    <a:pt x="122" y="157"/>
                    <a:pt x="157" y="121"/>
                    <a:pt x="157" y="78"/>
                  </a:cubicBezTo>
                  <a:cubicBezTo>
                    <a:pt x="157" y="35"/>
                    <a:pt x="122" y="0"/>
                    <a:pt x="79" y="0"/>
                  </a:cubicBezTo>
                  <a:close/>
                  <a:moveTo>
                    <a:pt x="79" y="149"/>
                  </a:moveTo>
                  <a:cubicBezTo>
                    <a:pt x="39" y="149"/>
                    <a:pt x="7" y="117"/>
                    <a:pt x="7" y="78"/>
                  </a:cubicBezTo>
                  <a:cubicBezTo>
                    <a:pt x="7" y="39"/>
                    <a:pt x="39" y="7"/>
                    <a:pt x="79" y="7"/>
                  </a:cubicBezTo>
                  <a:cubicBezTo>
                    <a:pt x="118" y="7"/>
                    <a:pt x="150" y="39"/>
                    <a:pt x="150" y="78"/>
                  </a:cubicBezTo>
                  <a:cubicBezTo>
                    <a:pt x="150" y="117"/>
                    <a:pt x="118" y="149"/>
                    <a:pt x="79"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1" name="Oval 36">
              <a:extLst>
                <a:ext uri="{FF2B5EF4-FFF2-40B4-BE49-F238E27FC236}">
                  <a16:creationId xmlns:a16="http://schemas.microsoft.com/office/drawing/2014/main" id="{CAA477AA-75DC-535E-0D78-02481B447A96}"/>
                </a:ext>
              </a:extLst>
            </p:cNvPr>
            <p:cNvSpPr>
              <a:spLocks noChangeArrowheads="1"/>
            </p:cNvSpPr>
            <p:nvPr/>
          </p:nvSpPr>
          <p:spPr bwMode="auto">
            <a:xfrm>
              <a:off x="7940675" y="3665538"/>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2" name="Oval 37">
              <a:extLst>
                <a:ext uri="{FF2B5EF4-FFF2-40B4-BE49-F238E27FC236}">
                  <a16:creationId xmlns:a16="http://schemas.microsoft.com/office/drawing/2014/main" id="{EF1BCD0A-ED59-3831-7F9B-7CA8CDCDB7E7}"/>
                </a:ext>
              </a:extLst>
            </p:cNvPr>
            <p:cNvSpPr>
              <a:spLocks noChangeArrowheads="1"/>
            </p:cNvSpPr>
            <p:nvPr/>
          </p:nvSpPr>
          <p:spPr bwMode="auto">
            <a:xfrm>
              <a:off x="8094663" y="3665538"/>
              <a:ext cx="50800"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3" name="Freeform 38">
              <a:extLst>
                <a:ext uri="{FF2B5EF4-FFF2-40B4-BE49-F238E27FC236}">
                  <a16:creationId xmlns:a16="http://schemas.microsoft.com/office/drawing/2014/main" id="{9086B62D-5F0D-1357-13BC-4658282D0BE2}"/>
                </a:ext>
              </a:extLst>
            </p:cNvPr>
            <p:cNvSpPr>
              <a:spLocks/>
            </p:cNvSpPr>
            <p:nvPr/>
          </p:nvSpPr>
          <p:spPr bwMode="auto">
            <a:xfrm>
              <a:off x="7940675" y="3829051"/>
              <a:ext cx="214313" cy="79375"/>
            </a:xfrm>
            <a:custGeom>
              <a:avLst/>
              <a:gdLst>
                <a:gd name="T0" fmla="*/ 49 w 63"/>
                <a:gd name="T1" fmla="*/ 1 h 23"/>
                <a:gd name="T2" fmla="*/ 42 w 63"/>
                <a:gd name="T3" fmla="*/ 11 h 23"/>
                <a:gd name="T4" fmla="*/ 41 w 63"/>
                <a:gd name="T5" fmla="*/ 15 h 23"/>
                <a:gd name="T6" fmla="*/ 39 w 63"/>
                <a:gd name="T7" fmla="*/ 11 h 23"/>
                <a:gd name="T8" fmla="*/ 31 w 63"/>
                <a:gd name="T9" fmla="*/ 1 h 23"/>
                <a:gd name="T10" fmla="*/ 31 w 63"/>
                <a:gd name="T11" fmla="*/ 1 h 23"/>
                <a:gd name="T12" fmla="*/ 24 w 63"/>
                <a:gd name="T13" fmla="*/ 11 h 23"/>
                <a:gd name="T14" fmla="*/ 22 w 63"/>
                <a:gd name="T15" fmla="*/ 17 h 23"/>
                <a:gd name="T16" fmla="*/ 19 w 63"/>
                <a:gd name="T17" fmla="*/ 11 h 23"/>
                <a:gd name="T18" fmla="*/ 12 w 63"/>
                <a:gd name="T19" fmla="*/ 0 h 23"/>
                <a:gd name="T20" fmla="*/ 0 w 63"/>
                <a:gd name="T21" fmla="*/ 19 h 23"/>
                <a:gd name="T22" fmla="*/ 6 w 63"/>
                <a:gd name="T23" fmla="*/ 20 h 23"/>
                <a:gd name="T24" fmla="*/ 11 w 63"/>
                <a:gd name="T25" fmla="*/ 6 h 23"/>
                <a:gd name="T26" fmla="*/ 14 w 63"/>
                <a:gd name="T27" fmla="*/ 12 h 23"/>
                <a:gd name="T28" fmla="*/ 22 w 63"/>
                <a:gd name="T29" fmla="*/ 23 h 23"/>
                <a:gd name="T30" fmla="*/ 22 w 63"/>
                <a:gd name="T31" fmla="*/ 23 h 23"/>
                <a:gd name="T32" fmla="*/ 30 w 63"/>
                <a:gd name="T33" fmla="*/ 13 h 23"/>
                <a:gd name="T34" fmla="*/ 31 w 63"/>
                <a:gd name="T35" fmla="*/ 8 h 23"/>
                <a:gd name="T36" fmla="*/ 34 w 63"/>
                <a:gd name="T37" fmla="*/ 13 h 23"/>
                <a:gd name="T38" fmla="*/ 41 w 63"/>
                <a:gd name="T39" fmla="*/ 22 h 23"/>
                <a:gd name="T40" fmla="*/ 48 w 63"/>
                <a:gd name="T41" fmla="*/ 12 h 23"/>
                <a:gd name="T42" fmla="*/ 50 w 63"/>
                <a:gd name="T43" fmla="*/ 6 h 23"/>
                <a:gd name="T44" fmla="*/ 58 w 63"/>
                <a:gd name="T45" fmla="*/ 21 h 23"/>
                <a:gd name="T46" fmla="*/ 63 w 63"/>
                <a:gd name="T47" fmla="*/ 19 h 23"/>
                <a:gd name="T48" fmla="*/ 49 w 63"/>
                <a:gd name="T4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23">
                  <a:moveTo>
                    <a:pt x="49" y="1"/>
                  </a:moveTo>
                  <a:cubicBezTo>
                    <a:pt x="45" y="1"/>
                    <a:pt x="44" y="5"/>
                    <a:pt x="42" y="11"/>
                  </a:cubicBezTo>
                  <a:cubicBezTo>
                    <a:pt x="42" y="13"/>
                    <a:pt x="41" y="14"/>
                    <a:pt x="41" y="15"/>
                  </a:cubicBezTo>
                  <a:cubicBezTo>
                    <a:pt x="40" y="14"/>
                    <a:pt x="40" y="13"/>
                    <a:pt x="39" y="11"/>
                  </a:cubicBezTo>
                  <a:cubicBezTo>
                    <a:pt x="37" y="5"/>
                    <a:pt x="35" y="1"/>
                    <a:pt x="31" y="1"/>
                  </a:cubicBezTo>
                  <a:cubicBezTo>
                    <a:pt x="31" y="1"/>
                    <a:pt x="31" y="1"/>
                    <a:pt x="31" y="1"/>
                  </a:cubicBezTo>
                  <a:cubicBezTo>
                    <a:pt x="28" y="1"/>
                    <a:pt x="26" y="5"/>
                    <a:pt x="24" y="11"/>
                  </a:cubicBezTo>
                  <a:cubicBezTo>
                    <a:pt x="23" y="13"/>
                    <a:pt x="23" y="15"/>
                    <a:pt x="22" y="17"/>
                  </a:cubicBezTo>
                  <a:cubicBezTo>
                    <a:pt x="21" y="15"/>
                    <a:pt x="20" y="12"/>
                    <a:pt x="19" y="11"/>
                  </a:cubicBezTo>
                  <a:cubicBezTo>
                    <a:pt x="17" y="3"/>
                    <a:pt x="15" y="0"/>
                    <a:pt x="12" y="0"/>
                  </a:cubicBezTo>
                  <a:cubicBezTo>
                    <a:pt x="7" y="0"/>
                    <a:pt x="4" y="6"/>
                    <a:pt x="0" y="19"/>
                  </a:cubicBezTo>
                  <a:cubicBezTo>
                    <a:pt x="6" y="20"/>
                    <a:pt x="6" y="20"/>
                    <a:pt x="6" y="20"/>
                  </a:cubicBezTo>
                  <a:cubicBezTo>
                    <a:pt x="7" y="15"/>
                    <a:pt x="9" y="8"/>
                    <a:pt x="11" y="6"/>
                  </a:cubicBezTo>
                  <a:cubicBezTo>
                    <a:pt x="12" y="7"/>
                    <a:pt x="13" y="10"/>
                    <a:pt x="14" y="12"/>
                  </a:cubicBezTo>
                  <a:cubicBezTo>
                    <a:pt x="17" y="19"/>
                    <a:pt x="18" y="23"/>
                    <a:pt x="22" y="23"/>
                  </a:cubicBezTo>
                  <a:cubicBezTo>
                    <a:pt x="22" y="23"/>
                    <a:pt x="22" y="23"/>
                    <a:pt x="22" y="23"/>
                  </a:cubicBezTo>
                  <a:cubicBezTo>
                    <a:pt x="26" y="23"/>
                    <a:pt x="27" y="19"/>
                    <a:pt x="30" y="13"/>
                  </a:cubicBezTo>
                  <a:cubicBezTo>
                    <a:pt x="30" y="11"/>
                    <a:pt x="31" y="9"/>
                    <a:pt x="31" y="8"/>
                  </a:cubicBezTo>
                  <a:cubicBezTo>
                    <a:pt x="32" y="9"/>
                    <a:pt x="33" y="11"/>
                    <a:pt x="34" y="13"/>
                  </a:cubicBezTo>
                  <a:cubicBezTo>
                    <a:pt x="36" y="19"/>
                    <a:pt x="37" y="23"/>
                    <a:pt x="41" y="22"/>
                  </a:cubicBezTo>
                  <a:cubicBezTo>
                    <a:pt x="45" y="22"/>
                    <a:pt x="46" y="19"/>
                    <a:pt x="48" y="12"/>
                  </a:cubicBezTo>
                  <a:cubicBezTo>
                    <a:pt x="48" y="10"/>
                    <a:pt x="49" y="8"/>
                    <a:pt x="50" y="6"/>
                  </a:cubicBezTo>
                  <a:cubicBezTo>
                    <a:pt x="52" y="9"/>
                    <a:pt x="55" y="16"/>
                    <a:pt x="58" y="21"/>
                  </a:cubicBezTo>
                  <a:cubicBezTo>
                    <a:pt x="63" y="19"/>
                    <a:pt x="63" y="19"/>
                    <a:pt x="63" y="19"/>
                  </a:cubicBezTo>
                  <a:cubicBezTo>
                    <a:pt x="57" y="7"/>
                    <a:pt x="54" y="1"/>
                    <a:pt x="4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sp>
        <p:nvSpPr>
          <p:cNvPr id="66" name="TextBox 65">
            <a:extLst>
              <a:ext uri="{FF2B5EF4-FFF2-40B4-BE49-F238E27FC236}">
                <a16:creationId xmlns:a16="http://schemas.microsoft.com/office/drawing/2014/main" id="{B021701C-50DF-F09A-6BB2-5C869CF43E96}"/>
              </a:ext>
            </a:extLst>
          </p:cNvPr>
          <p:cNvSpPr txBox="1"/>
          <p:nvPr/>
        </p:nvSpPr>
        <p:spPr>
          <a:xfrm>
            <a:off x="4547447" y="7793465"/>
            <a:ext cx="774571" cy="369332"/>
          </a:xfrm>
          <a:prstGeom prst="rect">
            <a:avLst/>
          </a:prstGeom>
          <a:noFill/>
        </p:spPr>
        <p:txBody>
          <a:bodyPr wrap="none" rtlCol="0">
            <a:spAutoFit/>
          </a:bodyPr>
          <a:lstStyle/>
          <a:p>
            <a:r>
              <a:rPr lang="en-US" sz="1800" b="1" dirty="0">
                <a:solidFill>
                  <a:schemeClr val="accent6"/>
                </a:solidFill>
              </a:rPr>
              <a:t>Don’t</a:t>
            </a:r>
          </a:p>
        </p:txBody>
      </p:sp>
      <p:sp>
        <p:nvSpPr>
          <p:cNvPr id="23" name="TextBox 22">
            <a:extLst>
              <a:ext uri="{FF2B5EF4-FFF2-40B4-BE49-F238E27FC236}">
                <a16:creationId xmlns:a16="http://schemas.microsoft.com/office/drawing/2014/main" id="{1D1651D0-2932-01AA-5D6B-082A7B6F611E}"/>
              </a:ext>
            </a:extLst>
          </p:cNvPr>
          <p:cNvSpPr txBox="1"/>
          <p:nvPr/>
        </p:nvSpPr>
        <p:spPr>
          <a:xfrm>
            <a:off x="3925546" y="8301086"/>
            <a:ext cx="3108462" cy="1401351"/>
          </a:xfrm>
          <a:prstGeom prst="rect">
            <a:avLst/>
          </a:prstGeom>
          <a:noFill/>
        </p:spPr>
        <p:txBody>
          <a:bodyPr wrap="square" numCol="1" spcCol="180000">
            <a:noAutofit/>
          </a:bodyPr>
          <a:lstStyle/>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Speculate on application outcomes</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Tell them you can help prepare the right documents</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Tell them to "visit the website" without providing specific links and/or guidance to the correct locations</a:t>
            </a:r>
          </a:p>
          <a:p>
            <a:pPr>
              <a:spcBef>
                <a:spcPts val="648"/>
              </a:spcBef>
            </a:pPr>
            <a:endParaRPr lang="en-AU" sz="1400" dirty="0">
              <a:latin typeface="Arial" panose="020B0604020202020204" pitchFamily="34" charset="0"/>
              <a:cs typeface="Arial" panose="020B0604020202020204" pitchFamily="34" charset="0"/>
            </a:endParaRPr>
          </a:p>
        </p:txBody>
      </p:sp>
      <p:grpSp>
        <p:nvGrpSpPr>
          <p:cNvPr id="57" name="Group 56">
            <a:extLst>
              <a:ext uri="{FF2B5EF4-FFF2-40B4-BE49-F238E27FC236}">
                <a16:creationId xmlns:a16="http://schemas.microsoft.com/office/drawing/2014/main" id="{65131530-FF89-E195-DD40-309180A32B11}"/>
              </a:ext>
              <a:ext uri="{C183D7F6-B498-43B3-948B-1728B52AA6E4}">
                <adec:decorative xmlns:adec="http://schemas.microsoft.com/office/drawing/2017/decorative" val="1"/>
              </a:ext>
            </a:extLst>
          </p:cNvPr>
          <p:cNvGrpSpPr/>
          <p:nvPr/>
        </p:nvGrpSpPr>
        <p:grpSpPr>
          <a:xfrm>
            <a:off x="545095" y="5323240"/>
            <a:ext cx="479762" cy="460447"/>
            <a:chOff x="374651" y="4679795"/>
            <a:chExt cx="444500" cy="426606"/>
          </a:xfrm>
        </p:grpSpPr>
        <p:sp>
          <p:nvSpPr>
            <p:cNvPr id="59" name="Rectangle: Diagonal Corners Rounded 58">
              <a:extLst>
                <a:ext uri="{FF2B5EF4-FFF2-40B4-BE49-F238E27FC236}">
                  <a16:creationId xmlns:a16="http://schemas.microsoft.com/office/drawing/2014/main" id="{345EBFAB-EC40-836E-B4BF-2298141C3268}"/>
                </a:ext>
                <a:ext uri="{C183D7F6-B498-43B3-948B-1728B52AA6E4}">
                  <adec:decorative xmlns:adec="http://schemas.microsoft.com/office/drawing/2017/decorative" val="1"/>
                </a:ext>
              </a:extLst>
            </p:cNvPr>
            <p:cNvSpPr/>
            <p:nvPr/>
          </p:nvSpPr>
          <p:spPr>
            <a:xfrm>
              <a:off x="374651" y="4679795"/>
              <a:ext cx="444500" cy="426606"/>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grpSp>
          <p:nvGrpSpPr>
            <p:cNvPr id="60" name="Group 59">
              <a:extLst>
                <a:ext uri="{FF2B5EF4-FFF2-40B4-BE49-F238E27FC236}">
                  <a16:creationId xmlns:a16="http://schemas.microsoft.com/office/drawing/2014/main" id="{EAD523AC-A2F3-2AB2-C263-A15BC9BB381F}"/>
                </a:ext>
              </a:extLst>
            </p:cNvPr>
            <p:cNvGrpSpPr>
              <a:grpSpLocks noChangeAspect="1"/>
            </p:cNvGrpSpPr>
            <p:nvPr/>
          </p:nvGrpSpPr>
          <p:grpSpPr>
            <a:xfrm>
              <a:off x="450348" y="4746545"/>
              <a:ext cx="293107" cy="293107"/>
              <a:chOff x="6161088" y="3078163"/>
              <a:chExt cx="536575" cy="536575"/>
            </a:xfrm>
            <a:solidFill>
              <a:schemeClr val="bg1"/>
            </a:solidFill>
          </p:grpSpPr>
          <p:sp>
            <p:nvSpPr>
              <p:cNvPr id="61" name="Freeform 13">
                <a:extLst>
                  <a:ext uri="{FF2B5EF4-FFF2-40B4-BE49-F238E27FC236}">
                    <a16:creationId xmlns:a16="http://schemas.microsoft.com/office/drawing/2014/main" id="{5BE0F19C-EAD2-47FF-8559-C05565C81434}"/>
                  </a:ext>
                  <a:ext uri="{C183D7F6-B498-43B3-948B-1728B52AA6E4}">
                    <adec:decorative xmlns:adec="http://schemas.microsoft.com/office/drawing/2017/decorative" val="1"/>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182"/>
              </a:p>
            </p:txBody>
          </p:sp>
          <p:sp>
            <p:nvSpPr>
              <p:cNvPr id="62" name="Freeform 14">
                <a:extLst>
                  <a:ext uri="{FF2B5EF4-FFF2-40B4-BE49-F238E27FC236}">
                    <a16:creationId xmlns:a16="http://schemas.microsoft.com/office/drawing/2014/main" id="{B52D553F-06F8-2C32-7A0A-14AFA7D95EA8}"/>
                  </a:ext>
                  <a:ext uri="{C183D7F6-B498-43B3-948B-1728B52AA6E4}">
                    <adec:decorative xmlns:adec="http://schemas.microsoft.com/office/drawing/2017/decorative" val="1"/>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182"/>
              </a:p>
            </p:txBody>
          </p:sp>
        </p:grpSp>
      </p:grpSp>
      <p:grpSp>
        <p:nvGrpSpPr>
          <p:cNvPr id="51" name="Group 50">
            <a:extLst>
              <a:ext uri="{FF2B5EF4-FFF2-40B4-BE49-F238E27FC236}">
                <a16:creationId xmlns:a16="http://schemas.microsoft.com/office/drawing/2014/main" id="{4C12E0A9-2BBD-B49A-E77D-920EED4BF50F}"/>
              </a:ext>
              <a:ext uri="{C183D7F6-B498-43B3-948B-1728B52AA6E4}">
                <adec:decorative xmlns:adec="http://schemas.microsoft.com/office/drawing/2017/decorative" val="1"/>
              </a:ext>
            </a:extLst>
          </p:cNvPr>
          <p:cNvGrpSpPr>
            <a:grpSpLocks noChangeAspect="1"/>
          </p:cNvGrpSpPr>
          <p:nvPr/>
        </p:nvGrpSpPr>
        <p:grpSpPr>
          <a:xfrm>
            <a:off x="5138245" y="2807002"/>
            <a:ext cx="343366" cy="327570"/>
            <a:chOff x="4981441" y="2212806"/>
            <a:chExt cx="552450" cy="527050"/>
          </a:xfrm>
          <a:solidFill>
            <a:schemeClr val="accent1"/>
          </a:solidFill>
        </p:grpSpPr>
        <p:sp>
          <p:nvSpPr>
            <p:cNvPr id="52" name="Freeform 29">
              <a:extLst>
                <a:ext uri="{FF2B5EF4-FFF2-40B4-BE49-F238E27FC236}">
                  <a16:creationId xmlns:a16="http://schemas.microsoft.com/office/drawing/2014/main" id="{4565BBA0-9EAC-3AD3-C976-3DE37465F938}"/>
                </a:ext>
              </a:extLst>
            </p:cNvPr>
            <p:cNvSpPr>
              <a:spLocks noEditPoints="1"/>
            </p:cNvSpPr>
            <p:nvPr/>
          </p:nvSpPr>
          <p:spPr bwMode="auto">
            <a:xfrm>
              <a:off x="5051425" y="2636838"/>
              <a:ext cx="28575" cy="30163"/>
            </a:xfrm>
            <a:custGeom>
              <a:avLst/>
              <a:gdLst>
                <a:gd name="T0" fmla="*/ 4 w 9"/>
                <a:gd name="T1" fmla="*/ 0 h 9"/>
                <a:gd name="T2" fmla="*/ 1 w 9"/>
                <a:gd name="T3" fmla="*/ 2 h 9"/>
                <a:gd name="T4" fmla="*/ 0 w 9"/>
                <a:gd name="T5" fmla="*/ 5 h 9"/>
                <a:gd name="T6" fmla="*/ 4 w 9"/>
                <a:gd name="T7" fmla="*/ 9 h 9"/>
                <a:gd name="T8" fmla="*/ 9 w 9"/>
                <a:gd name="T9" fmla="*/ 5 h 9"/>
                <a:gd name="T10" fmla="*/ 4 w 9"/>
                <a:gd name="T11" fmla="*/ 0 h 9"/>
                <a:gd name="T12" fmla="*/ 4 w 9"/>
                <a:gd name="T13" fmla="*/ 8 h 9"/>
                <a:gd name="T14" fmla="*/ 1 w 9"/>
                <a:gd name="T15" fmla="*/ 5 h 9"/>
                <a:gd name="T16" fmla="*/ 2 w 9"/>
                <a:gd name="T17" fmla="*/ 2 h 9"/>
                <a:gd name="T18" fmla="*/ 2 w 9"/>
                <a:gd name="T19" fmla="*/ 2 h 9"/>
                <a:gd name="T20" fmla="*/ 4 w 9"/>
                <a:gd name="T21" fmla="*/ 2 h 9"/>
                <a:gd name="T22" fmla="*/ 7 w 9"/>
                <a:gd name="T23" fmla="*/ 5 h 9"/>
                <a:gd name="T24" fmla="*/ 4 w 9"/>
                <a:gd name="T2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4" y="0"/>
                  </a:moveTo>
                  <a:cubicBezTo>
                    <a:pt x="3" y="0"/>
                    <a:pt x="2" y="1"/>
                    <a:pt x="1" y="2"/>
                  </a:cubicBezTo>
                  <a:cubicBezTo>
                    <a:pt x="0" y="2"/>
                    <a:pt x="0" y="4"/>
                    <a:pt x="0" y="5"/>
                  </a:cubicBezTo>
                  <a:cubicBezTo>
                    <a:pt x="0" y="7"/>
                    <a:pt x="2" y="9"/>
                    <a:pt x="4" y="9"/>
                  </a:cubicBezTo>
                  <a:cubicBezTo>
                    <a:pt x="7" y="9"/>
                    <a:pt x="9" y="7"/>
                    <a:pt x="9" y="5"/>
                  </a:cubicBezTo>
                  <a:cubicBezTo>
                    <a:pt x="9" y="2"/>
                    <a:pt x="7" y="0"/>
                    <a:pt x="4" y="0"/>
                  </a:cubicBezTo>
                  <a:close/>
                  <a:moveTo>
                    <a:pt x="4" y="8"/>
                  </a:moveTo>
                  <a:cubicBezTo>
                    <a:pt x="2" y="8"/>
                    <a:pt x="1" y="6"/>
                    <a:pt x="1" y="5"/>
                  </a:cubicBezTo>
                  <a:cubicBezTo>
                    <a:pt x="1" y="4"/>
                    <a:pt x="1" y="3"/>
                    <a:pt x="2" y="2"/>
                  </a:cubicBezTo>
                  <a:cubicBezTo>
                    <a:pt x="2" y="2"/>
                    <a:pt x="2" y="2"/>
                    <a:pt x="2" y="2"/>
                  </a:cubicBezTo>
                  <a:cubicBezTo>
                    <a:pt x="2" y="2"/>
                    <a:pt x="3" y="2"/>
                    <a:pt x="4" y="2"/>
                  </a:cubicBezTo>
                  <a:cubicBezTo>
                    <a:pt x="6" y="2"/>
                    <a:pt x="7" y="3"/>
                    <a:pt x="7" y="5"/>
                  </a:cubicBezTo>
                  <a:cubicBezTo>
                    <a:pt x="7" y="6"/>
                    <a:pt x="6"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3" name="Freeform 31">
              <a:extLst>
                <a:ext uri="{FF2B5EF4-FFF2-40B4-BE49-F238E27FC236}">
                  <a16:creationId xmlns:a16="http://schemas.microsoft.com/office/drawing/2014/main" id="{BE0D5F7B-7236-DAD9-8155-CB5F6C0C4C07}"/>
                </a:ext>
              </a:extLst>
            </p:cNvPr>
            <p:cNvSpPr>
              <a:spLocks/>
            </p:cNvSpPr>
            <p:nvPr/>
          </p:nvSpPr>
          <p:spPr bwMode="auto">
            <a:xfrm>
              <a:off x="5051425" y="2636838"/>
              <a:ext cx="28575" cy="30163"/>
            </a:xfrm>
            <a:custGeom>
              <a:avLst/>
              <a:gdLst>
                <a:gd name="T0" fmla="*/ 4 w 9"/>
                <a:gd name="T1" fmla="*/ 9 h 9"/>
                <a:gd name="T2" fmla="*/ 0 w 9"/>
                <a:gd name="T3" fmla="*/ 5 h 9"/>
                <a:gd name="T4" fmla="*/ 1 w 9"/>
                <a:gd name="T5" fmla="*/ 2 h 9"/>
                <a:gd name="T6" fmla="*/ 4 w 9"/>
                <a:gd name="T7" fmla="*/ 0 h 9"/>
                <a:gd name="T8" fmla="*/ 9 w 9"/>
                <a:gd name="T9" fmla="*/ 5 h 9"/>
                <a:gd name="T10" fmla="*/ 4 w 9"/>
                <a:gd name="T11" fmla="*/ 9 h 9"/>
              </a:gdLst>
              <a:ahLst/>
              <a:cxnLst>
                <a:cxn ang="0">
                  <a:pos x="T0" y="T1"/>
                </a:cxn>
                <a:cxn ang="0">
                  <a:pos x="T2" y="T3"/>
                </a:cxn>
                <a:cxn ang="0">
                  <a:pos x="T4" y="T5"/>
                </a:cxn>
                <a:cxn ang="0">
                  <a:pos x="T6" y="T7"/>
                </a:cxn>
                <a:cxn ang="0">
                  <a:pos x="T8" y="T9"/>
                </a:cxn>
                <a:cxn ang="0">
                  <a:pos x="T10" y="T11"/>
                </a:cxn>
              </a:cxnLst>
              <a:rect l="0" t="0" r="r" b="b"/>
              <a:pathLst>
                <a:path w="9" h="9">
                  <a:moveTo>
                    <a:pt x="4" y="9"/>
                  </a:moveTo>
                  <a:cubicBezTo>
                    <a:pt x="2" y="9"/>
                    <a:pt x="0" y="7"/>
                    <a:pt x="0" y="5"/>
                  </a:cubicBezTo>
                  <a:cubicBezTo>
                    <a:pt x="0" y="4"/>
                    <a:pt x="0" y="2"/>
                    <a:pt x="1" y="2"/>
                  </a:cubicBezTo>
                  <a:cubicBezTo>
                    <a:pt x="2" y="1"/>
                    <a:pt x="3" y="0"/>
                    <a:pt x="4" y="0"/>
                  </a:cubicBezTo>
                  <a:cubicBezTo>
                    <a:pt x="7" y="0"/>
                    <a:pt x="9" y="2"/>
                    <a:pt x="9" y="5"/>
                  </a:cubicBezTo>
                  <a:cubicBezTo>
                    <a:pt x="9" y="7"/>
                    <a:pt x="7"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4" name="Freeform 32">
              <a:extLst>
                <a:ext uri="{FF2B5EF4-FFF2-40B4-BE49-F238E27FC236}">
                  <a16:creationId xmlns:a16="http://schemas.microsoft.com/office/drawing/2014/main" id="{C4CF1713-E042-804B-BE34-7B7B7C02281B}"/>
                </a:ext>
              </a:extLst>
            </p:cNvPr>
            <p:cNvSpPr>
              <a:spLocks noEditPoints="1"/>
            </p:cNvSpPr>
            <p:nvPr/>
          </p:nvSpPr>
          <p:spPr bwMode="auto">
            <a:xfrm>
              <a:off x="4981441" y="2212806"/>
              <a:ext cx="552450" cy="527050"/>
            </a:xfrm>
            <a:custGeom>
              <a:avLst/>
              <a:gdLst>
                <a:gd name="T0" fmla="*/ 164 w 173"/>
                <a:gd name="T1" fmla="*/ 34 h 165"/>
                <a:gd name="T2" fmla="*/ 161 w 173"/>
                <a:gd name="T3" fmla="*/ 37 h 165"/>
                <a:gd name="T4" fmla="*/ 161 w 173"/>
                <a:gd name="T5" fmla="*/ 37 h 165"/>
                <a:gd name="T6" fmla="*/ 142 w 173"/>
                <a:gd name="T7" fmla="*/ 55 h 165"/>
                <a:gd name="T8" fmla="*/ 142 w 173"/>
                <a:gd name="T9" fmla="*/ 55 h 165"/>
                <a:gd name="T10" fmla="*/ 128 w 173"/>
                <a:gd name="T11" fmla="*/ 61 h 165"/>
                <a:gd name="T12" fmla="*/ 108 w 173"/>
                <a:gd name="T13" fmla="*/ 41 h 165"/>
                <a:gd name="T14" fmla="*/ 114 w 173"/>
                <a:gd name="T15" fmla="*/ 28 h 165"/>
                <a:gd name="T16" fmla="*/ 136 w 173"/>
                <a:gd name="T17" fmla="*/ 6 h 165"/>
                <a:gd name="T18" fmla="*/ 114 w 173"/>
                <a:gd name="T19" fmla="*/ 0 h 165"/>
                <a:gd name="T20" fmla="*/ 92 w 173"/>
                <a:gd name="T21" fmla="*/ 9 h 165"/>
                <a:gd name="T22" fmla="*/ 71 w 173"/>
                <a:gd name="T23" fmla="*/ 29 h 165"/>
                <a:gd name="T24" fmla="*/ 71 w 173"/>
                <a:gd name="T25" fmla="*/ 71 h 165"/>
                <a:gd name="T26" fmla="*/ 71 w 173"/>
                <a:gd name="T27" fmla="*/ 71 h 165"/>
                <a:gd name="T28" fmla="*/ 71 w 173"/>
                <a:gd name="T29" fmla="*/ 72 h 165"/>
                <a:gd name="T30" fmla="*/ 7 w 173"/>
                <a:gd name="T31" fmla="*/ 127 h 165"/>
                <a:gd name="T32" fmla="*/ 0 w 173"/>
                <a:gd name="T33" fmla="*/ 143 h 165"/>
                <a:gd name="T34" fmla="*/ 23 w 173"/>
                <a:gd name="T35" fmla="*/ 165 h 165"/>
                <a:gd name="T36" fmla="*/ 39 w 173"/>
                <a:gd name="T37" fmla="*/ 158 h 165"/>
                <a:gd name="T38" fmla="*/ 97 w 173"/>
                <a:gd name="T39" fmla="*/ 96 h 165"/>
                <a:gd name="T40" fmla="*/ 98 w 173"/>
                <a:gd name="T41" fmla="*/ 96 h 165"/>
                <a:gd name="T42" fmla="*/ 125 w 173"/>
                <a:gd name="T43" fmla="*/ 105 h 165"/>
                <a:gd name="T44" fmla="*/ 141 w 173"/>
                <a:gd name="T45" fmla="*/ 98 h 165"/>
                <a:gd name="T46" fmla="*/ 162 w 173"/>
                <a:gd name="T47" fmla="*/ 78 h 165"/>
                <a:gd name="T48" fmla="*/ 164 w 173"/>
                <a:gd name="T49" fmla="*/ 34 h 165"/>
                <a:gd name="T50" fmla="*/ 157 w 173"/>
                <a:gd name="T51" fmla="*/ 73 h 165"/>
                <a:gd name="T52" fmla="*/ 136 w 173"/>
                <a:gd name="T53" fmla="*/ 94 h 165"/>
                <a:gd name="T54" fmla="*/ 125 w 173"/>
                <a:gd name="T55" fmla="*/ 98 h 165"/>
                <a:gd name="T56" fmla="*/ 99 w 173"/>
                <a:gd name="T57" fmla="*/ 90 h 165"/>
                <a:gd name="T58" fmla="*/ 99 w 173"/>
                <a:gd name="T59" fmla="*/ 90 h 165"/>
                <a:gd name="T60" fmla="*/ 98 w 173"/>
                <a:gd name="T61" fmla="*/ 89 h 165"/>
                <a:gd name="T62" fmla="*/ 94 w 173"/>
                <a:gd name="T63" fmla="*/ 90 h 165"/>
                <a:gd name="T64" fmla="*/ 94 w 173"/>
                <a:gd name="T65" fmla="*/ 91 h 165"/>
                <a:gd name="T66" fmla="*/ 94 w 173"/>
                <a:gd name="T67" fmla="*/ 91 h 165"/>
                <a:gd name="T68" fmla="*/ 34 w 173"/>
                <a:gd name="T69" fmla="*/ 154 h 165"/>
                <a:gd name="T70" fmla="*/ 23 w 173"/>
                <a:gd name="T71" fmla="*/ 158 h 165"/>
                <a:gd name="T72" fmla="*/ 7 w 173"/>
                <a:gd name="T73" fmla="*/ 143 h 165"/>
                <a:gd name="T74" fmla="*/ 12 w 173"/>
                <a:gd name="T75" fmla="*/ 132 h 165"/>
                <a:gd name="T76" fmla="*/ 77 w 173"/>
                <a:gd name="T77" fmla="*/ 75 h 165"/>
                <a:gd name="T78" fmla="*/ 77 w 173"/>
                <a:gd name="T79" fmla="*/ 75 h 165"/>
                <a:gd name="T80" fmla="*/ 77 w 173"/>
                <a:gd name="T81" fmla="*/ 74 h 165"/>
                <a:gd name="T82" fmla="*/ 79 w 173"/>
                <a:gd name="T83" fmla="*/ 72 h 165"/>
                <a:gd name="T84" fmla="*/ 78 w 173"/>
                <a:gd name="T85" fmla="*/ 70 h 165"/>
                <a:gd name="T86" fmla="*/ 78 w 173"/>
                <a:gd name="T87" fmla="*/ 70 h 165"/>
                <a:gd name="T88" fmla="*/ 78 w 173"/>
                <a:gd name="T89" fmla="*/ 70 h 165"/>
                <a:gd name="T90" fmla="*/ 76 w 173"/>
                <a:gd name="T91" fmla="*/ 34 h 165"/>
                <a:gd name="T92" fmla="*/ 97 w 173"/>
                <a:gd name="T93" fmla="*/ 13 h 165"/>
                <a:gd name="T94" fmla="*/ 114 w 173"/>
                <a:gd name="T95" fmla="*/ 7 h 165"/>
                <a:gd name="T96" fmla="*/ 123 w 173"/>
                <a:gd name="T97" fmla="*/ 8 h 165"/>
                <a:gd name="T98" fmla="*/ 124 w 173"/>
                <a:gd name="T99" fmla="*/ 8 h 165"/>
                <a:gd name="T100" fmla="*/ 109 w 173"/>
                <a:gd name="T101" fmla="*/ 23 h 165"/>
                <a:gd name="T102" fmla="*/ 101 w 173"/>
                <a:gd name="T103" fmla="*/ 41 h 165"/>
                <a:gd name="T104" fmla="*/ 128 w 173"/>
                <a:gd name="T105" fmla="*/ 67 h 165"/>
                <a:gd name="T106" fmla="*/ 147 w 173"/>
                <a:gd name="T107" fmla="*/ 59 h 165"/>
                <a:gd name="T108" fmla="*/ 147 w 173"/>
                <a:gd name="T109" fmla="*/ 59 h 165"/>
                <a:gd name="T110" fmla="*/ 147 w 173"/>
                <a:gd name="T111" fmla="*/ 59 h 165"/>
                <a:gd name="T112" fmla="*/ 162 w 173"/>
                <a:gd name="T113" fmla="*/ 45 h 165"/>
                <a:gd name="T114" fmla="*/ 162 w 173"/>
                <a:gd name="T115" fmla="*/ 46 h 165"/>
                <a:gd name="T116" fmla="*/ 157 w 173"/>
                <a:gd name="T117" fmla="*/ 7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65">
                  <a:moveTo>
                    <a:pt x="164" y="34"/>
                  </a:moveTo>
                  <a:cubicBezTo>
                    <a:pt x="161" y="37"/>
                    <a:pt x="161" y="37"/>
                    <a:pt x="161" y="37"/>
                  </a:cubicBezTo>
                  <a:cubicBezTo>
                    <a:pt x="161" y="37"/>
                    <a:pt x="161" y="37"/>
                    <a:pt x="161" y="37"/>
                  </a:cubicBezTo>
                  <a:cubicBezTo>
                    <a:pt x="142" y="55"/>
                    <a:pt x="142" y="55"/>
                    <a:pt x="142" y="55"/>
                  </a:cubicBezTo>
                  <a:cubicBezTo>
                    <a:pt x="142" y="55"/>
                    <a:pt x="142" y="55"/>
                    <a:pt x="142" y="55"/>
                  </a:cubicBezTo>
                  <a:cubicBezTo>
                    <a:pt x="138" y="59"/>
                    <a:pt x="133" y="61"/>
                    <a:pt x="128" y="61"/>
                  </a:cubicBezTo>
                  <a:cubicBezTo>
                    <a:pt x="117" y="61"/>
                    <a:pt x="108" y="52"/>
                    <a:pt x="108" y="41"/>
                  </a:cubicBezTo>
                  <a:cubicBezTo>
                    <a:pt x="108" y="36"/>
                    <a:pt x="110" y="32"/>
                    <a:pt x="114" y="28"/>
                  </a:cubicBezTo>
                  <a:cubicBezTo>
                    <a:pt x="136" y="6"/>
                    <a:pt x="136" y="6"/>
                    <a:pt x="136" y="6"/>
                  </a:cubicBezTo>
                  <a:cubicBezTo>
                    <a:pt x="129" y="2"/>
                    <a:pt x="121" y="0"/>
                    <a:pt x="114" y="0"/>
                  </a:cubicBezTo>
                  <a:cubicBezTo>
                    <a:pt x="105" y="0"/>
                    <a:pt x="98" y="3"/>
                    <a:pt x="92" y="9"/>
                  </a:cubicBezTo>
                  <a:cubicBezTo>
                    <a:pt x="71" y="29"/>
                    <a:pt x="71" y="29"/>
                    <a:pt x="71" y="29"/>
                  </a:cubicBezTo>
                  <a:cubicBezTo>
                    <a:pt x="60" y="41"/>
                    <a:pt x="60" y="55"/>
                    <a:pt x="71" y="71"/>
                  </a:cubicBezTo>
                  <a:cubicBezTo>
                    <a:pt x="71" y="71"/>
                    <a:pt x="71" y="71"/>
                    <a:pt x="71" y="71"/>
                  </a:cubicBezTo>
                  <a:cubicBezTo>
                    <a:pt x="71" y="72"/>
                    <a:pt x="71" y="72"/>
                    <a:pt x="71" y="72"/>
                  </a:cubicBezTo>
                  <a:cubicBezTo>
                    <a:pt x="7" y="127"/>
                    <a:pt x="7" y="127"/>
                    <a:pt x="7" y="127"/>
                  </a:cubicBezTo>
                  <a:cubicBezTo>
                    <a:pt x="3" y="131"/>
                    <a:pt x="0" y="137"/>
                    <a:pt x="0" y="143"/>
                  </a:cubicBezTo>
                  <a:cubicBezTo>
                    <a:pt x="0" y="155"/>
                    <a:pt x="10" y="165"/>
                    <a:pt x="23" y="165"/>
                  </a:cubicBezTo>
                  <a:cubicBezTo>
                    <a:pt x="29" y="165"/>
                    <a:pt x="35" y="162"/>
                    <a:pt x="39" y="158"/>
                  </a:cubicBezTo>
                  <a:cubicBezTo>
                    <a:pt x="97" y="96"/>
                    <a:pt x="97" y="96"/>
                    <a:pt x="97" y="96"/>
                  </a:cubicBezTo>
                  <a:cubicBezTo>
                    <a:pt x="98" y="96"/>
                    <a:pt x="98" y="96"/>
                    <a:pt x="98" y="96"/>
                  </a:cubicBezTo>
                  <a:cubicBezTo>
                    <a:pt x="112" y="104"/>
                    <a:pt x="125" y="105"/>
                    <a:pt x="125" y="105"/>
                  </a:cubicBezTo>
                  <a:cubicBezTo>
                    <a:pt x="131" y="105"/>
                    <a:pt x="137" y="102"/>
                    <a:pt x="141" y="98"/>
                  </a:cubicBezTo>
                  <a:cubicBezTo>
                    <a:pt x="162" y="78"/>
                    <a:pt x="162" y="78"/>
                    <a:pt x="162" y="78"/>
                  </a:cubicBezTo>
                  <a:cubicBezTo>
                    <a:pt x="172" y="67"/>
                    <a:pt x="173" y="50"/>
                    <a:pt x="164" y="34"/>
                  </a:cubicBezTo>
                  <a:close/>
                  <a:moveTo>
                    <a:pt x="157" y="73"/>
                  </a:moveTo>
                  <a:cubicBezTo>
                    <a:pt x="136" y="94"/>
                    <a:pt x="136" y="94"/>
                    <a:pt x="136" y="94"/>
                  </a:cubicBezTo>
                  <a:cubicBezTo>
                    <a:pt x="134" y="96"/>
                    <a:pt x="129" y="98"/>
                    <a:pt x="125" y="98"/>
                  </a:cubicBezTo>
                  <a:cubicBezTo>
                    <a:pt x="125" y="98"/>
                    <a:pt x="112" y="97"/>
                    <a:pt x="99" y="90"/>
                  </a:cubicBezTo>
                  <a:cubicBezTo>
                    <a:pt x="99" y="90"/>
                    <a:pt x="99" y="90"/>
                    <a:pt x="99" y="90"/>
                  </a:cubicBezTo>
                  <a:cubicBezTo>
                    <a:pt x="98" y="89"/>
                    <a:pt x="98" y="89"/>
                    <a:pt x="98" y="89"/>
                  </a:cubicBezTo>
                  <a:cubicBezTo>
                    <a:pt x="97" y="88"/>
                    <a:pt x="95" y="89"/>
                    <a:pt x="94" y="90"/>
                  </a:cubicBezTo>
                  <a:cubicBezTo>
                    <a:pt x="94" y="91"/>
                    <a:pt x="94" y="91"/>
                    <a:pt x="94" y="91"/>
                  </a:cubicBezTo>
                  <a:cubicBezTo>
                    <a:pt x="94" y="91"/>
                    <a:pt x="94" y="91"/>
                    <a:pt x="94" y="91"/>
                  </a:cubicBezTo>
                  <a:cubicBezTo>
                    <a:pt x="34" y="154"/>
                    <a:pt x="34" y="154"/>
                    <a:pt x="34" y="154"/>
                  </a:cubicBezTo>
                  <a:cubicBezTo>
                    <a:pt x="31" y="157"/>
                    <a:pt x="27" y="158"/>
                    <a:pt x="23" y="158"/>
                  </a:cubicBezTo>
                  <a:cubicBezTo>
                    <a:pt x="14" y="158"/>
                    <a:pt x="7" y="151"/>
                    <a:pt x="7" y="143"/>
                  </a:cubicBezTo>
                  <a:cubicBezTo>
                    <a:pt x="7" y="139"/>
                    <a:pt x="9" y="135"/>
                    <a:pt x="12" y="132"/>
                  </a:cubicBezTo>
                  <a:cubicBezTo>
                    <a:pt x="77" y="75"/>
                    <a:pt x="77" y="75"/>
                    <a:pt x="77" y="75"/>
                  </a:cubicBezTo>
                  <a:cubicBezTo>
                    <a:pt x="77" y="75"/>
                    <a:pt x="77" y="75"/>
                    <a:pt x="77" y="75"/>
                  </a:cubicBezTo>
                  <a:cubicBezTo>
                    <a:pt x="77" y="74"/>
                    <a:pt x="77" y="74"/>
                    <a:pt x="77" y="74"/>
                  </a:cubicBezTo>
                  <a:cubicBezTo>
                    <a:pt x="78" y="74"/>
                    <a:pt x="79" y="73"/>
                    <a:pt x="79" y="72"/>
                  </a:cubicBezTo>
                  <a:cubicBezTo>
                    <a:pt x="79" y="71"/>
                    <a:pt x="78" y="71"/>
                    <a:pt x="78" y="70"/>
                  </a:cubicBezTo>
                  <a:cubicBezTo>
                    <a:pt x="78" y="70"/>
                    <a:pt x="78" y="70"/>
                    <a:pt x="78" y="70"/>
                  </a:cubicBezTo>
                  <a:cubicBezTo>
                    <a:pt x="78" y="70"/>
                    <a:pt x="78" y="70"/>
                    <a:pt x="78" y="70"/>
                  </a:cubicBezTo>
                  <a:cubicBezTo>
                    <a:pt x="67" y="55"/>
                    <a:pt x="66" y="44"/>
                    <a:pt x="76" y="34"/>
                  </a:cubicBezTo>
                  <a:cubicBezTo>
                    <a:pt x="97" y="13"/>
                    <a:pt x="97" y="13"/>
                    <a:pt x="97" y="13"/>
                  </a:cubicBezTo>
                  <a:cubicBezTo>
                    <a:pt x="102" y="8"/>
                    <a:pt x="109" y="7"/>
                    <a:pt x="114" y="7"/>
                  </a:cubicBezTo>
                  <a:cubicBezTo>
                    <a:pt x="117" y="7"/>
                    <a:pt x="120" y="7"/>
                    <a:pt x="123" y="8"/>
                  </a:cubicBezTo>
                  <a:cubicBezTo>
                    <a:pt x="124" y="8"/>
                    <a:pt x="124" y="8"/>
                    <a:pt x="124" y="8"/>
                  </a:cubicBezTo>
                  <a:cubicBezTo>
                    <a:pt x="109" y="23"/>
                    <a:pt x="109" y="23"/>
                    <a:pt x="109" y="23"/>
                  </a:cubicBezTo>
                  <a:cubicBezTo>
                    <a:pt x="104" y="28"/>
                    <a:pt x="101" y="35"/>
                    <a:pt x="101" y="41"/>
                  </a:cubicBezTo>
                  <a:cubicBezTo>
                    <a:pt x="101" y="55"/>
                    <a:pt x="113" y="67"/>
                    <a:pt x="128" y="67"/>
                  </a:cubicBezTo>
                  <a:cubicBezTo>
                    <a:pt x="135" y="67"/>
                    <a:pt x="142" y="64"/>
                    <a:pt x="147" y="59"/>
                  </a:cubicBezTo>
                  <a:cubicBezTo>
                    <a:pt x="147" y="59"/>
                    <a:pt x="147" y="59"/>
                    <a:pt x="147" y="59"/>
                  </a:cubicBezTo>
                  <a:cubicBezTo>
                    <a:pt x="147" y="59"/>
                    <a:pt x="147" y="59"/>
                    <a:pt x="147" y="59"/>
                  </a:cubicBezTo>
                  <a:cubicBezTo>
                    <a:pt x="162" y="45"/>
                    <a:pt x="162" y="45"/>
                    <a:pt x="162" y="45"/>
                  </a:cubicBezTo>
                  <a:cubicBezTo>
                    <a:pt x="162" y="46"/>
                    <a:pt x="162" y="46"/>
                    <a:pt x="162" y="46"/>
                  </a:cubicBezTo>
                  <a:cubicBezTo>
                    <a:pt x="166" y="57"/>
                    <a:pt x="164" y="67"/>
                    <a:pt x="157"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5" name="Freeform 33">
              <a:extLst>
                <a:ext uri="{FF2B5EF4-FFF2-40B4-BE49-F238E27FC236}">
                  <a16:creationId xmlns:a16="http://schemas.microsoft.com/office/drawing/2014/main" id="{846CFA5D-A9EE-FA71-BD74-C67997FCE7AB}"/>
                </a:ext>
              </a:extLst>
            </p:cNvPr>
            <p:cNvSpPr>
              <a:spLocks/>
            </p:cNvSpPr>
            <p:nvPr/>
          </p:nvSpPr>
          <p:spPr bwMode="auto">
            <a:xfrm>
              <a:off x="5054600" y="2644775"/>
              <a:ext cx="19050" cy="19050"/>
            </a:xfrm>
            <a:custGeom>
              <a:avLst/>
              <a:gdLst>
                <a:gd name="T0" fmla="*/ 3 w 6"/>
                <a:gd name="T1" fmla="*/ 0 h 6"/>
                <a:gd name="T2" fmla="*/ 1 w 6"/>
                <a:gd name="T3" fmla="*/ 0 h 6"/>
                <a:gd name="T4" fmla="*/ 1 w 6"/>
                <a:gd name="T5" fmla="*/ 0 h 6"/>
                <a:gd name="T6" fmla="*/ 0 w 6"/>
                <a:gd name="T7" fmla="*/ 3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2" y="0"/>
                    <a:pt x="1" y="0"/>
                    <a:pt x="1" y="0"/>
                  </a:cubicBezTo>
                  <a:cubicBezTo>
                    <a:pt x="1" y="0"/>
                    <a:pt x="1" y="0"/>
                    <a:pt x="1" y="0"/>
                  </a:cubicBezTo>
                  <a:cubicBezTo>
                    <a:pt x="0" y="1"/>
                    <a:pt x="0" y="2"/>
                    <a:pt x="0" y="3"/>
                  </a:cubicBezTo>
                  <a:cubicBezTo>
                    <a:pt x="0" y="4"/>
                    <a:pt x="1" y="6"/>
                    <a:pt x="3" y="6"/>
                  </a:cubicBezTo>
                  <a:cubicBezTo>
                    <a:pt x="5" y="6"/>
                    <a:pt x="6" y="4"/>
                    <a:pt x="6" y="3"/>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44" name="Group 43">
            <a:extLst>
              <a:ext uri="{FF2B5EF4-FFF2-40B4-BE49-F238E27FC236}">
                <a16:creationId xmlns:a16="http://schemas.microsoft.com/office/drawing/2014/main" id="{318EAE95-5D34-3499-FD7B-97C31C942F69}"/>
              </a:ext>
              <a:ext uri="{C183D7F6-B498-43B3-948B-1728B52AA6E4}">
                <adec:decorative xmlns:adec="http://schemas.microsoft.com/office/drawing/2017/decorative" val="1"/>
              </a:ext>
            </a:extLst>
          </p:cNvPr>
          <p:cNvGrpSpPr/>
          <p:nvPr/>
        </p:nvGrpSpPr>
        <p:grpSpPr>
          <a:xfrm>
            <a:off x="793333" y="3922894"/>
            <a:ext cx="408788" cy="412426"/>
            <a:chOff x="4302125" y="3509963"/>
            <a:chExt cx="534988" cy="539750"/>
          </a:xfrm>
          <a:solidFill>
            <a:schemeClr val="accent6"/>
          </a:solidFill>
        </p:grpSpPr>
        <p:sp>
          <p:nvSpPr>
            <p:cNvPr id="45" name="Freeform 55">
              <a:extLst>
                <a:ext uri="{FF2B5EF4-FFF2-40B4-BE49-F238E27FC236}">
                  <a16:creationId xmlns:a16="http://schemas.microsoft.com/office/drawing/2014/main" id="{D025E455-BA2A-2CE0-0CA8-409579CA4CA2}"/>
                </a:ext>
              </a:extLst>
            </p:cNvPr>
            <p:cNvSpPr>
              <a:spLocks noEditPoints="1"/>
            </p:cNvSpPr>
            <p:nvPr/>
          </p:nvSpPr>
          <p:spPr bwMode="auto">
            <a:xfrm>
              <a:off x="4302125" y="3509963"/>
              <a:ext cx="534988" cy="539750"/>
            </a:xfrm>
            <a:custGeom>
              <a:avLst/>
              <a:gdLst>
                <a:gd name="T0" fmla="*/ 79 w 157"/>
                <a:gd name="T1" fmla="*/ 0 h 156"/>
                <a:gd name="T2" fmla="*/ 0 w 157"/>
                <a:gd name="T3" fmla="*/ 78 h 156"/>
                <a:gd name="T4" fmla="*/ 79 w 157"/>
                <a:gd name="T5" fmla="*/ 156 h 156"/>
                <a:gd name="T6" fmla="*/ 157 w 157"/>
                <a:gd name="T7" fmla="*/ 78 h 156"/>
                <a:gd name="T8" fmla="*/ 79 w 157"/>
                <a:gd name="T9" fmla="*/ 0 h 156"/>
                <a:gd name="T10" fmla="*/ 79 w 157"/>
                <a:gd name="T11" fmla="*/ 149 h 156"/>
                <a:gd name="T12" fmla="*/ 8 w 157"/>
                <a:gd name="T13" fmla="*/ 78 h 156"/>
                <a:gd name="T14" fmla="*/ 40 w 157"/>
                <a:gd name="T15" fmla="*/ 19 h 156"/>
                <a:gd name="T16" fmla="*/ 53 w 157"/>
                <a:gd name="T17" fmla="*/ 11 h 156"/>
                <a:gd name="T18" fmla="*/ 100 w 157"/>
                <a:gd name="T19" fmla="*/ 10 h 156"/>
                <a:gd name="T20" fmla="*/ 150 w 157"/>
                <a:gd name="T21" fmla="*/ 78 h 156"/>
                <a:gd name="T22" fmla="*/ 79 w 157"/>
                <a:gd name="T23" fmla="*/ 14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56">
                  <a:moveTo>
                    <a:pt x="79" y="0"/>
                  </a:moveTo>
                  <a:cubicBezTo>
                    <a:pt x="36" y="0"/>
                    <a:pt x="0" y="35"/>
                    <a:pt x="0" y="78"/>
                  </a:cubicBezTo>
                  <a:cubicBezTo>
                    <a:pt x="0" y="121"/>
                    <a:pt x="36" y="156"/>
                    <a:pt x="79" y="156"/>
                  </a:cubicBezTo>
                  <a:cubicBezTo>
                    <a:pt x="122" y="156"/>
                    <a:pt x="157" y="121"/>
                    <a:pt x="157" y="78"/>
                  </a:cubicBezTo>
                  <a:cubicBezTo>
                    <a:pt x="157" y="35"/>
                    <a:pt x="122" y="0"/>
                    <a:pt x="79" y="0"/>
                  </a:cubicBezTo>
                  <a:close/>
                  <a:moveTo>
                    <a:pt x="79" y="149"/>
                  </a:moveTo>
                  <a:cubicBezTo>
                    <a:pt x="40" y="149"/>
                    <a:pt x="8" y="117"/>
                    <a:pt x="8" y="78"/>
                  </a:cubicBezTo>
                  <a:cubicBezTo>
                    <a:pt x="8" y="53"/>
                    <a:pt x="21" y="31"/>
                    <a:pt x="40" y="19"/>
                  </a:cubicBezTo>
                  <a:cubicBezTo>
                    <a:pt x="44" y="16"/>
                    <a:pt x="48" y="13"/>
                    <a:pt x="53" y="11"/>
                  </a:cubicBezTo>
                  <a:cubicBezTo>
                    <a:pt x="68" y="4"/>
                    <a:pt x="85" y="4"/>
                    <a:pt x="100" y="10"/>
                  </a:cubicBezTo>
                  <a:cubicBezTo>
                    <a:pt x="129" y="19"/>
                    <a:pt x="150" y="46"/>
                    <a:pt x="150" y="78"/>
                  </a:cubicBezTo>
                  <a:cubicBezTo>
                    <a:pt x="150" y="117"/>
                    <a:pt x="118" y="149"/>
                    <a:pt x="79"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6" name="Oval 56">
              <a:extLst>
                <a:ext uri="{FF2B5EF4-FFF2-40B4-BE49-F238E27FC236}">
                  <a16:creationId xmlns:a16="http://schemas.microsoft.com/office/drawing/2014/main" id="{FFBC8BAC-BC18-98A6-2572-F551FB923D1D}"/>
                </a:ext>
              </a:extLst>
            </p:cNvPr>
            <p:cNvSpPr>
              <a:spLocks noChangeArrowheads="1"/>
            </p:cNvSpPr>
            <p:nvPr/>
          </p:nvSpPr>
          <p:spPr bwMode="auto">
            <a:xfrm>
              <a:off x="4462463" y="3673476"/>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7" name="Oval 57">
              <a:extLst>
                <a:ext uri="{FF2B5EF4-FFF2-40B4-BE49-F238E27FC236}">
                  <a16:creationId xmlns:a16="http://schemas.microsoft.com/office/drawing/2014/main" id="{27A1EB3D-C1D8-BF3F-25BC-C2054A4FAF6F}"/>
                </a:ext>
              </a:extLst>
            </p:cNvPr>
            <p:cNvSpPr>
              <a:spLocks noChangeArrowheads="1"/>
            </p:cNvSpPr>
            <p:nvPr/>
          </p:nvSpPr>
          <p:spPr bwMode="auto">
            <a:xfrm>
              <a:off x="4616450" y="3673476"/>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8" name="Freeform 58">
              <a:extLst>
                <a:ext uri="{FF2B5EF4-FFF2-40B4-BE49-F238E27FC236}">
                  <a16:creationId xmlns:a16="http://schemas.microsoft.com/office/drawing/2014/main" id="{70D31167-1EEA-EC85-8F4B-C503E0B52D8D}"/>
                </a:ext>
              </a:extLst>
            </p:cNvPr>
            <p:cNvSpPr>
              <a:spLocks/>
            </p:cNvSpPr>
            <p:nvPr/>
          </p:nvSpPr>
          <p:spPr bwMode="auto">
            <a:xfrm>
              <a:off x="4418013" y="3841751"/>
              <a:ext cx="303213" cy="69850"/>
            </a:xfrm>
            <a:custGeom>
              <a:avLst/>
              <a:gdLst>
                <a:gd name="T0" fmla="*/ 89 w 89"/>
                <a:gd name="T1" fmla="*/ 1 h 20"/>
                <a:gd name="T2" fmla="*/ 84 w 89"/>
                <a:gd name="T3" fmla="*/ 1 h 20"/>
                <a:gd name="T4" fmla="*/ 45 w 89"/>
                <a:gd name="T5" fmla="*/ 12 h 20"/>
                <a:gd name="T6" fmla="*/ 5 w 89"/>
                <a:gd name="T7" fmla="*/ 1 h 20"/>
                <a:gd name="T8" fmla="*/ 1 w 89"/>
                <a:gd name="T9" fmla="*/ 1 h 20"/>
                <a:gd name="T10" fmla="*/ 3 w 89"/>
                <a:gd name="T11" fmla="*/ 4 h 20"/>
                <a:gd name="T12" fmla="*/ 0 w 89"/>
                <a:gd name="T13" fmla="*/ 6 h 20"/>
                <a:gd name="T14" fmla="*/ 41 w 89"/>
                <a:gd name="T15" fmla="*/ 19 h 20"/>
                <a:gd name="T16" fmla="*/ 45 w 89"/>
                <a:gd name="T17" fmla="*/ 19 h 20"/>
                <a:gd name="T18" fmla="*/ 89 w 89"/>
                <a:gd name="T19" fmla="*/ 6 h 20"/>
                <a:gd name="T20" fmla="*/ 87 w 89"/>
                <a:gd name="T21" fmla="*/ 4 h 20"/>
                <a:gd name="T22" fmla="*/ 89 w 89"/>
                <a:gd name="T2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20">
                  <a:moveTo>
                    <a:pt x="89" y="1"/>
                  </a:moveTo>
                  <a:cubicBezTo>
                    <a:pt x="88" y="0"/>
                    <a:pt x="85" y="0"/>
                    <a:pt x="84" y="1"/>
                  </a:cubicBezTo>
                  <a:cubicBezTo>
                    <a:pt x="84" y="2"/>
                    <a:pt x="74" y="13"/>
                    <a:pt x="45" y="12"/>
                  </a:cubicBezTo>
                  <a:cubicBezTo>
                    <a:pt x="16" y="13"/>
                    <a:pt x="6" y="2"/>
                    <a:pt x="5" y="1"/>
                  </a:cubicBezTo>
                  <a:cubicBezTo>
                    <a:pt x="4" y="0"/>
                    <a:pt x="2" y="0"/>
                    <a:pt x="1" y="1"/>
                  </a:cubicBezTo>
                  <a:cubicBezTo>
                    <a:pt x="3" y="4"/>
                    <a:pt x="3" y="4"/>
                    <a:pt x="3" y="4"/>
                  </a:cubicBezTo>
                  <a:cubicBezTo>
                    <a:pt x="0" y="6"/>
                    <a:pt x="0" y="6"/>
                    <a:pt x="0" y="6"/>
                  </a:cubicBezTo>
                  <a:cubicBezTo>
                    <a:pt x="2" y="8"/>
                    <a:pt x="13" y="19"/>
                    <a:pt x="41" y="19"/>
                  </a:cubicBezTo>
                  <a:cubicBezTo>
                    <a:pt x="42" y="19"/>
                    <a:pt x="44" y="19"/>
                    <a:pt x="45" y="19"/>
                  </a:cubicBezTo>
                  <a:cubicBezTo>
                    <a:pt x="76" y="20"/>
                    <a:pt x="87" y="8"/>
                    <a:pt x="89" y="6"/>
                  </a:cubicBezTo>
                  <a:cubicBezTo>
                    <a:pt x="87" y="4"/>
                    <a:pt x="87" y="4"/>
                    <a:pt x="87" y="4"/>
                  </a:cubicBezTo>
                  <a:lnTo>
                    <a:pt x="8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cxnSp>
        <p:nvCxnSpPr>
          <p:cNvPr id="63" name="Straight Connector 62">
            <a:extLst>
              <a:ext uri="{FF2B5EF4-FFF2-40B4-BE49-F238E27FC236}">
                <a16:creationId xmlns:a16="http://schemas.microsoft.com/office/drawing/2014/main" id="{384F8A5A-22D4-35F6-31EE-4492D1FB74F1}"/>
              </a:ext>
              <a:ext uri="{C183D7F6-B498-43B3-948B-1728B52AA6E4}">
                <adec:decorative xmlns:adec="http://schemas.microsoft.com/office/drawing/2017/decorative" val="1"/>
              </a:ext>
            </a:extLst>
          </p:cNvPr>
          <p:cNvCxnSpPr>
            <a:cxnSpLocks/>
          </p:cNvCxnSpPr>
          <p:nvPr/>
        </p:nvCxnSpPr>
        <p:spPr>
          <a:xfrm>
            <a:off x="3779837" y="5323240"/>
            <a:ext cx="0" cy="448918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DF2D08DC-AF4D-25BC-BA84-027F342B049F}"/>
              </a:ext>
              <a:ext uri="{C183D7F6-B498-43B3-948B-1728B52AA6E4}">
                <adec:decorative xmlns:adec="http://schemas.microsoft.com/office/drawing/2017/decorative" val="1"/>
              </a:ext>
            </a:extLst>
          </p:cNvPr>
          <p:cNvGrpSpPr/>
          <p:nvPr/>
        </p:nvGrpSpPr>
        <p:grpSpPr>
          <a:xfrm>
            <a:off x="4052982" y="7745947"/>
            <a:ext cx="479762" cy="460447"/>
            <a:chOff x="3682063" y="5253156"/>
            <a:chExt cx="444500" cy="426606"/>
          </a:xfrm>
        </p:grpSpPr>
        <p:sp>
          <p:nvSpPr>
            <p:cNvPr id="67" name="Rectangle: Diagonal Corners Rounded 66">
              <a:extLst>
                <a:ext uri="{FF2B5EF4-FFF2-40B4-BE49-F238E27FC236}">
                  <a16:creationId xmlns:a16="http://schemas.microsoft.com/office/drawing/2014/main" id="{51D822C3-EC27-923E-1762-66CB54FDC253}"/>
                </a:ext>
                <a:ext uri="{C183D7F6-B498-43B3-948B-1728B52AA6E4}">
                  <adec:decorative xmlns:adec="http://schemas.microsoft.com/office/drawing/2017/decorative" val="1"/>
                </a:ext>
              </a:extLst>
            </p:cNvPr>
            <p:cNvSpPr/>
            <p:nvPr/>
          </p:nvSpPr>
          <p:spPr>
            <a:xfrm>
              <a:off x="3682063" y="5253156"/>
              <a:ext cx="444500" cy="426606"/>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latin typeface="Arial" panose="020B0604020202020204" pitchFamily="34" charset="0"/>
                <a:cs typeface="Arial" panose="020B0604020202020204" pitchFamily="34" charset="0"/>
              </a:endParaRPr>
            </a:p>
          </p:txBody>
        </p:sp>
        <p:grpSp>
          <p:nvGrpSpPr>
            <p:cNvPr id="68" name="Group 67">
              <a:extLst>
                <a:ext uri="{FF2B5EF4-FFF2-40B4-BE49-F238E27FC236}">
                  <a16:creationId xmlns:a16="http://schemas.microsoft.com/office/drawing/2014/main" id="{FA4C3FDA-CFFD-4963-E8E8-863E0A45B83C}"/>
                </a:ext>
              </a:extLst>
            </p:cNvPr>
            <p:cNvGrpSpPr>
              <a:grpSpLocks noChangeAspect="1"/>
            </p:cNvGrpSpPr>
            <p:nvPr/>
          </p:nvGrpSpPr>
          <p:grpSpPr>
            <a:xfrm>
              <a:off x="3757760" y="5319906"/>
              <a:ext cx="293107" cy="293107"/>
              <a:chOff x="5094288" y="3074988"/>
              <a:chExt cx="536575" cy="536575"/>
            </a:xfrm>
            <a:solidFill>
              <a:schemeClr val="bg1"/>
            </a:solidFill>
          </p:grpSpPr>
          <p:sp>
            <p:nvSpPr>
              <p:cNvPr id="69" name="Freeform 15">
                <a:extLst>
                  <a:ext uri="{FF2B5EF4-FFF2-40B4-BE49-F238E27FC236}">
                    <a16:creationId xmlns:a16="http://schemas.microsoft.com/office/drawing/2014/main" id="{8755F7AF-B3BA-E290-F765-D7C289B20AF1}"/>
                  </a:ext>
                  <a:ext uri="{C183D7F6-B498-43B3-948B-1728B52AA6E4}">
                    <adec:decorative xmlns:adec="http://schemas.microsoft.com/office/drawing/2017/decorative" val="1"/>
                  </a:ext>
                </a:extLst>
              </p:cNvPr>
              <p:cNvSpPr>
                <a:spLocks noEditPoints="1"/>
              </p:cNvSpPr>
              <p:nvPr/>
            </p:nvSpPr>
            <p:spPr bwMode="auto">
              <a:xfrm>
                <a:off x="5094288" y="3074988"/>
                <a:ext cx="536575" cy="5365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63 h 170"/>
                  <a:gd name="T12" fmla="*/ 7 w 170"/>
                  <a:gd name="T13" fmla="*/ 85 h 170"/>
                  <a:gd name="T14" fmla="*/ 85 w 170"/>
                  <a:gd name="T15" fmla="*/ 7 h 170"/>
                  <a:gd name="T16" fmla="*/ 163 w 170"/>
                  <a:gd name="T17" fmla="*/ 85 h 170"/>
                  <a:gd name="T18" fmla="*/ 85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5" y="163"/>
                    </a:moveTo>
                    <a:cubicBezTo>
                      <a:pt x="42" y="163"/>
                      <a:pt x="7" y="128"/>
                      <a:pt x="7" y="85"/>
                    </a:cubicBezTo>
                    <a:cubicBezTo>
                      <a:pt x="7" y="42"/>
                      <a:pt x="42" y="7"/>
                      <a:pt x="85" y="7"/>
                    </a:cubicBezTo>
                    <a:cubicBezTo>
                      <a:pt x="128" y="7"/>
                      <a:pt x="163" y="42"/>
                      <a:pt x="163" y="85"/>
                    </a:cubicBezTo>
                    <a:cubicBezTo>
                      <a:pt x="163" y="128"/>
                      <a:pt x="128" y="163"/>
                      <a:pt x="85"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70" name="Freeform 16">
                <a:extLst>
                  <a:ext uri="{FF2B5EF4-FFF2-40B4-BE49-F238E27FC236}">
                    <a16:creationId xmlns:a16="http://schemas.microsoft.com/office/drawing/2014/main" id="{2B8D28A5-D1B6-E7E3-A53B-0FA43CA5C72C}"/>
                  </a:ext>
                  <a:ext uri="{C183D7F6-B498-43B3-948B-1728B52AA6E4}">
                    <adec:decorative xmlns:adec="http://schemas.microsoft.com/office/drawing/2017/decorative" val="1"/>
                  </a:ext>
                </a:extLst>
              </p:cNvPr>
              <p:cNvSpPr>
                <a:spLocks/>
              </p:cNvSpPr>
              <p:nvPr/>
            </p:nvSpPr>
            <p:spPr bwMode="auto">
              <a:xfrm>
                <a:off x="5257801" y="3238501"/>
                <a:ext cx="209550" cy="209550"/>
              </a:xfrm>
              <a:custGeom>
                <a:avLst/>
                <a:gdLst>
                  <a:gd name="T0" fmla="*/ 65 w 66"/>
                  <a:gd name="T1" fmla="*/ 2 h 66"/>
                  <a:gd name="T2" fmla="*/ 59 w 66"/>
                  <a:gd name="T3" fmla="*/ 2 h 66"/>
                  <a:gd name="T4" fmla="*/ 33 w 66"/>
                  <a:gd name="T5" fmla="*/ 28 h 66"/>
                  <a:gd name="T6" fmla="*/ 7 w 66"/>
                  <a:gd name="T7" fmla="*/ 2 h 66"/>
                  <a:gd name="T8" fmla="*/ 1 w 66"/>
                  <a:gd name="T9" fmla="*/ 2 h 66"/>
                  <a:gd name="T10" fmla="*/ 1 w 66"/>
                  <a:gd name="T11" fmla="*/ 7 h 66"/>
                  <a:gd name="T12" fmla="*/ 28 w 66"/>
                  <a:gd name="T13" fmla="*/ 33 h 66"/>
                  <a:gd name="T14" fmla="*/ 1 w 66"/>
                  <a:gd name="T15" fmla="*/ 60 h 66"/>
                  <a:gd name="T16" fmla="*/ 1 w 66"/>
                  <a:gd name="T17" fmla="*/ 65 h 66"/>
                  <a:gd name="T18" fmla="*/ 4 w 66"/>
                  <a:gd name="T19" fmla="*/ 66 h 66"/>
                  <a:gd name="T20" fmla="*/ 7 w 66"/>
                  <a:gd name="T21" fmla="*/ 65 h 66"/>
                  <a:gd name="T22" fmla="*/ 33 w 66"/>
                  <a:gd name="T23" fmla="*/ 38 h 66"/>
                  <a:gd name="T24" fmla="*/ 59 w 66"/>
                  <a:gd name="T25" fmla="*/ 65 h 66"/>
                  <a:gd name="T26" fmla="*/ 62 w 66"/>
                  <a:gd name="T27" fmla="*/ 66 h 66"/>
                  <a:gd name="T28" fmla="*/ 65 w 66"/>
                  <a:gd name="T29" fmla="*/ 65 h 66"/>
                  <a:gd name="T30" fmla="*/ 65 w 66"/>
                  <a:gd name="T31" fmla="*/ 60 h 66"/>
                  <a:gd name="T32" fmla="*/ 38 w 66"/>
                  <a:gd name="T33" fmla="*/ 33 h 66"/>
                  <a:gd name="T34" fmla="*/ 65 w 66"/>
                  <a:gd name="T35" fmla="*/ 7 h 66"/>
                  <a:gd name="T36" fmla="*/ 65 w 66"/>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65" y="2"/>
                    </a:moveTo>
                    <a:cubicBezTo>
                      <a:pt x="63" y="0"/>
                      <a:pt x="61" y="0"/>
                      <a:pt x="59" y="2"/>
                    </a:cubicBezTo>
                    <a:cubicBezTo>
                      <a:pt x="33" y="28"/>
                      <a:pt x="33" y="28"/>
                      <a:pt x="33" y="28"/>
                    </a:cubicBezTo>
                    <a:cubicBezTo>
                      <a:pt x="7" y="2"/>
                      <a:pt x="7" y="2"/>
                      <a:pt x="7" y="2"/>
                    </a:cubicBezTo>
                    <a:cubicBezTo>
                      <a:pt x="5" y="0"/>
                      <a:pt x="3" y="0"/>
                      <a:pt x="1" y="2"/>
                    </a:cubicBezTo>
                    <a:cubicBezTo>
                      <a:pt x="0" y="3"/>
                      <a:pt x="0" y="5"/>
                      <a:pt x="1" y="7"/>
                    </a:cubicBezTo>
                    <a:cubicBezTo>
                      <a:pt x="28" y="33"/>
                      <a:pt x="28" y="33"/>
                      <a:pt x="28" y="33"/>
                    </a:cubicBezTo>
                    <a:cubicBezTo>
                      <a:pt x="1" y="60"/>
                      <a:pt x="1" y="60"/>
                      <a:pt x="1" y="60"/>
                    </a:cubicBezTo>
                    <a:cubicBezTo>
                      <a:pt x="0" y="61"/>
                      <a:pt x="0" y="63"/>
                      <a:pt x="1" y="65"/>
                    </a:cubicBezTo>
                    <a:cubicBezTo>
                      <a:pt x="2" y="65"/>
                      <a:pt x="3" y="66"/>
                      <a:pt x="4" y="66"/>
                    </a:cubicBezTo>
                    <a:cubicBezTo>
                      <a:pt x="5" y="66"/>
                      <a:pt x="6" y="65"/>
                      <a:pt x="7" y="65"/>
                    </a:cubicBezTo>
                    <a:cubicBezTo>
                      <a:pt x="33" y="38"/>
                      <a:pt x="33" y="38"/>
                      <a:pt x="33" y="38"/>
                    </a:cubicBezTo>
                    <a:cubicBezTo>
                      <a:pt x="59" y="65"/>
                      <a:pt x="59" y="65"/>
                      <a:pt x="59" y="65"/>
                    </a:cubicBezTo>
                    <a:cubicBezTo>
                      <a:pt x="60" y="65"/>
                      <a:pt x="61" y="66"/>
                      <a:pt x="62" y="66"/>
                    </a:cubicBezTo>
                    <a:cubicBezTo>
                      <a:pt x="63" y="66"/>
                      <a:pt x="64" y="65"/>
                      <a:pt x="65" y="65"/>
                    </a:cubicBezTo>
                    <a:cubicBezTo>
                      <a:pt x="66" y="63"/>
                      <a:pt x="66" y="61"/>
                      <a:pt x="65" y="60"/>
                    </a:cubicBezTo>
                    <a:cubicBezTo>
                      <a:pt x="38" y="33"/>
                      <a:pt x="38" y="33"/>
                      <a:pt x="38" y="33"/>
                    </a:cubicBezTo>
                    <a:cubicBezTo>
                      <a:pt x="65" y="7"/>
                      <a:pt x="65" y="7"/>
                      <a:pt x="65" y="7"/>
                    </a:cubicBezTo>
                    <a:cubicBezTo>
                      <a:pt x="66" y="5"/>
                      <a:pt x="66" y="3"/>
                      <a:pt x="6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spTree>
    <p:extLst>
      <p:ext uri="{BB962C8B-B14F-4D97-AF65-F5344CB8AC3E}">
        <p14:creationId xmlns:p14="http://schemas.microsoft.com/office/powerpoint/2010/main" val="105851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421838921"/>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BF45CA4F-C21E-23D7-D219-859EB74F1018}"/>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16</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59675" cy="56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grpSp>
        <p:nvGrpSpPr>
          <p:cNvPr id="39" name="Group 38">
            <a:extLst>
              <a:ext uri="{FF2B5EF4-FFF2-40B4-BE49-F238E27FC236}">
                <a16:creationId xmlns:a16="http://schemas.microsoft.com/office/drawing/2014/main" id="{01656274-1C6B-C5A3-7945-A8A5860EBD14}"/>
              </a:ext>
              <a:ext uri="{C183D7F6-B498-43B3-948B-1728B52AA6E4}">
                <adec:decorative xmlns:adec="http://schemas.microsoft.com/office/drawing/2017/decorative" val="1"/>
              </a:ext>
            </a:extLst>
          </p:cNvPr>
          <p:cNvGrpSpPr/>
          <p:nvPr/>
        </p:nvGrpSpPr>
        <p:grpSpPr>
          <a:xfrm>
            <a:off x="545095" y="5051029"/>
            <a:ext cx="479761" cy="460447"/>
            <a:chOff x="374651" y="4679795"/>
            <a:chExt cx="444500" cy="426606"/>
          </a:xfrm>
        </p:grpSpPr>
        <p:sp>
          <p:nvSpPr>
            <p:cNvPr id="25" name="Rectangle: Diagonal Corners Rounded 24">
              <a:extLst>
                <a:ext uri="{FF2B5EF4-FFF2-40B4-BE49-F238E27FC236}">
                  <a16:creationId xmlns:a16="http://schemas.microsoft.com/office/drawing/2014/main" id="{C6050E55-3336-314B-8E38-42F4F8AE4E55}"/>
                </a:ext>
              </a:extLst>
            </p:cNvPr>
            <p:cNvSpPr/>
            <p:nvPr/>
          </p:nvSpPr>
          <p:spPr>
            <a:xfrm>
              <a:off x="374651" y="4679795"/>
              <a:ext cx="444500" cy="426606"/>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51B5799E-C453-B112-E5EB-2741A09A70EE}"/>
                </a:ext>
              </a:extLst>
            </p:cNvPr>
            <p:cNvGrpSpPr>
              <a:grpSpLocks noChangeAspect="1"/>
            </p:cNvGrpSpPr>
            <p:nvPr/>
          </p:nvGrpSpPr>
          <p:grpSpPr>
            <a:xfrm>
              <a:off x="450348" y="4746545"/>
              <a:ext cx="293107" cy="293107"/>
              <a:chOff x="6161088" y="3078163"/>
              <a:chExt cx="536575" cy="536575"/>
            </a:xfrm>
            <a:solidFill>
              <a:schemeClr val="bg1"/>
            </a:solidFill>
          </p:grpSpPr>
          <p:sp>
            <p:nvSpPr>
              <p:cNvPr id="28" name="Freeform 13">
                <a:extLst>
                  <a:ext uri="{FF2B5EF4-FFF2-40B4-BE49-F238E27FC236}">
                    <a16:creationId xmlns:a16="http://schemas.microsoft.com/office/drawing/2014/main" id="{246823CA-9DD4-C50F-A2E2-BE380D7830F2}"/>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182"/>
              </a:p>
            </p:txBody>
          </p:sp>
          <p:sp>
            <p:nvSpPr>
              <p:cNvPr id="30" name="Freeform 14">
                <a:extLst>
                  <a:ext uri="{FF2B5EF4-FFF2-40B4-BE49-F238E27FC236}">
                    <a16:creationId xmlns:a16="http://schemas.microsoft.com/office/drawing/2014/main" id="{71B71623-E9B5-22DA-46A9-7E59036EB005}"/>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182"/>
              </a:p>
            </p:txBody>
          </p:sp>
        </p:grpSp>
      </p:gr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545094" y="1165673"/>
            <a:ext cx="4149619" cy="3448689"/>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grpSp>
        <p:nvGrpSpPr>
          <p:cNvPr id="51" name="Group 50">
            <a:extLst>
              <a:ext uri="{FF2B5EF4-FFF2-40B4-BE49-F238E27FC236}">
                <a16:creationId xmlns:a16="http://schemas.microsoft.com/office/drawing/2014/main" id="{695C0609-A7DD-CDE4-DB27-4B00726E41B2}"/>
              </a:ext>
              <a:ext uri="{C183D7F6-B498-43B3-948B-1728B52AA6E4}">
                <adec:decorative xmlns:adec="http://schemas.microsoft.com/office/drawing/2017/decorative" val="1"/>
              </a:ext>
            </a:extLst>
          </p:cNvPr>
          <p:cNvGrpSpPr/>
          <p:nvPr/>
        </p:nvGrpSpPr>
        <p:grpSpPr>
          <a:xfrm>
            <a:off x="793333" y="2587997"/>
            <a:ext cx="408788" cy="427511"/>
            <a:chOff x="5462588" y="3506788"/>
            <a:chExt cx="531813" cy="542925"/>
          </a:xfrm>
          <a:solidFill>
            <a:schemeClr val="accent6"/>
          </a:solidFill>
        </p:grpSpPr>
        <p:sp>
          <p:nvSpPr>
            <p:cNvPr id="52" name="Freeform 39">
              <a:extLst>
                <a:ext uri="{FF2B5EF4-FFF2-40B4-BE49-F238E27FC236}">
                  <a16:creationId xmlns:a16="http://schemas.microsoft.com/office/drawing/2014/main" id="{6D38E248-3D33-7E76-63A1-E74AEF439EA1}"/>
                </a:ext>
              </a:extLst>
            </p:cNvPr>
            <p:cNvSpPr>
              <a:spLocks noEditPoints="1"/>
            </p:cNvSpPr>
            <p:nvPr/>
          </p:nvSpPr>
          <p:spPr bwMode="auto">
            <a:xfrm>
              <a:off x="5462588" y="3506788"/>
              <a:ext cx="531813" cy="542925"/>
            </a:xfrm>
            <a:custGeom>
              <a:avLst/>
              <a:gdLst>
                <a:gd name="T0" fmla="*/ 78 w 156"/>
                <a:gd name="T1" fmla="*/ 0 h 157"/>
                <a:gd name="T2" fmla="*/ 0 w 156"/>
                <a:gd name="T3" fmla="*/ 78 h 157"/>
                <a:gd name="T4" fmla="*/ 19 w 156"/>
                <a:gd name="T5" fmla="*/ 130 h 157"/>
                <a:gd name="T6" fmla="*/ 22 w 156"/>
                <a:gd name="T7" fmla="*/ 133 h 157"/>
                <a:gd name="T8" fmla="*/ 26 w 156"/>
                <a:gd name="T9" fmla="*/ 137 h 157"/>
                <a:gd name="T10" fmla="*/ 30 w 156"/>
                <a:gd name="T11" fmla="*/ 140 h 157"/>
                <a:gd name="T12" fmla="*/ 78 w 156"/>
                <a:gd name="T13" fmla="*/ 157 h 157"/>
                <a:gd name="T14" fmla="*/ 126 w 156"/>
                <a:gd name="T15" fmla="*/ 140 h 157"/>
                <a:gd name="T16" fmla="*/ 130 w 156"/>
                <a:gd name="T17" fmla="*/ 137 h 157"/>
                <a:gd name="T18" fmla="*/ 134 w 156"/>
                <a:gd name="T19" fmla="*/ 133 h 157"/>
                <a:gd name="T20" fmla="*/ 139 w 156"/>
                <a:gd name="T21" fmla="*/ 128 h 157"/>
                <a:gd name="T22" fmla="*/ 156 w 156"/>
                <a:gd name="T23" fmla="*/ 78 h 157"/>
                <a:gd name="T24" fmla="*/ 78 w 156"/>
                <a:gd name="T25" fmla="*/ 0 h 157"/>
                <a:gd name="T26" fmla="*/ 136 w 156"/>
                <a:gd name="T27" fmla="*/ 119 h 157"/>
                <a:gd name="T28" fmla="*/ 133 w 156"/>
                <a:gd name="T29" fmla="*/ 123 h 157"/>
                <a:gd name="T30" fmla="*/ 130 w 156"/>
                <a:gd name="T31" fmla="*/ 127 h 157"/>
                <a:gd name="T32" fmla="*/ 126 w 156"/>
                <a:gd name="T33" fmla="*/ 130 h 157"/>
                <a:gd name="T34" fmla="*/ 78 w 156"/>
                <a:gd name="T35" fmla="*/ 149 h 157"/>
                <a:gd name="T36" fmla="*/ 30 w 156"/>
                <a:gd name="T37" fmla="*/ 130 h 157"/>
                <a:gd name="T38" fmla="*/ 27 w 156"/>
                <a:gd name="T39" fmla="*/ 127 h 157"/>
                <a:gd name="T40" fmla="*/ 23 w 156"/>
                <a:gd name="T41" fmla="*/ 123 h 157"/>
                <a:gd name="T42" fmla="*/ 21 w 156"/>
                <a:gd name="T43" fmla="*/ 121 h 157"/>
                <a:gd name="T44" fmla="*/ 7 w 156"/>
                <a:gd name="T45" fmla="*/ 78 h 157"/>
                <a:gd name="T46" fmla="*/ 78 w 156"/>
                <a:gd name="T47" fmla="*/ 7 h 157"/>
                <a:gd name="T48" fmla="*/ 149 w 156"/>
                <a:gd name="T49" fmla="*/ 78 h 157"/>
                <a:gd name="T50" fmla="*/ 136 w 156"/>
                <a:gd name="T51" fmla="*/ 1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157">
                  <a:moveTo>
                    <a:pt x="78" y="0"/>
                  </a:moveTo>
                  <a:cubicBezTo>
                    <a:pt x="35" y="0"/>
                    <a:pt x="0" y="35"/>
                    <a:pt x="0" y="78"/>
                  </a:cubicBezTo>
                  <a:cubicBezTo>
                    <a:pt x="0" y="98"/>
                    <a:pt x="7" y="116"/>
                    <a:pt x="19" y="130"/>
                  </a:cubicBezTo>
                  <a:cubicBezTo>
                    <a:pt x="20" y="131"/>
                    <a:pt x="21" y="132"/>
                    <a:pt x="22" y="133"/>
                  </a:cubicBezTo>
                  <a:cubicBezTo>
                    <a:pt x="23" y="134"/>
                    <a:pt x="25" y="136"/>
                    <a:pt x="26" y="137"/>
                  </a:cubicBezTo>
                  <a:cubicBezTo>
                    <a:pt x="27" y="138"/>
                    <a:pt x="28" y="139"/>
                    <a:pt x="30" y="140"/>
                  </a:cubicBezTo>
                  <a:cubicBezTo>
                    <a:pt x="43" y="150"/>
                    <a:pt x="60" y="157"/>
                    <a:pt x="78" y="157"/>
                  </a:cubicBezTo>
                  <a:cubicBezTo>
                    <a:pt x="96" y="157"/>
                    <a:pt x="113" y="150"/>
                    <a:pt x="126" y="140"/>
                  </a:cubicBezTo>
                  <a:cubicBezTo>
                    <a:pt x="128" y="139"/>
                    <a:pt x="129" y="138"/>
                    <a:pt x="130" y="137"/>
                  </a:cubicBezTo>
                  <a:cubicBezTo>
                    <a:pt x="132" y="136"/>
                    <a:pt x="133" y="134"/>
                    <a:pt x="134" y="133"/>
                  </a:cubicBezTo>
                  <a:cubicBezTo>
                    <a:pt x="136" y="132"/>
                    <a:pt x="137" y="130"/>
                    <a:pt x="139" y="128"/>
                  </a:cubicBezTo>
                  <a:cubicBezTo>
                    <a:pt x="150" y="114"/>
                    <a:pt x="156" y="97"/>
                    <a:pt x="156" y="78"/>
                  </a:cubicBezTo>
                  <a:cubicBezTo>
                    <a:pt x="156" y="35"/>
                    <a:pt x="121" y="0"/>
                    <a:pt x="78" y="0"/>
                  </a:cubicBezTo>
                  <a:close/>
                  <a:moveTo>
                    <a:pt x="136" y="119"/>
                  </a:moveTo>
                  <a:cubicBezTo>
                    <a:pt x="135" y="120"/>
                    <a:pt x="134" y="122"/>
                    <a:pt x="133" y="123"/>
                  </a:cubicBezTo>
                  <a:cubicBezTo>
                    <a:pt x="132" y="125"/>
                    <a:pt x="131" y="126"/>
                    <a:pt x="130" y="127"/>
                  </a:cubicBezTo>
                  <a:cubicBezTo>
                    <a:pt x="128" y="128"/>
                    <a:pt x="127" y="129"/>
                    <a:pt x="126" y="130"/>
                  </a:cubicBezTo>
                  <a:cubicBezTo>
                    <a:pt x="114" y="142"/>
                    <a:pt x="97" y="149"/>
                    <a:pt x="78" y="149"/>
                  </a:cubicBezTo>
                  <a:cubicBezTo>
                    <a:pt x="59" y="149"/>
                    <a:pt x="43" y="142"/>
                    <a:pt x="30" y="130"/>
                  </a:cubicBezTo>
                  <a:cubicBezTo>
                    <a:pt x="29" y="129"/>
                    <a:pt x="28" y="128"/>
                    <a:pt x="27" y="127"/>
                  </a:cubicBezTo>
                  <a:cubicBezTo>
                    <a:pt x="25" y="126"/>
                    <a:pt x="24" y="125"/>
                    <a:pt x="23" y="123"/>
                  </a:cubicBezTo>
                  <a:cubicBezTo>
                    <a:pt x="23" y="123"/>
                    <a:pt x="22" y="122"/>
                    <a:pt x="21" y="121"/>
                  </a:cubicBezTo>
                  <a:cubicBezTo>
                    <a:pt x="12" y="109"/>
                    <a:pt x="7" y="94"/>
                    <a:pt x="7" y="78"/>
                  </a:cubicBezTo>
                  <a:cubicBezTo>
                    <a:pt x="7" y="39"/>
                    <a:pt x="39" y="7"/>
                    <a:pt x="78" y="7"/>
                  </a:cubicBezTo>
                  <a:cubicBezTo>
                    <a:pt x="117" y="7"/>
                    <a:pt x="149" y="39"/>
                    <a:pt x="149" y="78"/>
                  </a:cubicBezTo>
                  <a:cubicBezTo>
                    <a:pt x="149" y="93"/>
                    <a:pt x="144" y="107"/>
                    <a:pt x="136"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3" name="Oval 40">
              <a:extLst>
                <a:ext uri="{FF2B5EF4-FFF2-40B4-BE49-F238E27FC236}">
                  <a16:creationId xmlns:a16="http://schemas.microsoft.com/office/drawing/2014/main" id="{DD030D26-FA6A-4A2B-4BC7-382AAA16DB54}"/>
                </a:ext>
              </a:extLst>
            </p:cNvPr>
            <p:cNvSpPr>
              <a:spLocks noChangeArrowheads="1"/>
            </p:cNvSpPr>
            <p:nvPr/>
          </p:nvSpPr>
          <p:spPr bwMode="auto">
            <a:xfrm>
              <a:off x="5619750" y="3668713"/>
              <a:ext cx="47625"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4" name="Oval 41">
              <a:extLst>
                <a:ext uri="{FF2B5EF4-FFF2-40B4-BE49-F238E27FC236}">
                  <a16:creationId xmlns:a16="http://schemas.microsoft.com/office/drawing/2014/main" id="{13342B47-527D-6E61-09E7-91AB6E5BAA56}"/>
                </a:ext>
              </a:extLst>
            </p:cNvPr>
            <p:cNvSpPr>
              <a:spLocks noChangeArrowheads="1"/>
            </p:cNvSpPr>
            <p:nvPr/>
          </p:nvSpPr>
          <p:spPr bwMode="auto">
            <a:xfrm>
              <a:off x="5780088" y="3668713"/>
              <a:ext cx="50800"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5" name="Freeform 42">
              <a:extLst>
                <a:ext uri="{FF2B5EF4-FFF2-40B4-BE49-F238E27FC236}">
                  <a16:creationId xmlns:a16="http://schemas.microsoft.com/office/drawing/2014/main" id="{80B3926E-6F62-4422-68CE-219243838D9B}"/>
                </a:ext>
              </a:extLst>
            </p:cNvPr>
            <p:cNvSpPr>
              <a:spLocks/>
            </p:cNvSpPr>
            <p:nvPr/>
          </p:nvSpPr>
          <p:spPr bwMode="auto">
            <a:xfrm>
              <a:off x="5599113" y="3856038"/>
              <a:ext cx="258763" cy="23813"/>
            </a:xfrm>
            <a:custGeom>
              <a:avLst/>
              <a:gdLst>
                <a:gd name="T0" fmla="*/ 73 w 76"/>
                <a:gd name="T1" fmla="*/ 0 h 7"/>
                <a:gd name="T2" fmla="*/ 3 w 76"/>
                <a:gd name="T3" fmla="*/ 0 h 7"/>
                <a:gd name="T4" fmla="*/ 0 w 76"/>
                <a:gd name="T5" fmla="*/ 4 h 7"/>
                <a:gd name="T6" fmla="*/ 3 w 76"/>
                <a:gd name="T7" fmla="*/ 7 h 7"/>
                <a:gd name="T8" fmla="*/ 73 w 76"/>
                <a:gd name="T9" fmla="*/ 7 h 7"/>
                <a:gd name="T10" fmla="*/ 76 w 76"/>
                <a:gd name="T11" fmla="*/ 4 h 7"/>
                <a:gd name="T12" fmla="*/ 73 w 7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6" h="7">
                  <a:moveTo>
                    <a:pt x="73" y="0"/>
                  </a:moveTo>
                  <a:cubicBezTo>
                    <a:pt x="3" y="0"/>
                    <a:pt x="3" y="0"/>
                    <a:pt x="3" y="0"/>
                  </a:cubicBezTo>
                  <a:cubicBezTo>
                    <a:pt x="1" y="0"/>
                    <a:pt x="0" y="2"/>
                    <a:pt x="0" y="4"/>
                  </a:cubicBezTo>
                  <a:cubicBezTo>
                    <a:pt x="0" y="5"/>
                    <a:pt x="1" y="7"/>
                    <a:pt x="3" y="7"/>
                  </a:cubicBezTo>
                  <a:cubicBezTo>
                    <a:pt x="73" y="7"/>
                    <a:pt x="73" y="7"/>
                    <a:pt x="73" y="7"/>
                  </a:cubicBezTo>
                  <a:cubicBezTo>
                    <a:pt x="75" y="7"/>
                    <a:pt x="76" y="5"/>
                    <a:pt x="76" y="4"/>
                  </a:cubicBezTo>
                  <a:cubicBezTo>
                    <a:pt x="76" y="2"/>
                    <a:pt x="75"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8" name="Group 7">
            <a:extLst>
              <a:ext uri="{FF2B5EF4-FFF2-40B4-BE49-F238E27FC236}">
                <a16:creationId xmlns:a16="http://schemas.microsoft.com/office/drawing/2014/main" id="{FB90E251-FA35-9888-00F7-294C830FCBDA}"/>
              </a:ext>
              <a:ext uri="{C183D7F6-B498-43B3-948B-1728B52AA6E4}">
                <adec:decorative xmlns:adec="http://schemas.microsoft.com/office/drawing/2017/decorative" val="1"/>
              </a:ext>
            </a:extLst>
          </p:cNvPr>
          <p:cNvGrpSpPr/>
          <p:nvPr/>
        </p:nvGrpSpPr>
        <p:grpSpPr>
          <a:xfrm>
            <a:off x="793333" y="3144014"/>
            <a:ext cx="408788" cy="412426"/>
            <a:chOff x="4302125" y="3509963"/>
            <a:chExt cx="534988" cy="539750"/>
          </a:xfrm>
          <a:solidFill>
            <a:schemeClr val="accent6"/>
          </a:solidFill>
        </p:grpSpPr>
        <p:sp>
          <p:nvSpPr>
            <p:cNvPr id="11" name="Freeform 55">
              <a:extLst>
                <a:ext uri="{FF2B5EF4-FFF2-40B4-BE49-F238E27FC236}">
                  <a16:creationId xmlns:a16="http://schemas.microsoft.com/office/drawing/2014/main" id="{8A9A7559-5311-73E9-0DC3-8C32F9165338}"/>
                </a:ext>
              </a:extLst>
            </p:cNvPr>
            <p:cNvSpPr>
              <a:spLocks noEditPoints="1"/>
            </p:cNvSpPr>
            <p:nvPr/>
          </p:nvSpPr>
          <p:spPr bwMode="auto">
            <a:xfrm>
              <a:off x="4302125" y="3509963"/>
              <a:ext cx="534988" cy="539750"/>
            </a:xfrm>
            <a:custGeom>
              <a:avLst/>
              <a:gdLst>
                <a:gd name="T0" fmla="*/ 79 w 157"/>
                <a:gd name="T1" fmla="*/ 0 h 156"/>
                <a:gd name="T2" fmla="*/ 0 w 157"/>
                <a:gd name="T3" fmla="*/ 78 h 156"/>
                <a:gd name="T4" fmla="*/ 79 w 157"/>
                <a:gd name="T5" fmla="*/ 156 h 156"/>
                <a:gd name="T6" fmla="*/ 157 w 157"/>
                <a:gd name="T7" fmla="*/ 78 h 156"/>
                <a:gd name="T8" fmla="*/ 79 w 157"/>
                <a:gd name="T9" fmla="*/ 0 h 156"/>
                <a:gd name="T10" fmla="*/ 79 w 157"/>
                <a:gd name="T11" fmla="*/ 149 h 156"/>
                <a:gd name="T12" fmla="*/ 8 w 157"/>
                <a:gd name="T13" fmla="*/ 78 h 156"/>
                <a:gd name="T14" fmla="*/ 40 w 157"/>
                <a:gd name="T15" fmla="*/ 19 h 156"/>
                <a:gd name="T16" fmla="*/ 53 w 157"/>
                <a:gd name="T17" fmla="*/ 11 h 156"/>
                <a:gd name="T18" fmla="*/ 100 w 157"/>
                <a:gd name="T19" fmla="*/ 10 h 156"/>
                <a:gd name="T20" fmla="*/ 150 w 157"/>
                <a:gd name="T21" fmla="*/ 78 h 156"/>
                <a:gd name="T22" fmla="*/ 79 w 157"/>
                <a:gd name="T23" fmla="*/ 14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56">
                  <a:moveTo>
                    <a:pt x="79" y="0"/>
                  </a:moveTo>
                  <a:cubicBezTo>
                    <a:pt x="36" y="0"/>
                    <a:pt x="0" y="35"/>
                    <a:pt x="0" y="78"/>
                  </a:cubicBezTo>
                  <a:cubicBezTo>
                    <a:pt x="0" y="121"/>
                    <a:pt x="36" y="156"/>
                    <a:pt x="79" y="156"/>
                  </a:cubicBezTo>
                  <a:cubicBezTo>
                    <a:pt x="122" y="156"/>
                    <a:pt x="157" y="121"/>
                    <a:pt x="157" y="78"/>
                  </a:cubicBezTo>
                  <a:cubicBezTo>
                    <a:pt x="157" y="35"/>
                    <a:pt x="122" y="0"/>
                    <a:pt x="79" y="0"/>
                  </a:cubicBezTo>
                  <a:close/>
                  <a:moveTo>
                    <a:pt x="79" y="149"/>
                  </a:moveTo>
                  <a:cubicBezTo>
                    <a:pt x="40" y="149"/>
                    <a:pt x="8" y="117"/>
                    <a:pt x="8" y="78"/>
                  </a:cubicBezTo>
                  <a:cubicBezTo>
                    <a:pt x="8" y="53"/>
                    <a:pt x="21" y="31"/>
                    <a:pt x="40" y="19"/>
                  </a:cubicBezTo>
                  <a:cubicBezTo>
                    <a:pt x="44" y="16"/>
                    <a:pt x="48" y="13"/>
                    <a:pt x="53" y="11"/>
                  </a:cubicBezTo>
                  <a:cubicBezTo>
                    <a:pt x="68" y="4"/>
                    <a:pt x="85" y="4"/>
                    <a:pt x="100" y="10"/>
                  </a:cubicBezTo>
                  <a:cubicBezTo>
                    <a:pt x="129" y="19"/>
                    <a:pt x="150" y="46"/>
                    <a:pt x="150" y="78"/>
                  </a:cubicBezTo>
                  <a:cubicBezTo>
                    <a:pt x="150" y="117"/>
                    <a:pt x="118" y="149"/>
                    <a:pt x="79"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12" name="Oval 56">
              <a:extLst>
                <a:ext uri="{FF2B5EF4-FFF2-40B4-BE49-F238E27FC236}">
                  <a16:creationId xmlns:a16="http://schemas.microsoft.com/office/drawing/2014/main" id="{633234E9-5722-0E6E-346F-56C13C1EF64A}"/>
                </a:ext>
              </a:extLst>
            </p:cNvPr>
            <p:cNvSpPr>
              <a:spLocks noChangeArrowheads="1"/>
            </p:cNvSpPr>
            <p:nvPr/>
          </p:nvSpPr>
          <p:spPr bwMode="auto">
            <a:xfrm>
              <a:off x="4462463" y="3673476"/>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13" name="Oval 57">
              <a:extLst>
                <a:ext uri="{FF2B5EF4-FFF2-40B4-BE49-F238E27FC236}">
                  <a16:creationId xmlns:a16="http://schemas.microsoft.com/office/drawing/2014/main" id="{C1E5B419-7157-9976-8F0E-BA7386F24826}"/>
                </a:ext>
              </a:extLst>
            </p:cNvPr>
            <p:cNvSpPr>
              <a:spLocks noChangeArrowheads="1"/>
            </p:cNvSpPr>
            <p:nvPr/>
          </p:nvSpPr>
          <p:spPr bwMode="auto">
            <a:xfrm>
              <a:off x="4616450" y="3673476"/>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24" name="Freeform 58">
              <a:extLst>
                <a:ext uri="{FF2B5EF4-FFF2-40B4-BE49-F238E27FC236}">
                  <a16:creationId xmlns:a16="http://schemas.microsoft.com/office/drawing/2014/main" id="{69AFADB1-C890-353C-F0D8-2D242F0815A7}"/>
                </a:ext>
              </a:extLst>
            </p:cNvPr>
            <p:cNvSpPr>
              <a:spLocks/>
            </p:cNvSpPr>
            <p:nvPr/>
          </p:nvSpPr>
          <p:spPr bwMode="auto">
            <a:xfrm>
              <a:off x="4418013" y="3841751"/>
              <a:ext cx="303213" cy="69850"/>
            </a:xfrm>
            <a:custGeom>
              <a:avLst/>
              <a:gdLst>
                <a:gd name="T0" fmla="*/ 89 w 89"/>
                <a:gd name="T1" fmla="*/ 1 h 20"/>
                <a:gd name="T2" fmla="*/ 84 w 89"/>
                <a:gd name="T3" fmla="*/ 1 h 20"/>
                <a:gd name="T4" fmla="*/ 45 w 89"/>
                <a:gd name="T5" fmla="*/ 12 h 20"/>
                <a:gd name="T6" fmla="*/ 5 w 89"/>
                <a:gd name="T7" fmla="*/ 1 h 20"/>
                <a:gd name="T8" fmla="*/ 1 w 89"/>
                <a:gd name="T9" fmla="*/ 1 h 20"/>
                <a:gd name="T10" fmla="*/ 3 w 89"/>
                <a:gd name="T11" fmla="*/ 4 h 20"/>
                <a:gd name="T12" fmla="*/ 0 w 89"/>
                <a:gd name="T13" fmla="*/ 6 h 20"/>
                <a:gd name="T14" fmla="*/ 41 w 89"/>
                <a:gd name="T15" fmla="*/ 19 h 20"/>
                <a:gd name="T16" fmla="*/ 45 w 89"/>
                <a:gd name="T17" fmla="*/ 19 h 20"/>
                <a:gd name="T18" fmla="*/ 89 w 89"/>
                <a:gd name="T19" fmla="*/ 6 h 20"/>
                <a:gd name="T20" fmla="*/ 87 w 89"/>
                <a:gd name="T21" fmla="*/ 4 h 20"/>
                <a:gd name="T22" fmla="*/ 89 w 89"/>
                <a:gd name="T2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20">
                  <a:moveTo>
                    <a:pt x="89" y="1"/>
                  </a:moveTo>
                  <a:cubicBezTo>
                    <a:pt x="88" y="0"/>
                    <a:pt x="85" y="0"/>
                    <a:pt x="84" y="1"/>
                  </a:cubicBezTo>
                  <a:cubicBezTo>
                    <a:pt x="84" y="2"/>
                    <a:pt x="74" y="13"/>
                    <a:pt x="45" y="12"/>
                  </a:cubicBezTo>
                  <a:cubicBezTo>
                    <a:pt x="16" y="13"/>
                    <a:pt x="6" y="2"/>
                    <a:pt x="5" y="1"/>
                  </a:cubicBezTo>
                  <a:cubicBezTo>
                    <a:pt x="4" y="0"/>
                    <a:pt x="2" y="0"/>
                    <a:pt x="1" y="1"/>
                  </a:cubicBezTo>
                  <a:cubicBezTo>
                    <a:pt x="3" y="4"/>
                    <a:pt x="3" y="4"/>
                    <a:pt x="3" y="4"/>
                  </a:cubicBezTo>
                  <a:cubicBezTo>
                    <a:pt x="0" y="6"/>
                    <a:pt x="0" y="6"/>
                    <a:pt x="0" y="6"/>
                  </a:cubicBezTo>
                  <a:cubicBezTo>
                    <a:pt x="2" y="8"/>
                    <a:pt x="13" y="19"/>
                    <a:pt x="41" y="19"/>
                  </a:cubicBezTo>
                  <a:cubicBezTo>
                    <a:pt x="42" y="19"/>
                    <a:pt x="44" y="19"/>
                    <a:pt x="45" y="19"/>
                  </a:cubicBezTo>
                  <a:cubicBezTo>
                    <a:pt x="76" y="20"/>
                    <a:pt x="87" y="8"/>
                    <a:pt x="89" y="6"/>
                  </a:cubicBezTo>
                  <a:cubicBezTo>
                    <a:pt x="87" y="4"/>
                    <a:pt x="87" y="4"/>
                    <a:pt x="87" y="4"/>
                  </a:cubicBezTo>
                  <a:lnTo>
                    <a:pt x="8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sp>
        <p:nvSpPr>
          <p:cNvPr id="2" name="Title 1">
            <a:extLst>
              <a:ext uri="{FF2B5EF4-FFF2-40B4-BE49-F238E27FC236}">
                <a16:creationId xmlns:a16="http://schemas.microsoft.com/office/drawing/2014/main" id="{E528BAA4-0228-0EA9-0B8A-98D16C0C21BD}"/>
              </a:ext>
            </a:extLst>
          </p:cNvPr>
          <p:cNvSpPr>
            <a:spLocks noGrp="1"/>
          </p:cNvSpPr>
          <p:nvPr>
            <p:ph type="title"/>
          </p:nvPr>
        </p:nvSpPr>
        <p:spPr/>
        <p:txBody>
          <a:bodyPr vert="horz"/>
          <a:lstStyle/>
          <a:p>
            <a:r>
              <a:rPr lang="en-US" sz="2000" dirty="0"/>
              <a:t>Conversation guides and tips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738079" y="1387338"/>
            <a:ext cx="3747283" cy="2634439"/>
          </a:xfrm>
          <a:prstGeom prst="rect">
            <a:avLst/>
          </a:prstGeom>
          <a:noFill/>
        </p:spPr>
        <p:txBody>
          <a:bodyPr wrap="square" numCol="1" spcCol="180000">
            <a:spAutoFit/>
          </a:bodyPr>
          <a:lstStyle/>
          <a:p>
            <a:pPr>
              <a:spcBef>
                <a:spcPts val="648"/>
              </a:spcBef>
              <a:spcAft>
                <a:spcPts val="4200"/>
              </a:spcAft>
            </a:pPr>
            <a:r>
              <a:rPr lang="en-AU" sz="1727" b="1" dirty="0">
                <a:solidFill>
                  <a:schemeClr val="accent6"/>
                </a:solidFill>
                <a:latin typeface="Arial" panose="020B0604020202020204" pitchFamily="34" charset="0"/>
                <a:cs typeface="Arial" panose="020B0604020202020204" pitchFamily="34" charset="0"/>
              </a:rPr>
              <a:t>Engaging an applicant when their application first comes through</a:t>
            </a:r>
            <a:endParaRPr lang="en-AU" sz="1295" dirty="0">
              <a:solidFill>
                <a:schemeClr val="accent6"/>
              </a:solidFill>
              <a:latin typeface="Arial" panose="020B0604020202020204" pitchFamily="34" charset="0"/>
              <a:cs typeface="Arial" panose="020B0604020202020204" pitchFamily="34" charset="0"/>
            </a:endParaRPr>
          </a:p>
          <a:p>
            <a:pPr marL="584266">
              <a:spcBef>
                <a:spcPts val="648"/>
              </a:spcBef>
            </a:pPr>
            <a:r>
              <a:rPr lang="en-AU" sz="1295" dirty="0">
                <a:solidFill>
                  <a:schemeClr val="accent6"/>
                </a:solidFill>
                <a:latin typeface="Arial" panose="020B0604020202020204" pitchFamily="34" charset="0"/>
                <a:cs typeface="Arial" panose="020B0604020202020204" pitchFamily="34" charset="0"/>
              </a:rPr>
              <a:t>As we are unsure of the applicant's intentions and expectations, it is useful to assess these within 7 days of receiving an application. This gives an opportunity to understand the applicant, as well as advise them and set realistic expectations.</a:t>
            </a:r>
            <a:endParaRPr lang="en-AU" sz="1511" dirty="0">
              <a:solidFill>
                <a:schemeClr val="accent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0482F88-019C-05F1-3E0E-54DF37C71418}"/>
              </a:ext>
            </a:extLst>
          </p:cNvPr>
          <p:cNvSpPr txBox="1"/>
          <p:nvPr/>
        </p:nvSpPr>
        <p:spPr>
          <a:xfrm>
            <a:off x="5038656" y="3089042"/>
            <a:ext cx="1989767" cy="1594520"/>
          </a:xfrm>
          <a:prstGeom prst="rect">
            <a:avLst/>
          </a:prstGeom>
          <a:noFill/>
        </p:spPr>
        <p:txBody>
          <a:bodyPr wrap="square" numCol="1" spcCol="180000">
            <a:noAutofit/>
          </a:bodyPr>
          <a:lstStyle/>
          <a:p>
            <a:pPr>
              <a:spcBef>
                <a:spcPts val="1295"/>
              </a:spcBef>
            </a:pPr>
            <a:r>
              <a:rPr lang="en-AU" sz="1295" b="1" dirty="0">
                <a:solidFill>
                  <a:schemeClr val="accent6"/>
                </a:solidFill>
                <a:latin typeface="Arial" panose="020B0604020202020204" pitchFamily="34" charset="0"/>
                <a:cs typeface="Arial" panose="020B0604020202020204" pitchFamily="34" charset="0"/>
              </a:rPr>
              <a:t>Useful tools and links</a:t>
            </a:r>
            <a:r>
              <a:rPr lang="en-AU" sz="1295" dirty="0">
                <a:solidFill>
                  <a:schemeClr val="accent6"/>
                </a:solidFill>
                <a:latin typeface="Arial" panose="020B0604020202020204" pitchFamily="34" charset="0"/>
                <a:cs typeface="Arial" panose="020B0604020202020204" pitchFamily="34" charset="0"/>
              </a:rPr>
              <a:t>:</a:t>
            </a: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Getting Started Guide</a:t>
            </a:r>
            <a:endParaRPr lang="en-AU" sz="1295" dirty="0">
              <a:solidFill>
                <a:schemeClr val="accent6"/>
              </a:solidFill>
              <a:highlight>
                <a:srgbClr val="FFFF00"/>
              </a:highlight>
              <a:latin typeface="Arial" panose="020B0604020202020204" pitchFamily="34" charset="0"/>
              <a:cs typeface="Arial" panose="020B0604020202020204" pitchFamily="34" charset="0"/>
            </a:endParaRP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Planning Process Overview Guide</a:t>
            </a:r>
            <a:endParaRPr lang="en-AU" sz="1295" dirty="0">
              <a:solidFill>
                <a:schemeClr val="accent6"/>
              </a:solidFill>
              <a:highlight>
                <a:srgbClr val="FFFF00"/>
              </a:highlight>
              <a:latin typeface="Arial" panose="020B0604020202020204" pitchFamily="34" charset="0"/>
              <a:cs typeface="Arial" panose="020B0604020202020204" pitchFamily="34" charset="0"/>
            </a:endParaRP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FAQs on website</a:t>
            </a:r>
            <a:endParaRPr lang="en-AU" sz="1295" dirty="0">
              <a:solidFill>
                <a:schemeClr val="accent6"/>
              </a:solidFill>
              <a:highlight>
                <a:srgbClr val="FFFF00"/>
              </a:highlight>
              <a:latin typeface="Arial" panose="020B0604020202020204" pitchFamily="34" charset="0"/>
              <a:cs typeface="Arial" panose="020B0604020202020204" pitchFamily="34" charset="0"/>
            </a:endParaRPr>
          </a:p>
          <a:p>
            <a:pPr>
              <a:spcBef>
                <a:spcPts val="1295"/>
              </a:spcBef>
            </a:pPr>
            <a:endParaRPr lang="en-AU" sz="1511" dirty="0">
              <a:solidFill>
                <a:schemeClr val="accent6"/>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7E63447-BBE1-E0F5-D2F8-465D40262318}"/>
              </a:ext>
            </a:extLst>
          </p:cNvPr>
          <p:cNvSpPr txBox="1"/>
          <p:nvPr/>
        </p:nvSpPr>
        <p:spPr>
          <a:xfrm>
            <a:off x="1030705" y="5098547"/>
            <a:ext cx="479618" cy="358111"/>
          </a:xfrm>
          <a:prstGeom prst="rect">
            <a:avLst/>
          </a:prstGeom>
          <a:noFill/>
        </p:spPr>
        <p:txBody>
          <a:bodyPr wrap="none" rtlCol="0">
            <a:spAutoFit/>
          </a:bodyPr>
          <a:lstStyle/>
          <a:p>
            <a:r>
              <a:rPr lang="en-US" sz="1727" b="1" dirty="0">
                <a:solidFill>
                  <a:schemeClr val="accent6"/>
                </a:solidFill>
              </a:rPr>
              <a:t>Do</a:t>
            </a:r>
          </a:p>
        </p:txBody>
      </p:sp>
      <p:sp>
        <p:nvSpPr>
          <p:cNvPr id="15" name="TextBox 14">
            <a:extLst>
              <a:ext uri="{FF2B5EF4-FFF2-40B4-BE49-F238E27FC236}">
                <a16:creationId xmlns:a16="http://schemas.microsoft.com/office/drawing/2014/main" id="{D4C4D081-E46D-53C4-8E21-CAE344A98604}"/>
              </a:ext>
            </a:extLst>
          </p:cNvPr>
          <p:cNvSpPr txBox="1"/>
          <p:nvPr/>
        </p:nvSpPr>
        <p:spPr>
          <a:xfrm>
            <a:off x="545094" y="5653896"/>
            <a:ext cx="3108462" cy="4076392"/>
          </a:xfrm>
          <a:prstGeom prst="rect">
            <a:avLst/>
          </a:prstGeom>
          <a:noFill/>
        </p:spPr>
        <p:txBody>
          <a:bodyPr wrap="square" lIns="98694" tIns="49347" rIns="98694" bIns="49347" numCol="1" spcCol="180000" anchor="t">
            <a:noAutofit/>
          </a:bodyPr>
          <a:lstStyle/>
          <a:p>
            <a:pPr>
              <a:spcBef>
                <a:spcPts val="648"/>
              </a:spcBef>
            </a:pPr>
            <a:r>
              <a:rPr lang="en-AU" sz="1200" dirty="0">
                <a:latin typeface="Arial"/>
                <a:cs typeface="Arial"/>
              </a:rPr>
              <a:t>Manage expectations</a:t>
            </a:r>
          </a:p>
          <a:p>
            <a:pPr marL="185046" indent="-185046">
              <a:spcBef>
                <a:spcPts val="648"/>
              </a:spcBef>
              <a:buFont typeface="Arial" panose="020B0604020202020204" pitchFamily="34" charset="0"/>
              <a:buChar char="•"/>
            </a:pPr>
            <a:r>
              <a:rPr lang="en-AU" sz="1200" dirty="0">
                <a:latin typeface="Arial"/>
                <a:cs typeface="Arial"/>
              </a:rPr>
              <a:t>Call applicants within 7 days of their submission to introduce yourself. This is a good way to build rapport early</a:t>
            </a:r>
            <a:endParaRPr lang="en-AU" sz="1200" dirty="0">
              <a:latin typeface="Arial" panose="020B0604020202020204" pitchFamily="34" charset="0"/>
              <a:cs typeface="Arial" panose="020B0604020202020204" pitchFamily="34" charset="0"/>
            </a:endParaRPr>
          </a:p>
          <a:p>
            <a:pPr marL="185046" indent="-185046">
              <a:spcBef>
                <a:spcPts val="648"/>
              </a:spcBef>
              <a:buFont typeface="Arial" panose="020B0604020202020204" pitchFamily="34" charset="0"/>
              <a:buChar char="•"/>
            </a:pPr>
            <a:r>
              <a:rPr lang="en-AU" sz="1200" dirty="0">
                <a:latin typeface="Arial"/>
                <a:cs typeface="Arial"/>
              </a:rPr>
              <a:t>Ask about their intentions and expectations for the proposal (</a:t>
            </a:r>
            <a:r>
              <a:rPr lang="en-AU" sz="1200" dirty="0" err="1">
                <a:latin typeface="Arial"/>
                <a:cs typeface="Arial"/>
              </a:rPr>
              <a:t>eg.</a:t>
            </a:r>
            <a:r>
              <a:rPr lang="en-AU" sz="1200" dirty="0">
                <a:latin typeface="Arial"/>
                <a:cs typeface="Arial"/>
              </a:rPr>
              <a:t> do they want a quick and easy approval, do they want a large and complex outcome, are they willing to run a gauntlet of advertising and objectors)?</a:t>
            </a:r>
          </a:p>
          <a:p>
            <a:pPr marL="185046" indent="-185046">
              <a:spcBef>
                <a:spcPts val="648"/>
              </a:spcBef>
              <a:buFont typeface="Arial" panose="020B0604020202020204" pitchFamily="34" charset="0"/>
              <a:buChar char="•"/>
            </a:pPr>
            <a:r>
              <a:rPr lang="en-AU" sz="1200" dirty="0">
                <a:latin typeface="Arial"/>
                <a:cs typeface="Arial"/>
              </a:rPr>
              <a:t>Understand their constraints (</a:t>
            </a:r>
            <a:r>
              <a:rPr lang="en-AU" sz="1200" dirty="0" err="1">
                <a:latin typeface="Arial"/>
                <a:cs typeface="Arial"/>
              </a:rPr>
              <a:t>eg.</a:t>
            </a:r>
            <a:r>
              <a:rPr lang="en-AU" sz="1200" dirty="0">
                <a:latin typeface="Arial"/>
                <a:cs typeface="Arial"/>
              </a:rPr>
              <a:t> timeframes, budget)</a:t>
            </a:r>
          </a:p>
          <a:p>
            <a:pPr marL="185046" indent="-185046">
              <a:spcBef>
                <a:spcPts val="648"/>
              </a:spcBef>
              <a:buFont typeface="Arial" panose="020B0604020202020204" pitchFamily="34" charset="0"/>
              <a:buChar char="•"/>
            </a:pPr>
            <a:r>
              <a:rPr lang="en-AU" sz="1200" dirty="0">
                <a:latin typeface="Arial"/>
                <a:cs typeface="Arial"/>
              </a:rPr>
              <a:t>Understand whether they prepared this application themselves or with a planning professional</a:t>
            </a:r>
          </a:p>
          <a:p>
            <a:pPr marL="185046" indent="-185046">
              <a:spcBef>
                <a:spcPts val="648"/>
              </a:spcBef>
              <a:buFont typeface="Arial" panose="020B0604020202020204" pitchFamily="34" charset="0"/>
              <a:buChar char="•"/>
            </a:pPr>
            <a:r>
              <a:rPr lang="en-AU" sz="1200" dirty="0">
                <a:latin typeface="Arial"/>
                <a:cs typeface="Arial"/>
              </a:rPr>
              <a:t>Provide realistic timeframes. </a:t>
            </a:r>
            <a:endParaRPr lang="en-AU" sz="1200"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07AF2B5D-79E2-2354-F7CF-EA64753F4809}"/>
              </a:ext>
            </a:extLst>
          </p:cNvPr>
          <p:cNvSpPr txBox="1"/>
          <p:nvPr/>
        </p:nvSpPr>
        <p:spPr>
          <a:xfrm>
            <a:off x="3867925" y="5073428"/>
            <a:ext cx="3337761" cy="3867494"/>
          </a:xfrm>
          <a:prstGeom prst="rect">
            <a:avLst/>
          </a:prstGeom>
          <a:noFill/>
        </p:spPr>
        <p:txBody>
          <a:bodyPr wrap="square" numCol="1" spcCol="180000">
            <a:noAutofit/>
          </a:bodyPr>
          <a:lstStyle/>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“We will need to refer this to heritage experts in line with planning laws, and the minimum will be 6-8 weeks before we can assess”</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"What you are trying to do is complex, and it is worth spending a few thousand dollars up front to engage with a planning consultant rather than potentially deal with multiple request for information”</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Keep timeframes broad and aligned to statutory timeframes (reference the ‘Timeframes’ page of this guide</a:t>
            </a:r>
          </a:p>
        </p:txBody>
      </p:sp>
      <p:sp>
        <p:nvSpPr>
          <p:cNvPr id="69" name="TextBox 68">
            <a:extLst>
              <a:ext uri="{FF2B5EF4-FFF2-40B4-BE49-F238E27FC236}">
                <a16:creationId xmlns:a16="http://schemas.microsoft.com/office/drawing/2014/main" id="{AB9B97B9-0C65-FBBF-A93A-500E3CD5125A}"/>
              </a:ext>
            </a:extLst>
          </p:cNvPr>
          <p:cNvSpPr txBox="1"/>
          <p:nvPr/>
        </p:nvSpPr>
        <p:spPr>
          <a:xfrm>
            <a:off x="4629647" y="7895557"/>
            <a:ext cx="774570" cy="369332"/>
          </a:xfrm>
          <a:prstGeom prst="rect">
            <a:avLst/>
          </a:prstGeom>
          <a:noFill/>
        </p:spPr>
        <p:txBody>
          <a:bodyPr wrap="none" rtlCol="0">
            <a:spAutoFit/>
          </a:bodyPr>
          <a:lstStyle/>
          <a:p>
            <a:r>
              <a:rPr lang="en-US" sz="1800" b="1" dirty="0">
                <a:solidFill>
                  <a:schemeClr val="accent6"/>
                </a:solidFill>
              </a:rPr>
              <a:t>Don’t</a:t>
            </a:r>
          </a:p>
        </p:txBody>
      </p:sp>
      <p:sp>
        <p:nvSpPr>
          <p:cNvPr id="23" name="TextBox 22">
            <a:extLst>
              <a:ext uri="{FF2B5EF4-FFF2-40B4-BE49-F238E27FC236}">
                <a16:creationId xmlns:a16="http://schemas.microsoft.com/office/drawing/2014/main" id="{1D1651D0-2932-01AA-5D6B-082A7B6F611E}"/>
              </a:ext>
            </a:extLst>
          </p:cNvPr>
          <p:cNvSpPr txBox="1"/>
          <p:nvPr/>
        </p:nvSpPr>
        <p:spPr>
          <a:xfrm>
            <a:off x="3881929" y="8490130"/>
            <a:ext cx="3222522" cy="1440458"/>
          </a:xfrm>
          <a:prstGeom prst="rect">
            <a:avLst/>
          </a:prstGeom>
          <a:noFill/>
        </p:spPr>
        <p:txBody>
          <a:bodyPr wrap="square" numCol="1" spcCol="180000">
            <a:noAutofit/>
          </a:bodyPr>
          <a:lstStyle/>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Speculate on the application outcome</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"I can flag with you what is a concern, but can't speculate on the outcome“</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Overcommit to timeframes and try to please the customer</a:t>
            </a:r>
          </a:p>
        </p:txBody>
      </p:sp>
      <p:cxnSp>
        <p:nvCxnSpPr>
          <p:cNvPr id="46" name="Straight Connector 45">
            <a:extLst>
              <a:ext uri="{FF2B5EF4-FFF2-40B4-BE49-F238E27FC236}">
                <a16:creationId xmlns:a16="http://schemas.microsoft.com/office/drawing/2014/main" id="{DF965F1A-3B60-B0DD-532D-081B29319EB2}"/>
              </a:ext>
              <a:ext uri="{C183D7F6-B498-43B3-948B-1728B52AA6E4}">
                <adec:decorative xmlns:adec="http://schemas.microsoft.com/office/drawing/2017/decorative" val="1"/>
              </a:ext>
            </a:extLst>
          </p:cNvPr>
          <p:cNvCxnSpPr>
            <a:cxnSpLocks/>
          </p:cNvCxnSpPr>
          <p:nvPr/>
        </p:nvCxnSpPr>
        <p:spPr>
          <a:xfrm>
            <a:off x="788324" y="2246731"/>
            <a:ext cx="36631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E177ACFC-35D8-7B6E-44EE-AE7D6A2DD3A0}"/>
              </a:ext>
              <a:ext uri="{C183D7F6-B498-43B3-948B-1728B52AA6E4}">
                <adec:decorative xmlns:adec="http://schemas.microsoft.com/office/drawing/2017/decorative" val="1"/>
              </a:ext>
            </a:extLst>
          </p:cNvPr>
          <p:cNvGrpSpPr>
            <a:grpSpLocks noChangeAspect="1"/>
          </p:cNvGrpSpPr>
          <p:nvPr/>
        </p:nvGrpSpPr>
        <p:grpSpPr>
          <a:xfrm>
            <a:off x="5181924" y="2675915"/>
            <a:ext cx="343366" cy="327570"/>
            <a:chOff x="4981441" y="2212806"/>
            <a:chExt cx="552450" cy="527050"/>
          </a:xfrm>
          <a:solidFill>
            <a:schemeClr val="accent1"/>
          </a:solidFill>
        </p:grpSpPr>
        <p:sp>
          <p:nvSpPr>
            <p:cNvPr id="48" name="Freeform 29">
              <a:extLst>
                <a:ext uri="{FF2B5EF4-FFF2-40B4-BE49-F238E27FC236}">
                  <a16:creationId xmlns:a16="http://schemas.microsoft.com/office/drawing/2014/main" id="{182A1850-E5CA-B1E2-1BC0-89E547AD8879}"/>
                </a:ext>
              </a:extLst>
            </p:cNvPr>
            <p:cNvSpPr>
              <a:spLocks noEditPoints="1"/>
            </p:cNvSpPr>
            <p:nvPr/>
          </p:nvSpPr>
          <p:spPr bwMode="auto">
            <a:xfrm>
              <a:off x="5051425" y="2636838"/>
              <a:ext cx="28575" cy="30163"/>
            </a:xfrm>
            <a:custGeom>
              <a:avLst/>
              <a:gdLst>
                <a:gd name="T0" fmla="*/ 4 w 9"/>
                <a:gd name="T1" fmla="*/ 0 h 9"/>
                <a:gd name="T2" fmla="*/ 1 w 9"/>
                <a:gd name="T3" fmla="*/ 2 h 9"/>
                <a:gd name="T4" fmla="*/ 0 w 9"/>
                <a:gd name="T5" fmla="*/ 5 h 9"/>
                <a:gd name="T6" fmla="*/ 4 w 9"/>
                <a:gd name="T7" fmla="*/ 9 h 9"/>
                <a:gd name="T8" fmla="*/ 9 w 9"/>
                <a:gd name="T9" fmla="*/ 5 h 9"/>
                <a:gd name="T10" fmla="*/ 4 w 9"/>
                <a:gd name="T11" fmla="*/ 0 h 9"/>
                <a:gd name="T12" fmla="*/ 4 w 9"/>
                <a:gd name="T13" fmla="*/ 8 h 9"/>
                <a:gd name="T14" fmla="*/ 1 w 9"/>
                <a:gd name="T15" fmla="*/ 5 h 9"/>
                <a:gd name="T16" fmla="*/ 2 w 9"/>
                <a:gd name="T17" fmla="*/ 2 h 9"/>
                <a:gd name="T18" fmla="*/ 2 w 9"/>
                <a:gd name="T19" fmla="*/ 2 h 9"/>
                <a:gd name="T20" fmla="*/ 4 w 9"/>
                <a:gd name="T21" fmla="*/ 2 h 9"/>
                <a:gd name="T22" fmla="*/ 7 w 9"/>
                <a:gd name="T23" fmla="*/ 5 h 9"/>
                <a:gd name="T24" fmla="*/ 4 w 9"/>
                <a:gd name="T2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4" y="0"/>
                  </a:moveTo>
                  <a:cubicBezTo>
                    <a:pt x="3" y="0"/>
                    <a:pt x="2" y="1"/>
                    <a:pt x="1" y="2"/>
                  </a:cubicBezTo>
                  <a:cubicBezTo>
                    <a:pt x="0" y="2"/>
                    <a:pt x="0" y="4"/>
                    <a:pt x="0" y="5"/>
                  </a:cubicBezTo>
                  <a:cubicBezTo>
                    <a:pt x="0" y="7"/>
                    <a:pt x="2" y="9"/>
                    <a:pt x="4" y="9"/>
                  </a:cubicBezTo>
                  <a:cubicBezTo>
                    <a:pt x="7" y="9"/>
                    <a:pt x="9" y="7"/>
                    <a:pt x="9" y="5"/>
                  </a:cubicBezTo>
                  <a:cubicBezTo>
                    <a:pt x="9" y="2"/>
                    <a:pt x="7" y="0"/>
                    <a:pt x="4" y="0"/>
                  </a:cubicBezTo>
                  <a:close/>
                  <a:moveTo>
                    <a:pt x="4" y="8"/>
                  </a:moveTo>
                  <a:cubicBezTo>
                    <a:pt x="2" y="8"/>
                    <a:pt x="1" y="6"/>
                    <a:pt x="1" y="5"/>
                  </a:cubicBezTo>
                  <a:cubicBezTo>
                    <a:pt x="1" y="4"/>
                    <a:pt x="1" y="3"/>
                    <a:pt x="2" y="2"/>
                  </a:cubicBezTo>
                  <a:cubicBezTo>
                    <a:pt x="2" y="2"/>
                    <a:pt x="2" y="2"/>
                    <a:pt x="2" y="2"/>
                  </a:cubicBezTo>
                  <a:cubicBezTo>
                    <a:pt x="2" y="2"/>
                    <a:pt x="3" y="2"/>
                    <a:pt x="4" y="2"/>
                  </a:cubicBezTo>
                  <a:cubicBezTo>
                    <a:pt x="6" y="2"/>
                    <a:pt x="7" y="3"/>
                    <a:pt x="7" y="5"/>
                  </a:cubicBezTo>
                  <a:cubicBezTo>
                    <a:pt x="7" y="6"/>
                    <a:pt x="6"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6" name="Freeform 31">
              <a:extLst>
                <a:ext uri="{FF2B5EF4-FFF2-40B4-BE49-F238E27FC236}">
                  <a16:creationId xmlns:a16="http://schemas.microsoft.com/office/drawing/2014/main" id="{BDE3F780-A82B-3DC8-DB73-9059248B6314}"/>
                </a:ext>
              </a:extLst>
            </p:cNvPr>
            <p:cNvSpPr>
              <a:spLocks/>
            </p:cNvSpPr>
            <p:nvPr/>
          </p:nvSpPr>
          <p:spPr bwMode="auto">
            <a:xfrm>
              <a:off x="5051425" y="2636838"/>
              <a:ext cx="28575" cy="30163"/>
            </a:xfrm>
            <a:custGeom>
              <a:avLst/>
              <a:gdLst>
                <a:gd name="T0" fmla="*/ 4 w 9"/>
                <a:gd name="T1" fmla="*/ 9 h 9"/>
                <a:gd name="T2" fmla="*/ 0 w 9"/>
                <a:gd name="T3" fmla="*/ 5 h 9"/>
                <a:gd name="T4" fmla="*/ 1 w 9"/>
                <a:gd name="T5" fmla="*/ 2 h 9"/>
                <a:gd name="T6" fmla="*/ 4 w 9"/>
                <a:gd name="T7" fmla="*/ 0 h 9"/>
                <a:gd name="T8" fmla="*/ 9 w 9"/>
                <a:gd name="T9" fmla="*/ 5 h 9"/>
                <a:gd name="T10" fmla="*/ 4 w 9"/>
                <a:gd name="T11" fmla="*/ 9 h 9"/>
              </a:gdLst>
              <a:ahLst/>
              <a:cxnLst>
                <a:cxn ang="0">
                  <a:pos x="T0" y="T1"/>
                </a:cxn>
                <a:cxn ang="0">
                  <a:pos x="T2" y="T3"/>
                </a:cxn>
                <a:cxn ang="0">
                  <a:pos x="T4" y="T5"/>
                </a:cxn>
                <a:cxn ang="0">
                  <a:pos x="T6" y="T7"/>
                </a:cxn>
                <a:cxn ang="0">
                  <a:pos x="T8" y="T9"/>
                </a:cxn>
                <a:cxn ang="0">
                  <a:pos x="T10" y="T11"/>
                </a:cxn>
              </a:cxnLst>
              <a:rect l="0" t="0" r="r" b="b"/>
              <a:pathLst>
                <a:path w="9" h="9">
                  <a:moveTo>
                    <a:pt x="4" y="9"/>
                  </a:moveTo>
                  <a:cubicBezTo>
                    <a:pt x="2" y="9"/>
                    <a:pt x="0" y="7"/>
                    <a:pt x="0" y="5"/>
                  </a:cubicBezTo>
                  <a:cubicBezTo>
                    <a:pt x="0" y="4"/>
                    <a:pt x="0" y="2"/>
                    <a:pt x="1" y="2"/>
                  </a:cubicBezTo>
                  <a:cubicBezTo>
                    <a:pt x="2" y="1"/>
                    <a:pt x="3" y="0"/>
                    <a:pt x="4" y="0"/>
                  </a:cubicBezTo>
                  <a:cubicBezTo>
                    <a:pt x="7" y="0"/>
                    <a:pt x="9" y="2"/>
                    <a:pt x="9" y="5"/>
                  </a:cubicBezTo>
                  <a:cubicBezTo>
                    <a:pt x="9" y="7"/>
                    <a:pt x="7"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7" name="Freeform 32">
              <a:extLst>
                <a:ext uri="{FF2B5EF4-FFF2-40B4-BE49-F238E27FC236}">
                  <a16:creationId xmlns:a16="http://schemas.microsoft.com/office/drawing/2014/main" id="{9B9F1BCA-1712-9483-4AE6-5C62768E1E91}"/>
                </a:ext>
              </a:extLst>
            </p:cNvPr>
            <p:cNvSpPr>
              <a:spLocks noEditPoints="1"/>
            </p:cNvSpPr>
            <p:nvPr/>
          </p:nvSpPr>
          <p:spPr bwMode="auto">
            <a:xfrm>
              <a:off x="4981441" y="2212806"/>
              <a:ext cx="552450" cy="527050"/>
            </a:xfrm>
            <a:custGeom>
              <a:avLst/>
              <a:gdLst>
                <a:gd name="T0" fmla="*/ 164 w 173"/>
                <a:gd name="T1" fmla="*/ 34 h 165"/>
                <a:gd name="T2" fmla="*/ 161 w 173"/>
                <a:gd name="T3" fmla="*/ 37 h 165"/>
                <a:gd name="T4" fmla="*/ 161 w 173"/>
                <a:gd name="T5" fmla="*/ 37 h 165"/>
                <a:gd name="T6" fmla="*/ 142 w 173"/>
                <a:gd name="T7" fmla="*/ 55 h 165"/>
                <a:gd name="T8" fmla="*/ 142 w 173"/>
                <a:gd name="T9" fmla="*/ 55 h 165"/>
                <a:gd name="T10" fmla="*/ 128 w 173"/>
                <a:gd name="T11" fmla="*/ 61 h 165"/>
                <a:gd name="T12" fmla="*/ 108 w 173"/>
                <a:gd name="T13" fmla="*/ 41 h 165"/>
                <a:gd name="T14" fmla="*/ 114 w 173"/>
                <a:gd name="T15" fmla="*/ 28 h 165"/>
                <a:gd name="T16" fmla="*/ 136 w 173"/>
                <a:gd name="T17" fmla="*/ 6 h 165"/>
                <a:gd name="T18" fmla="*/ 114 w 173"/>
                <a:gd name="T19" fmla="*/ 0 h 165"/>
                <a:gd name="T20" fmla="*/ 92 w 173"/>
                <a:gd name="T21" fmla="*/ 9 h 165"/>
                <a:gd name="T22" fmla="*/ 71 w 173"/>
                <a:gd name="T23" fmla="*/ 29 h 165"/>
                <a:gd name="T24" fmla="*/ 71 w 173"/>
                <a:gd name="T25" fmla="*/ 71 h 165"/>
                <a:gd name="T26" fmla="*/ 71 w 173"/>
                <a:gd name="T27" fmla="*/ 71 h 165"/>
                <a:gd name="T28" fmla="*/ 71 w 173"/>
                <a:gd name="T29" fmla="*/ 72 h 165"/>
                <a:gd name="T30" fmla="*/ 7 w 173"/>
                <a:gd name="T31" fmla="*/ 127 h 165"/>
                <a:gd name="T32" fmla="*/ 0 w 173"/>
                <a:gd name="T33" fmla="*/ 143 h 165"/>
                <a:gd name="T34" fmla="*/ 23 w 173"/>
                <a:gd name="T35" fmla="*/ 165 h 165"/>
                <a:gd name="T36" fmla="*/ 39 w 173"/>
                <a:gd name="T37" fmla="*/ 158 h 165"/>
                <a:gd name="T38" fmla="*/ 97 w 173"/>
                <a:gd name="T39" fmla="*/ 96 h 165"/>
                <a:gd name="T40" fmla="*/ 98 w 173"/>
                <a:gd name="T41" fmla="*/ 96 h 165"/>
                <a:gd name="T42" fmla="*/ 125 w 173"/>
                <a:gd name="T43" fmla="*/ 105 h 165"/>
                <a:gd name="T44" fmla="*/ 141 w 173"/>
                <a:gd name="T45" fmla="*/ 98 h 165"/>
                <a:gd name="T46" fmla="*/ 162 w 173"/>
                <a:gd name="T47" fmla="*/ 78 h 165"/>
                <a:gd name="T48" fmla="*/ 164 w 173"/>
                <a:gd name="T49" fmla="*/ 34 h 165"/>
                <a:gd name="T50" fmla="*/ 157 w 173"/>
                <a:gd name="T51" fmla="*/ 73 h 165"/>
                <a:gd name="T52" fmla="*/ 136 w 173"/>
                <a:gd name="T53" fmla="*/ 94 h 165"/>
                <a:gd name="T54" fmla="*/ 125 w 173"/>
                <a:gd name="T55" fmla="*/ 98 h 165"/>
                <a:gd name="T56" fmla="*/ 99 w 173"/>
                <a:gd name="T57" fmla="*/ 90 h 165"/>
                <a:gd name="T58" fmla="*/ 99 w 173"/>
                <a:gd name="T59" fmla="*/ 90 h 165"/>
                <a:gd name="T60" fmla="*/ 98 w 173"/>
                <a:gd name="T61" fmla="*/ 89 h 165"/>
                <a:gd name="T62" fmla="*/ 94 w 173"/>
                <a:gd name="T63" fmla="*/ 90 h 165"/>
                <a:gd name="T64" fmla="*/ 94 w 173"/>
                <a:gd name="T65" fmla="*/ 91 h 165"/>
                <a:gd name="T66" fmla="*/ 94 w 173"/>
                <a:gd name="T67" fmla="*/ 91 h 165"/>
                <a:gd name="T68" fmla="*/ 34 w 173"/>
                <a:gd name="T69" fmla="*/ 154 h 165"/>
                <a:gd name="T70" fmla="*/ 23 w 173"/>
                <a:gd name="T71" fmla="*/ 158 h 165"/>
                <a:gd name="T72" fmla="*/ 7 w 173"/>
                <a:gd name="T73" fmla="*/ 143 h 165"/>
                <a:gd name="T74" fmla="*/ 12 w 173"/>
                <a:gd name="T75" fmla="*/ 132 h 165"/>
                <a:gd name="T76" fmla="*/ 77 w 173"/>
                <a:gd name="T77" fmla="*/ 75 h 165"/>
                <a:gd name="T78" fmla="*/ 77 w 173"/>
                <a:gd name="T79" fmla="*/ 75 h 165"/>
                <a:gd name="T80" fmla="*/ 77 w 173"/>
                <a:gd name="T81" fmla="*/ 74 h 165"/>
                <a:gd name="T82" fmla="*/ 79 w 173"/>
                <a:gd name="T83" fmla="*/ 72 h 165"/>
                <a:gd name="T84" fmla="*/ 78 w 173"/>
                <a:gd name="T85" fmla="*/ 70 h 165"/>
                <a:gd name="T86" fmla="*/ 78 w 173"/>
                <a:gd name="T87" fmla="*/ 70 h 165"/>
                <a:gd name="T88" fmla="*/ 78 w 173"/>
                <a:gd name="T89" fmla="*/ 70 h 165"/>
                <a:gd name="T90" fmla="*/ 76 w 173"/>
                <a:gd name="T91" fmla="*/ 34 h 165"/>
                <a:gd name="T92" fmla="*/ 97 w 173"/>
                <a:gd name="T93" fmla="*/ 13 h 165"/>
                <a:gd name="T94" fmla="*/ 114 w 173"/>
                <a:gd name="T95" fmla="*/ 7 h 165"/>
                <a:gd name="T96" fmla="*/ 123 w 173"/>
                <a:gd name="T97" fmla="*/ 8 h 165"/>
                <a:gd name="T98" fmla="*/ 124 w 173"/>
                <a:gd name="T99" fmla="*/ 8 h 165"/>
                <a:gd name="T100" fmla="*/ 109 w 173"/>
                <a:gd name="T101" fmla="*/ 23 h 165"/>
                <a:gd name="T102" fmla="*/ 101 w 173"/>
                <a:gd name="T103" fmla="*/ 41 h 165"/>
                <a:gd name="T104" fmla="*/ 128 w 173"/>
                <a:gd name="T105" fmla="*/ 67 h 165"/>
                <a:gd name="T106" fmla="*/ 147 w 173"/>
                <a:gd name="T107" fmla="*/ 59 h 165"/>
                <a:gd name="T108" fmla="*/ 147 w 173"/>
                <a:gd name="T109" fmla="*/ 59 h 165"/>
                <a:gd name="T110" fmla="*/ 147 w 173"/>
                <a:gd name="T111" fmla="*/ 59 h 165"/>
                <a:gd name="T112" fmla="*/ 162 w 173"/>
                <a:gd name="T113" fmla="*/ 45 h 165"/>
                <a:gd name="T114" fmla="*/ 162 w 173"/>
                <a:gd name="T115" fmla="*/ 46 h 165"/>
                <a:gd name="T116" fmla="*/ 157 w 173"/>
                <a:gd name="T117" fmla="*/ 7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65">
                  <a:moveTo>
                    <a:pt x="164" y="34"/>
                  </a:moveTo>
                  <a:cubicBezTo>
                    <a:pt x="161" y="37"/>
                    <a:pt x="161" y="37"/>
                    <a:pt x="161" y="37"/>
                  </a:cubicBezTo>
                  <a:cubicBezTo>
                    <a:pt x="161" y="37"/>
                    <a:pt x="161" y="37"/>
                    <a:pt x="161" y="37"/>
                  </a:cubicBezTo>
                  <a:cubicBezTo>
                    <a:pt x="142" y="55"/>
                    <a:pt x="142" y="55"/>
                    <a:pt x="142" y="55"/>
                  </a:cubicBezTo>
                  <a:cubicBezTo>
                    <a:pt x="142" y="55"/>
                    <a:pt x="142" y="55"/>
                    <a:pt x="142" y="55"/>
                  </a:cubicBezTo>
                  <a:cubicBezTo>
                    <a:pt x="138" y="59"/>
                    <a:pt x="133" y="61"/>
                    <a:pt x="128" y="61"/>
                  </a:cubicBezTo>
                  <a:cubicBezTo>
                    <a:pt x="117" y="61"/>
                    <a:pt x="108" y="52"/>
                    <a:pt x="108" y="41"/>
                  </a:cubicBezTo>
                  <a:cubicBezTo>
                    <a:pt x="108" y="36"/>
                    <a:pt x="110" y="32"/>
                    <a:pt x="114" y="28"/>
                  </a:cubicBezTo>
                  <a:cubicBezTo>
                    <a:pt x="136" y="6"/>
                    <a:pt x="136" y="6"/>
                    <a:pt x="136" y="6"/>
                  </a:cubicBezTo>
                  <a:cubicBezTo>
                    <a:pt x="129" y="2"/>
                    <a:pt x="121" y="0"/>
                    <a:pt x="114" y="0"/>
                  </a:cubicBezTo>
                  <a:cubicBezTo>
                    <a:pt x="105" y="0"/>
                    <a:pt x="98" y="3"/>
                    <a:pt x="92" y="9"/>
                  </a:cubicBezTo>
                  <a:cubicBezTo>
                    <a:pt x="71" y="29"/>
                    <a:pt x="71" y="29"/>
                    <a:pt x="71" y="29"/>
                  </a:cubicBezTo>
                  <a:cubicBezTo>
                    <a:pt x="60" y="41"/>
                    <a:pt x="60" y="55"/>
                    <a:pt x="71" y="71"/>
                  </a:cubicBezTo>
                  <a:cubicBezTo>
                    <a:pt x="71" y="71"/>
                    <a:pt x="71" y="71"/>
                    <a:pt x="71" y="71"/>
                  </a:cubicBezTo>
                  <a:cubicBezTo>
                    <a:pt x="71" y="72"/>
                    <a:pt x="71" y="72"/>
                    <a:pt x="71" y="72"/>
                  </a:cubicBezTo>
                  <a:cubicBezTo>
                    <a:pt x="7" y="127"/>
                    <a:pt x="7" y="127"/>
                    <a:pt x="7" y="127"/>
                  </a:cubicBezTo>
                  <a:cubicBezTo>
                    <a:pt x="3" y="131"/>
                    <a:pt x="0" y="137"/>
                    <a:pt x="0" y="143"/>
                  </a:cubicBezTo>
                  <a:cubicBezTo>
                    <a:pt x="0" y="155"/>
                    <a:pt x="10" y="165"/>
                    <a:pt x="23" y="165"/>
                  </a:cubicBezTo>
                  <a:cubicBezTo>
                    <a:pt x="29" y="165"/>
                    <a:pt x="35" y="162"/>
                    <a:pt x="39" y="158"/>
                  </a:cubicBezTo>
                  <a:cubicBezTo>
                    <a:pt x="97" y="96"/>
                    <a:pt x="97" y="96"/>
                    <a:pt x="97" y="96"/>
                  </a:cubicBezTo>
                  <a:cubicBezTo>
                    <a:pt x="98" y="96"/>
                    <a:pt x="98" y="96"/>
                    <a:pt x="98" y="96"/>
                  </a:cubicBezTo>
                  <a:cubicBezTo>
                    <a:pt x="112" y="104"/>
                    <a:pt x="125" y="105"/>
                    <a:pt x="125" y="105"/>
                  </a:cubicBezTo>
                  <a:cubicBezTo>
                    <a:pt x="131" y="105"/>
                    <a:pt x="137" y="102"/>
                    <a:pt x="141" y="98"/>
                  </a:cubicBezTo>
                  <a:cubicBezTo>
                    <a:pt x="162" y="78"/>
                    <a:pt x="162" y="78"/>
                    <a:pt x="162" y="78"/>
                  </a:cubicBezTo>
                  <a:cubicBezTo>
                    <a:pt x="172" y="67"/>
                    <a:pt x="173" y="50"/>
                    <a:pt x="164" y="34"/>
                  </a:cubicBezTo>
                  <a:close/>
                  <a:moveTo>
                    <a:pt x="157" y="73"/>
                  </a:moveTo>
                  <a:cubicBezTo>
                    <a:pt x="136" y="94"/>
                    <a:pt x="136" y="94"/>
                    <a:pt x="136" y="94"/>
                  </a:cubicBezTo>
                  <a:cubicBezTo>
                    <a:pt x="134" y="96"/>
                    <a:pt x="129" y="98"/>
                    <a:pt x="125" y="98"/>
                  </a:cubicBezTo>
                  <a:cubicBezTo>
                    <a:pt x="125" y="98"/>
                    <a:pt x="112" y="97"/>
                    <a:pt x="99" y="90"/>
                  </a:cubicBezTo>
                  <a:cubicBezTo>
                    <a:pt x="99" y="90"/>
                    <a:pt x="99" y="90"/>
                    <a:pt x="99" y="90"/>
                  </a:cubicBezTo>
                  <a:cubicBezTo>
                    <a:pt x="98" y="89"/>
                    <a:pt x="98" y="89"/>
                    <a:pt x="98" y="89"/>
                  </a:cubicBezTo>
                  <a:cubicBezTo>
                    <a:pt x="97" y="88"/>
                    <a:pt x="95" y="89"/>
                    <a:pt x="94" y="90"/>
                  </a:cubicBezTo>
                  <a:cubicBezTo>
                    <a:pt x="94" y="91"/>
                    <a:pt x="94" y="91"/>
                    <a:pt x="94" y="91"/>
                  </a:cubicBezTo>
                  <a:cubicBezTo>
                    <a:pt x="94" y="91"/>
                    <a:pt x="94" y="91"/>
                    <a:pt x="94" y="91"/>
                  </a:cubicBezTo>
                  <a:cubicBezTo>
                    <a:pt x="34" y="154"/>
                    <a:pt x="34" y="154"/>
                    <a:pt x="34" y="154"/>
                  </a:cubicBezTo>
                  <a:cubicBezTo>
                    <a:pt x="31" y="157"/>
                    <a:pt x="27" y="158"/>
                    <a:pt x="23" y="158"/>
                  </a:cubicBezTo>
                  <a:cubicBezTo>
                    <a:pt x="14" y="158"/>
                    <a:pt x="7" y="151"/>
                    <a:pt x="7" y="143"/>
                  </a:cubicBezTo>
                  <a:cubicBezTo>
                    <a:pt x="7" y="139"/>
                    <a:pt x="9" y="135"/>
                    <a:pt x="12" y="132"/>
                  </a:cubicBezTo>
                  <a:cubicBezTo>
                    <a:pt x="77" y="75"/>
                    <a:pt x="77" y="75"/>
                    <a:pt x="77" y="75"/>
                  </a:cubicBezTo>
                  <a:cubicBezTo>
                    <a:pt x="77" y="75"/>
                    <a:pt x="77" y="75"/>
                    <a:pt x="77" y="75"/>
                  </a:cubicBezTo>
                  <a:cubicBezTo>
                    <a:pt x="77" y="74"/>
                    <a:pt x="77" y="74"/>
                    <a:pt x="77" y="74"/>
                  </a:cubicBezTo>
                  <a:cubicBezTo>
                    <a:pt x="78" y="74"/>
                    <a:pt x="79" y="73"/>
                    <a:pt x="79" y="72"/>
                  </a:cubicBezTo>
                  <a:cubicBezTo>
                    <a:pt x="79" y="71"/>
                    <a:pt x="78" y="71"/>
                    <a:pt x="78" y="70"/>
                  </a:cubicBezTo>
                  <a:cubicBezTo>
                    <a:pt x="78" y="70"/>
                    <a:pt x="78" y="70"/>
                    <a:pt x="78" y="70"/>
                  </a:cubicBezTo>
                  <a:cubicBezTo>
                    <a:pt x="78" y="70"/>
                    <a:pt x="78" y="70"/>
                    <a:pt x="78" y="70"/>
                  </a:cubicBezTo>
                  <a:cubicBezTo>
                    <a:pt x="67" y="55"/>
                    <a:pt x="66" y="44"/>
                    <a:pt x="76" y="34"/>
                  </a:cubicBezTo>
                  <a:cubicBezTo>
                    <a:pt x="97" y="13"/>
                    <a:pt x="97" y="13"/>
                    <a:pt x="97" y="13"/>
                  </a:cubicBezTo>
                  <a:cubicBezTo>
                    <a:pt x="102" y="8"/>
                    <a:pt x="109" y="7"/>
                    <a:pt x="114" y="7"/>
                  </a:cubicBezTo>
                  <a:cubicBezTo>
                    <a:pt x="117" y="7"/>
                    <a:pt x="120" y="7"/>
                    <a:pt x="123" y="8"/>
                  </a:cubicBezTo>
                  <a:cubicBezTo>
                    <a:pt x="124" y="8"/>
                    <a:pt x="124" y="8"/>
                    <a:pt x="124" y="8"/>
                  </a:cubicBezTo>
                  <a:cubicBezTo>
                    <a:pt x="109" y="23"/>
                    <a:pt x="109" y="23"/>
                    <a:pt x="109" y="23"/>
                  </a:cubicBezTo>
                  <a:cubicBezTo>
                    <a:pt x="104" y="28"/>
                    <a:pt x="101" y="35"/>
                    <a:pt x="101" y="41"/>
                  </a:cubicBezTo>
                  <a:cubicBezTo>
                    <a:pt x="101" y="55"/>
                    <a:pt x="113" y="67"/>
                    <a:pt x="128" y="67"/>
                  </a:cubicBezTo>
                  <a:cubicBezTo>
                    <a:pt x="135" y="67"/>
                    <a:pt x="142" y="64"/>
                    <a:pt x="147" y="59"/>
                  </a:cubicBezTo>
                  <a:cubicBezTo>
                    <a:pt x="147" y="59"/>
                    <a:pt x="147" y="59"/>
                    <a:pt x="147" y="59"/>
                  </a:cubicBezTo>
                  <a:cubicBezTo>
                    <a:pt x="147" y="59"/>
                    <a:pt x="147" y="59"/>
                    <a:pt x="147" y="59"/>
                  </a:cubicBezTo>
                  <a:cubicBezTo>
                    <a:pt x="162" y="45"/>
                    <a:pt x="162" y="45"/>
                    <a:pt x="162" y="45"/>
                  </a:cubicBezTo>
                  <a:cubicBezTo>
                    <a:pt x="162" y="46"/>
                    <a:pt x="162" y="46"/>
                    <a:pt x="162" y="46"/>
                  </a:cubicBezTo>
                  <a:cubicBezTo>
                    <a:pt x="166" y="57"/>
                    <a:pt x="164" y="67"/>
                    <a:pt x="157"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8" name="Freeform 33">
              <a:extLst>
                <a:ext uri="{FF2B5EF4-FFF2-40B4-BE49-F238E27FC236}">
                  <a16:creationId xmlns:a16="http://schemas.microsoft.com/office/drawing/2014/main" id="{4359A21E-89B3-44D4-0235-A90CC1356782}"/>
                </a:ext>
              </a:extLst>
            </p:cNvPr>
            <p:cNvSpPr>
              <a:spLocks/>
            </p:cNvSpPr>
            <p:nvPr/>
          </p:nvSpPr>
          <p:spPr bwMode="auto">
            <a:xfrm>
              <a:off x="5054600" y="2644775"/>
              <a:ext cx="19050" cy="19050"/>
            </a:xfrm>
            <a:custGeom>
              <a:avLst/>
              <a:gdLst>
                <a:gd name="T0" fmla="*/ 3 w 6"/>
                <a:gd name="T1" fmla="*/ 0 h 6"/>
                <a:gd name="T2" fmla="*/ 1 w 6"/>
                <a:gd name="T3" fmla="*/ 0 h 6"/>
                <a:gd name="T4" fmla="*/ 1 w 6"/>
                <a:gd name="T5" fmla="*/ 0 h 6"/>
                <a:gd name="T6" fmla="*/ 0 w 6"/>
                <a:gd name="T7" fmla="*/ 3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2" y="0"/>
                    <a:pt x="1" y="0"/>
                    <a:pt x="1" y="0"/>
                  </a:cubicBezTo>
                  <a:cubicBezTo>
                    <a:pt x="1" y="0"/>
                    <a:pt x="1" y="0"/>
                    <a:pt x="1" y="0"/>
                  </a:cubicBezTo>
                  <a:cubicBezTo>
                    <a:pt x="0" y="1"/>
                    <a:pt x="0" y="2"/>
                    <a:pt x="0" y="3"/>
                  </a:cubicBezTo>
                  <a:cubicBezTo>
                    <a:pt x="0" y="4"/>
                    <a:pt x="1" y="6"/>
                    <a:pt x="3" y="6"/>
                  </a:cubicBezTo>
                  <a:cubicBezTo>
                    <a:pt x="5" y="6"/>
                    <a:pt x="6" y="4"/>
                    <a:pt x="6" y="3"/>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cxnSp>
        <p:nvCxnSpPr>
          <p:cNvPr id="66" name="Straight Connector 65">
            <a:extLst>
              <a:ext uri="{FF2B5EF4-FFF2-40B4-BE49-F238E27FC236}">
                <a16:creationId xmlns:a16="http://schemas.microsoft.com/office/drawing/2014/main" id="{76FD43B2-3484-C0AA-9FB8-261FA745B4A2}"/>
              </a:ext>
              <a:ext uri="{C183D7F6-B498-43B3-948B-1728B52AA6E4}">
                <adec:decorative xmlns:adec="http://schemas.microsoft.com/office/drawing/2017/decorative" val="1"/>
              </a:ext>
            </a:extLst>
          </p:cNvPr>
          <p:cNvCxnSpPr>
            <a:cxnSpLocks/>
          </p:cNvCxnSpPr>
          <p:nvPr/>
        </p:nvCxnSpPr>
        <p:spPr>
          <a:xfrm>
            <a:off x="3779837" y="5098548"/>
            <a:ext cx="0" cy="471387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C2AAE58D-D2A6-E694-9456-3AC394F28367}"/>
              </a:ext>
              <a:ext uri="{C183D7F6-B498-43B3-948B-1728B52AA6E4}">
                <adec:decorative xmlns:adec="http://schemas.microsoft.com/office/drawing/2017/decorative" val="1"/>
              </a:ext>
            </a:extLst>
          </p:cNvPr>
          <p:cNvGrpSpPr/>
          <p:nvPr/>
        </p:nvGrpSpPr>
        <p:grpSpPr>
          <a:xfrm>
            <a:off x="4135182" y="7848039"/>
            <a:ext cx="479761" cy="460447"/>
            <a:chOff x="3682063" y="5253156"/>
            <a:chExt cx="444500" cy="426606"/>
          </a:xfrm>
        </p:grpSpPr>
        <p:sp>
          <p:nvSpPr>
            <p:cNvPr id="70" name="Rectangle: Diagonal Corners Rounded 69">
              <a:extLst>
                <a:ext uri="{FF2B5EF4-FFF2-40B4-BE49-F238E27FC236}">
                  <a16:creationId xmlns:a16="http://schemas.microsoft.com/office/drawing/2014/main" id="{ED6A50EB-0B70-FCD9-9E53-B968ACCBDA3C}"/>
                </a:ext>
              </a:extLst>
            </p:cNvPr>
            <p:cNvSpPr/>
            <p:nvPr/>
          </p:nvSpPr>
          <p:spPr>
            <a:xfrm>
              <a:off x="3682063" y="5253156"/>
              <a:ext cx="444500" cy="426606"/>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latin typeface="Arial" panose="020B0604020202020204" pitchFamily="34" charset="0"/>
                <a:cs typeface="Arial" panose="020B0604020202020204" pitchFamily="34" charset="0"/>
              </a:endParaRPr>
            </a:p>
          </p:txBody>
        </p:sp>
        <p:grpSp>
          <p:nvGrpSpPr>
            <p:cNvPr id="71" name="Group 70">
              <a:extLst>
                <a:ext uri="{FF2B5EF4-FFF2-40B4-BE49-F238E27FC236}">
                  <a16:creationId xmlns:a16="http://schemas.microsoft.com/office/drawing/2014/main" id="{62444116-0916-FE9C-9BC4-B769005EB428}"/>
                </a:ext>
              </a:extLst>
            </p:cNvPr>
            <p:cNvGrpSpPr>
              <a:grpSpLocks noChangeAspect="1"/>
            </p:cNvGrpSpPr>
            <p:nvPr/>
          </p:nvGrpSpPr>
          <p:grpSpPr>
            <a:xfrm>
              <a:off x="3757760" y="5319906"/>
              <a:ext cx="293107" cy="293107"/>
              <a:chOff x="5094288" y="3074988"/>
              <a:chExt cx="536575" cy="536575"/>
            </a:xfrm>
            <a:solidFill>
              <a:schemeClr val="bg1"/>
            </a:solidFill>
          </p:grpSpPr>
          <p:sp>
            <p:nvSpPr>
              <p:cNvPr id="72" name="Freeform 15">
                <a:extLst>
                  <a:ext uri="{FF2B5EF4-FFF2-40B4-BE49-F238E27FC236}">
                    <a16:creationId xmlns:a16="http://schemas.microsoft.com/office/drawing/2014/main" id="{40BE370D-F02C-B7F5-9A1D-1586B13E4D82}"/>
                  </a:ext>
                </a:extLst>
              </p:cNvPr>
              <p:cNvSpPr>
                <a:spLocks noEditPoints="1"/>
              </p:cNvSpPr>
              <p:nvPr/>
            </p:nvSpPr>
            <p:spPr bwMode="auto">
              <a:xfrm>
                <a:off x="5094288" y="3074988"/>
                <a:ext cx="536575" cy="5365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63 h 170"/>
                  <a:gd name="T12" fmla="*/ 7 w 170"/>
                  <a:gd name="T13" fmla="*/ 85 h 170"/>
                  <a:gd name="T14" fmla="*/ 85 w 170"/>
                  <a:gd name="T15" fmla="*/ 7 h 170"/>
                  <a:gd name="T16" fmla="*/ 163 w 170"/>
                  <a:gd name="T17" fmla="*/ 85 h 170"/>
                  <a:gd name="T18" fmla="*/ 85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5" y="163"/>
                    </a:moveTo>
                    <a:cubicBezTo>
                      <a:pt x="42" y="163"/>
                      <a:pt x="7" y="128"/>
                      <a:pt x="7" y="85"/>
                    </a:cubicBezTo>
                    <a:cubicBezTo>
                      <a:pt x="7" y="42"/>
                      <a:pt x="42" y="7"/>
                      <a:pt x="85" y="7"/>
                    </a:cubicBezTo>
                    <a:cubicBezTo>
                      <a:pt x="128" y="7"/>
                      <a:pt x="163" y="42"/>
                      <a:pt x="163" y="85"/>
                    </a:cubicBezTo>
                    <a:cubicBezTo>
                      <a:pt x="163" y="128"/>
                      <a:pt x="128" y="163"/>
                      <a:pt x="85"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73" name="Freeform 16">
                <a:extLst>
                  <a:ext uri="{FF2B5EF4-FFF2-40B4-BE49-F238E27FC236}">
                    <a16:creationId xmlns:a16="http://schemas.microsoft.com/office/drawing/2014/main" id="{596E00BD-E37D-2203-A5D9-5B1EE135DE74}"/>
                  </a:ext>
                </a:extLst>
              </p:cNvPr>
              <p:cNvSpPr>
                <a:spLocks/>
              </p:cNvSpPr>
              <p:nvPr/>
            </p:nvSpPr>
            <p:spPr bwMode="auto">
              <a:xfrm>
                <a:off x="5257801" y="3238501"/>
                <a:ext cx="209550" cy="209550"/>
              </a:xfrm>
              <a:custGeom>
                <a:avLst/>
                <a:gdLst>
                  <a:gd name="T0" fmla="*/ 65 w 66"/>
                  <a:gd name="T1" fmla="*/ 2 h 66"/>
                  <a:gd name="T2" fmla="*/ 59 w 66"/>
                  <a:gd name="T3" fmla="*/ 2 h 66"/>
                  <a:gd name="T4" fmla="*/ 33 w 66"/>
                  <a:gd name="T5" fmla="*/ 28 h 66"/>
                  <a:gd name="T6" fmla="*/ 7 w 66"/>
                  <a:gd name="T7" fmla="*/ 2 h 66"/>
                  <a:gd name="T8" fmla="*/ 1 w 66"/>
                  <a:gd name="T9" fmla="*/ 2 h 66"/>
                  <a:gd name="T10" fmla="*/ 1 w 66"/>
                  <a:gd name="T11" fmla="*/ 7 h 66"/>
                  <a:gd name="T12" fmla="*/ 28 w 66"/>
                  <a:gd name="T13" fmla="*/ 33 h 66"/>
                  <a:gd name="T14" fmla="*/ 1 w 66"/>
                  <a:gd name="T15" fmla="*/ 60 h 66"/>
                  <a:gd name="T16" fmla="*/ 1 w 66"/>
                  <a:gd name="T17" fmla="*/ 65 h 66"/>
                  <a:gd name="T18" fmla="*/ 4 w 66"/>
                  <a:gd name="T19" fmla="*/ 66 h 66"/>
                  <a:gd name="T20" fmla="*/ 7 w 66"/>
                  <a:gd name="T21" fmla="*/ 65 h 66"/>
                  <a:gd name="T22" fmla="*/ 33 w 66"/>
                  <a:gd name="T23" fmla="*/ 38 h 66"/>
                  <a:gd name="T24" fmla="*/ 59 w 66"/>
                  <a:gd name="T25" fmla="*/ 65 h 66"/>
                  <a:gd name="T26" fmla="*/ 62 w 66"/>
                  <a:gd name="T27" fmla="*/ 66 h 66"/>
                  <a:gd name="T28" fmla="*/ 65 w 66"/>
                  <a:gd name="T29" fmla="*/ 65 h 66"/>
                  <a:gd name="T30" fmla="*/ 65 w 66"/>
                  <a:gd name="T31" fmla="*/ 60 h 66"/>
                  <a:gd name="T32" fmla="*/ 38 w 66"/>
                  <a:gd name="T33" fmla="*/ 33 h 66"/>
                  <a:gd name="T34" fmla="*/ 65 w 66"/>
                  <a:gd name="T35" fmla="*/ 7 h 66"/>
                  <a:gd name="T36" fmla="*/ 65 w 66"/>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65" y="2"/>
                    </a:moveTo>
                    <a:cubicBezTo>
                      <a:pt x="63" y="0"/>
                      <a:pt x="61" y="0"/>
                      <a:pt x="59" y="2"/>
                    </a:cubicBezTo>
                    <a:cubicBezTo>
                      <a:pt x="33" y="28"/>
                      <a:pt x="33" y="28"/>
                      <a:pt x="33" y="28"/>
                    </a:cubicBezTo>
                    <a:cubicBezTo>
                      <a:pt x="7" y="2"/>
                      <a:pt x="7" y="2"/>
                      <a:pt x="7" y="2"/>
                    </a:cubicBezTo>
                    <a:cubicBezTo>
                      <a:pt x="5" y="0"/>
                      <a:pt x="3" y="0"/>
                      <a:pt x="1" y="2"/>
                    </a:cubicBezTo>
                    <a:cubicBezTo>
                      <a:pt x="0" y="3"/>
                      <a:pt x="0" y="5"/>
                      <a:pt x="1" y="7"/>
                    </a:cubicBezTo>
                    <a:cubicBezTo>
                      <a:pt x="28" y="33"/>
                      <a:pt x="28" y="33"/>
                      <a:pt x="28" y="33"/>
                    </a:cubicBezTo>
                    <a:cubicBezTo>
                      <a:pt x="1" y="60"/>
                      <a:pt x="1" y="60"/>
                      <a:pt x="1" y="60"/>
                    </a:cubicBezTo>
                    <a:cubicBezTo>
                      <a:pt x="0" y="61"/>
                      <a:pt x="0" y="63"/>
                      <a:pt x="1" y="65"/>
                    </a:cubicBezTo>
                    <a:cubicBezTo>
                      <a:pt x="2" y="65"/>
                      <a:pt x="3" y="66"/>
                      <a:pt x="4" y="66"/>
                    </a:cubicBezTo>
                    <a:cubicBezTo>
                      <a:pt x="5" y="66"/>
                      <a:pt x="6" y="65"/>
                      <a:pt x="7" y="65"/>
                    </a:cubicBezTo>
                    <a:cubicBezTo>
                      <a:pt x="33" y="38"/>
                      <a:pt x="33" y="38"/>
                      <a:pt x="33" y="38"/>
                    </a:cubicBezTo>
                    <a:cubicBezTo>
                      <a:pt x="59" y="65"/>
                      <a:pt x="59" y="65"/>
                      <a:pt x="59" y="65"/>
                    </a:cubicBezTo>
                    <a:cubicBezTo>
                      <a:pt x="60" y="65"/>
                      <a:pt x="61" y="66"/>
                      <a:pt x="62" y="66"/>
                    </a:cubicBezTo>
                    <a:cubicBezTo>
                      <a:pt x="63" y="66"/>
                      <a:pt x="64" y="65"/>
                      <a:pt x="65" y="65"/>
                    </a:cubicBezTo>
                    <a:cubicBezTo>
                      <a:pt x="66" y="63"/>
                      <a:pt x="66" y="61"/>
                      <a:pt x="65" y="60"/>
                    </a:cubicBezTo>
                    <a:cubicBezTo>
                      <a:pt x="38" y="33"/>
                      <a:pt x="38" y="33"/>
                      <a:pt x="38" y="33"/>
                    </a:cubicBezTo>
                    <a:cubicBezTo>
                      <a:pt x="65" y="7"/>
                      <a:pt x="65" y="7"/>
                      <a:pt x="65" y="7"/>
                    </a:cubicBezTo>
                    <a:cubicBezTo>
                      <a:pt x="66" y="5"/>
                      <a:pt x="66" y="3"/>
                      <a:pt x="6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spTree>
    <p:extLst>
      <p:ext uri="{BB962C8B-B14F-4D97-AF65-F5344CB8AC3E}">
        <p14:creationId xmlns:p14="http://schemas.microsoft.com/office/powerpoint/2010/main" val="2948376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013090952"/>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BF45CA4F-C21E-23D7-D219-859EB74F1018}"/>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17</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59675" cy="56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545094" y="1165673"/>
            <a:ext cx="4149619" cy="3807865"/>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98460CFE-778E-AC85-0919-F00551FA769A}"/>
              </a:ext>
              <a:ext uri="{C183D7F6-B498-43B3-948B-1728B52AA6E4}">
                <adec:decorative xmlns:adec="http://schemas.microsoft.com/office/drawing/2017/decorative" val="1"/>
              </a:ext>
            </a:extLst>
          </p:cNvPr>
          <p:cNvGrpSpPr/>
          <p:nvPr/>
        </p:nvGrpSpPr>
        <p:grpSpPr>
          <a:xfrm>
            <a:off x="786481" y="3770620"/>
            <a:ext cx="408788" cy="414852"/>
            <a:chOff x="7777163" y="3503613"/>
            <a:chExt cx="534988" cy="542925"/>
          </a:xfrm>
          <a:solidFill>
            <a:schemeClr val="accent6"/>
          </a:solidFill>
        </p:grpSpPr>
        <p:sp>
          <p:nvSpPr>
            <p:cNvPr id="40" name="Freeform 35">
              <a:extLst>
                <a:ext uri="{FF2B5EF4-FFF2-40B4-BE49-F238E27FC236}">
                  <a16:creationId xmlns:a16="http://schemas.microsoft.com/office/drawing/2014/main" id="{A03B7C09-DC73-AEC2-B632-A9FE5307FC33}"/>
                </a:ext>
              </a:extLst>
            </p:cNvPr>
            <p:cNvSpPr>
              <a:spLocks noEditPoints="1"/>
            </p:cNvSpPr>
            <p:nvPr/>
          </p:nvSpPr>
          <p:spPr bwMode="auto">
            <a:xfrm>
              <a:off x="7777163" y="3503613"/>
              <a:ext cx="534988" cy="542925"/>
            </a:xfrm>
            <a:custGeom>
              <a:avLst/>
              <a:gdLst>
                <a:gd name="T0" fmla="*/ 79 w 157"/>
                <a:gd name="T1" fmla="*/ 0 h 157"/>
                <a:gd name="T2" fmla="*/ 0 w 157"/>
                <a:gd name="T3" fmla="*/ 78 h 157"/>
                <a:gd name="T4" fmla="*/ 79 w 157"/>
                <a:gd name="T5" fmla="*/ 157 h 157"/>
                <a:gd name="T6" fmla="*/ 157 w 157"/>
                <a:gd name="T7" fmla="*/ 78 h 157"/>
                <a:gd name="T8" fmla="*/ 79 w 157"/>
                <a:gd name="T9" fmla="*/ 0 h 157"/>
                <a:gd name="T10" fmla="*/ 79 w 157"/>
                <a:gd name="T11" fmla="*/ 149 h 157"/>
                <a:gd name="T12" fmla="*/ 7 w 157"/>
                <a:gd name="T13" fmla="*/ 78 h 157"/>
                <a:gd name="T14" fmla="*/ 79 w 157"/>
                <a:gd name="T15" fmla="*/ 7 h 157"/>
                <a:gd name="T16" fmla="*/ 150 w 157"/>
                <a:gd name="T17" fmla="*/ 78 h 157"/>
                <a:gd name="T18" fmla="*/ 79 w 157"/>
                <a:gd name="T19" fmla="*/ 1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57">
                  <a:moveTo>
                    <a:pt x="79" y="0"/>
                  </a:moveTo>
                  <a:cubicBezTo>
                    <a:pt x="35" y="0"/>
                    <a:pt x="0" y="35"/>
                    <a:pt x="0" y="78"/>
                  </a:cubicBezTo>
                  <a:cubicBezTo>
                    <a:pt x="0" y="121"/>
                    <a:pt x="35" y="157"/>
                    <a:pt x="79" y="157"/>
                  </a:cubicBezTo>
                  <a:cubicBezTo>
                    <a:pt x="122" y="157"/>
                    <a:pt x="157" y="121"/>
                    <a:pt x="157" y="78"/>
                  </a:cubicBezTo>
                  <a:cubicBezTo>
                    <a:pt x="157" y="35"/>
                    <a:pt x="122" y="0"/>
                    <a:pt x="79" y="0"/>
                  </a:cubicBezTo>
                  <a:close/>
                  <a:moveTo>
                    <a:pt x="79" y="149"/>
                  </a:moveTo>
                  <a:cubicBezTo>
                    <a:pt x="39" y="149"/>
                    <a:pt x="7" y="117"/>
                    <a:pt x="7" y="78"/>
                  </a:cubicBezTo>
                  <a:cubicBezTo>
                    <a:pt x="7" y="39"/>
                    <a:pt x="39" y="7"/>
                    <a:pt x="79" y="7"/>
                  </a:cubicBezTo>
                  <a:cubicBezTo>
                    <a:pt x="118" y="7"/>
                    <a:pt x="150" y="39"/>
                    <a:pt x="150" y="78"/>
                  </a:cubicBezTo>
                  <a:cubicBezTo>
                    <a:pt x="150" y="117"/>
                    <a:pt x="118" y="149"/>
                    <a:pt x="79"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1" name="Oval 36">
              <a:extLst>
                <a:ext uri="{FF2B5EF4-FFF2-40B4-BE49-F238E27FC236}">
                  <a16:creationId xmlns:a16="http://schemas.microsoft.com/office/drawing/2014/main" id="{CAA477AA-75DC-535E-0D78-02481B447A96}"/>
                </a:ext>
              </a:extLst>
            </p:cNvPr>
            <p:cNvSpPr>
              <a:spLocks noChangeArrowheads="1"/>
            </p:cNvSpPr>
            <p:nvPr/>
          </p:nvSpPr>
          <p:spPr bwMode="auto">
            <a:xfrm>
              <a:off x="7940675" y="3665538"/>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2" name="Oval 37">
              <a:extLst>
                <a:ext uri="{FF2B5EF4-FFF2-40B4-BE49-F238E27FC236}">
                  <a16:creationId xmlns:a16="http://schemas.microsoft.com/office/drawing/2014/main" id="{EF1BCD0A-ED59-3831-7F9B-7CA8CDCDB7E7}"/>
                </a:ext>
              </a:extLst>
            </p:cNvPr>
            <p:cNvSpPr>
              <a:spLocks noChangeArrowheads="1"/>
            </p:cNvSpPr>
            <p:nvPr/>
          </p:nvSpPr>
          <p:spPr bwMode="auto">
            <a:xfrm>
              <a:off x="8094663" y="3665538"/>
              <a:ext cx="50800"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3" name="Freeform 38">
              <a:extLst>
                <a:ext uri="{FF2B5EF4-FFF2-40B4-BE49-F238E27FC236}">
                  <a16:creationId xmlns:a16="http://schemas.microsoft.com/office/drawing/2014/main" id="{9086B62D-5F0D-1357-13BC-4658282D0BE2}"/>
                </a:ext>
              </a:extLst>
            </p:cNvPr>
            <p:cNvSpPr>
              <a:spLocks/>
            </p:cNvSpPr>
            <p:nvPr/>
          </p:nvSpPr>
          <p:spPr bwMode="auto">
            <a:xfrm>
              <a:off x="7940675" y="3829051"/>
              <a:ext cx="214313" cy="79375"/>
            </a:xfrm>
            <a:custGeom>
              <a:avLst/>
              <a:gdLst>
                <a:gd name="T0" fmla="*/ 49 w 63"/>
                <a:gd name="T1" fmla="*/ 1 h 23"/>
                <a:gd name="T2" fmla="*/ 42 w 63"/>
                <a:gd name="T3" fmla="*/ 11 h 23"/>
                <a:gd name="T4" fmla="*/ 41 w 63"/>
                <a:gd name="T5" fmla="*/ 15 h 23"/>
                <a:gd name="T6" fmla="*/ 39 w 63"/>
                <a:gd name="T7" fmla="*/ 11 h 23"/>
                <a:gd name="T8" fmla="*/ 31 w 63"/>
                <a:gd name="T9" fmla="*/ 1 h 23"/>
                <a:gd name="T10" fmla="*/ 31 w 63"/>
                <a:gd name="T11" fmla="*/ 1 h 23"/>
                <a:gd name="T12" fmla="*/ 24 w 63"/>
                <a:gd name="T13" fmla="*/ 11 h 23"/>
                <a:gd name="T14" fmla="*/ 22 w 63"/>
                <a:gd name="T15" fmla="*/ 17 h 23"/>
                <a:gd name="T16" fmla="*/ 19 w 63"/>
                <a:gd name="T17" fmla="*/ 11 h 23"/>
                <a:gd name="T18" fmla="*/ 12 w 63"/>
                <a:gd name="T19" fmla="*/ 0 h 23"/>
                <a:gd name="T20" fmla="*/ 0 w 63"/>
                <a:gd name="T21" fmla="*/ 19 h 23"/>
                <a:gd name="T22" fmla="*/ 6 w 63"/>
                <a:gd name="T23" fmla="*/ 20 h 23"/>
                <a:gd name="T24" fmla="*/ 11 w 63"/>
                <a:gd name="T25" fmla="*/ 6 h 23"/>
                <a:gd name="T26" fmla="*/ 14 w 63"/>
                <a:gd name="T27" fmla="*/ 12 h 23"/>
                <a:gd name="T28" fmla="*/ 22 w 63"/>
                <a:gd name="T29" fmla="*/ 23 h 23"/>
                <a:gd name="T30" fmla="*/ 22 w 63"/>
                <a:gd name="T31" fmla="*/ 23 h 23"/>
                <a:gd name="T32" fmla="*/ 30 w 63"/>
                <a:gd name="T33" fmla="*/ 13 h 23"/>
                <a:gd name="T34" fmla="*/ 31 w 63"/>
                <a:gd name="T35" fmla="*/ 8 h 23"/>
                <a:gd name="T36" fmla="*/ 34 w 63"/>
                <a:gd name="T37" fmla="*/ 13 h 23"/>
                <a:gd name="T38" fmla="*/ 41 w 63"/>
                <a:gd name="T39" fmla="*/ 22 h 23"/>
                <a:gd name="T40" fmla="*/ 48 w 63"/>
                <a:gd name="T41" fmla="*/ 12 h 23"/>
                <a:gd name="T42" fmla="*/ 50 w 63"/>
                <a:gd name="T43" fmla="*/ 6 h 23"/>
                <a:gd name="T44" fmla="*/ 58 w 63"/>
                <a:gd name="T45" fmla="*/ 21 h 23"/>
                <a:gd name="T46" fmla="*/ 63 w 63"/>
                <a:gd name="T47" fmla="*/ 19 h 23"/>
                <a:gd name="T48" fmla="*/ 49 w 63"/>
                <a:gd name="T4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23">
                  <a:moveTo>
                    <a:pt x="49" y="1"/>
                  </a:moveTo>
                  <a:cubicBezTo>
                    <a:pt x="45" y="1"/>
                    <a:pt x="44" y="5"/>
                    <a:pt x="42" y="11"/>
                  </a:cubicBezTo>
                  <a:cubicBezTo>
                    <a:pt x="42" y="13"/>
                    <a:pt x="41" y="14"/>
                    <a:pt x="41" y="15"/>
                  </a:cubicBezTo>
                  <a:cubicBezTo>
                    <a:pt x="40" y="14"/>
                    <a:pt x="40" y="13"/>
                    <a:pt x="39" y="11"/>
                  </a:cubicBezTo>
                  <a:cubicBezTo>
                    <a:pt x="37" y="5"/>
                    <a:pt x="35" y="1"/>
                    <a:pt x="31" y="1"/>
                  </a:cubicBezTo>
                  <a:cubicBezTo>
                    <a:pt x="31" y="1"/>
                    <a:pt x="31" y="1"/>
                    <a:pt x="31" y="1"/>
                  </a:cubicBezTo>
                  <a:cubicBezTo>
                    <a:pt x="28" y="1"/>
                    <a:pt x="26" y="5"/>
                    <a:pt x="24" y="11"/>
                  </a:cubicBezTo>
                  <a:cubicBezTo>
                    <a:pt x="23" y="13"/>
                    <a:pt x="23" y="15"/>
                    <a:pt x="22" y="17"/>
                  </a:cubicBezTo>
                  <a:cubicBezTo>
                    <a:pt x="21" y="15"/>
                    <a:pt x="20" y="12"/>
                    <a:pt x="19" y="11"/>
                  </a:cubicBezTo>
                  <a:cubicBezTo>
                    <a:pt x="17" y="3"/>
                    <a:pt x="15" y="0"/>
                    <a:pt x="12" y="0"/>
                  </a:cubicBezTo>
                  <a:cubicBezTo>
                    <a:pt x="7" y="0"/>
                    <a:pt x="4" y="6"/>
                    <a:pt x="0" y="19"/>
                  </a:cubicBezTo>
                  <a:cubicBezTo>
                    <a:pt x="6" y="20"/>
                    <a:pt x="6" y="20"/>
                    <a:pt x="6" y="20"/>
                  </a:cubicBezTo>
                  <a:cubicBezTo>
                    <a:pt x="7" y="15"/>
                    <a:pt x="9" y="8"/>
                    <a:pt x="11" y="6"/>
                  </a:cubicBezTo>
                  <a:cubicBezTo>
                    <a:pt x="12" y="7"/>
                    <a:pt x="13" y="10"/>
                    <a:pt x="14" y="12"/>
                  </a:cubicBezTo>
                  <a:cubicBezTo>
                    <a:pt x="17" y="19"/>
                    <a:pt x="18" y="23"/>
                    <a:pt x="22" y="23"/>
                  </a:cubicBezTo>
                  <a:cubicBezTo>
                    <a:pt x="22" y="23"/>
                    <a:pt x="22" y="23"/>
                    <a:pt x="22" y="23"/>
                  </a:cubicBezTo>
                  <a:cubicBezTo>
                    <a:pt x="26" y="23"/>
                    <a:pt x="27" y="19"/>
                    <a:pt x="30" y="13"/>
                  </a:cubicBezTo>
                  <a:cubicBezTo>
                    <a:pt x="30" y="11"/>
                    <a:pt x="31" y="9"/>
                    <a:pt x="31" y="8"/>
                  </a:cubicBezTo>
                  <a:cubicBezTo>
                    <a:pt x="32" y="9"/>
                    <a:pt x="33" y="11"/>
                    <a:pt x="34" y="13"/>
                  </a:cubicBezTo>
                  <a:cubicBezTo>
                    <a:pt x="36" y="19"/>
                    <a:pt x="37" y="23"/>
                    <a:pt x="41" y="22"/>
                  </a:cubicBezTo>
                  <a:cubicBezTo>
                    <a:pt x="45" y="22"/>
                    <a:pt x="46" y="19"/>
                    <a:pt x="48" y="12"/>
                  </a:cubicBezTo>
                  <a:cubicBezTo>
                    <a:pt x="48" y="10"/>
                    <a:pt x="49" y="8"/>
                    <a:pt x="50" y="6"/>
                  </a:cubicBezTo>
                  <a:cubicBezTo>
                    <a:pt x="52" y="9"/>
                    <a:pt x="55" y="16"/>
                    <a:pt x="58" y="21"/>
                  </a:cubicBezTo>
                  <a:cubicBezTo>
                    <a:pt x="63" y="19"/>
                    <a:pt x="63" y="19"/>
                    <a:pt x="63" y="19"/>
                  </a:cubicBezTo>
                  <a:cubicBezTo>
                    <a:pt x="57" y="7"/>
                    <a:pt x="54" y="1"/>
                    <a:pt x="4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44" name="Group 43">
            <a:extLst>
              <a:ext uri="{FF2B5EF4-FFF2-40B4-BE49-F238E27FC236}">
                <a16:creationId xmlns:a16="http://schemas.microsoft.com/office/drawing/2014/main" id="{318EAE95-5D34-3499-FD7B-97C31C942F69}"/>
              </a:ext>
              <a:ext uri="{C183D7F6-B498-43B3-948B-1728B52AA6E4}">
                <adec:decorative xmlns:adec="http://schemas.microsoft.com/office/drawing/2017/decorative" val="1"/>
              </a:ext>
            </a:extLst>
          </p:cNvPr>
          <p:cNvGrpSpPr/>
          <p:nvPr/>
        </p:nvGrpSpPr>
        <p:grpSpPr>
          <a:xfrm>
            <a:off x="786481" y="2871928"/>
            <a:ext cx="408788" cy="412426"/>
            <a:chOff x="4302125" y="3509963"/>
            <a:chExt cx="534988" cy="539750"/>
          </a:xfrm>
          <a:solidFill>
            <a:schemeClr val="accent6"/>
          </a:solidFill>
        </p:grpSpPr>
        <p:sp>
          <p:nvSpPr>
            <p:cNvPr id="45" name="Freeform 55">
              <a:extLst>
                <a:ext uri="{FF2B5EF4-FFF2-40B4-BE49-F238E27FC236}">
                  <a16:creationId xmlns:a16="http://schemas.microsoft.com/office/drawing/2014/main" id="{D025E455-BA2A-2CE0-0CA8-409579CA4CA2}"/>
                </a:ext>
              </a:extLst>
            </p:cNvPr>
            <p:cNvSpPr>
              <a:spLocks noEditPoints="1"/>
            </p:cNvSpPr>
            <p:nvPr/>
          </p:nvSpPr>
          <p:spPr bwMode="auto">
            <a:xfrm>
              <a:off x="4302125" y="3509963"/>
              <a:ext cx="534988" cy="539750"/>
            </a:xfrm>
            <a:custGeom>
              <a:avLst/>
              <a:gdLst>
                <a:gd name="T0" fmla="*/ 79 w 157"/>
                <a:gd name="T1" fmla="*/ 0 h 156"/>
                <a:gd name="T2" fmla="*/ 0 w 157"/>
                <a:gd name="T3" fmla="*/ 78 h 156"/>
                <a:gd name="T4" fmla="*/ 79 w 157"/>
                <a:gd name="T5" fmla="*/ 156 h 156"/>
                <a:gd name="T6" fmla="*/ 157 w 157"/>
                <a:gd name="T7" fmla="*/ 78 h 156"/>
                <a:gd name="T8" fmla="*/ 79 w 157"/>
                <a:gd name="T9" fmla="*/ 0 h 156"/>
                <a:gd name="T10" fmla="*/ 79 w 157"/>
                <a:gd name="T11" fmla="*/ 149 h 156"/>
                <a:gd name="T12" fmla="*/ 8 w 157"/>
                <a:gd name="T13" fmla="*/ 78 h 156"/>
                <a:gd name="T14" fmla="*/ 40 w 157"/>
                <a:gd name="T15" fmla="*/ 19 h 156"/>
                <a:gd name="T16" fmla="*/ 53 w 157"/>
                <a:gd name="T17" fmla="*/ 11 h 156"/>
                <a:gd name="T18" fmla="*/ 100 w 157"/>
                <a:gd name="T19" fmla="*/ 10 h 156"/>
                <a:gd name="T20" fmla="*/ 150 w 157"/>
                <a:gd name="T21" fmla="*/ 78 h 156"/>
                <a:gd name="T22" fmla="*/ 79 w 157"/>
                <a:gd name="T23" fmla="*/ 14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56">
                  <a:moveTo>
                    <a:pt x="79" y="0"/>
                  </a:moveTo>
                  <a:cubicBezTo>
                    <a:pt x="36" y="0"/>
                    <a:pt x="0" y="35"/>
                    <a:pt x="0" y="78"/>
                  </a:cubicBezTo>
                  <a:cubicBezTo>
                    <a:pt x="0" y="121"/>
                    <a:pt x="36" y="156"/>
                    <a:pt x="79" y="156"/>
                  </a:cubicBezTo>
                  <a:cubicBezTo>
                    <a:pt x="122" y="156"/>
                    <a:pt x="157" y="121"/>
                    <a:pt x="157" y="78"/>
                  </a:cubicBezTo>
                  <a:cubicBezTo>
                    <a:pt x="157" y="35"/>
                    <a:pt x="122" y="0"/>
                    <a:pt x="79" y="0"/>
                  </a:cubicBezTo>
                  <a:close/>
                  <a:moveTo>
                    <a:pt x="79" y="149"/>
                  </a:moveTo>
                  <a:cubicBezTo>
                    <a:pt x="40" y="149"/>
                    <a:pt x="8" y="117"/>
                    <a:pt x="8" y="78"/>
                  </a:cubicBezTo>
                  <a:cubicBezTo>
                    <a:pt x="8" y="53"/>
                    <a:pt x="21" y="31"/>
                    <a:pt x="40" y="19"/>
                  </a:cubicBezTo>
                  <a:cubicBezTo>
                    <a:pt x="44" y="16"/>
                    <a:pt x="48" y="13"/>
                    <a:pt x="53" y="11"/>
                  </a:cubicBezTo>
                  <a:cubicBezTo>
                    <a:pt x="68" y="4"/>
                    <a:pt x="85" y="4"/>
                    <a:pt x="100" y="10"/>
                  </a:cubicBezTo>
                  <a:cubicBezTo>
                    <a:pt x="129" y="19"/>
                    <a:pt x="150" y="46"/>
                    <a:pt x="150" y="78"/>
                  </a:cubicBezTo>
                  <a:cubicBezTo>
                    <a:pt x="150" y="117"/>
                    <a:pt x="118" y="149"/>
                    <a:pt x="79"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6" name="Oval 56">
              <a:extLst>
                <a:ext uri="{FF2B5EF4-FFF2-40B4-BE49-F238E27FC236}">
                  <a16:creationId xmlns:a16="http://schemas.microsoft.com/office/drawing/2014/main" id="{FFBC8BAC-BC18-98A6-2572-F551FB923D1D}"/>
                </a:ext>
              </a:extLst>
            </p:cNvPr>
            <p:cNvSpPr>
              <a:spLocks noChangeArrowheads="1"/>
            </p:cNvSpPr>
            <p:nvPr/>
          </p:nvSpPr>
          <p:spPr bwMode="auto">
            <a:xfrm>
              <a:off x="4462463" y="3673476"/>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7" name="Oval 57">
              <a:extLst>
                <a:ext uri="{FF2B5EF4-FFF2-40B4-BE49-F238E27FC236}">
                  <a16:creationId xmlns:a16="http://schemas.microsoft.com/office/drawing/2014/main" id="{27A1EB3D-C1D8-BF3F-25BC-C2054A4FAF6F}"/>
                </a:ext>
              </a:extLst>
            </p:cNvPr>
            <p:cNvSpPr>
              <a:spLocks noChangeArrowheads="1"/>
            </p:cNvSpPr>
            <p:nvPr/>
          </p:nvSpPr>
          <p:spPr bwMode="auto">
            <a:xfrm>
              <a:off x="4616450" y="3673476"/>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8" name="Freeform 58">
              <a:extLst>
                <a:ext uri="{FF2B5EF4-FFF2-40B4-BE49-F238E27FC236}">
                  <a16:creationId xmlns:a16="http://schemas.microsoft.com/office/drawing/2014/main" id="{70D31167-1EEA-EC85-8F4B-C503E0B52D8D}"/>
                </a:ext>
              </a:extLst>
            </p:cNvPr>
            <p:cNvSpPr>
              <a:spLocks/>
            </p:cNvSpPr>
            <p:nvPr/>
          </p:nvSpPr>
          <p:spPr bwMode="auto">
            <a:xfrm>
              <a:off x="4418013" y="3841751"/>
              <a:ext cx="303213" cy="69850"/>
            </a:xfrm>
            <a:custGeom>
              <a:avLst/>
              <a:gdLst>
                <a:gd name="T0" fmla="*/ 89 w 89"/>
                <a:gd name="T1" fmla="*/ 1 h 20"/>
                <a:gd name="T2" fmla="*/ 84 w 89"/>
                <a:gd name="T3" fmla="*/ 1 h 20"/>
                <a:gd name="T4" fmla="*/ 45 w 89"/>
                <a:gd name="T5" fmla="*/ 12 h 20"/>
                <a:gd name="T6" fmla="*/ 5 w 89"/>
                <a:gd name="T7" fmla="*/ 1 h 20"/>
                <a:gd name="T8" fmla="*/ 1 w 89"/>
                <a:gd name="T9" fmla="*/ 1 h 20"/>
                <a:gd name="T10" fmla="*/ 3 w 89"/>
                <a:gd name="T11" fmla="*/ 4 h 20"/>
                <a:gd name="T12" fmla="*/ 0 w 89"/>
                <a:gd name="T13" fmla="*/ 6 h 20"/>
                <a:gd name="T14" fmla="*/ 41 w 89"/>
                <a:gd name="T15" fmla="*/ 19 h 20"/>
                <a:gd name="T16" fmla="*/ 45 w 89"/>
                <a:gd name="T17" fmla="*/ 19 h 20"/>
                <a:gd name="T18" fmla="*/ 89 w 89"/>
                <a:gd name="T19" fmla="*/ 6 h 20"/>
                <a:gd name="T20" fmla="*/ 87 w 89"/>
                <a:gd name="T21" fmla="*/ 4 h 20"/>
                <a:gd name="T22" fmla="*/ 89 w 89"/>
                <a:gd name="T2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20">
                  <a:moveTo>
                    <a:pt x="89" y="1"/>
                  </a:moveTo>
                  <a:cubicBezTo>
                    <a:pt x="88" y="0"/>
                    <a:pt x="85" y="0"/>
                    <a:pt x="84" y="1"/>
                  </a:cubicBezTo>
                  <a:cubicBezTo>
                    <a:pt x="84" y="2"/>
                    <a:pt x="74" y="13"/>
                    <a:pt x="45" y="12"/>
                  </a:cubicBezTo>
                  <a:cubicBezTo>
                    <a:pt x="16" y="13"/>
                    <a:pt x="6" y="2"/>
                    <a:pt x="5" y="1"/>
                  </a:cubicBezTo>
                  <a:cubicBezTo>
                    <a:pt x="4" y="0"/>
                    <a:pt x="2" y="0"/>
                    <a:pt x="1" y="1"/>
                  </a:cubicBezTo>
                  <a:cubicBezTo>
                    <a:pt x="3" y="4"/>
                    <a:pt x="3" y="4"/>
                    <a:pt x="3" y="4"/>
                  </a:cubicBezTo>
                  <a:cubicBezTo>
                    <a:pt x="0" y="6"/>
                    <a:pt x="0" y="6"/>
                    <a:pt x="0" y="6"/>
                  </a:cubicBezTo>
                  <a:cubicBezTo>
                    <a:pt x="2" y="8"/>
                    <a:pt x="13" y="19"/>
                    <a:pt x="41" y="19"/>
                  </a:cubicBezTo>
                  <a:cubicBezTo>
                    <a:pt x="42" y="19"/>
                    <a:pt x="44" y="19"/>
                    <a:pt x="45" y="19"/>
                  </a:cubicBezTo>
                  <a:cubicBezTo>
                    <a:pt x="76" y="20"/>
                    <a:pt x="87" y="8"/>
                    <a:pt x="89" y="6"/>
                  </a:cubicBezTo>
                  <a:cubicBezTo>
                    <a:pt x="87" y="4"/>
                    <a:pt x="87" y="4"/>
                    <a:pt x="87" y="4"/>
                  </a:cubicBezTo>
                  <a:lnTo>
                    <a:pt x="8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sp>
        <p:nvSpPr>
          <p:cNvPr id="2" name="Title 1">
            <a:extLst>
              <a:ext uri="{FF2B5EF4-FFF2-40B4-BE49-F238E27FC236}">
                <a16:creationId xmlns:a16="http://schemas.microsoft.com/office/drawing/2014/main" id="{22738494-B63B-87AE-B92E-FCC6A0666B55}"/>
              </a:ext>
            </a:extLst>
          </p:cNvPr>
          <p:cNvSpPr>
            <a:spLocks noGrp="1"/>
          </p:cNvSpPr>
          <p:nvPr>
            <p:ph type="title"/>
          </p:nvPr>
        </p:nvSpPr>
        <p:spPr/>
        <p:txBody>
          <a:bodyPr vert="horz"/>
          <a:lstStyle/>
          <a:p>
            <a:r>
              <a:rPr lang="en-US" sz="2000" dirty="0"/>
              <a:t>Conversation guides and tips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738079" y="1387337"/>
            <a:ext cx="3747283" cy="3613587"/>
          </a:xfrm>
          <a:prstGeom prst="rect">
            <a:avLst/>
          </a:prstGeom>
          <a:noFill/>
        </p:spPr>
        <p:txBody>
          <a:bodyPr wrap="square" numCol="1" spcCol="180000">
            <a:noAutofit/>
          </a:bodyPr>
          <a:lstStyle/>
          <a:p>
            <a:pPr>
              <a:spcBef>
                <a:spcPts val="648"/>
              </a:spcBef>
              <a:spcAft>
                <a:spcPts val="4200"/>
              </a:spcAft>
            </a:pPr>
            <a:r>
              <a:rPr lang="en-AU" sz="1727" b="1" dirty="0">
                <a:solidFill>
                  <a:schemeClr val="accent6"/>
                </a:solidFill>
                <a:latin typeface="Arial" panose="020B0604020202020204" pitchFamily="34" charset="0"/>
                <a:cs typeface="Arial" panose="020B0604020202020204" pitchFamily="34" charset="0"/>
              </a:rPr>
              <a:t>When requesting more information from an inexperienced applicant</a:t>
            </a:r>
            <a:endParaRPr lang="en-AU" sz="1295" dirty="0">
              <a:solidFill>
                <a:schemeClr val="accent6"/>
              </a:solidFill>
              <a:latin typeface="Arial" panose="020B0604020202020204" pitchFamily="34" charset="0"/>
              <a:cs typeface="Arial" panose="020B0604020202020204" pitchFamily="34" charset="0"/>
            </a:endParaRPr>
          </a:p>
          <a:p>
            <a:pPr marL="584266">
              <a:spcBef>
                <a:spcPts val="648"/>
              </a:spcBef>
            </a:pPr>
            <a:r>
              <a:rPr lang="en-AU" sz="1295" dirty="0">
                <a:solidFill>
                  <a:schemeClr val="accent6"/>
                </a:solidFill>
                <a:latin typeface="Arial" panose="020B0604020202020204" pitchFamily="34" charset="0"/>
                <a:cs typeface="Arial" panose="020B0604020202020204" pitchFamily="34" charset="0"/>
              </a:rPr>
              <a:t>This person might be feeling positive about progress to their application and be open to guidance and advice from council.</a:t>
            </a:r>
          </a:p>
          <a:p>
            <a:pPr marL="584266" lvl="1">
              <a:spcBef>
                <a:spcPts val="648"/>
              </a:spcBef>
            </a:pPr>
            <a:r>
              <a:rPr lang="en-AU" sz="1295" dirty="0">
                <a:solidFill>
                  <a:schemeClr val="accent6"/>
                </a:solidFill>
                <a:latin typeface="Arial" panose="020B0604020202020204" pitchFamily="34" charset="0"/>
                <a:cs typeface="Arial" panose="020B0604020202020204" pitchFamily="34" charset="0"/>
              </a:rPr>
              <a:t>This person might also feel overwhelmed if they are in a hurry to get approval and do not understand the information required from them. </a:t>
            </a:r>
          </a:p>
        </p:txBody>
      </p:sp>
      <p:sp>
        <p:nvSpPr>
          <p:cNvPr id="16" name="TextBox 15">
            <a:extLst>
              <a:ext uri="{FF2B5EF4-FFF2-40B4-BE49-F238E27FC236}">
                <a16:creationId xmlns:a16="http://schemas.microsoft.com/office/drawing/2014/main" id="{30482F88-019C-05F1-3E0E-54DF37C71418}"/>
              </a:ext>
            </a:extLst>
          </p:cNvPr>
          <p:cNvSpPr txBox="1"/>
          <p:nvPr/>
        </p:nvSpPr>
        <p:spPr>
          <a:xfrm>
            <a:off x="5038656" y="3089042"/>
            <a:ext cx="1989767" cy="1594520"/>
          </a:xfrm>
          <a:prstGeom prst="rect">
            <a:avLst/>
          </a:prstGeom>
          <a:noFill/>
        </p:spPr>
        <p:txBody>
          <a:bodyPr wrap="square" numCol="1" spcCol="180000">
            <a:noAutofit/>
          </a:bodyPr>
          <a:lstStyle/>
          <a:p>
            <a:pPr>
              <a:spcBef>
                <a:spcPts val="1295"/>
              </a:spcBef>
            </a:pPr>
            <a:r>
              <a:rPr lang="en-AU" sz="1295" b="1" dirty="0">
                <a:solidFill>
                  <a:schemeClr val="accent6"/>
                </a:solidFill>
                <a:latin typeface="Arial" panose="020B0604020202020204" pitchFamily="34" charset="0"/>
                <a:cs typeface="Arial" panose="020B0604020202020204" pitchFamily="34" charset="0"/>
              </a:rPr>
              <a:t>Useful tools and links</a:t>
            </a:r>
            <a:r>
              <a:rPr lang="en-AU" sz="1295" dirty="0">
                <a:solidFill>
                  <a:schemeClr val="accent6"/>
                </a:solidFill>
                <a:latin typeface="Arial" panose="020B0604020202020204" pitchFamily="34" charset="0"/>
                <a:cs typeface="Arial" panose="020B0604020202020204" pitchFamily="34" charset="0"/>
              </a:rPr>
              <a:t>:</a:t>
            </a: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Getting Started Guide</a:t>
            </a:r>
            <a:endParaRPr lang="en-AU" sz="1295" dirty="0">
              <a:solidFill>
                <a:schemeClr val="accent6"/>
              </a:solidFill>
              <a:highlight>
                <a:srgbClr val="FFFF00"/>
              </a:highlight>
              <a:latin typeface="Arial" panose="020B0604020202020204" pitchFamily="34" charset="0"/>
              <a:cs typeface="Arial" panose="020B0604020202020204" pitchFamily="34" charset="0"/>
            </a:endParaRP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Planning Process Overview Guide</a:t>
            </a:r>
            <a:endParaRPr lang="en-AU" sz="1295" dirty="0">
              <a:solidFill>
                <a:schemeClr val="accent6"/>
              </a:solidFill>
              <a:highlight>
                <a:srgbClr val="FFFF00"/>
              </a:highlight>
              <a:latin typeface="Arial" panose="020B0604020202020204" pitchFamily="34" charset="0"/>
              <a:cs typeface="Arial" panose="020B0604020202020204" pitchFamily="34" charset="0"/>
            </a:endParaRP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FAQs on website</a:t>
            </a:r>
            <a:endParaRPr lang="en-AU" sz="1295" dirty="0">
              <a:solidFill>
                <a:schemeClr val="accent6"/>
              </a:solidFill>
              <a:highlight>
                <a:srgbClr val="FFFF00"/>
              </a:highlight>
              <a:latin typeface="Arial" panose="020B0604020202020204" pitchFamily="34" charset="0"/>
              <a:cs typeface="Arial" panose="020B0604020202020204" pitchFamily="34" charset="0"/>
            </a:endParaRPr>
          </a:p>
          <a:p>
            <a:pPr>
              <a:spcBef>
                <a:spcPts val="1295"/>
              </a:spcBef>
            </a:pPr>
            <a:endParaRPr lang="en-AU" sz="1511" dirty="0">
              <a:solidFill>
                <a:schemeClr val="accent6"/>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1A81558B-C9F6-BF23-C83F-84DFB8ECC96E}"/>
              </a:ext>
            </a:extLst>
          </p:cNvPr>
          <p:cNvSpPr txBox="1"/>
          <p:nvPr/>
        </p:nvSpPr>
        <p:spPr>
          <a:xfrm>
            <a:off x="1030705" y="5370758"/>
            <a:ext cx="492443" cy="369332"/>
          </a:xfrm>
          <a:prstGeom prst="rect">
            <a:avLst/>
          </a:prstGeom>
          <a:noFill/>
        </p:spPr>
        <p:txBody>
          <a:bodyPr wrap="none" rtlCol="0">
            <a:spAutoFit/>
          </a:bodyPr>
          <a:lstStyle/>
          <a:p>
            <a:r>
              <a:rPr lang="en-US" sz="1800" b="1" dirty="0">
                <a:solidFill>
                  <a:schemeClr val="accent6"/>
                </a:solidFill>
              </a:rPr>
              <a:t>Do</a:t>
            </a:r>
          </a:p>
        </p:txBody>
      </p:sp>
      <p:sp>
        <p:nvSpPr>
          <p:cNvPr id="15" name="TextBox 14">
            <a:extLst>
              <a:ext uri="{FF2B5EF4-FFF2-40B4-BE49-F238E27FC236}">
                <a16:creationId xmlns:a16="http://schemas.microsoft.com/office/drawing/2014/main" id="{D4C4D081-E46D-53C4-8E21-CAE344A98604}"/>
              </a:ext>
            </a:extLst>
          </p:cNvPr>
          <p:cNvSpPr txBox="1"/>
          <p:nvPr/>
        </p:nvSpPr>
        <p:spPr>
          <a:xfrm>
            <a:off x="545094" y="5944933"/>
            <a:ext cx="3108462" cy="4076392"/>
          </a:xfrm>
          <a:prstGeom prst="rect">
            <a:avLst/>
          </a:prstGeom>
          <a:noFill/>
        </p:spPr>
        <p:txBody>
          <a:bodyPr wrap="square" lIns="98694" tIns="49347" rIns="98694" bIns="49347" numCol="1" spcCol="180000" anchor="t">
            <a:noAutofit/>
          </a:bodyPr>
          <a:lstStyle/>
          <a:p>
            <a:pPr marL="185046" indent="-185046">
              <a:spcBef>
                <a:spcPts val="648"/>
              </a:spcBef>
              <a:buFont typeface="Arial" panose="020B0604020202020204" pitchFamily="34" charset="0"/>
              <a:buChar char="•"/>
            </a:pPr>
            <a:r>
              <a:rPr lang="en-AU" sz="1200" dirty="0">
                <a:latin typeface="Arial"/>
                <a:cs typeface="Arial"/>
              </a:rPr>
              <a:t>Make a phone call for simple matters</a:t>
            </a:r>
          </a:p>
          <a:p>
            <a:pPr marL="185046" indent="-185046">
              <a:spcBef>
                <a:spcPts val="648"/>
              </a:spcBef>
              <a:buFont typeface="Arial" panose="020B0604020202020204" pitchFamily="34" charset="0"/>
              <a:buChar char="•"/>
            </a:pPr>
            <a:r>
              <a:rPr lang="en-AU" sz="1200" dirty="0">
                <a:latin typeface="Arial"/>
                <a:cs typeface="Arial"/>
              </a:rPr>
              <a:t>Keep a neutral, reassuring tone, </a:t>
            </a:r>
            <a:r>
              <a:rPr lang="en-AU" sz="1200" dirty="0" err="1">
                <a:latin typeface="Arial"/>
                <a:cs typeface="Arial"/>
              </a:rPr>
              <a:t>eg.</a:t>
            </a:r>
            <a:r>
              <a:rPr lang="en-AU" sz="1200" dirty="0">
                <a:latin typeface="Arial"/>
                <a:cs typeface="Arial"/>
              </a:rPr>
              <a:t> "This is a good start”, “It’s a good opportunity to make these changes early”</a:t>
            </a:r>
          </a:p>
          <a:p>
            <a:pPr marL="185046" indent="-185046">
              <a:spcBef>
                <a:spcPts val="648"/>
              </a:spcBef>
              <a:buFont typeface="Arial" panose="020B0604020202020204" pitchFamily="34" charset="0"/>
              <a:buChar char="•"/>
            </a:pPr>
            <a:r>
              <a:rPr lang="en-AU" sz="1200" dirty="0">
                <a:latin typeface="Arial"/>
                <a:cs typeface="Arial"/>
              </a:rPr>
              <a:t>Go through and explain aspects of the RFI document with the applicant</a:t>
            </a:r>
          </a:p>
          <a:p>
            <a:pPr marL="185046" indent="-185046">
              <a:spcBef>
                <a:spcPts val="648"/>
              </a:spcBef>
              <a:buFont typeface="Arial" panose="020B0604020202020204" pitchFamily="34" charset="0"/>
              <a:buChar char="•"/>
            </a:pPr>
            <a:r>
              <a:rPr lang="en-AU" sz="1200" dirty="0">
                <a:latin typeface="Arial"/>
                <a:cs typeface="Arial"/>
              </a:rPr>
              <a:t>Ask for the customer’s feedback e.g. if they misunderstood a request due to the way it was worded</a:t>
            </a:r>
            <a:endParaRPr lang="en-AU" sz="1200" dirty="0">
              <a:latin typeface="Arial" panose="020B0604020202020204" pitchFamily="34" charset="0"/>
              <a:cs typeface="Arial" panose="020B0604020202020204" pitchFamily="34" charset="0"/>
            </a:endParaRPr>
          </a:p>
          <a:p>
            <a:pPr marL="185046" indent="-185046">
              <a:spcBef>
                <a:spcPts val="648"/>
              </a:spcBef>
              <a:buFont typeface="Arial" panose="020B0604020202020204" pitchFamily="34" charset="0"/>
              <a:buChar char="•"/>
            </a:pPr>
            <a:r>
              <a:rPr lang="en-AU" sz="1200" dirty="0">
                <a:latin typeface="Arial"/>
                <a:cs typeface="Arial"/>
              </a:rPr>
              <a:t>Guide applicants to the specific resources they need (e.g. the 'Demolition Plan' section of the Visual Guide, </a:t>
            </a:r>
            <a:r>
              <a:rPr lang="en-AU" sz="1200" dirty="0" err="1">
                <a:latin typeface="Arial"/>
                <a:cs typeface="Arial"/>
              </a:rPr>
              <a:t>VicPlan</a:t>
            </a:r>
            <a:r>
              <a:rPr lang="en-AU" sz="1200" dirty="0">
                <a:latin typeface="Arial"/>
                <a:cs typeface="Arial"/>
              </a:rPr>
              <a:t>, Google Maps)</a:t>
            </a:r>
          </a:p>
          <a:p>
            <a:pPr marL="185046" indent="-185046">
              <a:spcBef>
                <a:spcPts val="648"/>
              </a:spcBef>
              <a:buFont typeface="Arial" panose="020B0604020202020204" pitchFamily="34" charset="0"/>
              <a:buChar char="•"/>
            </a:pPr>
            <a:r>
              <a:rPr lang="en-AU" sz="1200" dirty="0">
                <a:latin typeface="Arial"/>
                <a:cs typeface="Arial"/>
              </a:rPr>
              <a:t>If a consultant would assist, gently suggest they explore engaging a professional</a:t>
            </a:r>
          </a:p>
        </p:txBody>
      </p:sp>
      <p:sp>
        <p:nvSpPr>
          <p:cNvPr id="75" name="TextBox 74">
            <a:extLst>
              <a:ext uri="{FF2B5EF4-FFF2-40B4-BE49-F238E27FC236}">
                <a16:creationId xmlns:a16="http://schemas.microsoft.com/office/drawing/2014/main" id="{17801BCD-3DA8-B011-5080-7831ED45169E}"/>
              </a:ext>
            </a:extLst>
          </p:cNvPr>
          <p:cNvSpPr txBox="1"/>
          <p:nvPr/>
        </p:nvSpPr>
        <p:spPr>
          <a:xfrm>
            <a:off x="4547440" y="5370758"/>
            <a:ext cx="774570" cy="369332"/>
          </a:xfrm>
          <a:prstGeom prst="rect">
            <a:avLst/>
          </a:prstGeom>
          <a:noFill/>
        </p:spPr>
        <p:txBody>
          <a:bodyPr wrap="none" rtlCol="0">
            <a:spAutoFit/>
          </a:bodyPr>
          <a:lstStyle/>
          <a:p>
            <a:r>
              <a:rPr lang="en-US" sz="1800" b="1" dirty="0">
                <a:solidFill>
                  <a:schemeClr val="accent6"/>
                </a:solidFill>
              </a:rPr>
              <a:t>Don’t</a:t>
            </a:r>
          </a:p>
        </p:txBody>
      </p:sp>
      <p:sp>
        <p:nvSpPr>
          <p:cNvPr id="23" name="TextBox 22">
            <a:extLst>
              <a:ext uri="{FF2B5EF4-FFF2-40B4-BE49-F238E27FC236}">
                <a16:creationId xmlns:a16="http://schemas.microsoft.com/office/drawing/2014/main" id="{1D1651D0-2932-01AA-5D6B-082A7B6F611E}"/>
              </a:ext>
            </a:extLst>
          </p:cNvPr>
          <p:cNvSpPr txBox="1"/>
          <p:nvPr/>
        </p:nvSpPr>
        <p:spPr>
          <a:xfrm>
            <a:off x="3925545" y="5944931"/>
            <a:ext cx="3108462" cy="3867494"/>
          </a:xfrm>
          <a:prstGeom prst="rect">
            <a:avLst/>
          </a:prstGeom>
          <a:noFill/>
        </p:spPr>
        <p:txBody>
          <a:bodyPr wrap="square" numCol="1" spcCol="180000">
            <a:noAutofit/>
          </a:bodyPr>
          <a:lstStyle/>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Use jargon</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Give an impression that this is an overwhelming amount of information request </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Neglect to reference the RFI document itself</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Include positive language around the elements of the application that are consistent with Council Policies. </a:t>
            </a:r>
          </a:p>
        </p:txBody>
      </p:sp>
      <p:cxnSp>
        <p:nvCxnSpPr>
          <p:cNvPr id="59" name="Straight Connector 58">
            <a:extLst>
              <a:ext uri="{FF2B5EF4-FFF2-40B4-BE49-F238E27FC236}">
                <a16:creationId xmlns:a16="http://schemas.microsoft.com/office/drawing/2014/main" id="{5AF58AC6-671E-DE6E-76C3-1EC9A53D21AD}"/>
              </a:ext>
              <a:ext uri="{C183D7F6-B498-43B3-948B-1728B52AA6E4}">
                <adec:decorative xmlns:adec="http://schemas.microsoft.com/office/drawing/2017/decorative" val="1"/>
              </a:ext>
            </a:extLst>
          </p:cNvPr>
          <p:cNvCxnSpPr>
            <a:cxnSpLocks/>
          </p:cNvCxnSpPr>
          <p:nvPr/>
        </p:nvCxnSpPr>
        <p:spPr>
          <a:xfrm>
            <a:off x="788324" y="2531424"/>
            <a:ext cx="36631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22CD5058-7691-4908-4C50-86B5FF4B71B1}"/>
              </a:ext>
              <a:ext uri="{C183D7F6-B498-43B3-948B-1728B52AA6E4}">
                <adec:decorative xmlns:adec="http://schemas.microsoft.com/office/drawing/2017/decorative" val="1"/>
              </a:ext>
            </a:extLst>
          </p:cNvPr>
          <p:cNvGrpSpPr>
            <a:grpSpLocks noChangeAspect="1"/>
          </p:cNvGrpSpPr>
          <p:nvPr/>
        </p:nvGrpSpPr>
        <p:grpSpPr>
          <a:xfrm>
            <a:off x="5181924" y="2675915"/>
            <a:ext cx="343366" cy="327570"/>
            <a:chOff x="4981441" y="2212806"/>
            <a:chExt cx="552450" cy="527050"/>
          </a:xfrm>
          <a:solidFill>
            <a:schemeClr val="accent1"/>
          </a:solidFill>
        </p:grpSpPr>
        <p:sp>
          <p:nvSpPr>
            <p:cNvPr id="61" name="Freeform 29">
              <a:extLst>
                <a:ext uri="{FF2B5EF4-FFF2-40B4-BE49-F238E27FC236}">
                  <a16:creationId xmlns:a16="http://schemas.microsoft.com/office/drawing/2014/main" id="{8B5AE70F-D167-8F1E-BBFE-2224990DB6C1}"/>
                </a:ext>
              </a:extLst>
            </p:cNvPr>
            <p:cNvSpPr>
              <a:spLocks noEditPoints="1"/>
            </p:cNvSpPr>
            <p:nvPr/>
          </p:nvSpPr>
          <p:spPr bwMode="auto">
            <a:xfrm>
              <a:off x="5051425" y="2636838"/>
              <a:ext cx="28575" cy="30163"/>
            </a:xfrm>
            <a:custGeom>
              <a:avLst/>
              <a:gdLst>
                <a:gd name="T0" fmla="*/ 4 w 9"/>
                <a:gd name="T1" fmla="*/ 0 h 9"/>
                <a:gd name="T2" fmla="*/ 1 w 9"/>
                <a:gd name="T3" fmla="*/ 2 h 9"/>
                <a:gd name="T4" fmla="*/ 0 w 9"/>
                <a:gd name="T5" fmla="*/ 5 h 9"/>
                <a:gd name="T6" fmla="*/ 4 w 9"/>
                <a:gd name="T7" fmla="*/ 9 h 9"/>
                <a:gd name="T8" fmla="*/ 9 w 9"/>
                <a:gd name="T9" fmla="*/ 5 h 9"/>
                <a:gd name="T10" fmla="*/ 4 w 9"/>
                <a:gd name="T11" fmla="*/ 0 h 9"/>
                <a:gd name="T12" fmla="*/ 4 w 9"/>
                <a:gd name="T13" fmla="*/ 8 h 9"/>
                <a:gd name="T14" fmla="*/ 1 w 9"/>
                <a:gd name="T15" fmla="*/ 5 h 9"/>
                <a:gd name="T16" fmla="*/ 2 w 9"/>
                <a:gd name="T17" fmla="*/ 2 h 9"/>
                <a:gd name="T18" fmla="*/ 2 w 9"/>
                <a:gd name="T19" fmla="*/ 2 h 9"/>
                <a:gd name="T20" fmla="*/ 4 w 9"/>
                <a:gd name="T21" fmla="*/ 2 h 9"/>
                <a:gd name="T22" fmla="*/ 7 w 9"/>
                <a:gd name="T23" fmla="*/ 5 h 9"/>
                <a:gd name="T24" fmla="*/ 4 w 9"/>
                <a:gd name="T2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4" y="0"/>
                  </a:moveTo>
                  <a:cubicBezTo>
                    <a:pt x="3" y="0"/>
                    <a:pt x="2" y="1"/>
                    <a:pt x="1" y="2"/>
                  </a:cubicBezTo>
                  <a:cubicBezTo>
                    <a:pt x="0" y="2"/>
                    <a:pt x="0" y="4"/>
                    <a:pt x="0" y="5"/>
                  </a:cubicBezTo>
                  <a:cubicBezTo>
                    <a:pt x="0" y="7"/>
                    <a:pt x="2" y="9"/>
                    <a:pt x="4" y="9"/>
                  </a:cubicBezTo>
                  <a:cubicBezTo>
                    <a:pt x="7" y="9"/>
                    <a:pt x="9" y="7"/>
                    <a:pt x="9" y="5"/>
                  </a:cubicBezTo>
                  <a:cubicBezTo>
                    <a:pt x="9" y="2"/>
                    <a:pt x="7" y="0"/>
                    <a:pt x="4" y="0"/>
                  </a:cubicBezTo>
                  <a:close/>
                  <a:moveTo>
                    <a:pt x="4" y="8"/>
                  </a:moveTo>
                  <a:cubicBezTo>
                    <a:pt x="2" y="8"/>
                    <a:pt x="1" y="6"/>
                    <a:pt x="1" y="5"/>
                  </a:cubicBezTo>
                  <a:cubicBezTo>
                    <a:pt x="1" y="4"/>
                    <a:pt x="1" y="3"/>
                    <a:pt x="2" y="2"/>
                  </a:cubicBezTo>
                  <a:cubicBezTo>
                    <a:pt x="2" y="2"/>
                    <a:pt x="2" y="2"/>
                    <a:pt x="2" y="2"/>
                  </a:cubicBezTo>
                  <a:cubicBezTo>
                    <a:pt x="2" y="2"/>
                    <a:pt x="3" y="2"/>
                    <a:pt x="4" y="2"/>
                  </a:cubicBezTo>
                  <a:cubicBezTo>
                    <a:pt x="6" y="2"/>
                    <a:pt x="7" y="3"/>
                    <a:pt x="7" y="5"/>
                  </a:cubicBezTo>
                  <a:cubicBezTo>
                    <a:pt x="7" y="6"/>
                    <a:pt x="6"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2" name="Freeform 31">
              <a:extLst>
                <a:ext uri="{FF2B5EF4-FFF2-40B4-BE49-F238E27FC236}">
                  <a16:creationId xmlns:a16="http://schemas.microsoft.com/office/drawing/2014/main" id="{0D2928C5-83F7-C45E-CE8C-B218A557A8E6}"/>
                </a:ext>
              </a:extLst>
            </p:cNvPr>
            <p:cNvSpPr>
              <a:spLocks/>
            </p:cNvSpPr>
            <p:nvPr/>
          </p:nvSpPr>
          <p:spPr bwMode="auto">
            <a:xfrm>
              <a:off x="5051425" y="2636838"/>
              <a:ext cx="28575" cy="30163"/>
            </a:xfrm>
            <a:custGeom>
              <a:avLst/>
              <a:gdLst>
                <a:gd name="T0" fmla="*/ 4 w 9"/>
                <a:gd name="T1" fmla="*/ 9 h 9"/>
                <a:gd name="T2" fmla="*/ 0 w 9"/>
                <a:gd name="T3" fmla="*/ 5 h 9"/>
                <a:gd name="T4" fmla="*/ 1 w 9"/>
                <a:gd name="T5" fmla="*/ 2 h 9"/>
                <a:gd name="T6" fmla="*/ 4 w 9"/>
                <a:gd name="T7" fmla="*/ 0 h 9"/>
                <a:gd name="T8" fmla="*/ 9 w 9"/>
                <a:gd name="T9" fmla="*/ 5 h 9"/>
                <a:gd name="T10" fmla="*/ 4 w 9"/>
                <a:gd name="T11" fmla="*/ 9 h 9"/>
              </a:gdLst>
              <a:ahLst/>
              <a:cxnLst>
                <a:cxn ang="0">
                  <a:pos x="T0" y="T1"/>
                </a:cxn>
                <a:cxn ang="0">
                  <a:pos x="T2" y="T3"/>
                </a:cxn>
                <a:cxn ang="0">
                  <a:pos x="T4" y="T5"/>
                </a:cxn>
                <a:cxn ang="0">
                  <a:pos x="T6" y="T7"/>
                </a:cxn>
                <a:cxn ang="0">
                  <a:pos x="T8" y="T9"/>
                </a:cxn>
                <a:cxn ang="0">
                  <a:pos x="T10" y="T11"/>
                </a:cxn>
              </a:cxnLst>
              <a:rect l="0" t="0" r="r" b="b"/>
              <a:pathLst>
                <a:path w="9" h="9">
                  <a:moveTo>
                    <a:pt x="4" y="9"/>
                  </a:moveTo>
                  <a:cubicBezTo>
                    <a:pt x="2" y="9"/>
                    <a:pt x="0" y="7"/>
                    <a:pt x="0" y="5"/>
                  </a:cubicBezTo>
                  <a:cubicBezTo>
                    <a:pt x="0" y="4"/>
                    <a:pt x="0" y="2"/>
                    <a:pt x="1" y="2"/>
                  </a:cubicBezTo>
                  <a:cubicBezTo>
                    <a:pt x="2" y="1"/>
                    <a:pt x="3" y="0"/>
                    <a:pt x="4" y="0"/>
                  </a:cubicBezTo>
                  <a:cubicBezTo>
                    <a:pt x="7" y="0"/>
                    <a:pt x="9" y="2"/>
                    <a:pt x="9" y="5"/>
                  </a:cubicBezTo>
                  <a:cubicBezTo>
                    <a:pt x="9" y="7"/>
                    <a:pt x="7"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3" name="Freeform 32">
              <a:extLst>
                <a:ext uri="{FF2B5EF4-FFF2-40B4-BE49-F238E27FC236}">
                  <a16:creationId xmlns:a16="http://schemas.microsoft.com/office/drawing/2014/main" id="{D023EFDC-C870-B76E-E5CF-E9459CF51A74}"/>
                </a:ext>
              </a:extLst>
            </p:cNvPr>
            <p:cNvSpPr>
              <a:spLocks noEditPoints="1"/>
            </p:cNvSpPr>
            <p:nvPr/>
          </p:nvSpPr>
          <p:spPr bwMode="auto">
            <a:xfrm>
              <a:off x="4981441" y="2212806"/>
              <a:ext cx="552450" cy="527050"/>
            </a:xfrm>
            <a:custGeom>
              <a:avLst/>
              <a:gdLst>
                <a:gd name="T0" fmla="*/ 164 w 173"/>
                <a:gd name="T1" fmla="*/ 34 h 165"/>
                <a:gd name="T2" fmla="*/ 161 w 173"/>
                <a:gd name="T3" fmla="*/ 37 h 165"/>
                <a:gd name="T4" fmla="*/ 161 w 173"/>
                <a:gd name="T5" fmla="*/ 37 h 165"/>
                <a:gd name="T6" fmla="*/ 142 w 173"/>
                <a:gd name="T7" fmla="*/ 55 h 165"/>
                <a:gd name="T8" fmla="*/ 142 w 173"/>
                <a:gd name="T9" fmla="*/ 55 h 165"/>
                <a:gd name="T10" fmla="*/ 128 w 173"/>
                <a:gd name="T11" fmla="*/ 61 h 165"/>
                <a:gd name="T12" fmla="*/ 108 w 173"/>
                <a:gd name="T13" fmla="*/ 41 h 165"/>
                <a:gd name="T14" fmla="*/ 114 w 173"/>
                <a:gd name="T15" fmla="*/ 28 h 165"/>
                <a:gd name="T16" fmla="*/ 136 w 173"/>
                <a:gd name="T17" fmla="*/ 6 h 165"/>
                <a:gd name="T18" fmla="*/ 114 w 173"/>
                <a:gd name="T19" fmla="*/ 0 h 165"/>
                <a:gd name="T20" fmla="*/ 92 w 173"/>
                <a:gd name="T21" fmla="*/ 9 h 165"/>
                <a:gd name="T22" fmla="*/ 71 w 173"/>
                <a:gd name="T23" fmla="*/ 29 h 165"/>
                <a:gd name="T24" fmla="*/ 71 w 173"/>
                <a:gd name="T25" fmla="*/ 71 h 165"/>
                <a:gd name="T26" fmla="*/ 71 w 173"/>
                <a:gd name="T27" fmla="*/ 71 h 165"/>
                <a:gd name="T28" fmla="*/ 71 w 173"/>
                <a:gd name="T29" fmla="*/ 72 h 165"/>
                <a:gd name="T30" fmla="*/ 7 w 173"/>
                <a:gd name="T31" fmla="*/ 127 h 165"/>
                <a:gd name="T32" fmla="*/ 0 w 173"/>
                <a:gd name="T33" fmla="*/ 143 h 165"/>
                <a:gd name="T34" fmla="*/ 23 w 173"/>
                <a:gd name="T35" fmla="*/ 165 h 165"/>
                <a:gd name="T36" fmla="*/ 39 w 173"/>
                <a:gd name="T37" fmla="*/ 158 h 165"/>
                <a:gd name="T38" fmla="*/ 97 w 173"/>
                <a:gd name="T39" fmla="*/ 96 h 165"/>
                <a:gd name="T40" fmla="*/ 98 w 173"/>
                <a:gd name="T41" fmla="*/ 96 h 165"/>
                <a:gd name="T42" fmla="*/ 125 w 173"/>
                <a:gd name="T43" fmla="*/ 105 h 165"/>
                <a:gd name="T44" fmla="*/ 141 w 173"/>
                <a:gd name="T45" fmla="*/ 98 h 165"/>
                <a:gd name="T46" fmla="*/ 162 w 173"/>
                <a:gd name="T47" fmla="*/ 78 h 165"/>
                <a:gd name="T48" fmla="*/ 164 w 173"/>
                <a:gd name="T49" fmla="*/ 34 h 165"/>
                <a:gd name="T50" fmla="*/ 157 w 173"/>
                <a:gd name="T51" fmla="*/ 73 h 165"/>
                <a:gd name="T52" fmla="*/ 136 w 173"/>
                <a:gd name="T53" fmla="*/ 94 h 165"/>
                <a:gd name="T54" fmla="*/ 125 w 173"/>
                <a:gd name="T55" fmla="*/ 98 h 165"/>
                <a:gd name="T56" fmla="*/ 99 w 173"/>
                <a:gd name="T57" fmla="*/ 90 h 165"/>
                <a:gd name="T58" fmla="*/ 99 w 173"/>
                <a:gd name="T59" fmla="*/ 90 h 165"/>
                <a:gd name="T60" fmla="*/ 98 w 173"/>
                <a:gd name="T61" fmla="*/ 89 h 165"/>
                <a:gd name="T62" fmla="*/ 94 w 173"/>
                <a:gd name="T63" fmla="*/ 90 h 165"/>
                <a:gd name="T64" fmla="*/ 94 w 173"/>
                <a:gd name="T65" fmla="*/ 91 h 165"/>
                <a:gd name="T66" fmla="*/ 94 w 173"/>
                <a:gd name="T67" fmla="*/ 91 h 165"/>
                <a:gd name="T68" fmla="*/ 34 w 173"/>
                <a:gd name="T69" fmla="*/ 154 h 165"/>
                <a:gd name="T70" fmla="*/ 23 w 173"/>
                <a:gd name="T71" fmla="*/ 158 h 165"/>
                <a:gd name="T72" fmla="*/ 7 w 173"/>
                <a:gd name="T73" fmla="*/ 143 h 165"/>
                <a:gd name="T74" fmla="*/ 12 w 173"/>
                <a:gd name="T75" fmla="*/ 132 h 165"/>
                <a:gd name="T76" fmla="*/ 77 w 173"/>
                <a:gd name="T77" fmla="*/ 75 h 165"/>
                <a:gd name="T78" fmla="*/ 77 w 173"/>
                <a:gd name="T79" fmla="*/ 75 h 165"/>
                <a:gd name="T80" fmla="*/ 77 w 173"/>
                <a:gd name="T81" fmla="*/ 74 h 165"/>
                <a:gd name="T82" fmla="*/ 79 w 173"/>
                <a:gd name="T83" fmla="*/ 72 h 165"/>
                <a:gd name="T84" fmla="*/ 78 w 173"/>
                <a:gd name="T85" fmla="*/ 70 h 165"/>
                <a:gd name="T86" fmla="*/ 78 w 173"/>
                <a:gd name="T87" fmla="*/ 70 h 165"/>
                <a:gd name="T88" fmla="*/ 78 w 173"/>
                <a:gd name="T89" fmla="*/ 70 h 165"/>
                <a:gd name="T90" fmla="*/ 76 w 173"/>
                <a:gd name="T91" fmla="*/ 34 h 165"/>
                <a:gd name="T92" fmla="*/ 97 w 173"/>
                <a:gd name="T93" fmla="*/ 13 h 165"/>
                <a:gd name="T94" fmla="*/ 114 w 173"/>
                <a:gd name="T95" fmla="*/ 7 h 165"/>
                <a:gd name="T96" fmla="*/ 123 w 173"/>
                <a:gd name="T97" fmla="*/ 8 h 165"/>
                <a:gd name="T98" fmla="*/ 124 w 173"/>
                <a:gd name="T99" fmla="*/ 8 h 165"/>
                <a:gd name="T100" fmla="*/ 109 w 173"/>
                <a:gd name="T101" fmla="*/ 23 h 165"/>
                <a:gd name="T102" fmla="*/ 101 w 173"/>
                <a:gd name="T103" fmla="*/ 41 h 165"/>
                <a:gd name="T104" fmla="*/ 128 w 173"/>
                <a:gd name="T105" fmla="*/ 67 h 165"/>
                <a:gd name="T106" fmla="*/ 147 w 173"/>
                <a:gd name="T107" fmla="*/ 59 h 165"/>
                <a:gd name="T108" fmla="*/ 147 w 173"/>
                <a:gd name="T109" fmla="*/ 59 h 165"/>
                <a:gd name="T110" fmla="*/ 147 w 173"/>
                <a:gd name="T111" fmla="*/ 59 h 165"/>
                <a:gd name="T112" fmla="*/ 162 w 173"/>
                <a:gd name="T113" fmla="*/ 45 h 165"/>
                <a:gd name="T114" fmla="*/ 162 w 173"/>
                <a:gd name="T115" fmla="*/ 46 h 165"/>
                <a:gd name="T116" fmla="*/ 157 w 173"/>
                <a:gd name="T117" fmla="*/ 7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65">
                  <a:moveTo>
                    <a:pt x="164" y="34"/>
                  </a:moveTo>
                  <a:cubicBezTo>
                    <a:pt x="161" y="37"/>
                    <a:pt x="161" y="37"/>
                    <a:pt x="161" y="37"/>
                  </a:cubicBezTo>
                  <a:cubicBezTo>
                    <a:pt x="161" y="37"/>
                    <a:pt x="161" y="37"/>
                    <a:pt x="161" y="37"/>
                  </a:cubicBezTo>
                  <a:cubicBezTo>
                    <a:pt x="142" y="55"/>
                    <a:pt x="142" y="55"/>
                    <a:pt x="142" y="55"/>
                  </a:cubicBezTo>
                  <a:cubicBezTo>
                    <a:pt x="142" y="55"/>
                    <a:pt x="142" y="55"/>
                    <a:pt x="142" y="55"/>
                  </a:cubicBezTo>
                  <a:cubicBezTo>
                    <a:pt x="138" y="59"/>
                    <a:pt x="133" y="61"/>
                    <a:pt x="128" y="61"/>
                  </a:cubicBezTo>
                  <a:cubicBezTo>
                    <a:pt x="117" y="61"/>
                    <a:pt x="108" y="52"/>
                    <a:pt x="108" y="41"/>
                  </a:cubicBezTo>
                  <a:cubicBezTo>
                    <a:pt x="108" y="36"/>
                    <a:pt x="110" y="32"/>
                    <a:pt x="114" y="28"/>
                  </a:cubicBezTo>
                  <a:cubicBezTo>
                    <a:pt x="136" y="6"/>
                    <a:pt x="136" y="6"/>
                    <a:pt x="136" y="6"/>
                  </a:cubicBezTo>
                  <a:cubicBezTo>
                    <a:pt x="129" y="2"/>
                    <a:pt x="121" y="0"/>
                    <a:pt x="114" y="0"/>
                  </a:cubicBezTo>
                  <a:cubicBezTo>
                    <a:pt x="105" y="0"/>
                    <a:pt x="98" y="3"/>
                    <a:pt x="92" y="9"/>
                  </a:cubicBezTo>
                  <a:cubicBezTo>
                    <a:pt x="71" y="29"/>
                    <a:pt x="71" y="29"/>
                    <a:pt x="71" y="29"/>
                  </a:cubicBezTo>
                  <a:cubicBezTo>
                    <a:pt x="60" y="41"/>
                    <a:pt x="60" y="55"/>
                    <a:pt x="71" y="71"/>
                  </a:cubicBezTo>
                  <a:cubicBezTo>
                    <a:pt x="71" y="71"/>
                    <a:pt x="71" y="71"/>
                    <a:pt x="71" y="71"/>
                  </a:cubicBezTo>
                  <a:cubicBezTo>
                    <a:pt x="71" y="72"/>
                    <a:pt x="71" y="72"/>
                    <a:pt x="71" y="72"/>
                  </a:cubicBezTo>
                  <a:cubicBezTo>
                    <a:pt x="7" y="127"/>
                    <a:pt x="7" y="127"/>
                    <a:pt x="7" y="127"/>
                  </a:cubicBezTo>
                  <a:cubicBezTo>
                    <a:pt x="3" y="131"/>
                    <a:pt x="0" y="137"/>
                    <a:pt x="0" y="143"/>
                  </a:cubicBezTo>
                  <a:cubicBezTo>
                    <a:pt x="0" y="155"/>
                    <a:pt x="10" y="165"/>
                    <a:pt x="23" y="165"/>
                  </a:cubicBezTo>
                  <a:cubicBezTo>
                    <a:pt x="29" y="165"/>
                    <a:pt x="35" y="162"/>
                    <a:pt x="39" y="158"/>
                  </a:cubicBezTo>
                  <a:cubicBezTo>
                    <a:pt x="97" y="96"/>
                    <a:pt x="97" y="96"/>
                    <a:pt x="97" y="96"/>
                  </a:cubicBezTo>
                  <a:cubicBezTo>
                    <a:pt x="98" y="96"/>
                    <a:pt x="98" y="96"/>
                    <a:pt x="98" y="96"/>
                  </a:cubicBezTo>
                  <a:cubicBezTo>
                    <a:pt x="112" y="104"/>
                    <a:pt x="125" y="105"/>
                    <a:pt x="125" y="105"/>
                  </a:cubicBezTo>
                  <a:cubicBezTo>
                    <a:pt x="131" y="105"/>
                    <a:pt x="137" y="102"/>
                    <a:pt x="141" y="98"/>
                  </a:cubicBezTo>
                  <a:cubicBezTo>
                    <a:pt x="162" y="78"/>
                    <a:pt x="162" y="78"/>
                    <a:pt x="162" y="78"/>
                  </a:cubicBezTo>
                  <a:cubicBezTo>
                    <a:pt x="172" y="67"/>
                    <a:pt x="173" y="50"/>
                    <a:pt x="164" y="34"/>
                  </a:cubicBezTo>
                  <a:close/>
                  <a:moveTo>
                    <a:pt x="157" y="73"/>
                  </a:moveTo>
                  <a:cubicBezTo>
                    <a:pt x="136" y="94"/>
                    <a:pt x="136" y="94"/>
                    <a:pt x="136" y="94"/>
                  </a:cubicBezTo>
                  <a:cubicBezTo>
                    <a:pt x="134" y="96"/>
                    <a:pt x="129" y="98"/>
                    <a:pt x="125" y="98"/>
                  </a:cubicBezTo>
                  <a:cubicBezTo>
                    <a:pt x="125" y="98"/>
                    <a:pt x="112" y="97"/>
                    <a:pt x="99" y="90"/>
                  </a:cubicBezTo>
                  <a:cubicBezTo>
                    <a:pt x="99" y="90"/>
                    <a:pt x="99" y="90"/>
                    <a:pt x="99" y="90"/>
                  </a:cubicBezTo>
                  <a:cubicBezTo>
                    <a:pt x="98" y="89"/>
                    <a:pt x="98" y="89"/>
                    <a:pt x="98" y="89"/>
                  </a:cubicBezTo>
                  <a:cubicBezTo>
                    <a:pt x="97" y="88"/>
                    <a:pt x="95" y="89"/>
                    <a:pt x="94" y="90"/>
                  </a:cubicBezTo>
                  <a:cubicBezTo>
                    <a:pt x="94" y="91"/>
                    <a:pt x="94" y="91"/>
                    <a:pt x="94" y="91"/>
                  </a:cubicBezTo>
                  <a:cubicBezTo>
                    <a:pt x="94" y="91"/>
                    <a:pt x="94" y="91"/>
                    <a:pt x="94" y="91"/>
                  </a:cubicBezTo>
                  <a:cubicBezTo>
                    <a:pt x="34" y="154"/>
                    <a:pt x="34" y="154"/>
                    <a:pt x="34" y="154"/>
                  </a:cubicBezTo>
                  <a:cubicBezTo>
                    <a:pt x="31" y="157"/>
                    <a:pt x="27" y="158"/>
                    <a:pt x="23" y="158"/>
                  </a:cubicBezTo>
                  <a:cubicBezTo>
                    <a:pt x="14" y="158"/>
                    <a:pt x="7" y="151"/>
                    <a:pt x="7" y="143"/>
                  </a:cubicBezTo>
                  <a:cubicBezTo>
                    <a:pt x="7" y="139"/>
                    <a:pt x="9" y="135"/>
                    <a:pt x="12" y="132"/>
                  </a:cubicBezTo>
                  <a:cubicBezTo>
                    <a:pt x="77" y="75"/>
                    <a:pt x="77" y="75"/>
                    <a:pt x="77" y="75"/>
                  </a:cubicBezTo>
                  <a:cubicBezTo>
                    <a:pt x="77" y="75"/>
                    <a:pt x="77" y="75"/>
                    <a:pt x="77" y="75"/>
                  </a:cubicBezTo>
                  <a:cubicBezTo>
                    <a:pt x="77" y="74"/>
                    <a:pt x="77" y="74"/>
                    <a:pt x="77" y="74"/>
                  </a:cubicBezTo>
                  <a:cubicBezTo>
                    <a:pt x="78" y="74"/>
                    <a:pt x="79" y="73"/>
                    <a:pt x="79" y="72"/>
                  </a:cubicBezTo>
                  <a:cubicBezTo>
                    <a:pt x="79" y="71"/>
                    <a:pt x="78" y="71"/>
                    <a:pt x="78" y="70"/>
                  </a:cubicBezTo>
                  <a:cubicBezTo>
                    <a:pt x="78" y="70"/>
                    <a:pt x="78" y="70"/>
                    <a:pt x="78" y="70"/>
                  </a:cubicBezTo>
                  <a:cubicBezTo>
                    <a:pt x="78" y="70"/>
                    <a:pt x="78" y="70"/>
                    <a:pt x="78" y="70"/>
                  </a:cubicBezTo>
                  <a:cubicBezTo>
                    <a:pt x="67" y="55"/>
                    <a:pt x="66" y="44"/>
                    <a:pt x="76" y="34"/>
                  </a:cubicBezTo>
                  <a:cubicBezTo>
                    <a:pt x="97" y="13"/>
                    <a:pt x="97" y="13"/>
                    <a:pt x="97" y="13"/>
                  </a:cubicBezTo>
                  <a:cubicBezTo>
                    <a:pt x="102" y="8"/>
                    <a:pt x="109" y="7"/>
                    <a:pt x="114" y="7"/>
                  </a:cubicBezTo>
                  <a:cubicBezTo>
                    <a:pt x="117" y="7"/>
                    <a:pt x="120" y="7"/>
                    <a:pt x="123" y="8"/>
                  </a:cubicBezTo>
                  <a:cubicBezTo>
                    <a:pt x="124" y="8"/>
                    <a:pt x="124" y="8"/>
                    <a:pt x="124" y="8"/>
                  </a:cubicBezTo>
                  <a:cubicBezTo>
                    <a:pt x="109" y="23"/>
                    <a:pt x="109" y="23"/>
                    <a:pt x="109" y="23"/>
                  </a:cubicBezTo>
                  <a:cubicBezTo>
                    <a:pt x="104" y="28"/>
                    <a:pt x="101" y="35"/>
                    <a:pt x="101" y="41"/>
                  </a:cubicBezTo>
                  <a:cubicBezTo>
                    <a:pt x="101" y="55"/>
                    <a:pt x="113" y="67"/>
                    <a:pt x="128" y="67"/>
                  </a:cubicBezTo>
                  <a:cubicBezTo>
                    <a:pt x="135" y="67"/>
                    <a:pt x="142" y="64"/>
                    <a:pt x="147" y="59"/>
                  </a:cubicBezTo>
                  <a:cubicBezTo>
                    <a:pt x="147" y="59"/>
                    <a:pt x="147" y="59"/>
                    <a:pt x="147" y="59"/>
                  </a:cubicBezTo>
                  <a:cubicBezTo>
                    <a:pt x="147" y="59"/>
                    <a:pt x="147" y="59"/>
                    <a:pt x="147" y="59"/>
                  </a:cubicBezTo>
                  <a:cubicBezTo>
                    <a:pt x="162" y="45"/>
                    <a:pt x="162" y="45"/>
                    <a:pt x="162" y="45"/>
                  </a:cubicBezTo>
                  <a:cubicBezTo>
                    <a:pt x="162" y="46"/>
                    <a:pt x="162" y="46"/>
                    <a:pt x="162" y="46"/>
                  </a:cubicBezTo>
                  <a:cubicBezTo>
                    <a:pt x="166" y="57"/>
                    <a:pt x="164" y="67"/>
                    <a:pt x="157"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4" name="Freeform 33">
              <a:extLst>
                <a:ext uri="{FF2B5EF4-FFF2-40B4-BE49-F238E27FC236}">
                  <a16:creationId xmlns:a16="http://schemas.microsoft.com/office/drawing/2014/main" id="{552264A3-AAB2-4C2E-770B-E788876D7E14}"/>
                </a:ext>
              </a:extLst>
            </p:cNvPr>
            <p:cNvSpPr>
              <a:spLocks/>
            </p:cNvSpPr>
            <p:nvPr/>
          </p:nvSpPr>
          <p:spPr bwMode="auto">
            <a:xfrm>
              <a:off x="5054600" y="2644775"/>
              <a:ext cx="19050" cy="19050"/>
            </a:xfrm>
            <a:custGeom>
              <a:avLst/>
              <a:gdLst>
                <a:gd name="T0" fmla="*/ 3 w 6"/>
                <a:gd name="T1" fmla="*/ 0 h 6"/>
                <a:gd name="T2" fmla="*/ 1 w 6"/>
                <a:gd name="T3" fmla="*/ 0 h 6"/>
                <a:gd name="T4" fmla="*/ 1 w 6"/>
                <a:gd name="T5" fmla="*/ 0 h 6"/>
                <a:gd name="T6" fmla="*/ 0 w 6"/>
                <a:gd name="T7" fmla="*/ 3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2" y="0"/>
                    <a:pt x="1" y="0"/>
                    <a:pt x="1" y="0"/>
                  </a:cubicBezTo>
                  <a:cubicBezTo>
                    <a:pt x="1" y="0"/>
                    <a:pt x="1" y="0"/>
                    <a:pt x="1" y="0"/>
                  </a:cubicBezTo>
                  <a:cubicBezTo>
                    <a:pt x="0" y="1"/>
                    <a:pt x="0" y="2"/>
                    <a:pt x="0" y="3"/>
                  </a:cubicBezTo>
                  <a:cubicBezTo>
                    <a:pt x="0" y="4"/>
                    <a:pt x="1" y="6"/>
                    <a:pt x="3" y="6"/>
                  </a:cubicBezTo>
                  <a:cubicBezTo>
                    <a:pt x="5" y="6"/>
                    <a:pt x="6" y="4"/>
                    <a:pt x="6" y="3"/>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66" name="Group 65">
            <a:extLst>
              <a:ext uri="{FF2B5EF4-FFF2-40B4-BE49-F238E27FC236}">
                <a16:creationId xmlns:a16="http://schemas.microsoft.com/office/drawing/2014/main" id="{25F4E986-8003-5394-5690-3C5E411237CB}"/>
              </a:ext>
              <a:ext uri="{C183D7F6-B498-43B3-948B-1728B52AA6E4}">
                <adec:decorative xmlns:adec="http://schemas.microsoft.com/office/drawing/2017/decorative" val="1"/>
              </a:ext>
            </a:extLst>
          </p:cNvPr>
          <p:cNvGrpSpPr/>
          <p:nvPr/>
        </p:nvGrpSpPr>
        <p:grpSpPr>
          <a:xfrm>
            <a:off x="545095" y="5323240"/>
            <a:ext cx="479761" cy="460447"/>
            <a:chOff x="374651" y="4679795"/>
            <a:chExt cx="444500" cy="426606"/>
          </a:xfrm>
        </p:grpSpPr>
        <p:sp>
          <p:nvSpPr>
            <p:cNvPr id="68" name="Rectangle: Diagonal Corners Rounded 67">
              <a:extLst>
                <a:ext uri="{FF2B5EF4-FFF2-40B4-BE49-F238E27FC236}">
                  <a16:creationId xmlns:a16="http://schemas.microsoft.com/office/drawing/2014/main" id="{A41CC5B1-EBEF-EAED-7A1F-E52AFF689DBC}"/>
                </a:ext>
              </a:extLst>
            </p:cNvPr>
            <p:cNvSpPr/>
            <p:nvPr/>
          </p:nvSpPr>
          <p:spPr>
            <a:xfrm>
              <a:off x="374651" y="4679795"/>
              <a:ext cx="444500" cy="426606"/>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200" b="1" dirty="0">
                <a:latin typeface="Arial" panose="020B0604020202020204" pitchFamily="34" charset="0"/>
                <a:cs typeface="Arial" panose="020B0604020202020204" pitchFamily="34" charset="0"/>
              </a:endParaRPr>
            </a:p>
          </p:txBody>
        </p:sp>
        <p:grpSp>
          <p:nvGrpSpPr>
            <p:cNvPr id="69" name="Group 68">
              <a:extLst>
                <a:ext uri="{FF2B5EF4-FFF2-40B4-BE49-F238E27FC236}">
                  <a16:creationId xmlns:a16="http://schemas.microsoft.com/office/drawing/2014/main" id="{5D8B2B88-9496-06C9-DC9E-FCAFF544ADAE}"/>
                </a:ext>
              </a:extLst>
            </p:cNvPr>
            <p:cNvGrpSpPr>
              <a:grpSpLocks noChangeAspect="1"/>
            </p:cNvGrpSpPr>
            <p:nvPr/>
          </p:nvGrpSpPr>
          <p:grpSpPr>
            <a:xfrm>
              <a:off x="450348" y="4746545"/>
              <a:ext cx="293107" cy="293107"/>
              <a:chOff x="6161088" y="3078163"/>
              <a:chExt cx="536575" cy="536575"/>
            </a:xfrm>
            <a:solidFill>
              <a:schemeClr val="bg1"/>
            </a:solidFill>
          </p:grpSpPr>
          <p:sp>
            <p:nvSpPr>
              <p:cNvPr id="70" name="Freeform 13">
                <a:extLst>
                  <a:ext uri="{FF2B5EF4-FFF2-40B4-BE49-F238E27FC236}">
                    <a16:creationId xmlns:a16="http://schemas.microsoft.com/office/drawing/2014/main" id="{95DD12A6-7507-3A94-0EE8-159FE2ED9441}"/>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400"/>
              </a:p>
            </p:txBody>
          </p:sp>
          <p:sp>
            <p:nvSpPr>
              <p:cNvPr id="71" name="Freeform 14">
                <a:extLst>
                  <a:ext uri="{FF2B5EF4-FFF2-40B4-BE49-F238E27FC236}">
                    <a16:creationId xmlns:a16="http://schemas.microsoft.com/office/drawing/2014/main" id="{B07310CC-ADE1-01AB-DF24-2DF66129A899}"/>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400"/>
              </a:p>
            </p:txBody>
          </p:sp>
        </p:grpSp>
      </p:grpSp>
      <p:cxnSp>
        <p:nvCxnSpPr>
          <p:cNvPr id="72" name="Straight Connector 71">
            <a:extLst>
              <a:ext uri="{FF2B5EF4-FFF2-40B4-BE49-F238E27FC236}">
                <a16:creationId xmlns:a16="http://schemas.microsoft.com/office/drawing/2014/main" id="{A88724F8-2269-5584-5448-9E88B67EBD3F}"/>
              </a:ext>
              <a:ext uri="{C183D7F6-B498-43B3-948B-1728B52AA6E4}">
                <adec:decorative xmlns:adec="http://schemas.microsoft.com/office/drawing/2017/decorative" val="1"/>
              </a:ext>
            </a:extLst>
          </p:cNvPr>
          <p:cNvCxnSpPr>
            <a:cxnSpLocks/>
          </p:cNvCxnSpPr>
          <p:nvPr/>
        </p:nvCxnSpPr>
        <p:spPr>
          <a:xfrm>
            <a:off x="3779837" y="5323240"/>
            <a:ext cx="0" cy="448918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7888BF2B-F527-665F-7BEE-CC54AEE829ED}"/>
              </a:ext>
              <a:ext uri="{C183D7F6-B498-43B3-948B-1728B52AA6E4}">
                <adec:decorative xmlns:adec="http://schemas.microsoft.com/office/drawing/2017/decorative" val="1"/>
              </a:ext>
            </a:extLst>
          </p:cNvPr>
          <p:cNvGrpSpPr/>
          <p:nvPr/>
        </p:nvGrpSpPr>
        <p:grpSpPr>
          <a:xfrm>
            <a:off x="4052975" y="5323240"/>
            <a:ext cx="479761" cy="460447"/>
            <a:chOff x="3682063" y="5253156"/>
            <a:chExt cx="444500" cy="426606"/>
          </a:xfrm>
        </p:grpSpPr>
        <p:sp>
          <p:nvSpPr>
            <p:cNvPr id="76" name="Rectangle: Diagonal Corners Rounded 75">
              <a:extLst>
                <a:ext uri="{FF2B5EF4-FFF2-40B4-BE49-F238E27FC236}">
                  <a16:creationId xmlns:a16="http://schemas.microsoft.com/office/drawing/2014/main" id="{AAFB461C-398F-4E91-CB7A-085DA55EA61D}"/>
                </a:ext>
              </a:extLst>
            </p:cNvPr>
            <p:cNvSpPr/>
            <p:nvPr/>
          </p:nvSpPr>
          <p:spPr>
            <a:xfrm>
              <a:off x="3682063" y="5253156"/>
              <a:ext cx="444500" cy="426606"/>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200" b="1" dirty="0">
                <a:latin typeface="Arial" panose="020B0604020202020204" pitchFamily="34" charset="0"/>
                <a:cs typeface="Arial" panose="020B0604020202020204" pitchFamily="34" charset="0"/>
              </a:endParaRPr>
            </a:p>
          </p:txBody>
        </p:sp>
        <p:grpSp>
          <p:nvGrpSpPr>
            <p:cNvPr id="77" name="Group 76">
              <a:extLst>
                <a:ext uri="{FF2B5EF4-FFF2-40B4-BE49-F238E27FC236}">
                  <a16:creationId xmlns:a16="http://schemas.microsoft.com/office/drawing/2014/main" id="{4A0F17D0-BCCF-479D-905F-FA29DE3DA432}"/>
                </a:ext>
              </a:extLst>
            </p:cNvPr>
            <p:cNvGrpSpPr>
              <a:grpSpLocks noChangeAspect="1"/>
            </p:cNvGrpSpPr>
            <p:nvPr/>
          </p:nvGrpSpPr>
          <p:grpSpPr>
            <a:xfrm>
              <a:off x="3757760" y="5319906"/>
              <a:ext cx="293107" cy="293107"/>
              <a:chOff x="5094288" y="3074988"/>
              <a:chExt cx="536575" cy="536575"/>
            </a:xfrm>
            <a:solidFill>
              <a:schemeClr val="bg1"/>
            </a:solidFill>
          </p:grpSpPr>
          <p:sp>
            <p:nvSpPr>
              <p:cNvPr id="78" name="Freeform 15">
                <a:extLst>
                  <a:ext uri="{FF2B5EF4-FFF2-40B4-BE49-F238E27FC236}">
                    <a16:creationId xmlns:a16="http://schemas.microsoft.com/office/drawing/2014/main" id="{363812AB-BAB4-E357-E1F3-56932902E389}"/>
                  </a:ext>
                </a:extLst>
              </p:cNvPr>
              <p:cNvSpPr>
                <a:spLocks noEditPoints="1"/>
              </p:cNvSpPr>
              <p:nvPr/>
            </p:nvSpPr>
            <p:spPr bwMode="auto">
              <a:xfrm>
                <a:off x="5094288" y="3074988"/>
                <a:ext cx="536575" cy="5365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63 h 170"/>
                  <a:gd name="T12" fmla="*/ 7 w 170"/>
                  <a:gd name="T13" fmla="*/ 85 h 170"/>
                  <a:gd name="T14" fmla="*/ 85 w 170"/>
                  <a:gd name="T15" fmla="*/ 7 h 170"/>
                  <a:gd name="T16" fmla="*/ 163 w 170"/>
                  <a:gd name="T17" fmla="*/ 85 h 170"/>
                  <a:gd name="T18" fmla="*/ 85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5" y="163"/>
                    </a:moveTo>
                    <a:cubicBezTo>
                      <a:pt x="42" y="163"/>
                      <a:pt x="7" y="128"/>
                      <a:pt x="7" y="85"/>
                    </a:cubicBezTo>
                    <a:cubicBezTo>
                      <a:pt x="7" y="42"/>
                      <a:pt x="42" y="7"/>
                      <a:pt x="85" y="7"/>
                    </a:cubicBezTo>
                    <a:cubicBezTo>
                      <a:pt x="128" y="7"/>
                      <a:pt x="163" y="42"/>
                      <a:pt x="163" y="85"/>
                    </a:cubicBezTo>
                    <a:cubicBezTo>
                      <a:pt x="163" y="128"/>
                      <a:pt x="128" y="163"/>
                      <a:pt x="85"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400"/>
              </a:p>
            </p:txBody>
          </p:sp>
          <p:sp>
            <p:nvSpPr>
              <p:cNvPr id="79" name="Freeform 16">
                <a:extLst>
                  <a:ext uri="{FF2B5EF4-FFF2-40B4-BE49-F238E27FC236}">
                    <a16:creationId xmlns:a16="http://schemas.microsoft.com/office/drawing/2014/main" id="{19D6084C-DC08-B517-59A2-626D135348CC}"/>
                  </a:ext>
                </a:extLst>
              </p:cNvPr>
              <p:cNvSpPr>
                <a:spLocks/>
              </p:cNvSpPr>
              <p:nvPr/>
            </p:nvSpPr>
            <p:spPr bwMode="auto">
              <a:xfrm>
                <a:off x="5257801" y="3238501"/>
                <a:ext cx="209550" cy="209550"/>
              </a:xfrm>
              <a:custGeom>
                <a:avLst/>
                <a:gdLst>
                  <a:gd name="T0" fmla="*/ 65 w 66"/>
                  <a:gd name="T1" fmla="*/ 2 h 66"/>
                  <a:gd name="T2" fmla="*/ 59 w 66"/>
                  <a:gd name="T3" fmla="*/ 2 h 66"/>
                  <a:gd name="T4" fmla="*/ 33 w 66"/>
                  <a:gd name="T5" fmla="*/ 28 h 66"/>
                  <a:gd name="T6" fmla="*/ 7 w 66"/>
                  <a:gd name="T7" fmla="*/ 2 h 66"/>
                  <a:gd name="T8" fmla="*/ 1 w 66"/>
                  <a:gd name="T9" fmla="*/ 2 h 66"/>
                  <a:gd name="T10" fmla="*/ 1 w 66"/>
                  <a:gd name="T11" fmla="*/ 7 h 66"/>
                  <a:gd name="T12" fmla="*/ 28 w 66"/>
                  <a:gd name="T13" fmla="*/ 33 h 66"/>
                  <a:gd name="T14" fmla="*/ 1 w 66"/>
                  <a:gd name="T15" fmla="*/ 60 h 66"/>
                  <a:gd name="T16" fmla="*/ 1 w 66"/>
                  <a:gd name="T17" fmla="*/ 65 h 66"/>
                  <a:gd name="T18" fmla="*/ 4 w 66"/>
                  <a:gd name="T19" fmla="*/ 66 h 66"/>
                  <a:gd name="T20" fmla="*/ 7 w 66"/>
                  <a:gd name="T21" fmla="*/ 65 h 66"/>
                  <a:gd name="T22" fmla="*/ 33 w 66"/>
                  <a:gd name="T23" fmla="*/ 38 h 66"/>
                  <a:gd name="T24" fmla="*/ 59 w 66"/>
                  <a:gd name="T25" fmla="*/ 65 h 66"/>
                  <a:gd name="T26" fmla="*/ 62 w 66"/>
                  <a:gd name="T27" fmla="*/ 66 h 66"/>
                  <a:gd name="T28" fmla="*/ 65 w 66"/>
                  <a:gd name="T29" fmla="*/ 65 h 66"/>
                  <a:gd name="T30" fmla="*/ 65 w 66"/>
                  <a:gd name="T31" fmla="*/ 60 h 66"/>
                  <a:gd name="T32" fmla="*/ 38 w 66"/>
                  <a:gd name="T33" fmla="*/ 33 h 66"/>
                  <a:gd name="T34" fmla="*/ 65 w 66"/>
                  <a:gd name="T35" fmla="*/ 7 h 66"/>
                  <a:gd name="T36" fmla="*/ 65 w 66"/>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65" y="2"/>
                    </a:moveTo>
                    <a:cubicBezTo>
                      <a:pt x="63" y="0"/>
                      <a:pt x="61" y="0"/>
                      <a:pt x="59" y="2"/>
                    </a:cubicBezTo>
                    <a:cubicBezTo>
                      <a:pt x="33" y="28"/>
                      <a:pt x="33" y="28"/>
                      <a:pt x="33" y="28"/>
                    </a:cubicBezTo>
                    <a:cubicBezTo>
                      <a:pt x="7" y="2"/>
                      <a:pt x="7" y="2"/>
                      <a:pt x="7" y="2"/>
                    </a:cubicBezTo>
                    <a:cubicBezTo>
                      <a:pt x="5" y="0"/>
                      <a:pt x="3" y="0"/>
                      <a:pt x="1" y="2"/>
                    </a:cubicBezTo>
                    <a:cubicBezTo>
                      <a:pt x="0" y="3"/>
                      <a:pt x="0" y="5"/>
                      <a:pt x="1" y="7"/>
                    </a:cubicBezTo>
                    <a:cubicBezTo>
                      <a:pt x="28" y="33"/>
                      <a:pt x="28" y="33"/>
                      <a:pt x="28" y="33"/>
                    </a:cubicBezTo>
                    <a:cubicBezTo>
                      <a:pt x="1" y="60"/>
                      <a:pt x="1" y="60"/>
                      <a:pt x="1" y="60"/>
                    </a:cubicBezTo>
                    <a:cubicBezTo>
                      <a:pt x="0" y="61"/>
                      <a:pt x="0" y="63"/>
                      <a:pt x="1" y="65"/>
                    </a:cubicBezTo>
                    <a:cubicBezTo>
                      <a:pt x="2" y="65"/>
                      <a:pt x="3" y="66"/>
                      <a:pt x="4" y="66"/>
                    </a:cubicBezTo>
                    <a:cubicBezTo>
                      <a:pt x="5" y="66"/>
                      <a:pt x="6" y="65"/>
                      <a:pt x="7" y="65"/>
                    </a:cubicBezTo>
                    <a:cubicBezTo>
                      <a:pt x="33" y="38"/>
                      <a:pt x="33" y="38"/>
                      <a:pt x="33" y="38"/>
                    </a:cubicBezTo>
                    <a:cubicBezTo>
                      <a:pt x="59" y="65"/>
                      <a:pt x="59" y="65"/>
                      <a:pt x="59" y="65"/>
                    </a:cubicBezTo>
                    <a:cubicBezTo>
                      <a:pt x="60" y="65"/>
                      <a:pt x="61" y="66"/>
                      <a:pt x="62" y="66"/>
                    </a:cubicBezTo>
                    <a:cubicBezTo>
                      <a:pt x="63" y="66"/>
                      <a:pt x="64" y="65"/>
                      <a:pt x="65" y="65"/>
                    </a:cubicBezTo>
                    <a:cubicBezTo>
                      <a:pt x="66" y="63"/>
                      <a:pt x="66" y="61"/>
                      <a:pt x="65" y="60"/>
                    </a:cubicBezTo>
                    <a:cubicBezTo>
                      <a:pt x="38" y="33"/>
                      <a:pt x="38" y="33"/>
                      <a:pt x="38" y="33"/>
                    </a:cubicBezTo>
                    <a:cubicBezTo>
                      <a:pt x="65" y="7"/>
                      <a:pt x="65" y="7"/>
                      <a:pt x="65" y="7"/>
                    </a:cubicBezTo>
                    <a:cubicBezTo>
                      <a:pt x="66" y="5"/>
                      <a:pt x="66" y="3"/>
                      <a:pt x="6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400"/>
              </a:p>
            </p:txBody>
          </p:sp>
        </p:grpSp>
      </p:grpSp>
    </p:spTree>
    <p:extLst>
      <p:ext uri="{BB962C8B-B14F-4D97-AF65-F5344CB8AC3E}">
        <p14:creationId xmlns:p14="http://schemas.microsoft.com/office/powerpoint/2010/main" val="968256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046975991"/>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BF45CA4F-C21E-23D7-D219-859EB74F1018}"/>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18</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59675" cy="56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545094" y="1165673"/>
            <a:ext cx="4149619" cy="3807865"/>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98460CFE-778E-AC85-0919-F00551FA769A}"/>
              </a:ext>
              <a:ext uri="{C183D7F6-B498-43B3-948B-1728B52AA6E4}">
                <adec:decorative xmlns:adec="http://schemas.microsoft.com/office/drawing/2017/decorative" val="1"/>
              </a:ext>
            </a:extLst>
          </p:cNvPr>
          <p:cNvGrpSpPr/>
          <p:nvPr/>
        </p:nvGrpSpPr>
        <p:grpSpPr>
          <a:xfrm>
            <a:off x="786000" y="2890214"/>
            <a:ext cx="408788" cy="414852"/>
            <a:chOff x="7777163" y="3503613"/>
            <a:chExt cx="534988" cy="542925"/>
          </a:xfrm>
          <a:solidFill>
            <a:schemeClr val="accent6"/>
          </a:solidFill>
        </p:grpSpPr>
        <p:sp>
          <p:nvSpPr>
            <p:cNvPr id="40" name="Freeform 35">
              <a:extLst>
                <a:ext uri="{FF2B5EF4-FFF2-40B4-BE49-F238E27FC236}">
                  <a16:creationId xmlns:a16="http://schemas.microsoft.com/office/drawing/2014/main" id="{A03B7C09-DC73-AEC2-B632-A9FE5307FC33}"/>
                </a:ext>
              </a:extLst>
            </p:cNvPr>
            <p:cNvSpPr>
              <a:spLocks noEditPoints="1"/>
            </p:cNvSpPr>
            <p:nvPr/>
          </p:nvSpPr>
          <p:spPr bwMode="auto">
            <a:xfrm>
              <a:off x="7777163" y="3503613"/>
              <a:ext cx="534988" cy="542925"/>
            </a:xfrm>
            <a:custGeom>
              <a:avLst/>
              <a:gdLst>
                <a:gd name="T0" fmla="*/ 79 w 157"/>
                <a:gd name="T1" fmla="*/ 0 h 157"/>
                <a:gd name="T2" fmla="*/ 0 w 157"/>
                <a:gd name="T3" fmla="*/ 78 h 157"/>
                <a:gd name="T4" fmla="*/ 79 w 157"/>
                <a:gd name="T5" fmla="*/ 157 h 157"/>
                <a:gd name="T6" fmla="*/ 157 w 157"/>
                <a:gd name="T7" fmla="*/ 78 h 157"/>
                <a:gd name="T8" fmla="*/ 79 w 157"/>
                <a:gd name="T9" fmla="*/ 0 h 157"/>
                <a:gd name="T10" fmla="*/ 79 w 157"/>
                <a:gd name="T11" fmla="*/ 149 h 157"/>
                <a:gd name="T12" fmla="*/ 7 w 157"/>
                <a:gd name="T13" fmla="*/ 78 h 157"/>
                <a:gd name="T14" fmla="*/ 79 w 157"/>
                <a:gd name="T15" fmla="*/ 7 h 157"/>
                <a:gd name="T16" fmla="*/ 150 w 157"/>
                <a:gd name="T17" fmla="*/ 78 h 157"/>
                <a:gd name="T18" fmla="*/ 79 w 157"/>
                <a:gd name="T19" fmla="*/ 1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57">
                  <a:moveTo>
                    <a:pt x="79" y="0"/>
                  </a:moveTo>
                  <a:cubicBezTo>
                    <a:pt x="35" y="0"/>
                    <a:pt x="0" y="35"/>
                    <a:pt x="0" y="78"/>
                  </a:cubicBezTo>
                  <a:cubicBezTo>
                    <a:pt x="0" y="121"/>
                    <a:pt x="35" y="157"/>
                    <a:pt x="79" y="157"/>
                  </a:cubicBezTo>
                  <a:cubicBezTo>
                    <a:pt x="122" y="157"/>
                    <a:pt x="157" y="121"/>
                    <a:pt x="157" y="78"/>
                  </a:cubicBezTo>
                  <a:cubicBezTo>
                    <a:pt x="157" y="35"/>
                    <a:pt x="122" y="0"/>
                    <a:pt x="79" y="0"/>
                  </a:cubicBezTo>
                  <a:close/>
                  <a:moveTo>
                    <a:pt x="79" y="149"/>
                  </a:moveTo>
                  <a:cubicBezTo>
                    <a:pt x="39" y="149"/>
                    <a:pt x="7" y="117"/>
                    <a:pt x="7" y="78"/>
                  </a:cubicBezTo>
                  <a:cubicBezTo>
                    <a:pt x="7" y="39"/>
                    <a:pt x="39" y="7"/>
                    <a:pt x="79" y="7"/>
                  </a:cubicBezTo>
                  <a:cubicBezTo>
                    <a:pt x="118" y="7"/>
                    <a:pt x="150" y="39"/>
                    <a:pt x="150" y="78"/>
                  </a:cubicBezTo>
                  <a:cubicBezTo>
                    <a:pt x="150" y="117"/>
                    <a:pt x="118" y="149"/>
                    <a:pt x="79"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1" name="Oval 36">
              <a:extLst>
                <a:ext uri="{FF2B5EF4-FFF2-40B4-BE49-F238E27FC236}">
                  <a16:creationId xmlns:a16="http://schemas.microsoft.com/office/drawing/2014/main" id="{CAA477AA-75DC-535E-0D78-02481B447A96}"/>
                </a:ext>
              </a:extLst>
            </p:cNvPr>
            <p:cNvSpPr>
              <a:spLocks noChangeArrowheads="1"/>
            </p:cNvSpPr>
            <p:nvPr/>
          </p:nvSpPr>
          <p:spPr bwMode="auto">
            <a:xfrm>
              <a:off x="7940675" y="3665538"/>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2" name="Oval 37">
              <a:extLst>
                <a:ext uri="{FF2B5EF4-FFF2-40B4-BE49-F238E27FC236}">
                  <a16:creationId xmlns:a16="http://schemas.microsoft.com/office/drawing/2014/main" id="{EF1BCD0A-ED59-3831-7F9B-7CA8CDCDB7E7}"/>
                </a:ext>
              </a:extLst>
            </p:cNvPr>
            <p:cNvSpPr>
              <a:spLocks noChangeArrowheads="1"/>
            </p:cNvSpPr>
            <p:nvPr/>
          </p:nvSpPr>
          <p:spPr bwMode="auto">
            <a:xfrm>
              <a:off x="8094663" y="3665538"/>
              <a:ext cx="50800"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3" name="Freeform 38">
              <a:extLst>
                <a:ext uri="{FF2B5EF4-FFF2-40B4-BE49-F238E27FC236}">
                  <a16:creationId xmlns:a16="http://schemas.microsoft.com/office/drawing/2014/main" id="{9086B62D-5F0D-1357-13BC-4658282D0BE2}"/>
                </a:ext>
              </a:extLst>
            </p:cNvPr>
            <p:cNvSpPr>
              <a:spLocks/>
            </p:cNvSpPr>
            <p:nvPr/>
          </p:nvSpPr>
          <p:spPr bwMode="auto">
            <a:xfrm>
              <a:off x="7940675" y="3829051"/>
              <a:ext cx="214313" cy="79375"/>
            </a:xfrm>
            <a:custGeom>
              <a:avLst/>
              <a:gdLst>
                <a:gd name="T0" fmla="*/ 49 w 63"/>
                <a:gd name="T1" fmla="*/ 1 h 23"/>
                <a:gd name="T2" fmla="*/ 42 w 63"/>
                <a:gd name="T3" fmla="*/ 11 h 23"/>
                <a:gd name="T4" fmla="*/ 41 w 63"/>
                <a:gd name="T5" fmla="*/ 15 h 23"/>
                <a:gd name="T6" fmla="*/ 39 w 63"/>
                <a:gd name="T7" fmla="*/ 11 h 23"/>
                <a:gd name="T8" fmla="*/ 31 w 63"/>
                <a:gd name="T9" fmla="*/ 1 h 23"/>
                <a:gd name="T10" fmla="*/ 31 w 63"/>
                <a:gd name="T11" fmla="*/ 1 h 23"/>
                <a:gd name="T12" fmla="*/ 24 w 63"/>
                <a:gd name="T13" fmla="*/ 11 h 23"/>
                <a:gd name="T14" fmla="*/ 22 w 63"/>
                <a:gd name="T15" fmla="*/ 17 h 23"/>
                <a:gd name="T16" fmla="*/ 19 w 63"/>
                <a:gd name="T17" fmla="*/ 11 h 23"/>
                <a:gd name="T18" fmla="*/ 12 w 63"/>
                <a:gd name="T19" fmla="*/ 0 h 23"/>
                <a:gd name="T20" fmla="*/ 0 w 63"/>
                <a:gd name="T21" fmla="*/ 19 h 23"/>
                <a:gd name="T22" fmla="*/ 6 w 63"/>
                <a:gd name="T23" fmla="*/ 20 h 23"/>
                <a:gd name="T24" fmla="*/ 11 w 63"/>
                <a:gd name="T25" fmla="*/ 6 h 23"/>
                <a:gd name="T26" fmla="*/ 14 w 63"/>
                <a:gd name="T27" fmla="*/ 12 h 23"/>
                <a:gd name="T28" fmla="*/ 22 w 63"/>
                <a:gd name="T29" fmla="*/ 23 h 23"/>
                <a:gd name="T30" fmla="*/ 22 w 63"/>
                <a:gd name="T31" fmla="*/ 23 h 23"/>
                <a:gd name="T32" fmla="*/ 30 w 63"/>
                <a:gd name="T33" fmla="*/ 13 h 23"/>
                <a:gd name="T34" fmla="*/ 31 w 63"/>
                <a:gd name="T35" fmla="*/ 8 h 23"/>
                <a:gd name="T36" fmla="*/ 34 w 63"/>
                <a:gd name="T37" fmla="*/ 13 h 23"/>
                <a:gd name="T38" fmla="*/ 41 w 63"/>
                <a:gd name="T39" fmla="*/ 22 h 23"/>
                <a:gd name="T40" fmla="*/ 48 w 63"/>
                <a:gd name="T41" fmla="*/ 12 h 23"/>
                <a:gd name="T42" fmla="*/ 50 w 63"/>
                <a:gd name="T43" fmla="*/ 6 h 23"/>
                <a:gd name="T44" fmla="*/ 58 w 63"/>
                <a:gd name="T45" fmla="*/ 21 h 23"/>
                <a:gd name="T46" fmla="*/ 63 w 63"/>
                <a:gd name="T47" fmla="*/ 19 h 23"/>
                <a:gd name="T48" fmla="*/ 49 w 63"/>
                <a:gd name="T4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23">
                  <a:moveTo>
                    <a:pt x="49" y="1"/>
                  </a:moveTo>
                  <a:cubicBezTo>
                    <a:pt x="45" y="1"/>
                    <a:pt x="44" y="5"/>
                    <a:pt x="42" y="11"/>
                  </a:cubicBezTo>
                  <a:cubicBezTo>
                    <a:pt x="42" y="13"/>
                    <a:pt x="41" y="14"/>
                    <a:pt x="41" y="15"/>
                  </a:cubicBezTo>
                  <a:cubicBezTo>
                    <a:pt x="40" y="14"/>
                    <a:pt x="40" y="13"/>
                    <a:pt x="39" y="11"/>
                  </a:cubicBezTo>
                  <a:cubicBezTo>
                    <a:pt x="37" y="5"/>
                    <a:pt x="35" y="1"/>
                    <a:pt x="31" y="1"/>
                  </a:cubicBezTo>
                  <a:cubicBezTo>
                    <a:pt x="31" y="1"/>
                    <a:pt x="31" y="1"/>
                    <a:pt x="31" y="1"/>
                  </a:cubicBezTo>
                  <a:cubicBezTo>
                    <a:pt x="28" y="1"/>
                    <a:pt x="26" y="5"/>
                    <a:pt x="24" y="11"/>
                  </a:cubicBezTo>
                  <a:cubicBezTo>
                    <a:pt x="23" y="13"/>
                    <a:pt x="23" y="15"/>
                    <a:pt x="22" y="17"/>
                  </a:cubicBezTo>
                  <a:cubicBezTo>
                    <a:pt x="21" y="15"/>
                    <a:pt x="20" y="12"/>
                    <a:pt x="19" y="11"/>
                  </a:cubicBezTo>
                  <a:cubicBezTo>
                    <a:pt x="17" y="3"/>
                    <a:pt x="15" y="0"/>
                    <a:pt x="12" y="0"/>
                  </a:cubicBezTo>
                  <a:cubicBezTo>
                    <a:pt x="7" y="0"/>
                    <a:pt x="4" y="6"/>
                    <a:pt x="0" y="19"/>
                  </a:cubicBezTo>
                  <a:cubicBezTo>
                    <a:pt x="6" y="20"/>
                    <a:pt x="6" y="20"/>
                    <a:pt x="6" y="20"/>
                  </a:cubicBezTo>
                  <a:cubicBezTo>
                    <a:pt x="7" y="15"/>
                    <a:pt x="9" y="8"/>
                    <a:pt x="11" y="6"/>
                  </a:cubicBezTo>
                  <a:cubicBezTo>
                    <a:pt x="12" y="7"/>
                    <a:pt x="13" y="10"/>
                    <a:pt x="14" y="12"/>
                  </a:cubicBezTo>
                  <a:cubicBezTo>
                    <a:pt x="17" y="19"/>
                    <a:pt x="18" y="23"/>
                    <a:pt x="22" y="23"/>
                  </a:cubicBezTo>
                  <a:cubicBezTo>
                    <a:pt x="22" y="23"/>
                    <a:pt x="22" y="23"/>
                    <a:pt x="22" y="23"/>
                  </a:cubicBezTo>
                  <a:cubicBezTo>
                    <a:pt x="26" y="23"/>
                    <a:pt x="27" y="19"/>
                    <a:pt x="30" y="13"/>
                  </a:cubicBezTo>
                  <a:cubicBezTo>
                    <a:pt x="30" y="11"/>
                    <a:pt x="31" y="9"/>
                    <a:pt x="31" y="8"/>
                  </a:cubicBezTo>
                  <a:cubicBezTo>
                    <a:pt x="32" y="9"/>
                    <a:pt x="33" y="11"/>
                    <a:pt x="34" y="13"/>
                  </a:cubicBezTo>
                  <a:cubicBezTo>
                    <a:pt x="36" y="19"/>
                    <a:pt x="37" y="23"/>
                    <a:pt x="41" y="22"/>
                  </a:cubicBezTo>
                  <a:cubicBezTo>
                    <a:pt x="45" y="22"/>
                    <a:pt x="46" y="19"/>
                    <a:pt x="48" y="12"/>
                  </a:cubicBezTo>
                  <a:cubicBezTo>
                    <a:pt x="48" y="10"/>
                    <a:pt x="49" y="8"/>
                    <a:pt x="50" y="6"/>
                  </a:cubicBezTo>
                  <a:cubicBezTo>
                    <a:pt x="52" y="9"/>
                    <a:pt x="55" y="16"/>
                    <a:pt x="58" y="21"/>
                  </a:cubicBezTo>
                  <a:cubicBezTo>
                    <a:pt x="63" y="19"/>
                    <a:pt x="63" y="19"/>
                    <a:pt x="63" y="19"/>
                  </a:cubicBezTo>
                  <a:cubicBezTo>
                    <a:pt x="57" y="7"/>
                    <a:pt x="54" y="1"/>
                    <a:pt x="4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sp>
        <p:nvSpPr>
          <p:cNvPr id="2" name="Title 1">
            <a:extLst>
              <a:ext uri="{FF2B5EF4-FFF2-40B4-BE49-F238E27FC236}">
                <a16:creationId xmlns:a16="http://schemas.microsoft.com/office/drawing/2014/main" id="{43EED448-EDBE-BCAB-B840-634CE54ED138}"/>
              </a:ext>
            </a:extLst>
          </p:cNvPr>
          <p:cNvSpPr>
            <a:spLocks noGrp="1"/>
          </p:cNvSpPr>
          <p:nvPr>
            <p:ph type="title"/>
          </p:nvPr>
        </p:nvSpPr>
        <p:spPr/>
        <p:txBody>
          <a:bodyPr vert="horz"/>
          <a:lstStyle/>
          <a:p>
            <a:r>
              <a:rPr lang="en-US" sz="2000" dirty="0"/>
              <a:t>Conversation guides and tips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738079" y="1387337"/>
            <a:ext cx="3747283" cy="3613587"/>
          </a:xfrm>
          <a:prstGeom prst="rect">
            <a:avLst/>
          </a:prstGeom>
          <a:noFill/>
        </p:spPr>
        <p:txBody>
          <a:bodyPr wrap="square" lIns="98694" tIns="49347" rIns="98694" bIns="49347" numCol="1" spcCol="180000" anchor="t">
            <a:noAutofit/>
          </a:bodyPr>
          <a:lstStyle/>
          <a:p>
            <a:pPr>
              <a:spcBef>
                <a:spcPts val="648"/>
              </a:spcBef>
              <a:spcAft>
                <a:spcPts val="4200"/>
              </a:spcAft>
            </a:pPr>
            <a:r>
              <a:rPr lang="en-AU" sz="1727" b="1" dirty="0">
                <a:solidFill>
                  <a:schemeClr val="accent6"/>
                </a:solidFill>
                <a:latin typeface="Arial"/>
                <a:cs typeface="Arial"/>
              </a:rPr>
              <a:t>When giving bad news </a:t>
            </a:r>
            <a:r>
              <a:rPr lang="en-AU" sz="1727" dirty="0">
                <a:solidFill>
                  <a:schemeClr val="accent6"/>
                </a:solidFill>
                <a:latin typeface="Arial"/>
                <a:cs typeface="Arial"/>
              </a:rPr>
              <a:t>(about an application outcome or needing to rework plans significantly)</a:t>
            </a:r>
            <a:endParaRPr lang="en-AU" sz="1295" dirty="0">
              <a:solidFill>
                <a:schemeClr val="accent6"/>
              </a:solidFill>
              <a:latin typeface="Arial" panose="020B0604020202020204" pitchFamily="34" charset="0"/>
              <a:cs typeface="Arial" panose="020B0604020202020204" pitchFamily="34" charset="0"/>
            </a:endParaRPr>
          </a:p>
          <a:p>
            <a:pPr marL="583923">
              <a:spcBef>
                <a:spcPts val="648"/>
              </a:spcBef>
            </a:pPr>
            <a:r>
              <a:rPr lang="en-AU" sz="1295" dirty="0">
                <a:solidFill>
                  <a:schemeClr val="accent6"/>
                </a:solidFill>
                <a:latin typeface="Arial"/>
                <a:cs typeface="Arial"/>
              </a:rPr>
              <a:t>This person might be annoyed, frustrated, or angry, particularly if they will incur significant additional costs or delays which can impact their plans. </a:t>
            </a:r>
            <a:endParaRPr lang="en-AU" sz="1295" dirty="0">
              <a:solidFill>
                <a:schemeClr val="accent6"/>
              </a:solidFill>
              <a:latin typeface="Arial" panose="020B0604020202020204" pitchFamily="34" charset="0"/>
              <a:cs typeface="Arial" panose="020B0604020202020204" pitchFamily="34" charset="0"/>
            </a:endParaRPr>
          </a:p>
          <a:p>
            <a:pPr marL="583923">
              <a:spcBef>
                <a:spcPts val="648"/>
              </a:spcBef>
            </a:pPr>
            <a:r>
              <a:rPr lang="en-AU" sz="1295" dirty="0">
                <a:solidFill>
                  <a:schemeClr val="accent6"/>
                </a:solidFill>
                <a:latin typeface="Arial"/>
                <a:cs typeface="Arial"/>
              </a:rPr>
              <a:t>Business owners might be especially impacted by a refusal or significant to delay in processing their application as this can have a significant financial repercussion for them.</a:t>
            </a:r>
          </a:p>
        </p:txBody>
      </p:sp>
      <p:sp>
        <p:nvSpPr>
          <p:cNvPr id="16" name="TextBox 15">
            <a:extLst>
              <a:ext uri="{FF2B5EF4-FFF2-40B4-BE49-F238E27FC236}">
                <a16:creationId xmlns:a16="http://schemas.microsoft.com/office/drawing/2014/main" id="{30482F88-019C-05F1-3E0E-54DF37C71418}"/>
              </a:ext>
            </a:extLst>
          </p:cNvPr>
          <p:cNvSpPr txBox="1"/>
          <p:nvPr/>
        </p:nvSpPr>
        <p:spPr>
          <a:xfrm>
            <a:off x="5038656" y="3089042"/>
            <a:ext cx="1989767" cy="1594520"/>
          </a:xfrm>
          <a:prstGeom prst="rect">
            <a:avLst/>
          </a:prstGeom>
          <a:noFill/>
        </p:spPr>
        <p:txBody>
          <a:bodyPr wrap="square" numCol="1" spcCol="180000">
            <a:noAutofit/>
          </a:bodyPr>
          <a:lstStyle/>
          <a:p>
            <a:pPr>
              <a:spcBef>
                <a:spcPts val="1295"/>
              </a:spcBef>
            </a:pPr>
            <a:r>
              <a:rPr lang="en-AU" sz="1295" b="1" dirty="0">
                <a:solidFill>
                  <a:schemeClr val="accent6"/>
                </a:solidFill>
                <a:latin typeface="Arial" panose="020B0604020202020204" pitchFamily="34" charset="0"/>
                <a:cs typeface="Arial" panose="020B0604020202020204" pitchFamily="34" charset="0"/>
              </a:rPr>
              <a:t>Useful tools and links</a:t>
            </a:r>
            <a:r>
              <a:rPr lang="en-AU" sz="1295" dirty="0">
                <a:solidFill>
                  <a:schemeClr val="accent6"/>
                </a:solidFill>
                <a:latin typeface="Arial" panose="020B0604020202020204" pitchFamily="34" charset="0"/>
                <a:cs typeface="Arial" panose="020B0604020202020204" pitchFamily="34" charset="0"/>
              </a:rPr>
              <a:t>:</a:t>
            </a: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Getting Started Guide</a:t>
            </a:r>
            <a:endParaRPr lang="en-AU" sz="1295" dirty="0">
              <a:solidFill>
                <a:schemeClr val="accent6"/>
              </a:solidFill>
              <a:highlight>
                <a:srgbClr val="FFFF00"/>
              </a:highlight>
              <a:latin typeface="Arial" panose="020B0604020202020204" pitchFamily="34" charset="0"/>
              <a:cs typeface="Arial" panose="020B0604020202020204" pitchFamily="34" charset="0"/>
            </a:endParaRP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Planning Process Overview Guide</a:t>
            </a:r>
            <a:endParaRPr lang="en-AU" sz="1295" dirty="0">
              <a:solidFill>
                <a:schemeClr val="accent6"/>
              </a:solidFill>
              <a:highlight>
                <a:srgbClr val="FFFF00"/>
              </a:highlight>
              <a:latin typeface="Arial" panose="020B0604020202020204" pitchFamily="34" charset="0"/>
              <a:cs typeface="Arial" panose="020B0604020202020204" pitchFamily="34" charset="0"/>
            </a:endParaRP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FAQs on website</a:t>
            </a:r>
            <a:endParaRPr lang="en-AU" sz="1295" dirty="0">
              <a:solidFill>
                <a:schemeClr val="accent6"/>
              </a:solidFill>
              <a:highlight>
                <a:srgbClr val="FFFF00"/>
              </a:highlight>
              <a:latin typeface="Arial" panose="020B0604020202020204" pitchFamily="34" charset="0"/>
              <a:cs typeface="Arial" panose="020B0604020202020204" pitchFamily="34" charset="0"/>
            </a:endParaRPr>
          </a:p>
          <a:p>
            <a:pPr>
              <a:spcBef>
                <a:spcPts val="1295"/>
              </a:spcBef>
            </a:pPr>
            <a:endParaRPr lang="en-AU" sz="1511" dirty="0">
              <a:solidFill>
                <a:schemeClr val="accent6"/>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9E953B3B-A12A-C1B4-00EA-DE161C127F21}"/>
              </a:ext>
            </a:extLst>
          </p:cNvPr>
          <p:cNvSpPr txBox="1"/>
          <p:nvPr/>
        </p:nvSpPr>
        <p:spPr>
          <a:xfrm>
            <a:off x="1030705" y="5370758"/>
            <a:ext cx="492443" cy="369332"/>
          </a:xfrm>
          <a:prstGeom prst="rect">
            <a:avLst/>
          </a:prstGeom>
          <a:noFill/>
        </p:spPr>
        <p:txBody>
          <a:bodyPr wrap="none" rtlCol="0">
            <a:spAutoFit/>
          </a:bodyPr>
          <a:lstStyle/>
          <a:p>
            <a:r>
              <a:rPr lang="en-US" sz="1800" b="1" dirty="0">
                <a:solidFill>
                  <a:schemeClr val="accent6"/>
                </a:solidFill>
              </a:rPr>
              <a:t>Do</a:t>
            </a:r>
          </a:p>
        </p:txBody>
      </p:sp>
      <p:sp>
        <p:nvSpPr>
          <p:cNvPr id="49" name="TextBox 48">
            <a:extLst>
              <a:ext uri="{FF2B5EF4-FFF2-40B4-BE49-F238E27FC236}">
                <a16:creationId xmlns:a16="http://schemas.microsoft.com/office/drawing/2014/main" id="{82A1F733-4E34-1EBF-F7BB-3AD5FAA6C525}"/>
              </a:ext>
            </a:extLst>
          </p:cNvPr>
          <p:cNvSpPr txBox="1"/>
          <p:nvPr/>
        </p:nvSpPr>
        <p:spPr>
          <a:xfrm>
            <a:off x="545093" y="5944933"/>
            <a:ext cx="3108462" cy="4076392"/>
          </a:xfrm>
          <a:prstGeom prst="rect">
            <a:avLst/>
          </a:prstGeom>
          <a:noFill/>
        </p:spPr>
        <p:txBody>
          <a:bodyPr wrap="square" lIns="98694" tIns="49347" rIns="98694" bIns="49347" numCol="1" spcCol="180000" anchor="t">
            <a:noAutofit/>
          </a:bodyPr>
          <a:lstStyle/>
          <a:p>
            <a:pPr marL="185046" indent="-185046">
              <a:spcBef>
                <a:spcPts val="648"/>
              </a:spcBef>
              <a:buFont typeface="Arial" panose="020B0604020202020204" pitchFamily="34" charset="0"/>
              <a:buChar char="•"/>
            </a:pPr>
            <a:r>
              <a:rPr lang="en-AU" sz="1200" dirty="0">
                <a:latin typeface="Arial"/>
                <a:cs typeface="Arial"/>
              </a:rPr>
              <a:t>Have a conversation early rather than waiting</a:t>
            </a:r>
          </a:p>
          <a:p>
            <a:pPr marL="185046" indent="-185046">
              <a:spcBef>
                <a:spcPts val="648"/>
              </a:spcBef>
              <a:buFont typeface="Arial" panose="020B0604020202020204" pitchFamily="34" charset="0"/>
              <a:buChar char="•"/>
            </a:pPr>
            <a:r>
              <a:rPr lang="en-AU" sz="1200" dirty="0">
                <a:latin typeface="Arial"/>
                <a:cs typeface="Arial"/>
              </a:rPr>
              <a:t>Talk to the facts e.g. “I'm calling with an update on your application. We have received advice that areas </a:t>
            </a:r>
            <a:r>
              <a:rPr lang="en-AU" sz="1200" dirty="0" err="1">
                <a:latin typeface="Arial"/>
                <a:cs typeface="Arial"/>
              </a:rPr>
              <a:t>xyz</a:t>
            </a:r>
            <a:r>
              <a:rPr lang="en-AU" sz="1200" dirty="0">
                <a:latin typeface="Arial"/>
                <a:cs typeface="Arial"/>
              </a:rPr>
              <a:t> will need revision for your plan to be approved.”</a:t>
            </a:r>
          </a:p>
          <a:p>
            <a:pPr marL="185046" indent="-185046">
              <a:spcBef>
                <a:spcPts val="648"/>
              </a:spcBef>
              <a:buFont typeface="Arial" panose="020B0604020202020204" pitchFamily="34" charset="0"/>
              <a:buChar char="•"/>
            </a:pPr>
            <a:r>
              <a:rPr lang="en-AU" sz="1200" dirty="0">
                <a:latin typeface="Arial"/>
                <a:cs typeface="Arial"/>
              </a:rPr>
              <a:t>Stay neutral and supportive. “I wondered if there is a good time to take you through the feedback to help you revise the application?”</a:t>
            </a:r>
          </a:p>
          <a:p>
            <a:pPr marL="185046" indent="-185046">
              <a:spcBef>
                <a:spcPts val="648"/>
              </a:spcBef>
              <a:buFont typeface="Arial" panose="020B0604020202020204" pitchFamily="34" charset="0"/>
              <a:buChar char="•"/>
            </a:pPr>
            <a:r>
              <a:rPr lang="en-AU" sz="1200" dirty="0">
                <a:latin typeface="Arial"/>
                <a:cs typeface="Arial"/>
              </a:rPr>
              <a:t>Constructively point out if the issue was raised earlier (e.g. in RFI letter preliminary concerns) but not dealt with by the customer</a:t>
            </a:r>
          </a:p>
        </p:txBody>
      </p:sp>
      <p:sp>
        <p:nvSpPr>
          <p:cNvPr id="44" name="TextBox 43">
            <a:extLst>
              <a:ext uri="{FF2B5EF4-FFF2-40B4-BE49-F238E27FC236}">
                <a16:creationId xmlns:a16="http://schemas.microsoft.com/office/drawing/2014/main" id="{485ECFB8-1D99-97EC-8FC2-D4ED5C543ED1}"/>
              </a:ext>
            </a:extLst>
          </p:cNvPr>
          <p:cNvSpPr txBox="1"/>
          <p:nvPr/>
        </p:nvSpPr>
        <p:spPr>
          <a:xfrm>
            <a:off x="3925546" y="5323240"/>
            <a:ext cx="3108462" cy="1723549"/>
          </a:xfrm>
          <a:prstGeom prst="rect">
            <a:avLst/>
          </a:prstGeom>
          <a:noFill/>
        </p:spPr>
        <p:txBody>
          <a:bodyPr wrap="square">
            <a:spAutoFit/>
          </a:bodyPr>
          <a:lstStyle/>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Be calm and listen</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Be empathetic. "I understand this can be frustrating. We are working to the objectives of the Planning Act”</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Empathise if an issue raised (e.g. by your coordinator or internal referral) was completely left of field and that you didn’t predict it. </a:t>
            </a:r>
          </a:p>
        </p:txBody>
      </p:sp>
      <p:sp>
        <p:nvSpPr>
          <p:cNvPr id="64" name="TextBox 63">
            <a:extLst>
              <a:ext uri="{FF2B5EF4-FFF2-40B4-BE49-F238E27FC236}">
                <a16:creationId xmlns:a16="http://schemas.microsoft.com/office/drawing/2014/main" id="{412485E6-C3BF-CE51-9D1A-BD555D64E1AB}"/>
              </a:ext>
            </a:extLst>
          </p:cNvPr>
          <p:cNvSpPr txBox="1"/>
          <p:nvPr/>
        </p:nvSpPr>
        <p:spPr>
          <a:xfrm>
            <a:off x="4547440" y="7513467"/>
            <a:ext cx="774570" cy="369332"/>
          </a:xfrm>
          <a:prstGeom prst="rect">
            <a:avLst/>
          </a:prstGeom>
          <a:noFill/>
        </p:spPr>
        <p:txBody>
          <a:bodyPr wrap="none" rtlCol="0">
            <a:spAutoFit/>
          </a:bodyPr>
          <a:lstStyle/>
          <a:p>
            <a:r>
              <a:rPr lang="en-US" sz="1800" b="1" dirty="0">
                <a:solidFill>
                  <a:schemeClr val="accent6"/>
                </a:solidFill>
              </a:rPr>
              <a:t>Don’t</a:t>
            </a:r>
          </a:p>
        </p:txBody>
      </p:sp>
      <p:sp>
        <p:nvSpPr>
          <p:cNvPr id="23" name="TextBox 22">
            <a:extLst>
              <a:ext uri="{FF2B5EF4-FFF2-40B4-BE49-F238E27FC236}">
                <a16:creationId xmlns:a16="http://schemas.microsoft.com/office/drawing/2014/main" id="{1D1651D0-2932-01AA-5D6B-082A7B6F611E}"/>
              </a:ext>
            </a:extLst>
          </p:cNvPr>
          <p:cNvSpPr txBox="1"/>
          <p:nvPr/>
        </p:nvSpPr>
        <p:spPr>
          <a:xfrm>
            <a:off x="3925544" y="8047957"/>
            <a:ext cx="3108462" cy="1444787"/>
          </a:xfrm>
          <a:prstGeom prst="rect">
            <a:avLst/>
          </a:prstGeom>
          <a:noFill/>
        </p:spPr>
        <p:txBody>
          <a:bodyPr wrap="square" numCol="1" spcCol="180000">
            <a:noAutofit/>
          </a:bodyPr>
          <a:lstStyle/>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Adopt an emotional tone (overly-negative, or overly-positive if trying to reassure the applicant)</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Neglect to reference the application itself</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Take the blame for left of field issues</a:t>
            </a:r>
          </a:p>
        </p:txBody>
      </p:sp>
      <p:cxnSp>
        <p:nvCxnSpPr>
          <p:cNvPr id="45" name="Straight Connector 44">
            <a:extLst>
              <a:ext uri="{FF2B5EF4-FFF2-40B4-BE49-F238E27FC236}">
                <a16:creationId xmlns:a16="http://schemas.microsoft.com/office/drawing/2014/main" id="{DAA096F6-DAD1-C7DD-B310-DFFA1ED9B733}"/>
              </a:ext>
              <a:ext uri="{C183D7F6-B498-43B3-948B-1728B52AA6E4}">
                <adec:decorative xmlns:adec="http://schemas.microsoft.com/office/drawing/2017/decorative" val="1"/>
              </a:ext>
            </a:extLst>
          </p:cNvPr>
          <p:cNvCxnSpPr>
            <a:cxnSpLocks/>
          </p:cNvCxnSpPr>
          <p:nvPr/>
        </p:nvCxnSpPr>
        <p:spPr>
          <a:xfrm>
            <a:off x="788324" y="2531424"/>
            <a:ext cx="36631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D6A1FAF-6313-1E89-BB4A-F4742AA2B316}"/>
              </a:ext>
              <a:ext uri="{C183D7F6-B498-43B3-948B-1728B52AA6E4}">
                <adec:decorative xmlns:adec="http://schemas.microsoft.com/office/drawing/2017/decorative" val="1"/>
              </a:ext>
            </a:extLst>
          </p:cNvPr>
          <p:cNvGrpSpPr>
            <a:grpSpLocks noChangeAspect="1"/>
          </p:cNvGrpSpPr>
          <p:nvPr/>
        </p:nvGrpSpPr>
        <p:grpSpPr>
          <a:xfrm>
            <a:off x="5181924" y="2675915"/>
            <a:ext cx="343366" cy="327570"/>
            <a:chOff x="4981441" y="2212806"/>
            <a:chExt cx="552450" cy="527050"/>
          </a:xfrm>
          <a:solidFill>
            <a:schemeClr val="accent1"/>
          </a:solidFill>
        </p:grpSpPr>
        <p:sp>
          <p:nvSpPr>
            <p:cNvPr id="47" name="Freeform 29">
              <a:extLst>
                <a:ext uri="{FF2B5EF4-FFF2-40B4-BE49-F238E27FC236}">
                  <a16:creationId xmlns:a16="http://schemas.microsoft.com/office/drawing/2014/main" id="{5393929D-05AF-AF9A-63D6-CB6EB4E7064B}"/>
                </a:ext>
              </a:extLst>
            </p:cNvPr>
            <p:cNvSpPr>
              <a:spLocks noEditPoints="1"/>
            </p:cNvSpPr>
            <p:nvPr/>
          </p:nvSpPr>
          <p:spPr bwMode="auto">
            <a:xfrm>
              <a:off x="5051425" y="2636838"/>
              <a:ext cx="28575" cy="30163"/>
            </a:xfrm>
            <a:custGeom>
              <a:avLst/>
              <a:gdLst>
                <a:gd name="T0" fmla="*/ 4 w 9"/>
                <a:gd name="T1" fmla="*/ 0 h 9"/>
                <a:gd name="T2" fmla="*/ 1 w 9"/>
                <a:gd name="T3" fmla="*/ 2 h 9"/>
                <a:gd name="T4" fmla="*/ 0 w 9"/>
                <a:gd name="T5" fmla="*/ 5 h 9"/>
                <a:gd name="T6" fmla="*/ 4 w 9"/>
                <a:gd name="T7" fmla="*/ 9 h 9"/>
                <a:gd name="T8" fmla="*/ 9 w 9"/>
                <a:gd name="T9" fmla="*/ 5 h 9"/>
                <a:gd name="T10" fmla="*/ 4 w 9"/>
                <a:gd name="T11" fmla="*/ 0 h 9"/>
                <a:gd name="T12" fmla="*/ 4 w 9"/>
                <a:gd name="T13" fmla="*/ 8 h 9"/>
                <a:gd name="T14" fmla="*/ 1 w 9"/>
                <a:gd name="T15" fmla="*/ 5 h 9"/>
                <a:gd name="T16" fmla="*/ 2 w 9"/>
                <a:gd name="T17" fmla="*/ 2 h 9"/>
                <a:gd name="T18" fmla="*/ 2 w 9"/>
                <a:gd name="T19" fmla="*/ 2 h 9"/>
                <a:gd name="T20" fmla="*/ 4 w 9"/>
                <a:gd name="T21" fmla="*/ 2 h 9"/>
                <a:gd name="T22" fmla="*/ 7 w 9"/>
                <a:gd name="T23" fmla="*/ 5 h 9"/>
                <a:gd name="T24" fmla="*/ 4 w 9"/>
                <a:gd name="T2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4" y="0"/>
                  </a:moveTo>
                  <a:cubicBezTo>
                    <a:pt x="3" y="0"/>
                    <a:pt x="2" y="1"/>
                    <a:pt x="1" y="2"/>
                  </a:cubicBezTo>
                  <a:cubicBezTo>
                    <a:pt x="0" y="2"/>
                    <a:pt x="0" y="4"/>
                    <a:pt x="0" y="5"/>
                  </a:cubicBezTo>
                  <a:cubicBezTo>
                    <a:pt x="0" y="7"/>
                    <a:pt x="2" y="9"/>
                    <a:pt x="4" y="9"/>
                  </a:cubicBezTo>
                  <a:cubicBezTo>
                    <a:pt x="7" y="9"/>
                    <a:pt x="9" y="7"/>
                    <a:pt x="9" y="5"/>
                  </a:cubicBezTo>
                  <a:cubicBezTo>
                    <a:pt x="9" y="2"/>
                    <a:pt x="7" y="0"/>
                    <a:pt x="4" y="0"/>
                  </a:cubicBezTo>
                  <a:close/>
                  <a:moveTo>
                    <a:pt x="4" y="8"/>
                  </a:moveTo>
                  <a:cubicBezTo>
                    <a:pt x="2" y="8"/>
                    <a:pt x="1" y="6"/>
                    <a:pt x="1" y="5"/>
                  </a:cubicBezTo>
                  <a:cubicBezTo>
                    <a:pt x="1" y="4"/>
                    <a:pt x="1" y="3"/>
                    <a:pt x="2" y="2"/>
                  </a:cubicBezTo>
                  <a:cubicBezTo>
                    <a:pt x="2" y="2"/>
                    <a:pt x="2" y="2"/>
                    <a:pt x="2" y="2"/>
                  </a:cubicBezTo>
                  <a:cubicBezTo>
                    <a:pt x="2" y="2"/>
                    <a:pt x="3" y="2"/>
                    <a:pt x="4" y="2"/>
                  </a:cubicBezTo>
                  <a:cubicBezTo>
                    <a:pt x="6" y="2"/>
                    <a:pt x="7" y="3"/>
                    <a:pt x="7" y="5"/>
                  </a:cubicBezTo>
                  <a:cubicBezTo>
                    <a:pt x="7" y="6"/>
                    <a:pt x="6"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8" name="Freeform 31">
              <a:extLst>
                <a:ext uri="{FF2B5EF4-FFF2-40B4-BE49-F238E27FC236}">
                  <a16:creationId xmlns:a16="http://schemas.microsoft.com/office/drawing/2014/main" id="{3831BA06-D9A9-27AB-1AC5-B46E6DB8778E}"/>
                </a:ext>
              </a:extLst>
            </p:cNvPr>
            <p:cNvSpPr>
              <a:spLocks/>
            </p:cNvSpPr>
            <p:nvPr/>
          </p:nvSpPr>
          <p:spPr bwMode="auto">
            <a:xfrm>
              <a:off x="5051425" y="2636838"/>
              <a:ext cx="28575" cy="30163"/>
            </a:xfrm>
            <a:custGeom>
              <a:avLst/>
              <a:gdLst>
                <a:gd name="T0" fmla="*/ 4 w 9"/>
                <a:gd name="T1" fmla="*/ 9 h 9"/>
                <a:gd name="T2" fmla="*/ 0 w 9"/>
                <a:gd name="T3" fmla="*/ 5 h 9"/>
                <a:gd name="T4" fmla="*/ 1 w 9"/>
                <a:gd name="T5" fmla="*/ 2 h 9"/>
                <a:gd name="T6" fmla="*/ 4 w 9"/>
                <a:gd name="T7" fmla="*/ 0 h 9"/>
                <a:gd name="T8" fmla="*/ 9 w 9"/>
                <a:gd name="T9" fmla="*/ 5 h 9"/>
                <a:gd name="T10" fmla="*/ 4 w 9"/>
                <a:gd name="T11" fmla="*/ 9 h 9"/>
              </a:gdLst>
              <a:ahLst/>
              <a:cxnLst>
                <a:cxn ang="0">
                  <a:pos x="T0" y="T1"/>
                </a:cxn>
                <a:cxn ang="0">
                  <a:pos x="T2" y="T3"/>
                </a:cxn>
                <a:cxn ang="0">
                  <a:pos x="T4" y="T5"/>
                </a:cxn>
                <a:cxn ang="0">
                  <a:pos x="T6" y="T7"/>
                </a:cxn>
                <a:cxn ang="0">
                  <a:pos x="T8" y="T9"/>
                </a:cxn>
                <a:cxn ang="0">
                  <a:pos x="T10" y="T11"/>
                </a:cxn>
              </a:cxnLst>
              <a:rect l="0" t="0" r="r" b="b"/>
              <a:pathLst>
                <a:path w="9" h="9">
                  <a:moveTo>
                    <a:pt x="4" y="9"/>
                  </a:moveTo>
                  <a:cubicBezTo>
                    <a:pt x="2" y="9"/>
                    <a:pt x="0" y="7"/>
                    <a:pt x="0" y="5"/>
                  </a:cubicBezTo>
                  <a:cubicBezTo>
                    <a:pt x="0" y="4"/>
                    <a:pt x="0" y="2"/>
                    <a:pt x="1" y="2"/>
                  </a:cubicBezTo>
                  <a:cubicBezTo>
                    <a:pt x="2" y="1"/>
                    <a:pt x="3" y="0"/>
                    <a:pt x="4" y="0"/>
                  </a:cubicBezTo>
                  <a:cubicBezTo>
                    <a:pt x="7" y="0"/>
                    <a:pt x="9" y="2"/>
                    <a:pt x="9" y="5"/>
                  </a:cubicBezTo>
                  <a:cubicBezTo>
                    <a:pt x="9" y="7"/>
                    <a:pt x="7"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2" name="Freeform 32">
              <a:extLst>
                <a:ext uri="{FF2B5EF4-FFF2-40B4-BE49-F238E27FC236}">
                  <a16:creationId xmlns:a16="http://schemas.microsoft.com/office/drawing/2014/main" id="{777F6D9B-5704-56E6-D788-300BBFEB09AC}"/>
                </a:ext>
              </a:extLst>
            </p:cNvPr>
            <p:cNvSpPr>
              <a:spLocks noEditPoints="1"/>
            </p:cNvSpPr>
            <p:nvPr/>
          </p:nvSpPr>
          <p:spPr bwMode="auto">
            <a:xfrm>
              <a:off x="4981441" y="2212806"/>
              <a:ext cx="552450" cy="527050"/>
            </a:xfrm>
            <a:custGeom>
              <a:avLst/>
              <a:gdLst>
                <a:gd name="T0" fmla="*/ 164 w 173"/>
                <a:gd name="T1" fmla="*/ 34 h 165"/>
                <a:gd name="T2" fmla="*/ 161 w 173"/>
                <a:gd name="T3" fmla="*/ 37 h 165"/>
                <a:gd name="T4" fmla="*/ 161 w 173"/>
                <a:gd name="T5" fmla="*/ 37 h 165"/>
                <a:gd name="T6" fmla="*/ 142 w 173"/>
                <a:gd name="T7" fmla="*/ 55 h 165"/>
                <a:gd name="T8" fmla="*/ 142 w 173"/>
                <a:gd name="T9" fmla="*/ 55 h 165"/>
                <a:gd name="T10" fmla="*/ 128 w 173"/>
                <a:gd name="T11" fmla="*/ 61 h 165"/>
                <a:gd name="T12" fmla="*/ 108 w 173"/>
                <a:gd name="T13" fmla="*/ 41 h 165"/>
                <a:gd name="T14" fmla="*/ 114 w 173"/>
                <a:gd name="T15" fmla="*/ 28 h 165"/>
                <a:gd name="T16" fmla="*/ 136 w 173"/>
                <a:gd name="T17" fmla="*/ 6 h 165"/>
                <a:gd name="T18" fmla="*/ 114 w 173"/>
                <a:gd name="T19" fmla="*/ 0 h 165"/>
                <a:gd name="T20" fmla="*/ 92 w 173"/>
                <a:gd name="T21" fmla="*/ 9 h 165"/>
                <a:gd name="T22" fmla="*/ 71 w 173"/>
                <a:gd name="T23" fmla="*/ 29 h 165"/>
                <a:gd name="T24" fmla="*/ 71 w 173"/>
                <a:gd name="T25" fmla="*/ 71 h 165"/>
                <a:gd name="T26" fmla="*/ 71 w 173"/>
                <a:gd name="T27" fmla="*/ 71 h 165"/>
                <a:gd name="T28" fmla="*/ 71 w 173"/>
                <a:gd name="T29" fmla="*/ 72 h 165"/>
                <a:gd name="T30" fmla="*/ 7 w 173"/>
                <a:gd name="T31" fmla="*/ 127 h 165"/>
                <a:gd name="T32" fmla="*/ 0 w 173"/>
                <a:gd name="T33" fmla="*/ 143 h 165"/>
                <a:gd name="T34" fmla="*/ 23 w 173"/>
                <a:gd name="T35" fmla="*/ 165 h 165"/>
                <a:gd name="T36" fmla="*/ 39 w 173"/>
                <a:gd name="T37" fmla="*/ 158 h 165"/>
                <a:gd name="T38" fmla="*/ 97 w 173"/>
                <a:gd name="T39" fmla="*/ 96 h 165"/>
                <a:gd name="T40" fmla="*/ 98 w 173"/>
                <a:gd name="T41" fmla="*/ 96 h 165"/>
                <a:gd name="T42" fmla="*/ 125 w 173"/>
                <a:gd name="T43" fmla="*/ 105 h 165"/>
                <a:gd name="T44" fmla="*/ 141 w 173"/>
                <a:gd name="T45" fmla="*/ 98 h 165"/>
                <a:gd name="T46" fmla="*/ 162 w 173"/>
                <a:gd name="T47" fmla="*/ 78 h 165"/>
                <a:gd name="T48" fmla="*/ 164 w 173"/>
                <a:gd name="T49" fmla="*/ 34 h 165"/>
                <a:gd name="T50" fmla="*/ 157 w 173"/>
                <a:gd name="T51" fmla="*/ 73 h 165"/>
                <a:gd name="T52" fmla="*/ 136 w 173"/>
                <a:gd name="T53" fmla="*/ 94 h 165"/>
                <a:gd name="T54" fmla="*/ 125 w 173"/>
                <a:gd name="T55" fmla="*/ 98 h 165"/>
                <a:gd name="T56" fmla="*/ 99 w 173"/>
                <a:gd name="T57" fmla="*/ 90 h 165"/>
                <a:gd name="T58" fmla="*/ 99 w 173"/>
                <a:gd name="T59" fmla="*/ 90 h 165"/>
                <a:gd name="T60" fmla="*/ 98 w 173"/>
                <a:gd name="T61" fmla="*/ 89 h 165"/>
                <a:gd name="T62" fmla="*/ 94 w 173"/>
                <a:gd name="T63" fmla="*/ 90 h 165"/>
                <a:gd name="T64" fmla="*/ 94 w 173"/>
                <a:gd name="T65" fmla="*/ 91 h 165"/>
                <a:gd name="T66" fmla="*/ 94 w 173"/>
                <a:gd name="T67" fmla="*/ 91 h 165"/>
                <a:gd name="T68" fmla="*/ 34 w 173"/>
                <a:gd name="T69" fmla="*/ 154 h 165"/>
                <a:gd name="T70" fmla="*/ 23 w 173"/>
                <a:gd name="T71" fmla="*/ 158 h 165"/>
                <a:gd name="T72" fmla="*/ 7 w 173"/>
                <a:gd name="T73" fmla="*/ 143 h 165"/>
                <a:gd name="T74" fmla="*/ 12 w 173"/>
                <a:gd name="T75" fmla="*/ 132 h 165"/>
                <a:gd name="T76" fmla="*/ 77 w 173"/>
                <a:gd name="T77" fmla="*/ 75 h 165"/>
                <a:gd name="T78" fmla="*/ 77 w 173"/>
                <a:gd name="T79" fmla="*/ 75 h 165"/>
                <a:gd name="T80" fmla="*/ 77 w 173"/>
                <a:gd name="T81" fmla="*/ 74 h 165"/>
                <a:gd name="T82" fmla="*/ 79 w 173"/>
                <a:gd name="T83" fmla="*/ 72 h 165"/>
                <a:gd name="T84" fmla="*/ 78 w 173"/>
                <a:gd name="T85" fmla="*/ 70 h 165"/>
                <a:gd name="T86" fmla="*/ 78 w 173"/>
                <a:gd name="T87" fmla="*/ 70 h 165"/>
                <a:gd name="T88" fmla="*/ 78 w 173"/>
                <a:gd name="T89" fmla="*/ 70 h 165"/>
                <a:gd name="T90" fmla="*/ 76 w 173"/>
                <a:gd name="T91" fmla="*/ 34 h 165"/>
                <a:gd name="T92" fmla="*/ 97 w 173"/>
                <a:gd name="T93" fmla="*/ 13 h 165"/>
                <a:gd name="T94" fmla="*/ 114 w 173"/>
                <a:gd name="T95" fmla="*/ 7 h 165"/>
                <a:gd name="T96" fmla="*/ 123 w 173"/>
                <a:gd name="T97" fmla="*/ 8 h 165"/>
                <a:gd name="T98" fmla="*/ 124 w 173"/>
                <a:gd name="T99" fmla="*/ 8 h 165"/>
                <a:gd name="T100" fmla="*/ 109 w 173"/>
                <a:gd name="T101" fmla="*/ 23 h 165"/>
                <a:gd name="T102" fmla="*/ 101 w 173"/>
                <a:gd name="T103" fmla="*/ 41 h 165"/>
                <a:gd name="T104" fmla="*/ 128 w 173"/>
                <a:gd name="T105" fmla="*/ 67 h 165"/>
                <a:gd name="T106" fmla="*/ 147 w 173"/>
                <a:gd name="T107" fmla="*/ 59 h 165"/>
                <a:gd name="T108" fmla="*/ 147 w 173"/>
                <a:gd name="T109" fmla="*/ 59 h 165"/>
                <a:gd name="T110" fmla="*/ 147 w 173"/>
                <a:gd name="T111" fmla="*/ 59 h 165"/>
                <a:gd name="T112" fmla="*/ 162 w 173"/>
                <a:gd name="T113" fmla="*/ 45 h 165"/>
                <a:gd name="T114" fmla="*/ 162 w 173"/>
                <a:gd name="T115" fmla="*/ 46 h 165"/>
                <a:gd name="T116" fmla="*/ 157 w 173"/>
                <a:gd name="T117" fmla="*/ 7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65">
                  <a:moveTo>
                    <a:pt x="164" y="34"/>
                  </a:moveTo>
                  <a:cubicBezTo>
                    <a:pt x="161" y="37"/>
                    <a:pt x="161" y="37"/>
                    <a:pt x="161" y="37"/>
                  </a:cubicBezTo>
                  <a:cubicBezTo>
                    <a:pt x="161" y="37"/>
                    <a:pt x="161" y="37"/>
                    <a:pt x="161" y="37"/>
                  </a:cubicBezTo>
                  <a:cubicBezTo>
                    <a:pt x="142" y="55"/>
                    <a:pt x="142" y="55"/>
                    <a:pt x="142" y="55"/>
                  </a:cubicBezTo>
                  <a:cubicBezTo>
                    <a:pt x="142" y="55"/>
                    <a:pt x="142" y="55"/>
                    <a:pt x="142" y="55"/>
                  </a:cubicBezTo>
                  <a:cubicBezTo>
                    <a:pt x="138" y="59"/>
                    <a:pt x="133" y="61"/>
                    <a:pt x="128" y="61"/>
                  </a:cubicBezTo>
                  <a:cubicBezTo>
                    <a:pt x="117" y="61"/>
                    <a:pt x="108" y="52"/>
                    <a:pt x="108" y="41"/>
                  </a:cubicBezTo>
                  <a:cubicBezTo>
                    <a:pt x="108" y="36"/>
                    <a:pt x="110" y="32"/>
                    <a:pt x="114" y="28"/>
                  </a:cubicBezTo>
                  <a:cubicBezTo>
                    <a:pt x="136" y="6"/>
                    <a:pt x="136" y="6"/>
                    <a:pt x="136" y="6"/>
                  </a:cubicBezTo>
                  <a:cubicBezTo>
                    <a:pt x="129" y="2"/>
                    <a:pt x="121" y="0"/>
                    <a:pt x="114" y="0"/>
                  </a:cubicBezTo>
                  <a:cubicBezTo>
                    <a:pt x="105" y="0"/>
                    <a:pt x="98" y="3"/>
                    <a:pt x="92" y="9"/>
                  </a:cubicBezTo>
                  <a:cubicBezTo>
                    <a:pt x="71" y="29"/>
                    <a:pt x="71" y="29"/>
                    <a:pt x="71" y="29"/>
                  </a:cubicBezTo>
                  <a:cubicBezTo>
                    <a:pt x="60" y="41"/>
                    <a:pt x="60" y="55"/>
                    <a:pt x="71" y="71"/>
                  </a:cubicBezTo>
                  <a:cubicBezTo>
                    <a:pt x="71" y="71"/>
                    <a:pt x="71" y="71"/>
                    <a:pt x="71" y="71"/>
                  </a:cubicBezTo>
                  <a:cubicBezTo>
                    <a:pt x="71" y="72"/>
                    <a:pt x="71" y="72"/>
                    <a:pt x="71" y="72"/>
                  </a:cubicBezTo>
                  <a:cubicBezTo>
                    <a:pt x="7" y="127"/>
                    <a:pt x="7" y="127"/>
                    <a:pt x="7" y="127"/>
                  </a:cubicBezTo>
                  <a:cubicBezTo>
                    <a:pt x="3" y="131"/>
                    <a:pt x="0" y="137"/>
                    <a:pt x="0" y="143"/>
                  </a:cubicBezTo>
                  <a:cubicBezTo>
                    <a:pt x="0" y="155"/>
                    <a:pt x="10" y="165"/>
                    <a:pt x="23" y="165"/>
                  </a:cubicBezTo>
                  <a:cubicBezTo>
                    <a:pt x="29" y="165"/>
                    <a:pt x="35" y="162"/>
                    <a:pt x="39" y="158"/>
                  </a:cubicBezTo>
                  <a:cubicBezTo>
                    <a:pt x="97" y="96"/>
                    <a:pt x="97" y="96"/>
                    <a:pt x="97" y="96"/>
                  </a:cubicBezTo>
                  <a:cubicBezTo>
                    <a:pt x="98" y="96"/>
                    <a:pt x="98" y="96"/>
                    <a:pt x="98" y="96"/>
                  </a:cubicBezTo>
                  <a:cubicBezTo>
                    <a:pt x="112" y="104"/>
                    <a:pt x="125" y="105"/>
                    <a:pt x="125" y="105"/>
                  </a:cubicBezTo>
                  <a:cubicBezTo>
                    <a:pt x="131" y="105"/>
                    <a:pt x="137" y="102"/>
                    <a:pt x="141" y="98"/>
                  </a:cubicBezTo>
                  <a:cubicBezTo>
                    <a:pt x="162" y="78"/>
                    <a:pt x="162" y="78"/>
                    <a:pt x="162" y="78"/>
                  </a:cubicBezTo>
                  <a:cubicBezTo>
                    <a:pt x="172" y="67"/>
                    <a:pt x="173" y="50"/>
                    <a:pt x="164" y="34"/>
                  </a:cubicBezTo>
                  <a:close/>
                  <a:moveTo>
                    <a:pt x="157" y="73"/>
                  </a:moveTo>
                  <a:cubicBezTo>
                    <a:pt x="136" y="94"/>
                    <a:pt x="136" y="94"/>
                    <a:pt x="136" y="94"/>
                  </a:cubicBezTo>
                  <a:cubicBezTo>
                    <a:pt x="134" y="96"/>
                    <a:pt x="129" y="98"/>
                    <a:pt x="125" y="98"/>
                  </a:cubicBezTo>
                  <a:cubicBezTo>
                    <a:pt x="125" y="98"/>
                    <a:pt x="112" y="97"/>
                    <a:pt x="99" y="90"/>
                  </a:cubicBezTo>
                  <a:cubicBezTo>
                    <a:pt x="99" y="90"/>
                    <a:pt x="99" y="90"/>
                    <a:pt x="99" y="90"/>
                  </a:cubicBezTo>
                  <a:cubicBezTo>
                    <a:pt x="98" y="89"/>
                    <a:pt x="98" y="89"/>
                    <a:pt x="98" y="89"/>
                  </a:cubicBezTo>
                  <a:cubicBezTo>
                    <a:pt x="97" y="88"/>
                    <a:pt x="95" y="89"/>
                    <a:pt x="94" y="90"/>
                  </a:cubicBezTo>
                  <a:cubicBezTo>
                    <a:pt x="94" y="91"/>
                    <a:pt x="94" y="91"/>
                    <a:pt x="94" y="91"/>
                  </a:cubicBezTo>
                  <a:cubicBezTo>
                    <a:pt x="94" y="91"/>
                    <a:pt x="94" y="91"/>
                    <a:pt x="94" y="91"/>
                  </a:cubicBezTo>
                  <a:cubicBezTo>
                    <a:pt x="34" y="154"/>
                    <a:pt x="34" y="154"/>
                    <a:pt x="34" y="154"/>
                  </a:cubicBezTo>
                  <a:cubicBezTo>
                    <a:pt x="31" y="157"/>
                    <a:pt x="27" y="158"/>
                    <a:pt x="23" y="158"/>
                  </a:cubicBezTo>
                  <a:cubicBezTo>
                    <a:pt x="14" y="158"/>
                    <a:pt x="7" y="151"/>
                    <a:pt x="7" y="143"/>
                  </a:cubicBezTo>
                  <a:cubicBezTo>
                    <a:pt x="7" y="139"/>
                    <a:pt x="9" y="135"/>
                    <a:pt x="12" y="132"/>
                  </a:cubicBezTo>
                  <a:cubicBezTo>
                    <a:pt x="77" y="75"/>
                    <a:pt x="77" y="75"/>
                    <a:pt x="77" y="75"/>
                  </a:cubicBezTo>
                  <a:cubicBezTo>
                    <a:pt x="77" y="75"/>
                    <a:pt x="77" y="75"/>
                    <a:pt x="77" y="75"/>
                  </a:cubicBezTo>
                  <a:cubicBezTo>
                    <a:pt x="77" y="74"/>
                    <a:pt x="77" y="74"/>
                    <a:pt x="77" y="74"/>
                  </a:cubicBezTo>
                  <a:cubicBezTo>
                    <a:pt x="78" y="74"/>
                    <a:pt x="79" y="73"/>
                    <a:pt x="79" y="72"/>
                  </a:cubicBezTo>
                  <a:cubicBezTo>
                    <a:pt x="79" y="71"/>
                    <a:pt x="78" y="71"/>
                    <a:pt x="78" y="70"/>
                  </a:cubicBezTo>
                  <a:cubicBezTo>
                    <a:pt x="78" y="70"/>
                    <a:pt x="78" y="70"/>
                    <a:pt x="78" y="70"/>
                  </a:cubicBezTo>
                  <a:cubicBezTo>
                    <a:pt x="78" y="70"/>
                    <a:pt x="78" y="70"/>
                    <a:pt x="78" y="70"/>
                  </a:cubicBezTo>
                  <a:cubicBezTo>
                    <a:pt x="67" y="55"/>
                    <a:pt x="66" y="44"/>
                    <a:pt x="76" y="34"/>
                  </a:cubicBezTo>
                  <a:cubicBezTo>
                    <a:pt x="97" y="13"/>
                    <a:pt x="97" y="13"/>
                    <a:pt x="97" y="13"/>
                  </a:cubicBezTo>
                  <a:cubicBezTo>
                    <a:pt x="102" y="8"/>
                    <a:pt x="109" y="7"/>
                    <a:pt x="114" y="7"/>
                  </a:cubicBezTo>
                  <a:cubicBezTo>
                    <a:pt x="117" y="7"/>
                    <a:pt x="120" y="7"/>
                    <a:pt x="123" y="8"/>
                  </a:cubicBezTo>
                  <a:cubicBezTo>
                    <a:pt x="124" y="8"/>
                    <a:pt x="124" y="8"/>
                    <a:pt x="124" y="8"/>
                  </a:cubicBezTo>
                  <a:cubicBezTo>
                    <a:pt x="109" y="23"/>
                    <a:pt x="109" y="23"/>
                    <a:pt x="109" y="23"/>
                  </a:cubicBezTo>
                  <a:cubicBezTo>
                    <a:pt x="104" y="28"/>
                    <a:pt x="101" y="35"/>
                    <a:pt x="101" y="41"/>
                  </a:cubicBezTo>
                  <a:cubicBezTo>
                    <a:pt x="101" y="55"/>
                    <a:pt x="113" y="67"/>
                    <a:pt x="128" y="67"/>
                  </a:cubicBezTo>
                  <a:cubicBezTo>
                    <a:pt x="135" y="67"/>
                    <a:pt x="142" y="64"/>
                    <a:pt x="147" y="59"/>
                  </a:cubicBezTo>
                  <a:cubicBezTo>
                    <a:pt x="147" y="59"/>
                    <a:pt x="147" y="59"/>
                    <a:pt x="147" y="59"/>
                  </a:cubicBezTo>
                  <a:cubicBezTo>
                    <a:pt x="147" y="59"/>
                    <a:pt x="147" y="59"/>
                    <a:pt x="147" y="59"/>
                  </a:cubicBezTo>
                  <a:cubicBezTo>
                    <a:pt x="162" y="45"/>
                    <a:pt x="162" y="45"/>
                    <a:pt x="162" y="45"/>
                  </a:cubicBezTo>
                  <a:cubicBezTo>
                    <a:pt x="162" y="46"/>
                    <a:pt x="162" y="46"/>
                    <a:pt x="162" y="46"/>
                  </a:cubicBezTo>
                  <a:cubicBezTo>
                    <a:pt x="166" y="57"/>
                    <a:pt x="164" y="67"/>
                    <a:pt x="157"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3" name="Freeform 33">
              <a:extLst>
                <a:ext uri="{FF2B5EF4-FFF2-40B4-BE49-F238E27FC236}">
                  <a16:creationId xmlns:a16="http://schemas.microsoft.com/office/drawing/2014/main" id="{81702C53-5D0A-BED8-7633-7ACE35AB0FE6}"/>
                </a:ext>
              </a:extLst>
            </p:cNvPr>
            <p:cNvSpPr>
              <a:spLocks/>
            </p:cNvSpPr>
            <p:nvPr/>
          </p:nvSpPr>
          <p:spPr bwMode="auto">
            <a:xfrm>
              <a:off x="5054600" y="2644775"/>
              <a:ext cx="19050" cy="19050"/>
            </a:xfrm>
            <a:custGeom>
              <a:avLst/>
              <a:gdLst>
                <a:gd name="T0" fmla="*/ 3 w 6"/>
                <a:gd name="T1" fmla="*/ 0 h 6"/>
                <a:gd name="T2" fmla="*/ 1 w 6"/>
                <a:gd name="T3" fmla="*/ 0 h 6"/>
                <a:gd name="T4" fmla="*/ 1 w 6"/>
                <a:gd name="T5" fmla="*/ 0 h 6"/>
                <a:gd name="T6" fmla="*/ 0 w 6"/>
                <a:gd name="T7" fmla="*/ 3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2" y="0"/>
                    <a:pt x="1" y="0"/>
                    <a:pt x="1" y="0"/>
                  </a:cubicBezTo>
                  <a:cubicBezTo>
                    <a:pt x="1" y="0"/>
                    <a:pt x="1" y="0"/>
                    <a:pt x="1" y="0"/>
                  </a:cubicBezTo>
                  <a:cubicBezTo>
                    <a:pt x="0" y="1"/>
                    <a:pt x="0" y="2"/>
                    <a:pt x="0" y="3"/>
                  </a:cubicBezTo>
                  <a:cubicBezTo>
                    <a:pt x="0" y="4"/>
                    <a:pt x="1" y="6"/>
                    <a:pt x="3" y="6"/>
                  </a:cubicBezTo>
                  <a:cubicBezTo>
                    <a:pt x="5" y="6"/>
                    <a:pt x="6" y="4"/>
                    <a:pt x="6" y="3"/>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55" name="Group 54">
            <a:extLst>
              <a:ext uri="{FF2B5EF4-FFF2-40B4-BE49-F238E27FC236}">
                <a16:creationId xmlns:a16="http://schemas.microsoft.com/office/drawing/2014/main" id="{033F0FCC-F2D4-E59D-77D9-7CA1E3276709}"/>
              </a:ext>
              <a:ext uri="{C183D7F6-B498-43B3-948B-1728B52AA6E4}">
                <adec:decorative xmlns:adec="http://schemas.microsoft.com/office/drawing/2017/decorative" val="1"/>
              </a:ext>
            </a:extLst>
          </p:cNvPr>
          <p:cNvGrpSpPr/>
          <p:nvPr/>
        </p:nvGrpSpPr>
        <p:grpSpPr>
          <a:xfrm>
            <a:off x="545095" y="5323240"/>
            <a:ext cx="479761" cy="460447"/>
            <a:chOff x="374651" y="4679795"/>
            <a:chExt cx="444500" cy="426606"/>
          </a:xfrm>
        </p:grpSpPr>
        <p:sp>
          <p:nvSpPr>
            <p:cNvPr id="57" name="Rectangle: Diagonal Corners Rounded 56">
              <a:extLst>
                <a:ext uri="{FF2B5EF4-FFF2-40B4-BE49-F238E27FC236}">
                  <a16:creationId xmlns:a16="http://schemas.microsoft.com/office/drawing/2014/main" id="{93923AFA-1062-07B7-38D4-FE107DDFE49D}"/>
                </a:ext>
              </a:extLst>
            </p:cNvPr>
            <p:cNvSpPr/>
            <p:nvPr/>
          </p:nvSpPr>
          <p:spPr>
            <a:xfrm>
              <a:off x="374651" y="4679795"/>
              <a:ext cx="444500" cy="426606"/>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200" b="1">
                <a:latin typeface="Arial" panose="020B0604020202020204" pitchFamily="34" charset="0"/>
                <a:cs typeface="Arial" panose="020B0604020202020204" pitchFamily="34" charset="0"/>
              </a:endParaRPr>
            </a:p>
          </p:txBody>
        </p:sp>
        <p:grpSp>
          <p:nvGrpSpPr>
            <p:cNvPr id="58" name="Group 57">
              <a:extLst>
                <a:ext uri="{FF2B5EF4-FFF2-40B4-BE49-F238E27FC236}">
                  <a16:creationId xmlns:a16="http://schemas.microsoft.com/office/drawing/2014/main" id="{D7433C1B-847B-58DF-84AB-D59E0DC89FB6}"/>
                </a:ext>
              </a:extLst>
            </p:cNvPr>
            <p:cNvGrpSpPr>
              <a:grpSpLocks noChangeAspect="1"/>
            </p:cNvGrpSpPr>
            <p:nvPr/>
          </p:nvGrpSpPr>
          <p:grpSpPr>
            <a:xfrm>
              <a:off x="450348" y="4746545"/>
              <a:ext cx="293107" cy="293107"/>
              <a:chOff x="6161088" y="3078163"/>
              <a:chExt cx="536575" cy="536575"/>
            </a:xfrm>
            <a:solidFill>
              <a:schemeClr val="bg1"/>
            </a:solidFill>
          </p:grpSpPr>
          <p:sp>
            <p:nvSpPr>
              <p:cNvPr id="59" name="Freeform 13">
                <a:extLst>
                  <a:ext uri="{FF2B5EF4-FFF2-40B4-BE49-F238E27FC236}">
                    <a16:creationId xmlns:a16="http://schemas.microsoft.com/office/drawing/2014/main" id="{0DA85A1F-1B0F-9069-F776-011A4D28E1B3}"/>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400"/>
              </a:p>
            </p:txBody>
          </p:sp>
          <p:sp>
            <p:nvSpPr>
              <p:cNvPr id="60" name="Freeform 14">
                <a:extLst>
                  <a:ext uri="{FF2B5EF4-FFF2-40B4-BE49-F238E27FC236}">
                    <a16:creationId xmlns:a16="http://schemas.microsoft.com/office/drawing/2014/main" id="{B0759EDC-B9C8-945B-8B37-AB8602FD5859}"/>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400"/>
              </a:p>
            </p:txBody>
          </p:sp>
        </p:grpSp>
      </p:grpSp>
      <p:cxnSp>
        <p:nvCxnSpPr>
          <p:cNvPr id="61" name="Straight Connector 60">
            <a:extLst>
              <a:ext uri="{FF2B5EF4-FFF2-40B4-BE49-F238E27FC236}">
                <a16:creationId xmlns:a16="http://schemas.microsoft.com/office/drawing/2014/main" id="{3DB93380-3AEF-8542-8FD0-D5B6C1C8504A}"/>
              </a:ext>
              <a:ext uri="{C183D7F6-B498-43B3-948B-1728B52AA6E4}">
                <adec:decorative xmlns:adec="http://schemas.microsoft.com/office/drawing/2017/decorative" val="1"/>
              </a:ext>
            </a:extLst>
          </p:cNvPr>
          <p:cNvCxnSpPr>
            <a:cxnSpLocks/>
          </p:cNvCxnSpPr>
          <p:nvPr/>
        </p:nvCxnSpPr>
        <p:spPr>
          <a:xfrm>
            <a:off x="3779837" y="5323240"/>
            <a:ext cx="0" cy="448918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1892283B-7210-3264-2984-6583B1832FC3}"/>
              </a:ext>
              <a:ext uri="{C183D7F6-B498-43B3-948B-1728B52AA6E4}">
                <adec:decorative xmlns:adec="http://schemas.microsoft.com/office/drawing/2017/decorative" val="1"/>
              </a:ext>
            </a:extLst>
          </p:cNvPr>
          <p:cNvGrpSpPr/>
          <p:nvPr/>
        </p:nvGrpSpPr>
        <p:grpSpPr>
          <a:xfrm>
            <a:off x="4052975" y="7465949"/>
            <a:ext cx="479761" cy="460447"/>
            <a:chOff x="3682063" y="5253156"/>
            <a:chExt cx="444500" cy="426606"/>
          </a:xfrm>
        </p:grpSpPr>
        <p:sp>
          <p:nvSpPr>
            <p:cNvPr id="65" name="Rectangle: Diagonal Corners Rounded 64">
              <a:extLst>
                <a:ext uri="{FF2B5EF4-FFF2-40B4-BE49-F238E27FC236}">
                  <a16:creationId xmlns:a16="http://schemas.microsoft.com/office/drawing/2014/main" id="{5D56816E-6D64-E504-6D8E-6968B0E41304}"/>
                </a:ext>
              </a:extLst>
            </p:cNvPr>
            <p:cNvSpPr/>
            <p:nvPr/>
          </p:nvSpPr>
          <p:spPr>
            <a:xfrm>
              <a:off x="3682063" y="5253156"/>
              <a:ext cx="444500" cy="426606"/>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200" b="1" dirty="0">
                <a:latin typeface="Arial" panose="020B0604020202020204" pitchFamily="34" charset="0"/>
                <a:cs typeface="Arial" panose="020B0604020202020204" pitchFamily="34" charset="0"/>
              </a:endParaRPr>
            </a:p>
          </p:txBody>
        </p:sp>
        <p:grpSp>
          <p:nvGrpSpPr>
            <p:cNvPr id="66" name="Group 65">
              <a:extLst>
                <a:ext uri="{FF2B5EF4-FFF2-40B4-BE49-F238E27FC236}">
                  <a16:creationId xmlns:a16="http://schemas.microsoft.com/office/drawing/2014/main" id="{B86ABC6F-22B9-567C-D150-709D958A891B}"/>
                </a:ext>
              </a:extLst>
            </p:cNvPr>
            <p:cNvGrpSpPr>
              <a:grpSpLocks noChangeAspect="1"/>
            </p:cNvGrpSpPr>
            <p:nvPr/>
          </p:nvGrpSpPr>
          <p:grpSpPr>
            <a:xfrm>
              <a:off x="3757760" y="5319906"/>
              <a:ext cx="293107" cy="293107"/>
              <a:chOff x="5094288" y="3074988"/>
              <a:chExt cx="536575" cy="536575"/>
            </a:xfrm>
            <a:solidFill>
              <a:schemeClr val="bg1"/>
            </a:solidFill>
          </p:grpSpPr>
          <p:sp>
            <p:nvSpPr>
              <p:cNvPr id="67" name="Freeform 15">
                <a:extLst>
                  <a:ext uri="{FF2B5EF4-FFF2-40B4-BE49-F238E27FC236}">
                    <a16:creationId xmlns:a16="http://schemas.microsoft.com/office/drawing/2014/main" id="{3DA099AE-863B-6B5C-AA43-B900BF37824A}"/>
                  </a:ext>
                </a:extLst>
              </p:cNvPr>
              <p:cNvSpPr>
                <a:spLocks noEditPoints="1"/>
              </p:cNvSpPr>
              <p:nvPr/>
            </p:nvSpPr>
            <p:spPr bwMode="auto">
              <a:xfrm>
                <a:off x="5094288" y="3074988"/>
                <a:ext cx="536575" cy="5365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63 h 170"/>
                  <a:gd name="T12" fmla="*/ 7 w 170"/>
                  <a:gd name="T13" fmla="*/ 85 h 170"/>
                  <a:gd name="T14" fmla="*/ 85 w 170"/>
                  <a:gd name="T15" fmla="*/ 7 h 170"/>
                  <a:gd name="T16" fmla="*/ 163 w 170"/>
                  <a:gd name="T17" fmla="*/ 85 h 170"/>
                  <a:gd name="T18" fmla="*/ 85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5" y="163"/>
                    </a:moveTo>
                    <a:cubicBezTo>
                      <a:pt x="42" y="163"/>
                      <a:pt x="7" y="128"/>
                      <a:pt x="7" y="85"/>
                    </a:cubicBezTo>
                    <a:cubicBezTo>
                      <a:pt x="7" y="42"/>
                      <a:pt x="42" y="7"/>
                      <a:pt x="85" y="7"/>
                    </a:cubicBezTo>
                    <a:cubicBezTo>
                      <a:pt x="128" y="7"/>
                      <a:pt x="163" y="42"/>
                      <a:pt x="163" y="85"/>
                    </a:cubicBezTo>
                    <a:cubicBezTo>
                      <a:pt x="163" y="128"/>
                      <a:pt x="128" y="163"/>
                      <a:pt x="85"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400"/>
              </a:p>
            </p:txBody>
          </p:sp>
          <p:sp>
            <p:nvSpPr>
              <p:cNvPr id="68" name="Freeform 16">
                <a:extLst>
                  <a:ext uri="{FF2B5EF4-FFF2-40B4-BE49-F238E27FC236}">
                    <a16:creationId xmlns:a16="http://schemas.microsoft.com/office/drawing/2014/main" id="{94643052-ECB2-2B93-DBFF-397F02966639}"/>
                  </a:ext>
                </a:extLst>
              </p:cNvPr>
              <p:cNvSpPr>
                <a:spLocks/>
              </p:cNvSpPr>
              <p:nvPr/>
            </p:nvSpPr>
            <p:spPr bwMode="auto">
              <a:xfrm>
                <a:off x="5257801" y="3238501"/>
                <a:ext cx="209550" cy="209550"/>
              </a:xfrm>
              <a:custGeom>
                <a:avLst/>
                <a:gdLst>
                  <a:gd name="T0" fmla="*/ 65 w 66"/>
                  <a:gd name="T1" fmla="*/ 2 h 66"/>
                  <a:gd name="T2" fmla="*/ 59 w 66"/>
                  <a:gd name="T3" fmla="*/ 2 h 66"/>
                  <a:gd name="T4" fmla="*/ 33 w 66"/>
                  <a:gd name="T5" fmla="*/ 28 h 66"/>
                  <a:gd name="T6" fmla="*/ 7 w 66"/>
                  <a:gd name="T7" fmla="*/ 2 h 66"/>
                  <a:gd name="T8" fmla="*/ 1 w 66"/>
                  <a:gd name="T9" fmla="*/ 2 h 66"/>
                  <a:gd name="T10" fmla="*/ 1 w 66"/>
                  <a:gd name="T11" fmla="*/ 7 h 66"/>
                  <a:gd name="T12" fmla="*/ 28 w 66"/>
                  <a:gd name="T13" fmla="*/ 33 h 66"/>
                  <a:gd name="T14" fmla="*/ 1 w 66"/>
                  <a:gd name="T15" fmla="*/ 60 h 66"/>
                  <a:gd name="T16" fmla="*/ 1 w 66"/>
                  <a:gd name="T17" fmla="*/ 65 h 66"/>
                  <a:gd name="T18" fmla="*/ 4 w 66"/>
                  <a:gd name="T19" fmla="*/ 66 h 66"/>
                  <a:gd name="T20" fmla="*/ 7 w 66"/>
                  <a:gd name="T21" fmla="*/ 65 h 66"/>
                  <a:gd name="T22" fmla="*/ 33 w 66"/>
                  <a:gd name="T23" fmla="*/ 38 h 66"/>
                  <a:gd name="T24" fmla="*/ 59 w 66"/>
                  <a:gd name="T25" fmla="*/ 65 h 66"/>
                  <a:gd name="T26" fmla="*/ 62 w 66"/>
                  <a:gd name="T27" fmla="*/ 66 h 66"/>
                  <a:gd name="T28" fmla="*/ 65 w 66"/>
                  <a:gd name="T29" fmla="*/ 65 h 66"/>
                  <a:gd name="T30" fmla="*/ 65 w 66"/>
                  <a:gd name="T31" fmla="*/ 60 h 66"/>
                  <a:gd name="T32" fmla="*/ 38 w 66"/>
                  <a:gd name="T33" fmla="*/ 33 h 66"/>
                  <a:gd name="T34" fmla="*/ 65 w 66"/>
                  <a:gd name="T35" fmla="*/ 7 h 66"/>
                  <a:gd name="T36" fmla="*/ 65 w 66"/>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65" y="2"/>
                    </a:moveTo>
                    <a:cubicBezTo>
                      <a:pt x="63" y="0"/>
                      <a:pt x="61" y="0"/>
                      <a:pt x="59" y="2"/>
                    </a:cubicBezTo>
                    <a:cubicBezTo>
                      <a:pt x="33" y="28"/>
                      <a:pt x="33" y="28"/>
                      <a:pt x="33" y="28"/>
                    </a:cubicBezTo>
                    <a:cubicBezTo>
                      <a:pt x="7" y="2"/>
                      <a:pt x="7" y="2"/>
                      <a:pt x="7" y="2"/>
                    </a:cubicBezTo>
                    <a:cubicBezTo>
                      <a:pt x="5" y="0"/>
                      <a:pt x="3" y="0"/>
                      <a:pt x="1" y="2"/>
                    </a:cubicBezTo>
                    <a:cubicBezTo>
                      <a:pt x="0" y="3"/>
                      <a:pt x="0" y="5"/>
                      <a:pt x="1" y="7"/>
                    </a:cubicBezTo>
                    <a:cubicBezTo>
                      <a:pt x="28" y="33"/>
                      <a:pt x="28" y="33"/>
                      <a:pt x="28" y="33"/>
                    </a:cubicBezTo>
                    <a:cubicBezTo>
                      <a:pt x="1" y="60"/>
                      <a:pt x="1" y="60"/>
                      <a:pt x="1" y="60"/>
                    </a:cubicBezTo>
                    <a:cubicBezTo>
                      <a:pt x="0" y="61"/>
                      <a:pt x="0" y="63"/>
                      <a:pt x="1" y="65"/>
                    </a:cubicBezTo>
                    <a:cubicBezTo>
                      <a:pt x="2" y="65"/>
                      <a:pt x="3" y="66"/>
                      <a:pt x="4" y="66"/>
                    </a:cubicBezTo>
                    <a:cubicBezTo>
                      <a:pt x="5" y="66"/>
                      <a:pt x="6" y="65"/>
                      <a:pt x="7" y="65"/>
                    </a:cubicBezTo>
                    <a:cubicBezTo>
                      <a:pt x="33" y="38"/>
                      <a:pt x="33" y="38"/>
                      <a:pt x="33" y="38"/>
                    </a:cubicBezTo>
                    <a:cubicBezTo>
                      <a:pt x="59" y="65"/>
                      <a:pt x="59" y="65"/>
                      <a:pt x="59" y="65"/>
                    </a:cubicBezTo>
                    <a:cubicBezTo>
                      <a:pt x="60" y="65"/>
                      <a:pt x="61" y="66"/>
                      <a:pt x="62" y="66"/>
                    </a:cubicBezTo>
                    <a:cubicBezTo>
                      <a:pt x="63" y="66"/>
                      <a:pt x="64" y="65"/>
                      <a:pt x="65" y="65"/>
                    </a:cubicBezTo>
                    <a:cubicBezTo>
                      <a:pt x="66" y="63"/>
                      <a:pt x="66" y="61"/>
                      <a:pt x="65" y="60"/>
                    </a:cubicBezTo>
                    <a:cubicBezTo>
                      <a:pt x="38" y="33"/>
                      <a:pt x="38" y="33"/>
                      <a:pt x="38" y="33"/>
                    </a:cubicBezTo>
                    <a:cubicBezTo>
                      <a:pt x="65" y="7"/>
                      <a:pt x="65" y="7"/>
                      <a:pt x="65" y="7"/>
                    </a:cubicBezTo>
                    <a:cubicBezTo>
                      <a:pt x="66" y="5"/>
                      <a:pt x="66" y="3"/>
                      <a:pt x="6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400"/>
              </a:p>
            </p:txBody>
          </p:sp>
        </p:grpSp>
      </p:grpSp>
    </p:spTree>
    <p:extLst>
      <p:ext uri="{BB962C8B-B14F-4D97-AF65-F5344CB8AC3E}">
        <p14:creationId xmlns:p14="http://schemas.microsoft.com/office/powerpoint/2010/main" val="743392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501290773"/>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BF45CA4F-C21E-23D7-D219-859EB74F1018}"/>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19</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59675" cy="56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545094" y="1165673"/>
            <a:ext cx="4149619" cy="3807865"/>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98460CFE-778E-AC85-0919-F00551FA769A}"/>
              </a:ext>
              <a:ext uri="{C183D7F6-B498-43B3-948B-1728B52AA6E4}">
                <adec:decorative xmlns:adec="http://schemas.microsoft.com/office/drawing/2017/decorative" val="1"/>
              </a:ext>
            </a:extLst>
          </p:cNvPr>
          <p:cNvGrpSpPr/>
          <p:nvPr/>
        </p:nvGrpSpPr>
        <p:grpSpPr>
          <a:xfrm>
            <a:off x="789643" y="3855773"/>
            <a:ext cx="408788" cy="414852"/>
            <a:chOff x="7777163" y="3503613"/>
            <a:chExt cx="534988" cy="542925"/>
          </a:xfrm>
          <a:solidFill>
            <a:schemeClr val="accent6"/>
          </a:solidFill>
        </p:grpSpPr>
        <p:sp>
          <p:nvSpPr>
            <p:cNvPr id="40" name="Freeform 35">
              <a:extLst>
                <a:ext uri="{FF2B5EF4-FFF2-40B4-BE49-F238E27FC236}">
                  <a16:creationId xmlns:a16="http://schemas.microsoft.com/office/drawing/2014/main" id="{A03B7C09-DC73-AEC2-B632-A9FE5307FC33}"/>
                </a:ext>
              </a:extLst>
            </p:cNvPr>
            <p:cNvSpPr>
              <a:spLocks noEditPoints="1"/>
            </p:cNvSpPr>
            <p:nvPr/>
          </p:nvSpPr>
          <p:spPr bwMode="auto">
            <a:xfrm>
              <a:off x="7777163" y="3503613"/>
              <a:ext cx="534988" cy="542925"/>
            </a:xfrm>
            <a:custGeom>
              <a:avLst/>
              <a:gdLst>
                <a:gd name="T0" fmla="*/ 79 w 157"/>
                <a:gd name="T1" fmla="*/ 0 h 157"/>
                <a:gd name="T2" fmla="*/ 0 w 157"/>
                <a:gd name="T3" fmla="*/ 78 h 157"/>
                <a:gd name="T4" fmla="*/ 79 w 157"/>
                <a:gd name="T5" fmla="*/ 157 h 157"/>
                <a:gd name="T6" fmla="*/ 157 w 157"/>
                <a:gd name="T7" fmla="*/ 78 h 157"/>
                <a:gd name="T8" fmla="*/ 79 w 157"/>
                <a:gd name="T9" fmla="*/ 0 h 157"/>
                <a:gd name="T10" fmla="*/ 79 w 157"/>
                <a:gd name="T11" fmla="*/ 149 h 157"/>
                <a:gd name="T12" fmla="*/ 7 w 157"/>
                <a:gd name="T13" fmla="*/ 78 h 157"/>
                <a:gd name="T14" fmla="*/ 79 w 157"/>
                <a:gd name="T15" fmla="*/ 7 h 157"/>
                <a:gd name="T16" fmla="*/ 150 w 157"/>
                <a:gd name="T17" fmla="*/ 78 h 157"/>
                <a:gd name="T18" fmla="*/ 79 w 157"/>
                <a:gd name="T19" fmla="*/ 1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57">
                  <a:moveTo>
                    <a:pt x="79" y="0"/>
                  </a:moveTo>
                  <a:cubicBezTo>
                    <a:pt x="35" y="0"/>
                    <a:pt x="0" y="35"/>
                    <a:pt x="0" y="78"/>
                  </a:cubicBezTo>
                  <a:cubicBezTo>
                    <a:pt x="0" y="121"/>
                    <a:pt x="35" y="157"/>
                    <a:pt x="79" y="157"/>
                  </a:cubicBezTo>
                  <a:cubicBezTo>
                    <a:pt x="122" y="157"/>
                    <a:pt x="157" y="121"/>
                    <a:pt x="157" y="78"/>
                  </a:cubicBezTo>
                  <a:cubicBezTo>
                    <a:pt x="157" y="35"/>
                    <a:pt x="122" y="0"/>
                    <a:pt x="79" y="0"/>
                  </a:cubicBezTo>
                  <a:close/>
                  <a:moveTo>
                    <a:pt x="79" y="149"/>
                  </a:moveTo>
                  <a:cubicBezTo>
                    <a:pt x="39" y="149"/>
                    <a:pt x="7" y="117"/>
                    <a:pt x="7" y="78"/>
                  </a:cubicBezTo>
                  <a:cubicBezTo>
                    <a:pt x="7" y="39"/>
                    <a:pt x="39" y="7"/>
                    <a:pt x="79" y="7"/>
                  </a:cubicBezTo>
                  <a:cubicBezTo>
                    <a:pt x="118" y="7"/>
                    <a:pt x="150" y="39"/>
                    <a:pt x="150" y="78"/>
                  </a:cubicBezTo>
                  <a:cubicBezTo>
                    <a:pt x="150" y="117"/>
                    <a:pt x="118" y="149"/>
                    <a:pt x="79"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1" name="Oval 36">
              <a:extLst>
                <a:ext uri="{FF2B5EF4-FFF2-40B4-BE49-F238E27FC236}">
                  <a16:creationId xmlns:a16="http://schemas.microsoft.com/office/drawing/2014/main" id="{CAA477AA-75DC-535E-0D78-02481B447A96}"/>
                </a:ext>
              </a:extLst>
            </p:cNvPr>
            <p:cNvSpPr>
              <a:spLocks noChangeArrowheads="1"/>
            </p:cNvSpPr>
            <p:nvPr/>
          </p:nvSpPr>
          <p:spPr bwMode="auto">
            <a:xfrm>
              <a:off x="7940675" y="3665538"/>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2" name="Oval 37">
              <a:extLst>
                <a:ext uri="{FF2B5EF4-FFF2-40B4-BE49-F238E27FC236}">
                  <a16:creationId xmlns:a16="http://schemas.microsoft.com/office/drawing/2014/main" id="{EF1BCD0A-ED59-3831-7F9B-7CA8CDCDB7E7}"/>
                </a:ext>
              </a:extLst>
            </p:cNvPr>
            <p:cNvSpPr>
              <a:spLocks noChangeArrowheads="1"/>
            </p:cNvSpPr>
            <p:nvPr/>
          </p:nvSpPr>
          <p:spPr bwMode="auto">
            <a:xfrm>
              <a:off x="8094663" y="3665538"/>
              <a:ext cx="50800"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3" name="Freeform 38">
              <a:extLst>
                <a:ext uri="{FF2B5EF4-FFF2-40B4-BE49-F238E27FC236}">
                  <a16:creationId xmlns:a16="http://schemas.microsoft.com/office/drawing/2014/main" id="{9086B62D-5F0D-1357-13BC-4658282D0BE2}"/>
                </a:ext>
              </a:extLst>
            </p:cNvPr>
            <p:cNvSpPr>
              <a:spLocks/>
            </p:cNvSpPr>
            <p:nvPr/>
          </p:nvSpPr>
          <p:spPr bwMode="auto">
            <a:xfrm>
              <a:off x="7940675" y="3829051"/>
              <a:ext cx="214313" cy="79375"/>
            </a:xfrm>
            <a:custGeom>
              <a:avLst/>
              <a:gdLst>
                <a:gd name="T0" fmla="*/ 49 w 63"/>
                <a:gd name="T1" fmla="*/ 1 h 23"/>
                <a:gd name="T2" fmla="*/ 42 w 63"/>
                <a:gd name="T3" fmla="*/ 11 h 23"/>
                <a:gd name="T4" fmla="*/ 41 w 63"/>
                <a:gd name="T5" fmla="*/ 15 h 23"/>
                <a:gd name="T6" fmla="*/ 39 w 63"/>
                <a:gd name="T7" fmla="*/ 11 h 23"/>
                <a:gd name="T8" fmla="*/ 31 w 63"/>
                <a:gd name="T9" fmla="*/ 1 h 23"/>
                <a:gd name="T10" fmla="*/ 31 w 63"/>
                <a:gd name="T11" fmla="*/ 1 h 23"/>
                <a:gd name="T12" fmla="*/ 24 w 63"/>
                <a:gd name="T13" fmla="*/ 11 h 23"/>
                <a:gd name="T14" fmla="*/ 22 w 63"/>
                <a:gd name="T15" fmla="*/ 17 h 23"/>
                <a:gd name="T16" fmla="*/ 19 w 63"/>
                <a:gd name="T17" fmla="*/ 11 h 23"/>
                <a:gd name="T18" fmla="*/ 12 w 63"/>
                <a:gd name="T19" fmla="*/ 0 h 23"/>
                <a:gd name="T20" fmla="*/ 0 w 63"/>
                <a:gd name="T21" fmla="*/ 19 h 23"/>
                <a:gd name="T22" fmla="*/ 6 w 63"/>
                <a:gd name="T23" fmla="*/ 20 h 23"/>
                <a:gd name="T24" fmla="*/ 11 w 63"/>
                <a:gd name="T25" fmla="*/ 6 h 23"/>
                <a:gd name="T26" fmla="*/ 14 w 63"/>
                <a:gd name="T27" fmla="*/ 12 h 23"/>
                <a:gd name="T28" fmla="*/ 22 w 63"/>
                <a:gd name="T29" fmla="*/ 23 h 23"/>
                <a:gd name="T30" fmla="*/ 22 w 63"/>
                <a:gd name="T31" fmla="*/ 23 h 23"/>
                <a:gd name="T32" fmla="*/ 30 w 63"/>
                <a:gd name="T33" fmla="*/ 13 h 23"/>
                <a:gd name="T34" fmla="*/ 31 w 63"/>
                <a:gd name="T35" fmla="*/ 8 h 23"/>
                <a:gd name="T36" fmla="*/ 34 w 63"/>
                <a:gd name="T37" fmla="*/ 13 h 23"/>
                <a:gd name="T38" fmla="*/ 41 w 63"/>
                <a:gd name="T39" fmla="*/ 22 h 23"/>
                <a:gd name="T40" fmla="*/ 48 w 63"/>
                <a:gd name="T41" fmla="*/ 12 h 23"/>
                <a:gd name="T42" fmla="*/ 50 w 63"/>
                <a:gd name="T43" fmla="*/ 6 h 23"/>
                <a:gd name="T44" fmla="*/ 58 w 63"/>
                <a:gd name="T45" fmla="*/ 21 h 23"/>
                <a:gd name="T46" fmla="*/ 63 w 63"/>
                <a:gd name="T47" fmla="*/ 19 h 23"/>
                <a:gd name="T48" fmla="*/ 49 w 63"/>
                <a:gd name="T4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23">
                  <a:moveTo>
                    <a:pt x="49" y="1"/>
                  </a:moveTo>
                  <a:cubicBezTo>
                    <a:pt x="45" y="1"/>
                    <a:pt x="44" y="5"/>
                    <a:pt x="42" y="11"/>
                  </a:cubicBezTo>
                  <a:cubicBezTo>
                    <a:pt x="42" y="13"/>
                    <a:pt x="41" y="14"/>
                    <a:pt x="41" y="15"/>
                  </a:cubicBezTo>
                  <a:cubicBezTo>
                    <a:pt x="40" y="14"/>
                    <a:pt x="40" y="13"/>
                    <a:pt x="39" y="11"/>
                  </a:cubicBezTo>
                  <a:cubicBezTo>
                    <a:pt x="37" y="5"/>
                    <a:pt x="35" y="1"/>
                    <a:pt x="31" y="1"/>
                  </a:cubicBezTo>
                  <a:cubicBezTo>
                    <a:pt x="31" y="1"/>
                    <a:pt x="31" y="1"/>
                    <a:pt x="31" y="1"/>
                  </a:cubicBezTo>
                  <a:cubicBezTo>
                    <a:pt x="28" y="1"/>
                    <a:pt x="26" y="5"/>
                    <a:pt x="24" y="11"/>
                  </a:cubicBezTo>
                  <a:cubicBezTo>
                    <a:pt x="23" y="13"/>
                    <a:pt x="23" y="15"/>
                    <a:pt x="22" y="17"/>
                  </a:cubicBezTo>
                  <a:cubicBezTo>
                    <a:pt x="21" y="15"/>
                    <a:pt x="20" y="12"/>
                    <a:pt x="19" y="11"/>
                  </a:cubicBezTo>
                  <a:cubicBezTo>
                    <a:pt x="17" y="3"/>
                    <a:pt x="15" y="0"/>
                    <a:pt x="12" y="0"/>
                  </a:cubicBezTo>
                  <a:cubicBezTo>
                    <a:pt x="7" y="0"/>
                    <a:pt x="4" y="6"/>
                    <a:pt x="0" y="19"/>
                  </a:cubicBezTo>
                  <a:cubicBezTo>
                    <a:pt x="6" y="20"/>
                    <a:pt x="6" y="20"/>
                    <a:pt x="6" y="20"/>
                  </a:cubicBezTo>
                  <a:cubicBezTo>
                    <a:pt x="7" y="15"/>
                    <a:pt x="9" y="8"/>
                    <a:pt x="11" y="6"/>
                  </a:cubicBezTo>
                  <a:cubicBezTo>
                    <a:pt x="12" y="7"/>
                    <a:pt x="13" y="10"/>
                    <a:pt x="14" y="12"/>
                  </a:cubicBezTo>
                  <a:cubicBezTo>
                    <a:pt x="17" y="19"/>
                    <a:pt x="18" y="23"/>
                    <a:pt x="22" y="23"/>
                  </a:cubicBezTo>
                  <a:cubicBezTo>
                    <a:pt x="22" y="23"/>
                    <a:pt x="22" y="23"/>
                    <a:pt x="22" y="23"/>
                  </a:cubicBezTo>
                  <a:cubicBezTo>
                    <a:pt x="26" y="23"/>
                    <a:pt x="27" y="19"/>
                    <a:pt x="30" y="13"/>
                  </a:cubicBezTo>
                  <a:cubicBezTo>
                    <a:pt x="30" y="11"/>
                    <a:pt x="31" y="9"/>
                    <a:pt x="31" y="8"/>
                  </a:cubicBezTo>
                  <a:cubicBezTo>
                    <a:pt x="32" y="9"/>
                    <a:pt x="33" y="11"/>
                    <a:pt x="34" y="13"/>
                  </a:cubicBezTo>
                  <a:cubicBezTo>
                    <a:pt x="36" y="19"/>
                    <a:pt x="37" y="23"/>
                    <a:pt x="41" y="22"/>
                  </a:cubicBezTo>
                  <a:cubicBezTo>
                    <a:pt x="45" y="22"/>
                    <a:pt x="46" y="19"/>
                    <a:pt x="48" y="12"/>
                  </a:cubicBezTo>
                  <a:cubicBezTo>
                    <a:pt x="48" y="10"/>
                    <a:pt x="49" y="8"/>
                    <a:pt x="50" y="6"/>
                  </a:cubicBezTo>
                  <a:cubicBezTo>
                    <a:pt x="52" y="9"/>
                    <a:pt x="55" y="16"/>
                    <a:pt x="58" y="21"/>
                  </a:cubicBezTo>
                  <a:cubicBezTo>
                    <a:pt x="63" y="19"/>
                    <a:pt x="63" y="19"/>
                    <a:pt x="63" y="19"/>
                  </a:cubicBezTo>
                  <a:cubicBezTo>
                    <a:pt x="57" y="7"/>
                    <a:pt x="54" y="1"/>
                    <a:pt x="4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2" name="Group 1">
            <a:extLst>
              <a:ext uri="{FF2B5EF4-FFF2-40B4-BE49-F238E27FC236}">
                <a16:creationId xmlns:a16="http://schemas.microsoft.com/office/drawing/2014/main" id="{EB90A999-9E3A-B101-13DB-92B94801B1F3}"/>
              </a:ext>
              <a:ext uri="{C183D7F6-B498-43B3-948B-1728B52AA6E4}">
                <adec:decorative xmlns:adec="http://schemas.microsoft.com/office/drawing/2017/decorative" val="1"/>
              </a:ext>
            </a:extLst>
          </p:cNvPr>
          <p:cNvGrpSpPr/>
          <p:nvPr/>
        </p:nvGrpSpPr>
        <p:grpSpPr>
          <a:xfrm>
            <a:off x="793333" y="2875975"/>
            <a:ext cx="408788" cy="427511"/>
            <a:chOff x="5462588" y="3506788"/>
            <a:chExt cx="531813" cy="542925"/>
          </a:xfrm>
          <a:solidFill>
            <a:schemeClr val="accent6"/>
          </a:solidFill>
        </p:grpSpPr>
        <p:sp>
          <p:nvSpPr>
            <p:cNvPr id="3" name="Freeform 39">
              <a:extLst>
                <a:ext uri="{FF2B5EF4-FFF2-40B4-BE49-F238E27FC236}">
                  <a16:creationId xmlns:a16="http://schemas.microsoft.com/office/drawing/2014/main" id="{B372EF4B-5363-1FA7-F148-00F36E50E54B}"/>
                </a:ext>
              </a:extLst>
            </p:cNvPr>
            <p:cNvSpPr>
              <a:spLocks noEditPoints="1"/>
            </p:cNvSpPr>
            <p:nvPr/>
          </p:nvSpPr>
          <p:spPr bwMode="auto">
            <a:xfrm>
              <a:off x="5462588" y="3506788"/>
              <a:ext cx="531813" cy="542925"/>
            </a:xfrm>
            <a:custGeom>
              <a:avLst/>
              <a:gdLst>
                <a:gd name="T0" fmla="*/ 78 w 156"/>
                <a:gd name="T1" fmla="*/ 0 h 157"/>
                <a:gd name="T2" fmla="*/ 0 w 156"/>
                <a:gd name="T3" fmla="*/ 78 h 157"/>
                <a:gd name="T4" fmla="*/ 19 w 156"/>
                <a:gd name="T5" fmla="*/ 130 h 157"/>
                <a:gd name="T6" fmla="*/ 22 w 156"/>
                <a:gd name="T7" fmla="*/ 133 h 157"/>
                <a:gd name="T8" fmla="*/ 26 w 156"/>
                <a:gd name="T9" fmla="*/ 137 h 157"/>
                <a:gd name="T10" fmla="*/ 30 w 156"/>
                <a:gd name="T11" fmla="*/ 140 h 157"/>
                <a:gd name="T12" fmla="*/ 78 w 156"/>
                <a:gd name="T13" fmla="*/ 157 h 157"/>
                <a:gd name="T14" fmla="*/ 126 w 156"/>
                <a:gd name="T15" fmla="*/ 140 h 157"/>
                <a:gd name="T16" fmla="*/ 130 w 156"/>
                <a:gd name="T17" fmla="*/ 137 h 157"/>
                <a:gd name="T18" fmla="*/ 134 w 156"/>
                <a:gd name="T19" fmla="*/ 133 h 157"/>
                <a:gd name="T20" fmla="*/ 139 w 156"/>
                <a:gd name="T21" fmla="*/ 128 h 157"/>
                <a:gd name="T22" fmla="*/ 156 w 156"/>
                <a:gd name="T23" fmla="*/ 78 h 157"/>
                <a:gd name="T24" fmla="*/ 78 w 156"/>
                <a:gd name="T25" fmla="*/ 0 h 157"/>
                <a:gd name="T26" fmla="*/ 136 w 156"/>
                <a:gd name="T27" fmla="*/ 119 h 157"/>
                <a:gd name="T28" fmla="*/ 133 w 156"/>
                <a:gd name="T29" fmla="*/ 123 h 157"/>
                <a:gd name="T30" fmla="*/ 130 w 156"/>
                <a:gd name="T31" fmla="*/ 127 h 157"/>
                <a:gd name="T32" fmla="*/ 126 w 156"/>
                <a:gd name="T33" fmla="*/ 130 h 157"/>
                <a:gd name="T34" fmla="*/ 78 w 156"/>
                <a:gd name="T35" fmla="*/ 149 h 157"/>
                <a:gd name="T36" fmla="*/ 30 w 156"/>
                <a:gd name="T37" fmla="*/ 130 h 157"/>
                <a:gd name="T38" fmla="*/ 27 w 156"/>
                <a:gd name="T39" fmla="*/ 127 h 157"/>
                <a:gd name="T40" fmla="*/ 23 w 156"/>
                <a:gd name="T41" fmla="*/ 123 h 157"/>
                <a:gd name="T42" fmla="*/ 21 w 156"/>
                <a:gd name="T43" fmla="*/ 121 h 157"/>
                <a:gd name="T44" fmla="*/ 7 w 156"/>
                <a:gd name="T45" fmla="*/ 78 h 157"/>
                <a:gd name="T46" fmla="*/ 78 w 156"/>
                <a:gd name="T47" fmla="*/ 7 h 157"/>
                <a:gd name="T48" fmla="*/ 149 w 156"/>
                <a:gd name="T49" fmla="*/ 78 h 157"/>
                <a:gd name="T50" fmla="*/ 136 w 156"/>
                <a:gd name="T51" fmla="*/ 1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157">
                  <a:moveTo>
                    <a:pt x="78" y="0"/>
                  </a:moveTo>
                  <a:cubicBezTo>
                    <a:pt x="35" y="0"/>
                    <a:pt x="0" y="35"/>
                    <a:pt x="0" y="78"/>
                  </a:cubicBezTo>
                  <a:cubicBezTo>
                    <a:pt x="0" y="98"/>
                    <a:pt x="7" y="116"/>
                    <a:pt x="19" y="130"/>
                  </a:cubicBezTo>
                  <a:cubicBezTo>
                    <a:pt x="20" y="131"/>
                    <a:pt x="21" y="132"/>
                    <a:pt x="22" y="133"/>
                  </a:cubicBezTo>
                  <a:cubicBezTo>
                    <a:pt x="23" y="134"/>
                    <a:pt x="25" y="136"/>
                    <a:pt x="26" y="137"/>
                  </a:cubicBezTo>
                  <a:cubicBezTo>
                    <a:pt x="27" y="138"/>
                    <a:pt x="28" y="139"/>
                    <a:pt x="30" y="140"/>
                  </a:cubicBezTo>
                  <a:cubicBezTo>
                    <a:pt x="43" y="150"/>
                    <a:pt x="60" y="157"/>
                    <a:pt x="78" y="157"/>
                  </a:cubicBezTo>
                  <a:cubicBezTo>
                    <a:pt x="96" y="157"/>
                    <a:pt x="113" y="150"/>
                    <a:pt x="126" y="140"/>
                  </a:cubicBezTo>
                  <a:cubicBezTo>
                    <a:pt x="128" y="139"/>
                    <a:pt x="129" y="138"/>
                    <a:pt x="130" y="137"/>
                  </a:cubicBezTo>
                  <a:cubicBezTo>
                    <a:pt x="132" y="136"/>
                    <a:pt x="133" y="134"/>
                    <a:pt x="134" y="133"/>
                  </a:cubicBezTo>
                  <a:cubicBezTo>
                    <a:pt x="136" y="132"/>
                    <a:pt x="137" y="130"/>
                    <a:pt x="139" y="128"/>
                  </a:cubicBezTo>
                  <a:cubicBezTo>
                    <a:pt x="150" y="114"/>
                    <a:pt x="156" y="97"/>
                    <a:pt x="156" y="78"/>
                  </a:cubicBezTo>
                  <a:cubicBezTo>
                    <a:pt x="156" y="35"/>
                    <a:pt x="121" y="0"/>
                    <a:pt x="78" y="0"/>
                  </a:cubicBezTo>
                  <a:close/>
                  <a:moveTo>
                    <a:pt x="136" y="119"/>
                  </a:moveTo>
                  <a:cubicBezTo>
                    <a:pt x="135" y="120"/>
                    <a:pt x="134" y="122"/>
                    <a:pt x="133" y="123"/>
                  </a:cubicBezTo>
                  <a:cubicBezTo>
                    <a:pt x="132" y="125"/>
                    <a:pt x="131" y="126"/>
                    <a:pt x="130" y="127"/>
                  </a:cubicBezTo>
                  <a:cubicBezTo>
                    <a:pt x="128" y="128"/>
                    <a:pt x="127" y="129"/>
                    <a:pt x="126" y="130"/>
                  </a:cubicBezTo>
                  <a:cubicBezTo>
                    <a:pt x="114" y="142"/>
                    <a:pt x="97" y="149"/>
                    <a:pt x="78" y="149"/>
                  </a:cubicBezTo>
                  <a:cubicBezTo>
                    <a:pt x="59" y="149"/>
                    <a:pt x="43" y="142"/>
                    <a:pt x="30" y="130"/>
                  </a:cubicBezTo>
                  <a:cubicBezTo>
                    <a:pt x="29" y="129"/>
                    <a:pt x="28" y="128"/>
                    <a:pt x="27" y="127"/>
                  </a:cubicBezTo>
                  <a:cubicBezTo>
                    <a:pt x="25" y="126"/>
                    <a:pt x="24" y="125"/>
                    <a:pt x="23" y="123"/>
                  </a:cubicBezTo>
                  <a:cubicBezTo>
                    <a:pt x="23" y="123"/>
                    <a:pt x="22" y="122"/>
                    <a:pt x="21" y="121"/>
                  </a:cubicBezTo>
                  <a:cubicBezTo>
                    <a:pt x="12" y="109"/>
                    <a:pt x="7" y="94"/>
                    <a:pt x="7" y="78"/>
                  </a:cubicBezTo>
                  <a:cubicBezTo>
                    <a:pt x="7" y="39"/>
                    <a:pt x="39" y="7"/>
                    <a:pt x="78" y="7"/>
                  </a:cubicBezTo>
                  <a:cubicBezTo>
                    <a:pt x="117" y="7"/>
                    <a:pt x="149" y="39"/>
                    <a:pt x="149" y="78"/>
                  </a:cubicBezTo>
                  <a:cubicBezTo>
                    <a:pt x="149" y="93"/>
                    <a:pt x="144" y="107"/>
                    <a:pt x="136"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 name="Oval 40">
              <a:extLst>
                <a:ext uri="{FF2B5EF4-FFF2-40B4-BE49-F238E27FC236}">
                  <a16:creationId xmlns:a16="http://schemas.microsoft.com/office/drawing/2014/main" id="{12119764-CD8F-458A-558F-7EBD740AB53D}"/>
                </a:ext>
              </a:extLst>
            </p:cNvPr>
            <p:cNvSpPr>
              <a:spLocks noChangeArrowheads="1"/>
            </p:cNvSpPr>
            <p:nvPr/>
          </p:nvSpPr>
          <p:spPr bwMode="auto">
            <a:xfrm>
              <a:off x="5619750" y="3668713"/>
              <a:ext cx="47625"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 name="Oval 41">
              <a:extLst>
                <a:ext uri="{FF2B5EF4-FFF2-40B4-BE49-F238E27FC236}">
                  <a16:creationId xmlns:a16="http://schemas.microsoft.com/office/drawing/2014/main" id="{9A9775A6-6140-5132-F186-01558D6DB638}"/>
                </a:ext>
              </a:extLst>
            </p:cNvPr>
            <p:cNvSpPr>
              <a:spLocks noChangeArrowheads="1"/>
            </p:cNvSpPr>
            <p:nvPr/>
          </p:nvSpPr>
          <p:spPr bwMode="auto">
            <a:xfrm>
              <a:off x="5780088" y="3668713"/>
              <a:ext cx="50800"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7" name="Freeform 42">
              <a:extLst>
                <a:ext uri="{FF2B5EF4-FFF2-40B4-BE49-F238E27FC236}">
                  <a16:creationId xmlns:a16="http://schemas.microsoft.com/office/drawing/2014/main" id="{45141026-41EC-ECBA-415D-8E94B48536B8}"/>
                </a:ext>
              </a:extLst>
            </p:cNvPr>
            <p:cNvSpPr>
              <a:spLocks/>
            </p:cNvSpPr>
            <p:nvPr/>
          </p:nvSpPr>
          <p:spPr bwMode="auto">
            <a:xfrm>
              <a:off x="5599113" y="3856038"/>
              <a:ext cx="258763" cy="23813"/>
            </a:xfrm>
            <a:custGeom>
              <a:avLst/>
              <a:gdLst>
                <a:gd name="T0" fmla="*/ 73 w 76"/>
                <a:gd name="T1" fmla="*/ 0 h 7"/>
                <a:gd name="T2" fmla="*/ 3 w 76"/>
                <a:gd name="T3" fmla="*/ 0 h 7"/>
                <a:gd name="T4" fmla="*/ 0 w 76"/>
                <a:gd name="T5" fmla="*/ 4 h 7"/>
                <a:gd name="T6" fmla="*/ 3 w 76"/>
                <a:gd name="T7" fmla="*/ 7 h 7"/>
                <a:gd name="T8" fmla="*/ 73 w 76"/>
                <a:gd name="T9" fmla="*/ 7 h 7"/>
                <a:gd name="T10" fmla="*/ 76 w 76"/>
                <a:gd name="T11" fmla="*/ 4 h 7"/>
                <a:gd name="T12" fmla="*/ 73 w 7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6" h="7">
                  <a:moveTo>
                    <a:pt x="73" y="0"/>
                  </a:moveTo>
                  <a:cubicBezTo>
                    <a:pt x="3" y="0"/>
                    <a:pt x="3" y="0"/>
                    <a:pt x="3" y="0"/>
                  </a:cubicBezTo>
                  <a:cubicBezTo>
                    <a:pt x="1" y="0"/>
                    <a:pt x="0" y="2"/>
                    <a:pt x="0" y="4"/>
                  </a:cubicBezTo>
                  <a:cubicBezTo>
                    <a:pt x="0" y="5"/>
                    <a:pt x="1" y="7"/>
                    <a:pt x="3" y="7"/>
                  </a:cubicBezTo>
                  <a:cubicBezTo>
                    <a:pt x="73" y="7"/>
                    <a:pt x="73" y="7"/>
                    <a:pt x="73" y="7"/>
                  </a:cubicBezTo>
                  <a:cubicBezTo>
                    <a:pt x="75" y="7"/>
                    <a:pt x="76" y="5"/>
                    <a:pt x="76" y="4"/>
                  </a:cubicBezTo>
                  <a:cubicBezTo>
                    <a:pt x="76" y="2"/>
                    <a:pt x="75"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sp>
        <p:nvSpPr>
          <p:cNvPr id="8" name="Title 7">
            <a:extLst>
              <a:ext uri="{FF2B5EF4-FFF2-40B4-BE49-F238E27FC236}">
                <a16:creationId xmlns:a16="http://schemas.microsoft.com/office/drawing/2014/main" id="{11F0D227-BA60-695B-F1DC-58A533528111}"/>
              </a:ext>
            </a:extLst>
          </p:cNvPr>
          <p:cNvSpPr>
            <a:spLocks noGrp="1"/>
          </p:cNvSpPr>
          <p:nvPr>
            <p:ph type="title"/>
          </p:nvPr>
        </p:nvSpPr>
        <p:spPr/>
        <p:txBody>
          <a:bodyPr vert="horz"/>
          <a:lstStyle/>
          <a:p>
            <a:r>
              <a:rPr lang="en-US" sz="2000" dirty="0"/>
              <a:t>Conversation guides and tips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738079" y="1387337"/>
            <a:ext cx="3747283" cy="3613587"/>
          </a:xfrm>
          <a:prstGeom prst="rect">
            <a:avLst/>
          </a:prstGeom>
          <a:noFill/>
        </p:spPr>
        <p:txBody>
          <a:bodyPr wrap="square" numCol="1" spcCol="180000">
            <a:noAutofit/>
          </a:bodyPr>
          <a:lstStyle/>
          <a:p>
            <a:pPr>
              <a:spcBef>
                <a:spcPts val="648"/>
              </a:spcBef>
              <a:spcAft>
                <a:spcPts val="4200"/>
              </a:spcAft>
            </a:pPr>
            <a:r>
              <a:rPr lang="en-AU" sz="1727" b="1" dirty="0">
                <a:solidFill>
                  <a:schemeClr val="accent6"/>
                </a:solidFill>
                <a:latin typeface="Arial" panose="020B0604020202020204" pitchFamily="34" charset="0"/>
                <a:cs typeface="Arial" panose="020B0604020202020204" pitchFamily="34" charset="0"/>
              </a:rPr>
              <a:t>When advising their</a:t>
            </a:r>
            <a:br>
              <a:rPr lang="en-AU" sz="1727" b="1" dirty="0">
                <a:solidFill>
                  <a:schemeClr val="accent6"/>
                </a:solidFill>
                <a:latin typeface="Arial" panose="020B0604020202020204" pitchFamily="34" charset="0"/>
                <a:cs typeface="Arial" panose="020B0604020202020204" pitchFamily="34" charset="0"/>
              </a:rPr>
            </a:br>
            <a:r>
              <a:rPr lang="en-AU" sz="1727" b="1" dirty="0">
                <a:solidFill>
                  <a:schemeClr val="accent6"/>
                </a:solidFill>
                <a:latin typeface="Arial" panose="020B0604020202020204" pitchFamily="34" charset="0"/>
                <a:cs typeface="Arial" panose="020B0604020202020204" pitchFamily="34" charset="0"/>
              </a:rPr>
              <a:t>plan needs to go to </a:t>
            </a:r>
            <a:br>
              <a:rPr lang="en-AU" sz="1727" b="1" dirty="0">
                <a:solidFill>
                  <a:schemeClr val="accent6"/>
                </a:solidFill>
                <a:latin typeface="Arial" panose="020B0604020202020204" pitchFamily="34" charset="0"/>
                <a:cs typeface="Arial" panose="020B0604020202020204" pitchFamily="34" charset="0"/>
              </a:rPr>
            </a:br>
            <a:r>
              <a:rPr lang="en-AU" sz="1727" b="1" dirty="0">
                <a:solidFill>
                  <a:schemeClr val="accent6"/>
                </a:solidFill>
                <a:latin typeface="Arial" panose="020B0604020202020204" pitchFamily="34" charset="0"/>
                <a:cs typeface="Arial" panose="020B0604020202020204" pitchFamily="34" charset="0"/>
              </a:rPr>
              <a:t>advertisement</a:t>
            </a:r>
            <a:endParaRPr lang="en-AU" sz="1295" dirty="0">
              <a:solidFill>
                <a:schemeClr val="accent6"/>
              </a:solidFill>
              <a:latin typeface="Arial" panose="020B0604020202020204" pitchFamily="34" charset="0"/>
              <a:cs typeface="Arial" panose="020B0604020202020204" pitchFamily="34" charset="0"/>
            </a:endParaRPr>
          </a:p>
          <a:p>
            <a:pPr marL="584266">
              <a:spcBef>
                <a:spcPts val="648"/>
              </a:spcBef>
              <a:spcAft>
                <a:spcPts val="1200"/>
              </a:spcAft>
            </a:pPr>
            <a:r>
              <a:rPr lang="en-AU" sz="1295" dirty="0">
                <a:solidFill>
                  <a:schemeClr val="accent6"/>
                </a:solidFill>
                <a:latin typeface="Arial" panose="020B0604020202020204" pitchFamily="34" charset="0"/>
                <a:cs typeface="Arial" panose="020B0604020202020204" pitchFamily="34" charset="0"/>
              </a:rPr>
              <a:t>Applicants who are expecting advertising might be nervous about the feedback and the impact on their proposal.</a:t>
            </a:r>
          </a:p>
          <a:p>
            <a:pPr marL="584266">
              <a:spcBef>
                <a:spcPts val="648"/>
              </a:spcBef>
              <a:spcAft>
                <a:spcPts val="1200"/>
              </a:spcAft>
            </a:pPr>
            <a:r>
              <a:rPr lang="en-AU" sz="1295" dirty="0">
                <a:solidFill>
                  <a:schemeClr val="accent6"/>
                </a:solidFill>
                <a:latin typeface="Arial" panose="020B0604020202020204" pitchFamily="34" charset="0"/>
                <a:cs typeface="Arial" panose="020B0604020202020204" pitchFamily="34" charset="0"/>
              </a:rPr>
              <a:t>Applicants who did not expect advertising will be required might be confused or frustrated and want to understand the potential repercussions</a:t>
            </a:r>
            <a:br>
              <a:rPr lang="en-AU" sz="1295" dirty="0">
                <a:solidFill>
                  <a:schemeClr val="accent6"/>
                </a:solidFill>
                <a:latin typeface="Arial" panose="020B0604020202020204" pitchFamily="34" charset="0"/>
                <a:cs typeface="Arial" panose="020B0604020202020204" pitchFamily="34" charset="0"/>
              </a:rPr>
            </a:br>
            <a:r>
              <a:rPr lang="en-AU" sz="1295" dirty="0">
                <a:solidFill>
                  <a:schemeClr val="accent6"/>
                </a:solidFill>
                <a:latin typeface="Arial" panose="020B0604020202020204" pitchFamily="34" charset="0"/>
                <a:cs typeface="Arial" panose="020B0604020202020204" pitchFamily="34" charset="0"/>
              </a:rPr>
              <a:t>if there are objectors.</a:t>
            </a:r>
            <a:endParaRPr lang="en-AU" sz="1511" dirty="0">
              <a:solidFill>
                <a:schemeClr val="accent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0482F88-019C-05F1-3E0E-54DF37C71418}"/>
              </a:ext>
            </a:extLst>
          </p:cNvPr>
          <p:cNvSpPr txBox="1"/>
          <p:nvPr/>
        </p:nvSpPr>
        <p:spPr>
          <a:xfrm>
            <a:off x="5038656" y="3089042"/>
            <a:ext cx="1989767" cy="1594520"/>
          </a:xfrm>
          <a:prstGeom prst="rect">
            <a:avLst/>
          </a:prstGeom>
          <a:noFill/>
        </p:spPr>
        <p:txBody>
          <a:bodyPr wrap="square" numCol="1" spcCol="180000">
            <a:noAutofit/>
          </a:bodyPr>
          <a:lstStyle/>
          <a:p>
            <a:pPr>
              <a:spcBef>
                <a:spcPts val="1295"/>
              </a:spcBef>
            </a:pPr>
            <a:r>
              <a:rPr lang="en-AU" sz="1295" b="1" dirty="0">
                <a:solidFill>
                  <a:schemeClr val="accent6"/>
                </a:solidFill>
                <a:latin typeface="Arial" panose="020B0604020202020204" pitchFamily="34" charset="0"/>
                <a:cs typeface="Arial" panose="020B0604020202020204" pitchFamily="34" charset="0"/>
              </a:rPr>
              <a:t>Useful tools and links</a:t>
            </a:r>
            <a:r>
              <a:rPr lang="en-AU" sz="1295" dirty="0">
                <a:solidFill>
                  <a:schemeClr val="accent6"/>
                </a:solidFill>
                <a:latin typeface="Arial" panose="020B0604020202020204" pitchFamily="34" charset="0"/>
                <a:cs typeface="Arial" panose="020B0604020202020204" pitchFamily="34" charset="0"/>
              </a:rPr>
              <a:t>:</a:t>
            </a: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Getting Started Guide</a:t>
            </a:r>
            <a:endParaRPr lang="en-AU" sz="1295" dirty="0">
              <a:solidFill>
                <a:schemeClr val="accent6"/>
              </a:solidFill>
              <a:highlight>
                <a:srgbClr val="FFFF00"/>
              </a:highlight>
              <a:latin typeface="Arial" panose="020B0604020202020204" pitchFamily="34" charset="0"/>
              <a:cs typeface="Arial" panose="020B0604020202020204" pitchFamily="34" charset="0"/>
            </a:endParaRP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Planning Process Overview Guide</a:t>
            </a:r>
            <a:endParaRPr lang="en-AU" sz="1295" dirty="0">
              <a:solidFill>
                <a:schemeClr val="accent6"/>
              </a:solidFill>
              <a:highlight>
                <a:srgbClr val="FFFF00"/>
              </a:highlight>
              <a:latin typeface="Arial" panose="020B0604020202020204" pitchFamily="34" charset="0"/>
              <a:cs typeface="Arial" panose="020B0604020202020204" pitchFamily="34" charset="0"/>
            </a:endParaRP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FAQs on website</a:t>
            </a:r>
            <a:endParaRPr lang="en-AU" sz="1295" dirty="0">
              <a:solidFill>
                <a:schemeClr val="accent6"/>
              </a:solidFill>
              <a:highlight>
                <a:srgbClr val="FFFF00"/>
              </a:highlight>
              <a:latin typeface="Arial" panose="020B0604020202020204" pitchFamily="34" charset="0"/>
              <a:cs typeface="Arial" panose="020B0604020202020204" pitchFamily="34" charset="0"/>
            </a:endParaRPr>
          </a:p>
          <a:p>
            <a:pPr>
              <a:spcBef>
                <a:spcPts val="1295"/>
              </a:spcBef>
            </a:pPr>
            <a:endParaRPr lang="en-AU" sz="1511" dirty="0">
              <a:solidFill>
                <a:schemeClr val="accent6"/>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9F2388A9-C1F2-70DD-A200-88F2A5490A9D}"/>
              </a:ext>
            </a:extLst>
          </p:cNvPr>
          <p:cNvSpPr txBox="1"/>
          <p:nvPr/>
        </p:nvSpPr>
        <p:spPr>
          <a:xfrm>
            <a:off x="1030705" y="5370758"/>
            <a:ext cx="492443" cy="369332"/>
          </a:xfrm>
          <a:prstGeom prst="rect">
            <a:avLst/>
          </a:prstGeom>
          <a:noFill/>
        </p:spPr>
        <p:txBody>
          <a:bodyPr wrap="none" rtlCol="0">
            <a:spAutoFit/>
          </a:bodyPr>
          <a:lstStyle/>
          <a:p>
            <a:r>
              <a:rPr lang="en-US" sz="1800" b="1" dirty="0">
                <a:solidFill>
                  <a:schemeClr val="accent6"/>
                </a:solidFill>
              </a:rPr>
              <a:t>Do</a:t>
            </a:r>
          </a:p>
        </p:txBody>
      </p:sp>
      <p:sp>
        <p:nvSpPr>
          <p:cNvPr id="15" name="TextBox 14">
            <a:extLst>
              <a:ext uri="{FF2B5EF4-FFF2-40B4-BE49-F238E27FC236}">
                <a16:creationId xmlns:a16="http://schemas.microsoft.com/office/drawing/2014/main" id="{D4C4D081-E46D-53C4-8E21-CAE344A98604}"/>
              </a:ext>
            </a:extLst>
          </p:cNvPr>
          <p:cNvSpPr txBox="1"/>
          <p:nvPr/>
        </p:nvSpPr>
        <p:spPr>
          <a:xfrm>
            <a:off x="545093" y="5944933"/>
            <a:ext cx="3108462" cy="4076392"/>
          </a:xfrm>
          <a:prstGeom prst="rect">
            <a:avLst/>
          </a:prstGeom>
          <a:noFill/>
        </p:spPr>
        <p:txBody>
          <a:bodyPr wrap="square" numCol="1" spcCol="180000">
            <a:noAutofit/>
          </a:bodyPr>
          <a:lstStyle/>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Set their expectations that this is part of the process, and responses are not in council's hands</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Reassure them that there are rules for objectors to follow, and that not every objection is considered valid under the planning scheme</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Point out that advertising is a good opportunity to obtain a range of input for their plan</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Flag that there might be impacts to the time and money involved with advertisement and updating of plans / resubmission</a:t>
            </a:r>
            <a:endParaRPr lang="en-AU" sz="1400" dirty="0">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A1837AD7-AD00-1437-0564-F521976BDE3E}"/>
              </a:ext>
            </a:extLst>
          </p:cNvPr>
          <p:cNvSpPr txBox="1"/>
          <p:nvPr/>
        </p:nvSpPr>
        <p:spPr>
          <a:xfrm>
            <a:off x="4547440" y="5370758"/>
            <a:ext cx="774570" cy="369332"/>
          </a:xfrm>
          <a:prstGeom prst="rect">
            <a:avLst/>
          </a:prstGeom>
          <a:noFill/>
        </p:spPr>
        <p:txBody>
          <a:bodyPr wrap="none" rtlCol="0">
            <a:spAutoFit/>
          </a:bodyPr>
          <a:lstStyle/>
          <a:p>
            <a:r>
              <a:rPr lang="en-US" sz="1800" b="1" dirty="0">
                <a:solidFill>
                  <a:schemeClr val="accent6"/>
                </a:solidFill>
              </a:rPr>
              <a:t>Don’t</a:t>
            </a:r>
          </a:p>
        </p:txBody>
      </p:sp>
      <p:sp>
        <p:nvSpPr>
          <p:cNvPr id="23" name="TextBox 22">
            <a:extLst>
              <a:ext uri="{FF2B5EF4-FFF2-40B4-BE49-F238E27FC236}">
                <a16:creationId xmlns:a16="http://schemas.microsoft.com/office/drawing/2014/main" id="{1D1651D0-2932-01AA-5D6B-082A7B6F611E}"/>
              </a:ext>
            </a:extLst>
          </p:cNvPr>
          <p:cNvSpPr txBox="1"/>
          <p:nvPr/>
        </p:nvSpPr>
        <p:spPr>
          <a:xfrm>
            <a:off x="3925546" y="5944932"/>
            <a:ext cx="3108462" cy="3867494"/>
          </a:xfrm>
          <a:prstGeom prst="rect">
            <a:avLst/>
          </a:prstGeom>
          <a:noFill/>
        </p:spPr>
        <p:txBody>
          <a:bodyPr wrap="square" numCol="1" spcCol="180000">
            <a:noAutofit/>
          </a:bodyPr>
          <a:lstStyle/>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Speculate on outcomes</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Falsely reassure applicants that their application will proceed irrespective of objections</a:t>
            </a:r>
          </a:p>
          <a:p>
            <a:pPr marL="185046" indent="-185046">
              <a:spcBef>
                <a:spcPts val="648"/>
              </a:spcBef>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p:txBody>
      </p:sp>
      <p:cxnSp>
        <p:nvCxnSpPr>
          <p:cNvPr id="44" name="Straight Connector 43">
            <a:extLst>
              <a:ext uri="{FF2B5EF4-FFF2-40B4-BE49-F238E27FC236}">
                <a16:creationId xmlns:a16="http://schemas.microsoft.com/office/drawing/2014/main" id="{B3C64665-7148-3D37-79D4-BEAF0F033008}"/>
              </a:ext>
              <a:ext uri="{C183D7F6-B498-43B3-948B-1728B52AA6E4}">
                <adec:decorative xmlns:adec="http://schemas.microsoft.com/office/drawing/2017/decorative" val="1"/>
              </a:ext>
            </a:extLst>
          </p:cNvPr>
          <p:cNvCxnSpPr>
            <a:cxnSpLocks/>
          </p:cNvCxnSpPr>
          <p:nvPr/>
        </p:nvCxnSpPr>
        <p:spPr>
          <a:xfrm>
            <a:off x="788324" y="2531424"/>
            <a:ext cx="36631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FD5BF038-1847-A32E-1FD8-6D26EC09AE78}"/>
              </a:ext>
              <a:ext uri="{C183D7F6-B498-43B3-948B-1728B52AA6E4}">
                <adec:decorative xmlns:adec="http://schemas.microsoft.com/office/drawing/2017/decorative" val="1"/>
              </a:ext>
            </a:extLst>
          </p:cNvPr>
          <p:cNvGrpSpPr>
            <a:grpSpLocks noChangeAspect="1"/>
          </p:cNvGrpSpPr>
          <p:nvPr/>
        </p:nvGrpSpPr>
        <p:grpSpPr>
          <a:xfrm>
            <a:off x="5181924" y="2675915"/>
            <a:ext cx="343366" cy="327570"/>
            <a:chOff x="4981441" y="2212806"/>
            <a:chExt cx="552450" cy="527050"/>
          </a:xfrm>
          <a:solidFill>
            <a:schemeClr val="accent1"/>
          </a:solidFill>
        </p:grpSpPr>
        <p:sp>
          <p:nvSpPr>
            <p:cNvPr id="46" name="Freeform 29">
              <a:extLst>
                <a:ext uri="{FF2B5EF4-FFF2-40B4-BE49-F238E27FC236}">
                  <a16:creationId xmlns:a16="http://schemas.microsoft.com/office/drawing/2014/main" id="{1E25FDBA-8651-B58E-F617-CB8AA1D6758D}"/>
                </a:ext>
              </a:extLst>
            </p:cNvPr>
            <p:cNvSpPr>
              <a:spLocks noEditPoints="1"/>
            </p:cNvSpPr>
            <p:nvPr/>
          </p:nvSpPr>
          <p:spPr bwMode="auto">
            <a:xfrm>
              <a:off x="5051425" y="2636838"/>
              <a:ext cx="28575" cy="30163"/>
            </a:xfrm>
            <a:custGeom>
              <a:avLst/>
              <a:gdLst>
                <a:gd name="T0" fmla="*/ 4 w 9"/>
                <a:gd name="T1" fmla="*/ 0 h 9"/>
                <a:gd name="T2" fmla="*/ 1 w 9"/>
                <a:gd name="T3" fmla="*/ 2 h 9"/>
                <a:gd name="T4" fmla="*/ 0 w 9"/>
                <a:gd name="T5" fmla="*/ 5 h 9"/>
                <a:gd name="T6" fmla="*/ 4 w 9"/>
                <a:gd name="T7" fmla="*/ 9 h 9"/>
                <a:gd name="T8" fmla="*/ 9 w 9"/>
                <a:gd name="T9" fmla="*/ 5 h 9"/>
                <a:gd name="T10" fmla="*/ 4 w 9"/>
                <a:gd name="T11" fmla="*/ 0 h 9"/>
                <a:gd name="T12" fmla="*/ 4 w 9"/>
                <a:gd name="T13" fmla="*/ 8 h 9"/>
                <a:gd name="T14" fmla="*/ 1 w 9"/>
                <a:gd name="T15" fmla="*/ 5 h 9"/>
                <a:gd name="T16" fmla="*/ 2 w 9"/>
                <a:gd name="T17" fmla="*/ 2 h 9"/>
                <a:gd name="T18" fmla="*/ 2 w 9"/>
                <a:gd name="T19" fmla="*/ 2 h 9"/>
                <a:gd name="T20" fmla="*/ 4 w 9"/>
                <a:gd name="T21" fmla="*/ 2 h 9"/>
                <a:gd name="T22" fmla="*/ 7 w 9"/>
                <a:gd name="T23" fmla="*/ 5 h 9"/>
                <a:gd name="T24" fmla="*/ 4 w 9"/>
                <a:gd name="T2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4" y="0"/>
                  </a:moveTo>
                  <a:cubicBezTo>
                    <a:pt x="3" y="0"/>
                    <a:pt x="2" y="1"/>
                    <a:pt x="1" y="2"/>
                  </a:cubicBezTo>
                  <a:cubicBezTo>
                    <a:pt x="0" y="2"/>
                    <a:pt x="0" y="4"/>
                    <a:pt x="0" y="5"/>
                  </a:cubicBezTo>
                  <a:cubicBezTo>
                    <a:pt x="0" y="7"/>
                    <a:pt x="2" y="9"/>
                    <a:pt x="4" y="9"/>
                  </a:cubicBezTo>
                  <a:cubicBezTo>
                    <a:pt x="7" y="9"/>
                    <a:pt x="9" y="7"/>
                    <a:pt x="9" y="5"/>
                  </a:cubicBezTo>
                  <a:cubicBezTo>
                    <a:pt x="9" y="2"/>
                    <a:pt x="7" y="0"/>
                    <a:pt x="4" y="0"/>
                  </a:cubicBezTo>
                  <a:close/>
                  <a:moveTo>
                    <a:pt x="4" y="8"/>
                  </a:moveTo>
                  <a:cubicBezTo>
                    <a:pt x="2" y="8"/>
                    <a:pt x="1" y="6"/>
                    <a:pt x="1" y="5"/>
                  </a:cubicBezTo>
                  <a:cubicBezTo>
                    <a:pt x="1" y="4"/>
                    <a:pt x="1" y="3"/>
                    <a:pt x="2" y="2"/>
                  </a:cubicBezTo>
                  <a:cubicBezTo>
                    <a:pt x="2" y="2"/>
                    <a:pt x="2" y="2"/>
                    <a:pt x="2" y="2"/>
                  </a:cubicBezTo>
                  <a:cubicBezTo>
                    <a:pt x="2" y="2"/>
                    <a:pt x="3" y="2"/>
                    <a:pt x="4" y="2"/>
                  </a:cubicBezTo>
                  <a:cubicBezTo>
                    <a:pt x="6" y="2"/>
                    <a:pt x="7" y="3"/>
                    <a:pt x="7" y="5"/>
                  </a:cubicBezTo>
                  <a:cubicBezTo>
                    <a:pt x="7" y="6"/>
                    <a:pt x="6"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7" name="Freeform 31">
              <a:extLst>
                <a:ext uri="{FF2B5EF4-FFF2-40B4-BE49-F238E27FC236}">
                  <a16:creationId xmlns:a16="http://schemas.microsoft.com/office/drawing/2014/main" id="{1A93FE69-C61A-349A-52A7-68BA0376B2A8}"/>
                </a:ext>
              </a:extLst>
            </p:cNvPr>
            <p:cNvSpPr>
              <a:spLocks/>
            </p:cNvSpPr>
            <p:nvPr/>
          </p:nvSpPr>
          <p:spPr bwMode="auto">
            <a:xfrm>
              <a:off x="5051425" y="2636838"/>
              <a:ext cx="28575" cy="30163"/>
            </a:xfrm>
            <a:custGeom>
              <a:avLst/>
              <a:gdLst>
                <a:gd name="T0" fmla="*/ 4 w 9"/>
                <a:gd name="T1" fmla="*/ 9 h 9"/>
                <a:gd name="T2" fmla="*/ 0 w 9"/>
                <a:gd name="T3" fmla="*/ 5 h 9"/>
                <a:gd name="T4" fmla="*/ 1 w 9"/>
                <a:gd name="T5" fmla="*/ 2 h 9"/>
                <a:gd name="T6" fmla="*/ 4 w 9"/>
                <a:gd name="T7" fmla="*/ 0 h 9"/>
                <a:gd name="T8" fmla="*/ 9 w 9"/>
                <a:gd name="T9" fmla="*/ 5 h 9"/>
                <a:gd name="T10" fmla="*/ 4 w 9"/>
                <a:gd name="T11" fmla="*/ 9 h 9"/>
              </a:gdLst>
              <a:ahLst/>
              <a:cxnLst>
                <a:cxn ang="0">
                  <a:pos x="T0" y="T1"/>
                </a:cxn>
                <a:cxn ang="0">
                  <a:pos x="T2" y="T3"/>
                </a:cxn>
                <a:cxn ang="0">
                  <a:pos x="T4" y="T5"/>
                </a:cxn>
                <a:cxn ang="0">
                  <a:pos x="T6" y="T7"/>
                </a:cxn>
                <a:cxn ang="0">
                  <a:pos x="T8" y="T9"/>
                </a:cxn>
                <a:cxn ang="0">
                  <a:pos x="T10" y="T11"/>
                </a:cxn>
              </a:cxnLst>
              <a:rect l="0" t="0" r="r" b="b"/>
              <a:pathLst>
                <a:path w="9" h="9">
                  <a:moveTo>
                    <a:pt x="4" y="9"/>
                  </a:moveTo>
                  <a:cubicBezTo>
                    <a:pt x="2" y="9"/>
                    <a:pt x="0" y="7"/>
                    <a:pt x="0" y="5"/>
                  </a:cubicBezTo>
                  <a:cubicBezTo>
                    <a:pt x="0" y="4"/>
                    <a:pt x="0" y="2"/>
                    <a:pt x="1" y="2"/>
                  </a:cubicBezTo>
                  <a:cubicBezTo>
                    <a:pt x="2" y="1"/>
                    <a:pt x="3" y="0"/>
                    <a:pt x="4" y="0"/>
                  </a:cubicBezTo>
                  <a:cubicBezTo>
                    <a:pt x="7" y="0"/>
                    <a:pt x="9" y="2"/>
                    <a:pt x="9" y="5"/>
                  </a:cubicBezTo>
                  <a:cubicBezTo>
                    <a:pt x="9" y="7"/>
                    <a:pt x="7"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8" name="Freeform 32">
              <a:extLst>
                <a:ext uri="{FF2B5EF4-FFF2-40B4-BE49-F238E27FC236}">
                  <a16:creationId xmlns:a16="http://schemas.microsoft.com/office/drawing/2014/main" id="{878D984B-E2A4-D7E0-614D-81B0747CC07A}"/>
                </a:ext>
              </a:extLst>
            </p:cNvPr>
            <p:cNvSpPr>
              <a:spLocks noEditPoints="1"/>
            </p:cNvSpPr>
            <p:nvPr/>
          </p:nvSpPr>
          <p:spPr bwMode="auto">
            <a:xfrm>
              <a:off x="4981441" y="2212806"/>
              <a:ext cx="552450" cy="527050"/>
            </a:xfrm>
            <a:custGeom>
              <a:avLst/>
              <a:gdLst>
                <a:gd name="T0" fmla="*/ 164 w 173"/>
                <a:gd name="T1" fmla="*/ 34 h 165"/>
                <a:gd name="T2" fmla="*/ 161 w 173"/>
                <a:gd name="T3" fmla="*/ 37 h 165"/>
                <a:gd name="T4" fmla="*/ 161 w 173"/>
                <a:gd name="T5" fmla="*/ 37 h 165"/>
                <a:gd name="T6" fmla="*/ 142 w 173"/>
                <a:gd name="T7" fmla="*/ 55 h 165"/>
                <a:gd name="T8" fmla="*/ 142 w 173"/>
                <a:gd name="T9" fmla="*/ 55 h 165"/>
                <a:gd name="T10" fmla="*/ 128 w 173"/>
                <a:gd name="T11" fmla="*/ 61 h 165"/>
                <a:gd name="T12" fmla="*/ 108 w 173"/>
                <a:gd name="T13" fmla="*/ 41 h 165"/>
                <a:gd name="T14" fmla="*/ 114 w 173"/>
                <a:gd name="T15" fmla="*/ 28 h 165"/>
                <a:gd name="T16" fmla="*/ 136 w 173"/>
                <a:gd name="T17" fmla="*/ 6 h 165"/>
                <a:gd name="T18" fmla="*/ 114 w 173"/>
                <a:gd name="T19" fmla="*/ 0 h 165"/>
                <a:gd name="T20" fmla="*/ 92 w 173"/>
                <a:gd name="T21" fmla="*/ 9 h 165"/>
                <a:gd name="T22" fmla="*/ 71 w 173"/>
                <a:gd name="T23" fmla="*/ 29 h 165"/>
                <a:gd name="T24" fmla="*/ 71 w 173"/>
                <a:gd name="T25" fmla="*/ 71 h 165"/>
                <a:gd name="T26" fmla="*/ 71 w 173"/>
                <a:gd name="T27" fmla="*/ 71 h 165"/>
                <a:gd name="T28" fmla="*/ 71 w 173"/>
                <a:gd name="T29" fmla="*/ 72 h 165"/>
                <a:gd name="T30" fmla="*/ 7 w 173"/>
                <a:gd name="T31" fmla="*/ 127 h 165"/>
                <a:gd name="T32" fmla="*/ 0 w 173"/>
                <a:gd name="T33" fmla="*/ 143 h 165"/>
                <a:gd name="T34" fmla="*/ 23 w 173"/>
                <a:gd name="T35" fmla="*/ 165 h 165"/>
                <a:gd name="T36" fmla="*/ 39 w 173"/>
                <a:gd name="T37" fmla="*/ 158 h 165"/>
                <a:gd name="T38" fmla="*/ 97 w 173"/>
                <a:gd name="T39" fmla="*/ 96 h 165"/>
                <a:gd name="T40" fmla="*/ 98 w 173"/>
                <a:gd name="T41" fmla="*/ 96 h 165"/>
                <a:gd name="T42" fmla="*/ 125 w 173"/>
                <a:gd name="T43" fmla="*/ 105 h 165"/>
                <a:gd name="T44" fmla="*/ 141 w 173"/>
                <a:gd name="T45" fmla="*/ 98 h 165"/>
                <a:gd name="T46" fmla="*/ 162 w 173"/>
                <a:gd name="T47" fmla="*/ 78 h 165"/>
                <a:gd name="T48" fmla="*/ 164 w 173"/>
                <a:gd name="T49" fmla="*/ 34 h 165"/>
                <a:gd name="T50" fmla="*/ 157 w 173"/>
                <a:gd name="T51" fmla="*/ 73 h 165"/>
                <a:gd name="T52" fmla="*/ 136 w 173"/>
                <a:gd name="T53" fmla="*/ 94 h 165"/>
                <a:gd name="T54" fmla="*/ 125 w 173"/>
                <a:gd name="T55" fmla="*/ 98 h 165"/>
                <a:gd name="T56" fmla="*/ 99 w 173"/>
                <a:gd name="T57" fmla="*/ 90 h 165"/>
                <a:gd name="T58" fmla="*/ 99 w 173"/>
                <a:gd name="T59" fmla="*/ 90 h 165"/>
                <a:gd name="T60" fmla="*/ 98 w 173"/>
                <a:gd name="T61" fmla="*/ 89 h 165"/>
                <a:gd name="T62" fmla="*/ 94 w 173"/>
                <a:gd name="T63" fmla="*/ 90 h 165"/>
                <a:gd name="T64" fmla="*/ 94 w 173"/>
                <a:gd name="T65" fmla="*/ 91 h 165"/>
                <a:gd name="T66" fmla="*/ 94 w 173"/>
                <a:gd name="T67" fmla="*/ 91 h 165"/>
                <a:gd name="T68" fmla="*/ 34 w 173"/>
                <a:gd name="T69" fmla="*/ 154 h 165"/>
                <a:gd name="T70" fmla="*/ 23 w 173"/>
                <a:gd name="T71" fmla="*/ 158 h 165"/>
                <a:gd name="T72" fmla="*/ 7 w 173"/>
                <a:gd name="T73" fmla="*/ 143 h 165"/>
                <a:gd name="T74" fmla="*/ 12 w 173"/>
                <a:gd name="T75" fmla="*/ 132 h 165"/>
                <a:gd name="T76" fmla="*/ 77 w 173"/>
                <a:gd name="T77" fmla="*/ 75 h 165"/>
                <a:gd name="T78" fmla="*/ 77 w 173"/>
                <a:gd name="T79" fmla="*/ 75 h 165"/>
                <a:gd name="T80" fmla="*/ 77 w 173"/>
                <a:gd name="T81" fmla="*/ 74 h 165"/>
                <a:gd name="T82" fmla="*/ 79 w 173"/>
                <a:gd name="T83" fmla="*/ 72 h 165"/>
                <a:gd name="T84" fmla="*/ 78 w 173"/>
                <a:gd name="T85" fmla="*/ 70 h 165"/>
                <a:gd name="T86" fmla="*/ 78 w 173"/>
                <a:gd name="T87" fmla="*/ 70 h 165"/>
                <a:gd name="T88" fmla="*/ 78 w 173"/>
                <a:gd name="T89" fmla="*/ 70 h 165"/>
                <a:gd name="T90" fmla="*/ 76 w 173"/>
                <a:gd name="T91" fmla="*/ 34 h 165"/>
                <a:gd name="T92" fmla="*/ 97 w 173"/>
                <a:gd name="T93" fmla="*/ 13 h 165"/>
                <a:gd name="T94" fmla="*/ 114 w 173"/>
                <a:gd name="T95" fmla="*/ 7 h 165"/>
                <a:gd name="T96" fmla="*/ 123 w 173"/>
                <a:gd name="T97" fmla="*/ 8 h 165"/>
                <a:gd name="T98" fmla="*/ 124 w 173"/>
                <a:gd name="T99" fmla="*/ 8 h 165"/>
                <a:gd name="T100" fmla="*/ 109 w 173"/>
                <a:gd name="T101" fmla="*/ 23 h 165"/>
                <a:gd name="T102" fmla="*/ 101 w 173"/>
                <a:gd name="T103" fmla="*/ 41 h 165"/>
                <a:gd name="T104" fmla="*/ 128 w 173"/>
                <a:gd name="T105" fmla="*/ 67 h 165"/>
                <a:gd name="T106" fmla="*/ 147 w 173"/>
                <a:gd name="T107" fmla="*/ 59 h 165"/>
                <a:gd name="T108" fmla="*/ 147 w 173"/>
                <a:gd name="T109" fmla="*/ 59 h 165"/>
                <a:gd name="T110" fmla="*/ 147 w 173"/>
                <a:gd name="T111" fmla="*/ 59 h 165"/>
                <a:gd name="T112" fmla="*/ 162 w 173"/>
                <a:gd name="T113" fmla="*/ 45 h 165"/>
                <a:gd name="T114" fmla="*/ 162 w 173"/>
                <a:gd name="T115" fmla="*/ 46 h 165"/>
                <a:gd name="T116" fmla="*/ 157 w 173"/>
                <a:gd name="T117" fmla="*/ 7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65">
                  <a:moveTo>
                    <a:pt x="164" y="34"/>
                  </a:moveTo>
                  <a:cubicBezTo>
                    <a:pt x="161" y="37"/>
                    <a:pt x="161" y="37"/>
                    <a:pt x="161" y="37"/>
                  </a:cubicBezTo>
                  <a:cubicBezTo>
                    <a:pt x="161" y="37"/>
                    <a:pt x="161" y="37"/>
                    <a:pt x="161" y="37"/>
                  </a:cubicBezTo>
                  <a:cubicBezTo>
                    <a:pt x="142" y="55"/>
                    <a:pt x="142" y="55"/>
                    <a:pt x="142" y="55"/>
                  </a:cubicBezTo>
                  <a:cubicBezTo>
                    <a:pt x="142" y="55"/>
                    <a:pt x="142" y="55"/>
                    <a:pt x="142" y="55"/>
                  </a:cubicBezTo>
                  <a:cubicBezTo>
                    <a:pt x="138" y="59"/>
                    <a:pt x="133" y="61"/>
                    <a:pt x="128" y="61"/>
                  </a:cubicBezTo>
                  <a:cubicBezTo>
                    <a:pt x="117" y="61"/>
                    <a:pt x="108" y="52"/>
                    <a:pt x="108" y="41"/>
                  </a:cubicBezTo>
                  <a:cubicBezTo>
                    <a:pt x="108" y="36"/>
                    <a:pt x="110" y="32"/>
                    <a:pt x="114" y="28"/>
                  </a:cubicBezTo>
                  <a:cubicBezTo>
                    <a:pt x="136" y="6"/>
                    <a:pt x="136" y="6"/>
                    <a:pt x="136" y="6"/>
                  </a:cubicBezTo>
                  <a:cubicBezTo>
                    <a:pt x="129" y="2"/>
                    <a:pt x="121" y="0"/>
                    <a:pt x="114" y="0"/>
                  </a:cubicBezTo>
                  <a:cubicBezTo>
                    <a:pt x="105" y="0"/>
                    <a:pt x="98" y="3"/>
                    <a:pt x="92" y="9"/>
                  </a:cubicBezTo>
                  <a:cubicBezTo>
                    <a:pt x="71" y="29"/>
                    <a:pt x="71" y="29"/>
                    <a:pt x="71" y="29"/>
                  </a:cubicBezTo>
                  <a:cubicBezTo>
                    <a:pt x="60" y="41"/>
                    <a:pt x="60" y="55"/>
                    <a:pt x="71" y="71"/>
                  </a:cubicBezTo>
                  <a:cubicBezTo>
                    <a:pt x="71" y="71"/>
                    <a:pt x="71" y="71"/>
                    <a:pt x="71" y="71"/>
                  </a:cubicBezTo>
                  <a:cubicBezTo>
                    <a:pt x="71" y="72"/>
                    <a:pt x="71" y="72"/>
                    <a:pt x="71" y="72"/>
                  </a:cubicBezTo>
                  <a:cubicBezTo>
                    <a:pt x="7" y="127"/>
                    <a:pt x="7" y="127"/>
                    <a:pt x="7" y="127"/>
                  </a:cubicBezTo>
                  <a:cubicBezTo>
                    <a:pt x="3" y="131"/>
                    <a:pt x="0" y="137"/>
                    <a:pt x="0" y="143"/>
                  </a:cubicBezTo>
                  <a:cubicBezTo>
                    <a:pt x="0" y="155"/>
                    <a:pt x="10" y="165"/>
                    <a:pt x="23" y="165"/>
                  </a:cubicBezTo>
                  <a:cubicBezTo>
                    <a:pt x="29" y="165"/>
                    <a:pt x="35" y="162"/>
                    <a:pt x="39" y="158"/>
                  </a:cubicBezTo>
                  <a:cubicBezTo>
                    <a:pt x="97" y="96"/>
                    <a:pt x="97" y="96"/>
                    <a:pt x="97" y="96"/>
                  </a:cubicBezTo>
                  <a:cubicBezTo>
                    <a:pt x="98" y="96"/>
                    <a:pt x="98" y="96"/>
                    <a:pt x="98" y="96"/>
                  </a:cubicBezTo>
                  <a:cubicBezTo>
                    <a:pt x="112" y="104"/>
                    <a:pt x="125" y="105"/>
                    <a:pt x="125" y="105"/>
                  </a:cubicBezTo>
                  <a:cubicBezTo>
                    <a:pt x="131" y="105"/>
                    <a:pt x="137" y="102"/>
                    <a:pt x="141" y="98"/>
                  </a:cubicBezTo>
                  <a:cubicBezTo>
                    <a:pt x="162" y="78"/>
                    <a:pt x="162" y="78"/>
                    <a:pt x="162" y="78"/>
                  </a:cubicBezTo>
                  <a:cubicBezTo>
                    <a:pt x="172" y="67"/>
                    <a:pt x="173" y="50"/>
                    <a:pt x="164" y="34"/>
                  </a:cubicBezTo>
                  <a:close/>
                  <a:moveTo>
                    <a:pt x="157" y="73"/>
                  </a:moveTo>
                  <a:cubicBezTo>
                    <a:pt x="136" y="94"/>
                    <a:pt x="136" y="94"/>
                    <a:pt x="136" y="94"/>
                  </a:cubicBezTo>
                  <a:cubicBezTo>
                    <a:pt x="134" y="96"/>
                    <a:pt x="129" y="98"/>
                    <a:pt x="125" y="98"/>
                  </a:cubicBezTo>
                  <a:cubicBezTo>
                    <a:pt x="125" y="98"/>
                    <a:pt x="112" y="97"/>
                    <a:pt x="99" y="90"/>
                  </a:cubicBezTo>
                  <a:cubicBezTo>
                    <a:pt x="99" y="90"/>
                    <a:pt x="99" y="90"/>
                    <a:pt x="99" y="90"/>
                  </a:cubicBezTo>
                  <a:cubicBezTo>
                    <a:pt x="98" y="89"/>
                    <a:pt x="98" y="89"/>
                    <a:pt x="98" y="89"/>
                  </a:cubicBezTo>
                  <a:cubicBezTo>
                    <a:pt x="97" y="88"/>
                    <a:pt x="95" y="89"/>
                    <a:pt x="94" y="90"/>
                  </a:cubicBezTo>
                  <a:cubicBezTo>
                    <a:pt x="94" y="91"/>
                    <a:pt x="94" y="91"/>
                    <a:pt x="94" y="91"/>
                  </a:cubicBezTo>
                  <a:cubicBezTo>
                    <a:pt x="94" y="91"/>
                    <a:pt x="94" y="91"/>
                    <a:pt x="94" y="91"/>
                  </a:cubicBezTo>
                  <a:cubicBezTo>
                    <a:pt x="34" y="154"/>
                    <a:pt x="34" y="154"/>
                    <a:pt x="34" y="154"/>
                  </a:cubicBezTo>
                  <a:cubicBezTo>
                    <a:pt x="31" y="157"/>
                    <a:pt x="27" y="158"/>
                    <a:pt x="23" y="158"/>
                  </a:cubicBezTo>
                  <a:cubicBezTo>
                    <a:pt x="14" y="158"/>
                    <a:pt x="7" y="151"/>
                    <a:pt x="7" y="143"/>
                  </a:cubicBezTo>
                  <a:cubicBezTo>
                    <a:pt x="7" y="139"/>
                    <a:pt x="9" y="135"/>
                    <a:pt x="12" y="132"/>
                  </a:cubicBezTo>
                  <a:cubicBezTo>
                    <a:pt x="77" y="75"/>
                    <a:pt x="77" y="75"/>
                    <a:pt x="77" y="75"/>
                  </a:cubicBezTo>
                  <a:cubicBezTo>
                    <a:pt x="77" y="75"/>
                    <a:pt x="77" y="75"/>
                    <a:pt x="77" y="75"/>
                  </a:cubicBezTo>
                  <a:cubicBezTo>
                    <a:pt x="77" y="74"/>
                    <a:pt x="77" y="74"/>
                    <a:pt x="77" y="74"/>
                  </a:cubicBezTo>
                  <a:cubicBezTo>
                    <a:pt x="78" y="74"/>
                    <a:pt x="79" y="73"/>
                    <a:pt x="79" y="72"/>
                  </a:cubicBezTo>
                  <a:cubicBezTo>
                    <a:pt x="79" y="71"/>
                    <a:pt x="78" y="71"/>
                    <a:pt x="78" y="70"/>
                  </a:cubicBezTo>
                  <a:cubicBezTo>
                    <a:pt x="78" y="70"/>
                    <a:pt x="78" y="70"/>
                    <a:pt x="78" y="70"/>
                  </a:cubicBezTo>
                  <a:cubicBezTo>
                    <a:pt x="78" y="70"/>
                    <a:pt x="78" y="70"/>
                    <a:pt x="78" y="70"/>
                  </a:cubicBezTo>
                  <a:cubicBezTo>
                    <a:pt x="67" y="55"/>
                    <a:pt x="66" y="44"/>
                    <a:pt x="76" y="34"/>
                  </a:cubicBezTo>
                  <a:cubicBezTo>
                    <a:pt x="97" y="13"/>
                    <a:pt x="97" y="13"/>
                    <a:pt x="97" y="13"/>
                  </a:cubicBezTo>
                  <a:cubicBezTo>
                    <a:pt x="102" y="8"/>
                    <a:pt x="109" y="7"/>
                    <a:pt x="114" y="7"/>
                  </a:cubicBezTo>
                  <a:cubicBezTo>
                    <a:pt x="117" y="7"/>
                    <a:pt x="120" y="7"/>
                    <a:pt x="123" y="8"/>
                  </a:cubicBezTo>
                  <a:cubicBezTo>
                    <a:pt x="124" y="8"/>
                    <a:pt x="124" y="8"/>
                    <a:pt x="124" y="8"/>
                  </a:cubicBezTo>
                  <a:cubicBezTo>
                    <a:pt x="109" y="23"/>
                    <a:pt x="109" y="23"/>
                    <a:pt x="109" y="23"/>
                  </a:cubicBezTo>
                  <a:cubicBezTo>
                    <a:pt x="104" y="28"/>
                    <a:pt x="101" y="35"/>
                    <a:pt x="101" y="41"/>
                  </a:cubicBezTo>
                  <a:cubicBezTo>
                    <a:pt x="101" y="55"/>
                    <a:pt x="113" y="67"/>
                    <a:pt x="128" y="67"/>
                  </a:cubicBezTo>
                  <a:cubicBezTo>
                    <a:pt x="135" y="67"/>
                    <a:pt x="142" y="64"/>
                    <a:pt x="147" y="59"/>
                  </a:cubicBezTo>
                  <a:cubicBezTo>
                    <a:pt x="147" y="59"/>
                    <a:pt x="147" y="59"/>
                    <a:pt x="147" y="59"/>
                  </a:cubicBezTo>
                  <a:cubicBezTo>
                    <a:pt x="147" y="59"/>
                    <a:pt x="147" y="59"/>
                    <a:pt x="147" y="59"/>
                  </a:cubicBezTo>
                  <a:cubicBezTo>
                    <a:pt x="162" y="45"/>
                    <a:pt x="162" y="45"/>
                    <a:pt x="162" y="45"/>
                  </a:cubicBezTo>
                  <a:cubicBezTo>
                    <a:pt x="162" y="46"/>
                    <a:pt x="162" y="46"/>
                    <a:pt x="162" y="46"/>
                  </a:cubicBezTo>
                  <a:cubicBezTo>
                    <a:pt x="166" y="57"/>
                    <a:pt x="164" y="67"/>
                    <a:pt x="157"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9" name="Freeform 33">
              <a:extLst>
                <a:ext uri="{FF2B5EF4-FFF2-40B4-BE49-F238E27FC236}">
                  <a16:creationId xmlns:a16="http://schemas.microsoft.com/office/drawing/2014/main" id="{C785C85E-0D5D-ED39-7088-0B8685B6439C}"/>
                </a:ext>
              </a:extLst>
            </p:cNvPr>
            <p:cNvSpPr>
              <a:spLocks/>
            </p:cNvSpPr>
            <p:nvPr/>
          </p:nvSpPr>
          <p:spPr bwMode="auto">
            <a:xfrm>
              <a:off x="5054600" y="2644775"/>
              <a:ext cx="19050" cy="19050"/>
            </a:xfrm>
            <a:custGeom>
              <a:avLst/>
              <a:gdLst>
                <a:gd name="T0" fmla="*/ 3 w 6"/>
                <a:gd name="T1" fmla="*/ 0 h 6"/>
                <a:gd name="T2" fmla="*/ 1 w 6"/>
                <a:gd name="T3" fmla="*/ 0 h 6"/>
                <a:gd name="T4" fmla="*/ 1 w 6"/>
                <a:gd name="T5" fmla="*/ 0 h 6"/>
                <a:gd name="T6" fmla="*/ 0 w 6"/>
                <a:gd name="T7" fmla="*/ 3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2" y="0"/>
                    <a:pt x="1" y="0"/>
                    <a:pt x="1" y="0"/>
                  </a:cubicBezTo>
                  <a:cubicBezTo>
                    <a:pt x="1" y="0"/>
                    <a:pt x="1" y="0"/>
                    <a:pt x="1" y="0"/>
                  </a:cubicBezTo>
                  <a:cubicBezTo>
                    <a:pt x="0" y="1"/>
                    <a:pt x="0" y="2"/>
                    <a:pt x="0" y="3"/>
                  </a:cubicBezTo>
                  <a:cubicBezTo>
                    <a:pt x="0" y="4"/>
                    <a:pt x="1" y="6"/>
                    <a:pt x="3" y="6"/>
                  </a:cubicBezTo>
                  <a:cubicBezTo>
                    <a:pt x="5" y="6"/>
                    <a:pt x="6" y="4"/>
                    <a:pt x="6" y="3"/>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61" name="Group 60">
            <a:extLst>
              <a:ext uri="{FF2B5EF4-FFF2-40B4-BE49-F238E27FC236}">
                <a16:creationId xmlns:a16="http://schemas.microsoft.com/office/drawing/2014/main" id="{7F3DE3E8-3EE7-7467-20DB-C3C3F239069B}"/>
              </a:ext>
              <a:ext uri="{C183D7F6-B498-43B3-948B-1728B52AA6E4}">
                <adec:decorative xmlns:adec="http://schemas.microsoft.com/office/drawing/2017/decorative" val="1"/>
              </a:ext>
            </a:extLst>
          </p:cNvPr>
          <p:cNvGrpSpPr/>
          <p:nvPr/>
        </p:nvGrpSpPr>
        <p:grpSpPr>
          <a:xfrm>
            <a:off x="545095" y="5323240"/>
            <a:ext cx="479761" cy="460447"/>
            <a:chOff x="374651" y="4679795"/>
            <a:chExt cx="444500" cy="426606"/>
          </a:xfrm>
        </p:grpSpPr>
        <p:sp>
          <p:nvSpPr>
            <p:cNvPr id="63" name="Rectangle: Diagonal Corners Rounded 62">
              <a:extLst>
                <a:ext uri="{FF2B5EF4-FFF2-40B4-BE49-F238E27FC236}">
                  <a16:creationId xmlns:a16="http://schemas.microsoft.com/office/drawing/2014/main" id="{048FE12B-DC04-3790-6042-895B7E9C7223}"/>
                </a:ext>
              </a:extLst>
            </p:cNvPr>
            <p:cNvSpPr/>
            <p:nvPr/>
          </p:nvSpPr>
          <p:spPr>
            <a:xfrm>
              <a:off x="374651" y="4679795"/>
              <a:ext cx="444500" cy="426606"/>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200" b="1">
                <a:latin typeface="Arial" panose="020B0604020202020204" pitchFamily="34" charset="0"/>
                <a:cs typeface="Arial" panose="020B0604020202020204" pitchFamily="34" charset="0"/>
              </a:endParaRPr>
            </a:p>
          </p:txBody>
        </p:sp>
        <p:grpSp>
          <p:nvGrpSpPr>
            <p:cNvPr id="64" name="Group 63">
              <a:extLst>
                <a:ext uri="{FF2B5EF4-FFF2-40B4-BE49-F238E27FC236}">
                  <a16:creationId xmlns:a16="http://schemas.microsoft.com/office/drawing/2014/main" id="{1ED3DE7E-41B0-902C-0C16-1E459A636999}"/>
                </a:ext>
              </a:extLst>
            </p:cNvPr>
            <p:cNvGrpSpPr>
              <a:grpSpLocks noChangeAspect="1"/>
            </p:cNvGrpSpPr>
            <p:nvPr/>
          </p:nvGrpSpPr>
          <p:grpSpPr>
            <a:xfrm>
              <a:off x="450348" y="4746545"/>
              <a:ext cx="293107" cy="293107"/>
              <a:chOff x="6161088" y="3078163"/>
              <a:chExt cx="536575" cy="536575"/>
            </a:xfrm>
            <a:solidFill>
              <a:schemeClr val="bg1"/>
            </a:solidFill>
          </p:grpSpPr>
          <p:sp>
            <p:nvSpPr>
              <p:cNvPr id="65" name="Freeform 13">
                <a:extLst>
                  <a:ext uri="{FF2B5EF4-FFF2-40B4-BE49-F238E27FC236}">
                    <a16:creationId xmlns:a16="http://schemas.microsoft.com/office/drawing/2014/main" id="{BA90DD20-E164-E39C-31D6-A510B0E9C801}"/>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400"/>
              </a:p>
            </p:txBody>
          </p:sp>
          <p:sp>
            <p:nvSpPr>
              <p:cNvPr id="66" name="Freeform 14">
                <a:extLst>
                  <a:ext uri="{FF2B5EF4-FFF2-40B4-BE49-F238E27FC236}">
                    <a16:creationId xmlns:a16="http://schemas.microsoft.com/office/drawing/2014/main" id="{8719A7AC-C312-48C8-BC1D-FC2463FC1915}"/>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400"/>
              </a:p>
            </p:txBody>
          </p:sp>
        </p:grpSp>
      </p:grpSp>
      <p:cxnSp>
        <p:nvCxnSpPr>
          <p:cNvPr id="67" name="Straight Connector 66">
            <a:extLst>
              <a:ext uri="{FF2B5EF4-FFF2-40B4-BE49-F238E27FC236}">
                <a16:creationId xmlns:a16="http://schemas.microsoft.com/office/drawing/2014/main" id="{B196BD68-4F19-6E4E-F92C-4B869EC74F4F}"/>
              </a:ext>
              <a:ext uri="{C183D7F6-B498-43B3-948B-1728B52AA6E4}">
                <adec:decorative xmlns:adec="http://schemas.microsoft.com/office/drawing/2017/decorative" val="1"/>
              </a:ext>
            </a:extLst>
          </p:cNvPr>
          <p:cNvCxnSpPr>
            <a:cxnSpLocks/>
          </p:cNvCxnSpPr>
          <p:nvPr/>
        </p:nvCxnSpPr>
        <p:spPr>
          <a:xfrm>
            <a:off x="3779837" y="5323240"/>
            <a:ext cx="0" cy="448918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4911DE5D-7FB5-2E3C-8EA9-012C944E23ED}"/>
              </a:ext>
              <a:ext uri="{C183D7F6-B498-43B3-948B-1728B52AA6E4}">
                <adec:decorative xmlns:adec="http://schemas.microsoft.com/office/drawing/2017/decorative" val="1"/>
              </a:ext>
            </a:extLst>
          </p:cNvPr>
          <p:cNvGrpSpPr/>
          <p:nvPr/>
        </p:nvGrpSpPr>
        <p:grpSpPr>
          <a:xfrm>
            <a:off x="4052975" y="5323240"/>
            <a:ext cx="479761" cy="460447"/>
            <a:chOff x="3682063" y="5253156"/>
            <a:chExt cx="444500" cy="426606"/>
          </a:xfrm>
        </p:grpSpPr>
        <p:sp>
          <p:nvSpPr>
            <p:cNvPr id="71" name="Rectangle: Diagonal Corners Rounded 70">
              <a:extLst>
                <a:ext uri="{FF2B5EF4-FFF2-40B4-BE49-F238E27FC236}">
                  <a16:creationId xmlns:a16="http://schemas.microsoft.com/office/drawing/2014/main" id="{889928A4-A225-2988-4A11-3097CC85DD97}"/>
                </a:ext>
              </a:extLst>
            </p:cNvPr>
            <p:cNvSpPr/>
            <p:nvPr/>
          </p:nvSpPr>
          <p:spPr>
            <a:xfrm>
              <a:off x="3682063" y="5253156"/>
              <a:ext cx="444500" cy="426606"/>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200" b="1" dirty="0">
                <a:latin typeface="Arial" panose="020B0604020202020204" pitchFamily="34" charset="0"/>
                <a:cs typeface="Arial" panose="020B0604020202020204" pitchFamily="34" charset="0"/>
              </a:endParaRPr>
            </a:p>
          </p:txBody>
        </p:sp>
        <p:grpSp>
          <p:nvGrpSpPr>
            <p:cNvPr id="72" name="Group 71">
              <a:extLst>
                <a:ext uri="{FF2B5EF4-FFF2-40B4-BE49-F238E27FC236}">
                  <a16:creationId xmlns:a16="http://schemas.microsoft.com/office/drawing/2014/main" id="{4ECF8678-B7D4-8061-D01A-BB2DE9DECE24}"/>
                </a:ext>
              </a:extLst>
            </p:cNvPr>
            <p:cNvGrpSpPr>
              <a:grpSpLocks noChangeAspect="1"/>
            </p:cNvGrpSpPr>
            <p:nvPr/>
          </p:nvGrpSpPr>
          <p:grpSpPr>
            <a:xfrm>
              <a:off x="3757760" y="5319906"/>
              <a:ext cx="293107" cy="293107"/>
              <a:chOff x="5094288" y="3074988"/>
              <a:chExt cx="536575" cy="536575"/>
            </a:xfrm>
            <a:solidFill>
              <a:schemeClr val="bg1"/>
            </a:solidFill>
          </p:grpSpPr>
          <p:sp>
            <p:nvSpPr>
              <p:cNvPr id="73" name="Freeform 15">
                <a:extLst>
                  <a:ext uri="{FF2B5EF4-FFF2-40B4-BE49-F238E27FC236}">
                    <a16:creationId xmlns:a16="http://schemas.microsoft.com/office/drawing/2014/main" id="{7FE617FA-B550-F6AF-0E55-5881B21C26DB}"/>
                  </a:ext>
                </a:extLst>
              </p:cNvPr>
              <p:cNvSpPr>
                <a:spLocks noEditPoints="1"/>
              </p:cNvSpPr>
              <p:nvPr/>
            </p:nvSpPr>
            <p:spPr bwMode="auto">
              <a:xfrm>
                <a:off x="5094288" y="3074988"/>
                <a:ext cx="536575" cy="5365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63 h 170"/>
                  <a:gd name="T12" fmla="*/ 7 w 170"/>
                  <a:gd name="T13" fmla="*/ 85 h 170"/>
                  <a:gd name="T14" fmla="*/ 85 w 170"/>
                  <a:gd name="T15" fmla="*/ 7 h 170"/>
                  <a:gd name="T16" fmla="*/ 163 w 170"/>
                  <a:gd name="T17" fmla="*/ 85 h 170"/>
                  <a:gd name="T18" fmla="*/ 85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5" y="163"/>
                    </a:moveTo>
                    <a:cubicBezTo>
                      <a:pt x="42" y="163"/>
                      <a:pt x="7" y="128"/>
                      <a:pt x="7" y="85"/>
                    </a:cubicBezTo>
                    <a:cubicBezTo>
                      <a:pt x="7" y="42"/>
                      <a:pt x="42" y="7"/>
                      <a:pt x="85" y="7"/>
                    </a:cubicBezTo>
                    <a:cubicBezTo>
                      <a:pt x="128" y="7"/>
                      <a:pt x="163" y="42"/>
                      <a:pt x="163" y="85"/>
                    </a:cubicBezTo>
                    <a:cubicBezTo>
                      <a:pt x="163" y="128"/>
                      <a:pt x="128" y="163"/>
                      <a:pt x="85"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400"/>
              </a:p>
            </p:txBody>
          </p:sp>
          <p:sp>
            <p:nvSpPr>
              <p:cNvPr id="74" name="Freeform 16">
                <a:extLst>
                  <a:ext uri="{FF2B5EF4-FFF2-40B4-BE49-F238E27FC236}">
                    <a16:creationId xmlns:a16="http://schemas.microsoft.com/office/drawing/2014/main" id="{18D32A9F-DEC8-28F1-8EC1-03D4852C4EF4}"/>
                  </a:ext>
                </a:extLst>
              </p:cNvPr>
              <p:cNvSpPr>
                <a:spLocks/>
              </p:cNvSpPr>
              <p:nvPr/>
            </p:nvSpPr>
            <p:spPr bwMode="auto">
              <a:xfrm>
                <a:off x="5257801" y="3238501"/>
                <a:ext cx="209550" cy="209550"/>
              </a:xfrm>
              <a:custGeom>
                <a:avLst/>
                <a:gdLst>
                  <a:gd name="T0" fmla="*/ 65 w 66"/>
                  <a:gd name="T1" fmla="*/ 2 h 66"/>
                  <a:gd name="T2" fmla="*/ 59 w 66"/>
                  <a:gd name="T3" fmla="*/ 2 h 66"/>
                  <a:gd name="T4" fmla="*/ 33 w 66"/>
                  <a:gd name="T5" fmla="*/ 28 h 66"/>
                  <a:gd name="T6" fmla="*/ 7 w 66"/>
                  <a:gd name="T7" fmla="*/ 2 h 66"/>
                  <a:gd name="T8" fmla="*/ 1 w 66"/>
                  <a:gd name="T9" fmla="*/ 2 h 66"/>
                  <a:gd name="T10" fmla="*/ 1 w 66"/>
                  <a:gd name="T11" fmla="*/ 7 h 66"/>
                  <a:gd name="T12" fmla="*/ 28 w 66"/>
                  <a:gd name="T13" fmla="*/ 33 h 66"/>
                  <a:gd name="T14" fmla="*/ 1 w 66"/>
                  <a:gd name="T15" fmla="*/ 60 h 66"/>
                  <a:gd name="T16" fmla="*/ 1 w 66"/>
                  <a:gd name="T17" fmla="*/ 65 h 66"/>
                  <a:gd name="T18" fmla="*/ 4 w 66"/>
                  <a:gd name="T19" fmla="*/ 66 h 66"/>
                  <a:gd name="T20" fmla="*/ 7 w 66"/>
                  <a:gd name="T21" fmla="*/ 65 h 66"/>
                  <a:gd name="T22" fmla="*/ 33 w 66"/>
                  <a:gd name="T23" fmla="*/ 38 h 66"/>
                  <a:gd name="T24" fmla="*/ 59 w 66"/>
                  <a:gd name="T25" fmla="*/ 65 h 66"/>
                  <a:gd name="T26" fmla="*/ 62 w 66"/>
                  <a:gd name="T27" fmla="*/ 66 h 66"/>
                  <a:gd name="T28" fmla="*/ 65 w 66"/>
                  <a:gd name="T29" fmla="*/ 65 h 66"/>
                  <a:gd name="T30" fmla="*/ 65 w 66"/>
                  <a:gd name="T31" fmla="*/ 60 h 66"/>
                  <a:gd name="T32" fmla="*/ 38 w 66"/>
                  <a:gd name="T33" fmla="*/ 33 h 66"/>
                  <a:gd name="T34" fmla="*/ 65 w 66"/>
                  <a:gd name="T35" fmla="*/ 7 h 66"/>
                  <a:gd name="T36" fmla="*/ 65 w 66"/>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65" y="2"/>
                    </a:moveTo>
                    <a:cubicBezTo>
                      <a:pt x="63" y="0"/>
                      <a:pt x="61" y="0"/>
                      <a:pt x="59" y="2"/>
                    </a:cubicBezTo>
                    <a:cubicBezTo>
                      <a:pt x="33" y="28"/>
                      <a:pt x="33" y="28"/>
                      <a:pt x="33" y="28"/>
                    </a:cubicBezTo>
                    <a:cubicBezTo>
                      <a:pt x="7" y="2"/>
                      <a:pt x="7" y="2"/>
                      <a:pt x="7" y="2"/>
                    </a:cubicBezTo>
                    <a:cubicBezTo>
                      <a:pt x="5" y="0"/>
                      <a:pt x="3" y="0"/>
                      <a:pt x="1" y="2"/>
                    </a:cubicBezTo>
                    <a:cubicBezTo>
                      <a:pt x="0" y="3"/>
                      <a:pt x="0" y="5"/>
                      <a:pt x="1" y="7"/>
                    </a:cubicBezTo>
                    <a:cubicBezTo>
                      <a:pt x="28" y="33"/>
                      <a:pt x="28" y="33"/>
                      <a:pt x="28" y="33"/>
                    </a:cubicBezTo>
                    <a:cubicBezTo>
                      <a:pt x="1" y="60"/>
                      <a:pt x="1" y="60"/>
                      <a:pt x="1" y="60"/>
                    </a:cubicBezTo>
                    <a:cubicBezTo>
                      <a:pt x="0" y="61"/>
                      <a:pt x="0" y="63"/>
                      <a:pt x="1" y="65"/>
                    </a:cubicBezTo>
                    <a:cubicBezTo>
                      <a:pt x="2" y="65"/>
                      <a:pt x="3" y="66"/>
                      <a:pt x="4" y="66"/>
                    </a:cubicBezTo>
                    <a:cubicBezTo>
                      <a:pt x="5" y="66"/>
                      <a:pt x="6" y="65"/>
                      <a:pt x="7" y="65"/>
                    </a:cubicBezTo>
                    <a:cubicBezTo>
                      <a:pt x="33" y="38"/>
                      <a:pt x="33" y="38"/>
                      <a:pt x="33" y="38"/>
                    </a:cubicBezTo>
                    <a:cubicBezTo>
                      <a:pt x="59" y="65"/>
                      <a:pt x="59" y="65"/>
                      <a:pt x="59" y="65"/>
                    </a:cubicBezTo>
                    <a:cubicBezTo>
                      <a:pt x="60" y="65"/>
                      <a:pt x="61" y="66"/>
                      <a:pt x="62" y="66"/>
                    </a:cubicBezTo>
                    <a:cubicBezTo>
                      <a:pt x="63" y="66"/>
                      <a:pt x="64" y="65"/>
                      <a:pt x="65" y="65"/>
                    </a:cubicBezTo>
                    <a:cubicBezTo>
                      <a:pt x="66" y="63"/>
                      <a:pt x="66" y="61"/>
                      <a:pt x="65" y="60"/>
                    </a:cubicBezTo>
                    <a:cubicBezTo>
                      <a:pt x="38" y="33"/>
                      <a:pt x="38" y="33"/>
                      <a:pt x="38" y="33"/>
                    </a:cubicBezTo>
                    <a:cubicBezTo>
                      <a:pt x="65" y="7"/>
                      <a:pt x="65" y="7"/>
                      <a:pt x="65" y="7"/>
                    </a:cubicBezTo>
                    <a:cubicBezTo>
                      <a:pt x="66" y="5"/>
                      <a:pt x="66" y="3"/>
                      <a:pt x="6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400"/>
              </a:p>
            </p:txBody>
          </p:sp>
        </p:grpSp>
      </p:grpSp>
    </p:spTree>
    <p:extLst>
      <p:ext uri="{BB962C8B-B14F-4D97-AF65-F5344CB8AC3E}">
        <p14:creationId xmlns:p14="http://schemas.microsoft.com/office/powerpoint/2010/main" val="249683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B30FF5DD-C6DE-FC36-2065-B6A1C67D88DC}"/>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627170424"/>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a:extLst>
                          <a:ext uri="{FF2B5EF4-FFF2-40B4-BE49-F238E27FC236}">
                            <a16:creationId xmlns:a16="http://schemas.microsoft.com/office/drawing/2014/main" id="{B30FF5DD-C6DE-FC36-2065-B6A1C67D88DC}"/>
                          </a:ext>
                          <a:ext uri="{C183D7F6-B498-43B3-948B-1728B52AA6E4}">
                            <adec:decorative xmlns:adec="http://schemas.microsoft.com/office/drawing/2017/decorative" val="1"/>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D3832C20-A5E9-C39C-C674-045C7F57B1D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304826"/>
            <a:ext cx="7559675" cy="33869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3" name="Title 2">
            <a:extLst>
              <a:ext uri="{FF2B5EF4-FFF2-40B4-BE49-F238E27FC236}">
                <a16:creationId xmlns:a16="http://schemas.microsoft.com/office/drawing/2014/main" id="{BC8F120F-1A6D-5436-78A9-BA7B5BA54959}"/>
              </a:ext>
            </a:extLst>
          </p:cNvPr>
          <p:cNvSpPr>
            <a:spLocks noGrp="1"/>
          </p:cNvSpPr>
          <p:nvPr>
            <p:ph type="title"/>
          </p:nvPr>
        </p:nvSpPr>
        <p:spPr>
          <a:xfrm>
            <a:off x="634933" y="893683"/>
            <a:ext cx="6309650" cy="425584"/>
          </a:xfrm>
        </p:spPr>
        <p:txBody>
          <a:bodyPr vert="horz"/>
          <a:lstStyle/>
          <a:p>
            <a:r>
              <a:rPr lang="en-US" dirty="0">
                <a:solidFill>
                  <a:srgbClr val="017D7D"/>
                </a:solidFill>
              </a:rPr>
              <a:t>About this guide</a:t>
            </a:r>
          </a:p>
        </p:txBody>
      </p:sp>
      <p:sp>
        <p:nvSpPr>
          <p:cNvPr id="5" name="TextBox 4">
            <a:extLst>
              <a:ext uri="{FF2B5EF4-FFF2-40B4-BE49-F238E27FC236}">
                <a16:creationId xmlns:a16="http://schemas.microsoft.com/office/drawing/2014/main" id="{161BB4FC-D8A1-C580-BBBB-D0B41F5C563C}"/>
              </a:ext>
            </a:extLst>
          </p:cNvPr>
          <p:cNvSpPr txBox="1"/>
          <p:nvPr/>
        </p:nvSpPr>
        <p:spPr>
          <a:xfrm>
            <a:off x="634933" y="1429600"/>
            <a:ext cx="6178067" cy="5149951"/>
          </a:xfrm>
          <a:prstGeom prst="rect">
            <a:avLst/>
          </a:prstGeom>
          <a:noFill/>
        </p:spPr>
        <p:txBody>
          <a:bodyPr wrap="square" lIns="0" tIns="49347" rIns="0" bIns="49347" rtlCol="0" anchor="t">
            <a:spAutoFit/>
          </a:bodyPr>
          <a:lstStyle/>
          <a:p>
            <a:pPr>
              <a:spcBef>
                <a:spcPts val="648"/>
              </a:spcBef>
            </a:pPr>
            <a:r>
              <a:rPr lang="en-AU" sz="1600" dirty="0">
                <a:solidFill>
                  <a:schemeClr val="accent6"/>
                </a:solidFill>
                <a:latin typeface="Arial"/>
                <a:cs typeface="Arial"/>
              </a:rPr>
              <a:t>This guide was developed in </a:t>
            </a:r>
            <a:r>
              <a:rPr lang="en-AU" sz="1600" dirty="0">
                <a:solidFill>
                  <a:schemeClr val="accent6"/>
                </a:solidFill>
                <a:highlight>
                  <a:srgbClr val="FFFF00"/>
                </a:highlight>
                <a:latin typeface="Arial"/>
                <a:cs typeface="Arial"/>
              </a:rPr>
              <a:t>[Date]</a:t>
            </a:r>
            <a:r>
              <a:rPr lang="en-AU" sz="1600" dirty="0">
                <a:solidFill>
                  <a:schemeClr val="accent6"/>
                </a:solidFill>
                <a:latin typeface="Arial"/>
                <a:cs typeface="Arial"/>
              </a:rPr>
              <a:t> </a:t>
            </a:r>
            <a:br>
              <a:rPr lang="en-AU" sz="1600" dirty="0">
                <a:solidFill>
                  <a:schemeClr val="accent6"/>
                </a:solidFill>
                <a:latin typeface="Arial"/>
                <a:cs typeface="Arial"/>
              </a:rPr>
            </a:br>
            <a:r>
              <a:rPr lang="en-AU" sz="1600" dirty="0">
                <a:solidFill>
                  <a:schemeClr val="accent6"/>
                </a:solidFill>
                <a:latin typeface="Arial"/>
                <a:cs typeface="Arial"/>
              </a:rPr>
              <a:t>with planning staff at the </a:t>
            </a:r>
            <a:r>
              <a:rPr lang="en-AU" sz="1600" dirty="0">
                <a:solidFill>
                  <a:schemeClr val="accent6"/>
                </a:solidFill>
                <a:highlight>
                  <a:srgbClr val="FFFF00"/>
                </a:highlight>
                <a:latin typeface="Arial"/>
                <a:cs typeface="Arial"/>
              </a:rPr>
              <a:t>[Insert Council Name]</a:t>
            </a:r>
          </a:p>
          <a:p>
            <a:pPr>
              <a:spcBef>
                <a:spcPts val="648"/>
              </a:spcBef>
            </a:pPr>
            <a:r>
              <a:rPr lang="en-AU" sz="1600" dirty="0">
                <a:solidFill>
                  <a:schemeClr val="accent6"/>
                </a:solidFill>
                <a:latin typeface="Arial"/>
                <a:cs typeface="Arial"/>
              </a:rPr>
              <a:t>Its intention is to support staff working with</a:t>
            </a:r>
            <a:br>
              <a:rPr lang="en-AU" sz="1600" dirty="0">
                <a:solidFill>
                  <a:schemeClr val="accent6"/>
                </a:solidFill>
                <a:latin typeface="Arial"/>
                <a:cs typeface="Arial"/>
              </a:rPr>
            </a:br>
            <a:r>
              <a:rPr lang="en-AU" sz="1600" dirty="0">
                <a:solidFill>
                  <a:schemeClr val="accent6"/>
                </a:solidFill>
                <a:latin typeface="Arial"/>
                <a:cs typeface="Arial"/>
              </a:rPr>
              <a:t>external customers.</a:t>
            </a:r>
          </a:p>
          <a:p>
            <a:pPr>
              <a:spcBef>
                <a:spcPts val="648"/>
              </a:spcBef>
            </a:pPr>
            <a:endParaRPr lang="en-AU" sz="1943" dirty="0">
              <a:solidFill>
                <a:schemeClr val="accent6"/>
              </a:solidFill>
              <a:latin typeface="Arial" panose="020B0604020202020204" pitchFamily="34" charset="0"/>
              <a:cs typeface="Arial" panose="020B0604020202020204" pitchFamily="34" charset="0"/>
            </a:endParaRPr>
          </a:p>
          <a:p>
            <a:pPr marL="1838123">
              <a:spcBef>
                <a:spcPts val="648"/>
              </a:spcBef>
            </a:pPr>
            <a:endParaRPr lang="en-AU" sz="2590" b="1" dirty="0">
              <a:solidFill>
                <a:schemeClr val="accent6"/>
              </a:solidFill>
              <a:latin typeface="Arial"/>
              <a:cs typeface="Arial"/>
            </a:endParaRPr>
          </a:p>
          <a:p>
            <a:pPr marL="1838123">
              <a:spcBef>
                <a:spcPts val="648"/>
              </a:spcBef>
            </a:pPr>
            <a:endParaRPr lang="en-AU" sz="2590" b="1" dirty="0">
              <a:solidFill>
                <a:schemeClr val="accent6"/>
              </a:solidFill>
              <a:latin typeface="Arial"/>
              <a:cs typeface="Arial"/>
            </a:endParaRPr>
          </a:p>
          <a:p>
            <a:pPr>
              <a:spcBef>
                <a:spcPts val="648"/>
              </a:spcBef>
            </a:pPr>
            <a:endParaRPr lang="en-AU" sz="1600" dirty="0">
              <a:solidFill>
                <a:schemeClr val="accent6"/>
              </a:solidFill>
              <a:latin typeface="Arial"/>
              <a:cs typeface="Arial"/>
            </a:endParaRPr>
          </a:p>
          <a:p>
            <a:pPr>
              <a:spcBef>
                <a:spcPts val="648"/>
              </a:spcBef>
            </a:pPr>
            <a:endParaRPr lang="en-AU" sz="1800" dirty="0">
              <a:solidFill>
                <a:schemeClr val="accent6"/>
              </a:solidFill>
              <a:latin typeface="Arial"/>
              <a:cs typeface="Arial"/>
            </a:endParaRPr>
          </a:p>
          <a:p>
            <a:pPr>
              <a:spcBef>
                <a:spcPts val="648"/>
              </a:spcBef>
            </a:pPr>
            <a:endParaRPr lang="en-AU" sz="1800" dirty="0">
              <a:solidFill>
                <a:schemeClr val="accent6"/>
              </a:solidFill>
              <a:latin typeface="Arial"/>
              <a:cs typeface="Arial"/>
            </a:endParaRPr>
          </a:p>
          <a:p>
            <a:pPr>
              <a:spcBef>
                <a:spcPts val="648"/>
              </a:spcBef>
            </a:pPr>
            <a:endParaRPr lang="en-AU" sz="1800" dirty="0">
              <a:solidFill>
                <a:schemeClr val="accent6"/>
              </a:solidFill>
              <a:latin typeface="Arial"/>
              <a:cs typeface="Arial"/>
            </a:endParaRPr>
          </a:p>
          <a:p>
            <a:pPr>
              <a:spcBef>
                <a:spcPts val="648"/>
              </a:spcBef>
            </a:pPr>
            <a:endParaRPr lang="en-AU" sz="1800" dirty="0">
              <a:solidFill>
                <a:schemeClr val="accent6"/>
              </a:solidFill>
              <a:latin typeface="Arial"/>
              <a:cs typeface="Arial"/>
            </a:endParaRPr>
          </a:p>
          <a:p>
            <a:pPr>
              <a:spcBef>
                <a:spcPts val="648"/>
              </a:spcBef>
            </a:pPr>
            <a:endParaRPr lang="en-AU" sz="1600" dirty="0">
              <a:solidFill>
                <a:schemeClr val="accent6"/>
              </a:solidFill>
              <a:latin typeface="Arial"/>
              <a:cs typeface="Arial"/>
            </a:endParaRPr>
          </a:p>
          <a:p>
            <a:pPr>
              <a:spcBef>
                <a:spcPts val="648"/>
              </a:spcBef>
            </a:pPr>
            <a:endParaRPr lang="en-AU" sz="1600" dirty="0">
              <a:solidFill>
                <a:schemeClr val="accent6"/>
              </a:solidFill>
              <a:latin typeface="Arial"/>
              <a:cs typeface="Arial"/>
            </a:endParaRPr>
          </a:p>
          <a:p>
            <a:pPr>
              <a:spcBef>
                <a:spcPts val="648"/>
              </a:spcBef>
            </a:pPr>
            <a:endParaRPr lang="en-AU" sz="1295" b="1" dirty="0">
              <a:solidFill>
                <a:schemeClr val="accent6"/>
              </a:solidFill>
              <a:latin typeface="Arial"/>
              <a:cs typeface="Arial"/>
            </a:endParaRPr>
          </a:p>
        </p:txBody>
      </p:sp>
      <p:pic>
        <p:nvPicPr>
          <p:cNvPr id="6" name="Graphic 5">
            <a:extLst>
              <a:ext uri="{FF2B5EF4-FFF2-40B4-BE49-F238E27FC236}">
                <a16:creationId xmlns:a16="http://schemas.microsoft.com/office/drawing/2014/main" id="{68EBE666-0AFB-E206-AAEB-8F82A1156B9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2296" y="4337993"/>
            <a:ext cx="1480405" cy="2241168"/>
          </a:xfrm>
          <a:prstGeom prst="rect">
            <a:avLst/>
          </a:prstGeom>
        </p:spPr>
      </p:pic>
      <p:cxnSp>
        <p:nvCxnSpPr>
          <p:cNvPr id="10" name="Straight Connector 9">
            <a:extLst>
              <a:ext uri="{FF2B5EF4-FFF2-40B4-BE49-F238E27FC236}">
                <a16:creationId xmlns:a16="http://schemas.microsoft.com/office/drawing/2014/main" id="{4BC891FA-2F9F-2666-7BAD-783AF3B3920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700516" y="3519144"/>
            <a:ext cx="6178067" cy="0"/>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047789DB-0B69-AD37-3B66-40DC07B6844E}"/>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2</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1FE1DBD9-6893-82FA-4E64-0C9AE5B2C0E3}"/>
              </a:ext>
              <a:ext uri="{C183D7F6-B498-43B3-948B-1728B52AA6E4}">
                <adec:decorative xmlns:adec="http://schemas.microsoft.com/office/drawing/2017/decorative" val="1"/>
              </a:ext>
            </a:extLst>
          </p:cNvPr>
          <p:cNvSpPr/>
          <p:nvPr/>
        </p:nvSpPr>
        <p:spPr>
          <a:xfrm>
            <a:off x="0" y="10188058"/>
            <a:ext cx="7559676" cy="5037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13" name="TextBox 12">
            <a:extLst>
              <a:ext uri="{FF2B5EF4-FFF2-40B4-BE49-F238E27FC236}">
                <a16:creationId xmlns:a16="http://schemas.microsoft.com/office/drawing/2014/main" id="{66BABAA0-C319-C3AF-EF72-12E059B6ADDE}"/>
              </a:ext>
              <a:ext uri="{C183D7F6-B498-43B3-948B-1728B52AA6E4}">
                <adec:decorative xmlns:adec="http://schemas.microsoft.com/office/drawing/2017/decorative" val="1"/>
              </a:ext>
            </a:extLst>
          </p:cNvPr>
          <p:cNvSpPr txBox="1"/>
          <p:nvPr/>
        </p:nvSpPr>
        <p:spPr>
          <a:xfrm>
            <a:off x="6578064" y="10333745"/>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2</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CC9E0C0C-8B77-B251-911C-40CC1ED71CE6}"/>
              </a:ext>
            </a:extLst>
          </p:cNvPr>
          <p:cNvSpPr txBox="1"/>
          <p:nvPr/>
        </p:nvSpPr>
        <p:spPr>
          <a:xfrm>
            <a:off x="2526078" y="4231194"/>
            <a:ext cx="3782290" cy="1354217"/>
          </a:xfrm>
          <a:prstGeom prst="rect">
            <a:avLst/>
          </a:prstGeom>
          <a:noFill/>
        </p:spPr>
        <p:txBody>
          <a:bodyPr wrap="square">
            <a:spAutoFit/>
          </a:bodyPr>
          <a:lstStyle/>
          <a:p>
            <a:pPr marR="0" lvl="0" defTabSz="995192" rtl="0" eaLnBrk="1" fontAlgn="auto" latinLnBrk="0" hangingPunct="1">
              <a:lnSpc>
                <a:spcPct val="100000"/>
              </a:lnSpc>
              <a:spcBef>
                <a:spcPts val="648"/>
              </a:spcBef>
              <a:spcAft>
                <a:spcPts val="648"/>
              </a:spcAft>
              <a:buClrTx/>
              <a:buSzTx/>
              <a:buFontTx/>
              <a:buNone/>
              <a:tabLst/>
              <a:defRPr/>
            </a:pPr>
            <a:r>
              <a:rPr kumimoji="0" lang="en-AU" sz="2000" b="1" i="0" u="none" strike="noStrike" kern="1200" cap="none" spc="0" normalizeH="0" baseline="0" noProof="0" dirty="0">
                <a:ln>
                  <a:noFill/>
                </a:ln>
                <a:solidFill>
                  <a:srgbClr val="53565A"/>
                </a:solidFill>
                <a:effectLst/>
                <a:uLnTx/>
                <a:uFillTx/>
                <a:latin typeface="Arial"/>
                <a:ea typeface="+mn-ea"/>
                <a:cs typeface="Arial"/>
              </a:rPr>
              <a:t>This guide is designed</a:t>
            </a:r>
            <a:br>
              <a:rPr kumimoji="0" lang="en-AU" sz="2000" b="1" i="0" u="none" strike="noStrike" kern="1200" cap="none" spc="0" normalizeH="0" baseline="0" noProof="0" dirty="0">
                <a:ln>
                  <a:noFill/>
                </a:ln>
                <a:solidFill>
                  <a:srgbClr val="53565A"/>
                </a:solidFill>
                <a:effectLst/>
                <a:uLnTx/>
                <a:uFillTx/>
                <a:latin typeface="Arial"/>
                <a:ea typeface="+mn-ea"/>
                <a:cs typeface="Arial"/>
              </a:rPr>
            </a:br>
            <a:r>
              <a:rPr kumimoji="0" lang="en-AU" sz="2000" b="1" i="0" u="none" strike="noStrike" kern="1200" cap="none" spc="0" normalizeH="0" baseline="0" noProof="0" dirty="0">
                <a:ln>
                  <a:noFill/>
                </a:ln>
                <a:solidFill>
                  <a:srgbClr val="53565A"/>
                </a:solidFill>
                <a:effectLst/>
                <a:uLnTx/>
                <a:uFillTx/>
                <a:latin typeface="Arial"/>
                <a:ea typeface="+mn-ea"/>
                <a:cs typeface="Arial"/>
              </a:rPr>
              <a:t>to be a living document</a:t>
            </a:r>
          </a:p>
          <a:p>
            <a:pPr marR="0" lvl="0" defTabSz="995192" rtl="0" eaLnBrk="1" fontAlgn="auto" latinLnBrk="0" hangingPunct="1">
              <a:lnSpc>
                <a:spcPct val="100000"/>
              </a:lnSpc>
              <a:spcBef>
                <a:spcPts val="648"/>
              </a:spcBef>
              <a:spcAft>
                <a:spcPts val="0"/>
              </a:spcAft>
              <a:buClrTx/>
              <a:buSzTx/>
              <a:buFontTx/>
              <a:buNone/>
              <a:tabLst/>
              <a:defRPr/>
            </a:pPr>
            <a:r>
              <a:rPr kumimoji="0" lang="en-AU" sz="1600" b="0" i="0" u="none" strike="noStrike" kern="1200" cap="none" spc="0" normalizeH="0" baseline="0" noProof="0" dirty="0">
                <a:ln>
                  <a:noFill/>
                </a:ln>
                <a:solidFill>
                  <a:srgbClr val="53565A"/>
                </a:solidFill>
                <a:effectLst/>
                <a:uLnTx/>
                <a:uFillTx/>
                <a:latin typeface="Arial"/>
                <a:ea typeface="+mn-ea"/>
                <a:cs typeface="Arial"/>
              </a:rPr>
              <a:t>We want your input on how well this </a:t>
            </a:r>
            <a:br>
              <a:rPr kumimoji="0" lang="en-AU" sz="1600" b="0" i="0" u="none" strike="noStrike" kern="1200" cap="none" spc="0" normalizeH="0" baseline="0" noProof="0" dirty="0">
                <a:ln>
                  <a:noFill/>
                </a:ln>
                <a:solidFill>
                  <a:srgbClr val="53565A"/>
                </a:solidFill>
                <a:effectLst/>
                <a:uLnTx/>
                <a:uFillTx/>
                <a:latin typeface="Arial"/>
                <a:ea typeface="+mn-ea"/>
                <a:cs typeface="Arial"/>
              </a:rPr>
            </a:br>
            <a:r>
              <a:rPr kumimoji="0" lang="en-AU" sz="1600" b="0" i="0" u="none" strike="noStrike" kern="1200" cap="none" spc="0" normalizeH="0" baseline="0" noProof="0" dirty="0">
                <a:ln>
                  <a:noFill/>
                </a:ln>
                <a:solidFill>
                  <a:srgbClr val="53565A"/>
                </a:solidFill>
                <a:effectLst/>
                <a:uLnTx/>
                <a:uFillTx/>
                <a:latin typeface="Arial"/>
                <a:ea typeface="+mn-ea"/>
                <a:cs typeface="Arial"/>
              </a:rPr>
              <a:t>guide is working.</a:t>
            </a:r>
          </a:p>
        </p:txBody>
      </p:sp>
      <p:sp>
        <p:nvSpPr>
          <p:cNvPr id="16" name="TextBox 15">
            <a:extLst>
              <a:ext uri="{FF2B5EF4-FFF2-40B4-BE49-F238E27FC236}">
                <a16:creationId xmlns:a16="http://schemas.microsoft.com/office/drawing/2014/main" id="{D09AFE77-B7FE-0753-B7E3-3D2B57CFA070}"/>
              </a:ext>
            </a:extLst>
          </p:cNvPr>
          <p:cNvSpPr txBox="1"/>
          <p:nvPr/>
        </p:nvSpPr>
        <p:spPr>
          <a:xfrm>
            <a:off x="634933" y="8350618"/>
            <a:ext cx="3782290" cy="907941"/>
          </a:xfrm>
          <a:prstGeom prst="rect">
            <a:avLst/>
          </a:prstGeom>
          <a:noFill/>
        </p:spPr>
        <p:txBody>
          <a:bodyPr wrap="square" lIns="0">
            <a:spAutoFit/>
          </a:bodyPr>
          <a:lstStyle/>
          <a:p>
            <a:pPr marL="0" marR="0" lvl="0" indent="0" algn="l" defTabSz="995192" rtl="0" eaLnBrk="1" fontAlgn="auto" latinLnBrk="0" hangingPunct="1">
              <a:lnSpc>
                <a:spcPct val="100000"/>
              </a:lnSpc>
              <a:spcBef>
                <a:spcPts val="648"/>
              </a:spcBef>
              <a:spcAft>
                <a:spcPts val="0"/>
              </a:spcAft>
              <a:buClrTx/>
              <a:buSzTx/>
              <a:buFontTx/>
              <a:buNone/>
              <a:tabLst/>
              <a:defRPr/>
            </a:pPr>
            <a:r>
              <a:rPr kumimoji="0" lang="en-AU" sz="1600" b="0" i="0" u="none" strike="noStrike" kern="1200" cap="none" spc="0" normalizeH="0" baseline="0" noProof="0" dirty="0">
                <a:ln>
                  <a:noFill/>
                </a:ln>
                <a:solidFill>
                  <a:srgbClr val="53565A"/>
                </a:solidFill>
                <a:effectLst/>
                <a:uLnTx/>
                <a:uFillTx/>
                <a:latin typeface="Arial"/>
                <a:ea typeface="+mn-ea"/>
                <a:cs typeface="Arial"/>
              </a:rPr>
              <a:t>To suggest changes or additions to the guide, please contact:</a:t>
            </a:r>
          </a:p>
          <a:p>
            <a:pPr marL="0" marR="0" lvl="0" indent="0" algn="l" defTabSz="995192" rtl="0" eaLnBrk="1" fontAlgn="auto" latinLnBrk="0" hangingPunct="1">
              <a:lnSpc>
                <a:spcPct val="100000"/>
              </a:lnSpc>
              <a:spcBef>
                <a:spcPts val="648"/>
              </a:spcBef>
              <a:spcAft>
                <a:spcPts val="0"/>
              </a:spcAft>
              <a:buClrTx/>
              <a:buSzTx/>
              <a:buFontTx/>
              <a:buNone/>
              <a:tabLst/>
              <a:defRPr/>
            </a:pPr>
            <a:r>
              <a:rPr kumimoji="0" lang="en-AU" sz="1600" b="0" i="0" u="none" strike="noStrike" kern="1200" cap="none" spc="0" normalizeH="0" baseline="0" noProof="0" dirty="0">
                <a:ln>
                  <a:noFill/>
                </a:ln>
                <a:solidFill>
                  <a:srgbClr val="53565A"/>
                </a:solidFill>
                <a:effectLst/>
                <a:highlight>
                  <a:srgbClr val="FFFF00"/>
                </a:highlight>
                <a:uLnTx/>
                <a:uFillTx/>
                <a:latin typeface="Arial"/>
                <a:ea typeface="+mn-ea"/>
                <a:cs typeface="Arial"/>
              </a:rPr>
              <a:t>[Insert Contact]</a:t>
            </a:r>
          </a:p>
        </p:txBody>
      </p:sp>
    </p:spTree>
    <p:extLst>
      <p:ext uri="{BB962C8B-B14F-4D97-AF65-F5344CB8AC3E}">
        <p14:creationId xmlns:p14="http://schemas.microsoft.com/office/powerpoint/2010/main" val="43089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595224069"/>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BF45CA4F-C21E-23D7-D219-859EB74F1018}"/>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20</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59675" cy="56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545094" y="1165673"/>
            <a:ext cx="4149619" cy="3807865"/>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98460CFE-778E-AC85-0919-F00551FA769A}"/>
              </a:ext>
              <a:ext uri="{C183D7F6-B498-43B3-948B-1728B52AA6E4}">
                <adec:decorative xmlns:adec="http://schemas.microsoft.com/office/drawing/2017/decorative" val="1"/>
              </a:ext>
            </a:extLst>
          </p:cNvPr>
          <p:cNvGrpSpPr/>
          <p:nvPr/>
        </p:nvGrpSpPr>
        <p:grpSpPr>
          <a:xfrm>
            <a:off x="786000" y="3627257"/>
            <a:ext cx="408788" cy="414852"/>
            <a:chOff x="7777163" y="3503613"/>
            <a:chExt cx="534988" cy="542925"/>
          </a:xfrm>
          <a:solidFill>
            <a:schemeClr val="accent6"/>
          </a:solidFill>
        </p:grpSpPr>
        <p:sp>
          <p:nvSpPr>
            <p:cNvPr id="40" name="Freeform 35">
              <a:extLst>
                <a:ext uri="{FF2B5EF4-FFF2-40B4-BE49-F238E27FC236}">
                  <a16:creationId xmlns:a16="http://schemas.microsoft.com/office/drawing/2014/main" id="{A03B7C09-DC73-AEC2-B632-A9FE5307FC33}"/>
                </a:ext>
              </a:extLst>
            </p:cNvPr>
            <p:cNvSpPr>
              <a:spLocks noEditPoints="1"/>
            </p:cNvSpPr>
            <p:nvPr/>
          </p:nvSpPr>
          <p:spPr bwMode="auto">
            <a:xfrm>
              <a:off x="7777163" y="3503613"/>
              <a:ext cx="534988" cy="542925"/>
            </a:xfrm>
            <a:custGeom>
              <a:avLst/>
              <a:gdLst>
                <a:gd name="T0" fmla="*/ 79 w 157"/>
                <a:gd name="T1" fmla="*/ 0 h 157"/>
                <a:gd name="T2" fmla="*/ 0 w 157"/>
                <a:gd name="T3" fmla="*/ 78 h 157"/>
                <a:gd name="T4" fmla="*/ 79 w 157"/>
                <a:gd name="T5" fmla="*/ 157 h 157"/>
                <a:gd name="T6" fmla="*/ 157 w 157"/>
                <a:gd name="T7" fmla="*/ 78 h 157"/>
                <a:gd name="T8" fmla="*/ 79 w 157"/>
                <a:gd name="T9" fmla="*/ 0 h 157"/>
                <a:gd name="T10" fmla="*/ 79 w 157"/>
                <a:gd name="T11" fmla="*/ 149 h 157"/>
                <a:gd name="T12" fmla="*/ 7 w 157"/>
                <a:gd name="T13" fmla="*/ 78 h 157"/>
                <a:gd name="T14" fmla="*/ 79 w 157"/>
                <a:gd name="T15" fmla="*/ 7 h 157"/>
                <a:gd name="T16" fmla="*/ 150 w 157"/>
                <a:gd name="T17" fmla="*/ 78 h 157"/>
                <a:gd name="T18" fmla="*/ 79 w 157"/>
                <a:gd name="T19" fmla="*/ 1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57">
                  <a:moveTo>
                    <a:pt x="79" y="0"/>
                  </a:moveTo>
                  <a:cubicBezTo>
                    <a:pt x="35" y="0"/>
                    <a:pt x="0" y="35"/>
                    <a:pt x="0" y="78"/>
                  </a:cubicBezTo>
                  <a:cubicBezTo>
                    <a:pt x="0" y="121"/>
                    <a:pt x="35" y="157"/>
                    <a:pt x="79" y="157"/>
                  </a:cubicBezTo>
                  <a:cubicBezTo>
                    <a:pt x="122" y="157"/>
                    <a:pt x="157" y="121"/>
                    <a:pt x="157" y="78"/>
                  </a:cubicBezTo>
                  <a:cubicBezTo>
                    <a:pt x="157" y="35"/>
                    <a:pt x="122" y="0"/>
                    <a:pt x="79" y="0"/>
                  </a:cubicBezTo>
                  <a:close/>
                  <a:moveTo>
                    <a:pt x="79" y="149"/>
                  </a:moveTo>
                  <a:cubicBezTo>
                    <a:pt x="39" y="149"/>
                    <a:pt x="7" y="117"/>
                    <a:pt x="7" y="78"/>
                  </a:cubicBezTo>
                  <a:cubicBezTo>
                    <a:pt x="7" y="39"/>
                    <a:pt x="39" y="7"/>
                    <a:pt x="79" y="7"/>
                  </a:cubicBezTo>
                  <a:cubicBezTo>
                    <a:pt x="118" y="7"/>
                    <a:pt x="150" y="39"/>
                    <a:pt x="150" y="78"/>
                  </a:cubicBezTo>
                  <a:cubicBezTo>
                    <a:pt x="150" y="117"/>
                    <a:pt x="118" y="149"/>
                    <a:pt x="79"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1" name="Oval 36">
              <a:extLst>
                <a:ext uri="{FF2B5EF4-FFF2-40B4-BE49-F238E27FC236}">
                  <a16:creationId xmlns:a16="http://schemas.microsoft.com/office/drawing/2014/main" id="{CAA477AA-75DC-535E-0D78-02481B447A96}"/>
                </a:ext>
              </a:extLst>
            </p:cNvPr>
            <p:cNvSpPr>
              <a:spLocks noChangeArrowheads="1"/>
            </p:cNvSpPr>
            <p:nvPr/>
          </p:nvSpPr>
          <p:spPr bwMode="auto">
            <a:xfrm>
              <a:off x="7940675" y="3665538"/>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2" name="Oval 37">
              <a:extLst>
                <a:ext uri="{FF2B5EF4-FFF2-40B4-BE49-F238E27FC236}">
                  <a16:creationId xmlns:a16="http://schemas.microsoft.com/office/drawing/2014/main" id="{EF1BCD0A-ED59-3831-7F9B-7CA8CDCDB7E7}"/>
                </a:ext>
              </a:extLst>
            </p:cNvPr>
            <p:cNvSpPr>
              <a:spLocks noChangeArrowheads="1"/>
            </p:cNvSpPr>
            <p:nvPr/>
          </p:nvSpPr>
          <p:spPr bwMode="auto">
            <a:xfrm>
              <a:off x="8094663" y="3665538"/>
              <a:ext cx="50800"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3" name="Freeform 38">
              <a:extLst>
                <a:ext uri="{FF2B5EF4-FFF2-40B4-BE49-F238E27FC236}">
                  <a16:creationId xmlns:a16="http://schemas.microsoft.com/office/drawing/2014/main" id="{9086B62D-5F0D-1357-13BC-4658282D0BE2}"/>
                </a:ext>
              </a:extLst>
            </p:cNvPr>
            <p:cNvSpPr>
              <a:spLocks/>
            </p:cNvSpPr>
            <p:nvPr/>
          </p:nvSpPr>
          <p:spPr bwMode="auto">
            <a:xfrm>
              <a:off x="7940675" y="3829051"/>
              <a:ext cx="214313" cy="79375"/>
            </a:xfrm>
            <a:custGeom>
              <a:avLst/>
              <a:gdLst>
                <a:gd name="T0" fmla="*/ 49 w 63"/>
                <a:gd name="T1" fmla="*/ 1 h 23"/>
                <a:gd name="T2" fmla="*/ 42 w 63"/>
                <a:gd name="T3" fmla="*/ 11 h 23"/>
                <a:gd name="T4" fmla="*/ 41 w 63"/>
                <a:gd name="T5" fmla="*/ 15 h 23"/>
                <a:gd name="T6" fmla="*/ 39 w 63"/>
                <a:gd name="T7" fmla="*/ 11 h 23"/>
                <a:gd name="T8" fmla="*/ 31 w 63"/>
                <a:gd name="T9" fmla="*/ 1 h 23"/>
                <a:gd name="T10" fmla="*/ 31 w 63"/>
                <a:gd name="T11" fmla="*/ 1 h 23"/>
                <a:gd name="T12" fmla="*/ 24 w 63"/>
                <a:gd name="T13" fmla="*/ 11 h 23"/>
                <a:gd name="T14" fmla="*/ 22 w 63"/>
                <a:gd name="T15" fmla="*/ 17 h 23"/>
                <a:gd name="T16" fmla="*/ 19 w 63"/>
                <a:gd name="T17" fmla="*/ 11 h 23"/>
                <a:gd name="T18" fmla="*/ 12 w 63"/>
                <a:gd name="T19" fmla="*/ 0 h 23"/>
                <a:gd name="T20" fmla="*/ 0 w 63"/>
                <a:gd name="T21" fmla="*/ 19 h 23"/>
                <a:gd name="T22" fmla="*/ 6 w 63"/>
                <a:gd name="T23" fmla="*/ 20 h 23"/>
                <a:gd name="T24" fmla="*/ 11 w 63"/>
                <a:gd name="T25" fmla="*/ 6 h 23"/>
                <a:gd name="T26" fmla="*/ 14 w 63"/>
                <a:gd name="T27" fmla="*/ 12 h 23"/>
                <a:gd name="T28" fmla="*/ 22 w 63"/>
                <a:gd name="T29" fmla="*/ 23 h 23"/>
                <a:gd name="T30" fmla="*/ 22 w 63"/>
                <a:gd name="T31" fmla="*/ 23 h 23"/>
                <a:gd name="T32" fmla="*/ 30 w 63"/>
                <a:gd name="T33" fmla="*/ 13 h 23"/>
                <a:gd name="T34" fmla="*/ 31 w 63"/>
                <a:gd name="T35" fmla="*/ 8 h 23"/>
                <a:gd name="T36" fmla="*/ 34 w 63"/>
                <a:gd name="T37" fmla="*/ 13 h 23"/>
                <a:gd name="T38" fmla="*/ 41 w 63"/>
                <a:gd name="T39" fmla="*/ 22 h 23"/>
                <a:gd name="T40" fmla="*/ 48 w 63"/>
                <a:gd name="T41" fmla="*/ 12 h 23"/>
                <a:gd name="T42" fmla="*/ 50 w 63"/>
                <a:gd name="T43" fmla="*/ 6 h 23"/>
                <a:gd name="T44" fmla="*/ 58 w 63"/>
                <a:gd name="T45" fmla="*/ 21 h 23"/>
                <a:gd name="T46" fmla="*/ 63 w 63"/>
                <a:gd name="T47" fmla="*/ 19 h 23"/>
                <a:gd name="T48" fmla="*/ 49 w 63"/>
                <a:gd name="T4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23">
                  <a:moveTo>
                    <a:pt x="49" y="1"/>
                  </a:moveTo>
                  <a:cubicBezTo>
                    <a:pt x="45" y="1"/>
                    <a:pt x="44" y="5"/>
                    <a:pt x="42" y="11"/>
                  </a:cubicBezTo>
                  <a:cubicBezTo>
                    <a:pt x="42" y="13"/>
                    <a:pt x="41" y="14"/>
                    <a:pt x="41" y="15"/>
                  </a:cubicBezTo>
                  <a:cubicBezTo>
                    <a:pt x="40" y="14"/>
                    <a:pt x="40" y="13"/>
                    <a:pt x="39" y="11"/>
                  </a:cubicBezTo>
                  <a:cubicBezTo>
                    <a:pt x="37" y="5"/>
                    <a:pt x="35" y="1"/>
                    <a:pt x="31" y="1"/>
                  </a:cubicBezTo>
                  <a:cubicBezTo>
                    <a:pt x="31" y="1"/>
                    <a:pt x="31" y="1"/>
                    <a:pt x="31" y="1"/>
                  </a:cubicBezTo>
                  <a:cubicBezTo>
                    <a:pt x="28" y="1"/>
                    <a:pt x="26" y="5"/>
                    <a:pt x="24" y="11"/>
                  </a:cubicBezTo>
                  <a:cubicBezTo>
                    <a:pt x="23" y="13"/>
                    <a:pt x="23" y="15"/>
                    <a:pt x="22" y="17"/>
                  </a:cubicBezTo>
                  <a:cubicBezTo>
                    <a:pt x="21" y="15"/>
                    <a:pt x="20" y="12"/>
                    <a:pt x="19" y="11"/>
                  </a:cubicBezTo>
                  <a:cubicBezTo>
                    <a:pt x="17" y="3"/>
                    <a:pt x="15" y="0"/>
                    <a:pt x="12" y="0"/>
                  </a:cubicBezTo>
                  <a:cubicBezTo>
                    <a:pt x="7" y="0"/>
                    <a:pt x="4" y="6"/>
                    <a:pt x="0" y="19"/>
                  </a:cubicBezTo>
                  <a:cubicBezTo>
                    <a:pt x="6" y="20"/>
                    <a:pt x="6" y="20"/>
                    <a:pt x="6" y="20"/>
                  </a:cubicBezTo>
                  <a:cubicBezTo>
                    <a:pt x="7" y="15"/>
                    <a:pt x="9" y="8"/>
                    <a:pt x="11" y="6"/>
                  </a:cubicBezTo>
                  <a:cubicBezTo>
                    <a:pt x="12" y="7"/>
                    <a:pt x="13" y="10"/>
                    <a:pt x="14" y="12"/>
                  </a:cubicBezTo>
                  <a:cubicBezTo>
                    <a:pt x="17" y="19"/>
                    <a:pt x="18" y="23"/>
                    <a:pt x="22" y="23"/>
                  </a:cubicBezTo>
                  <a:cubicBezTo>
                    <a:pt x="22" y="23"/>
                    <a:pt x="22" y="23"/>
                    <a:pt x="22" y="23"/>
                  </a:cubicBezTo>
                  <a:cubicBezTo>
                    <a:pt x="26" y="23"/>
                    <a:pt x="27" y="19"/>
                    <a:pt x="30" y="13"/>
                  </a:cubicBezTo>
                  <a:cubicBezTo>
                    <a:pt x="30" y="11"/>
                    <a:pt x="31" y="9"/>
                    <a:pt x="31" y="8"/>
                  </a:cubicBezTo>
                  <a:cubicBezTo>
                    <a:pt x="32" y="9"/>
                    <a:pt x="33" y="11"/>
                    <a:pt x="34" y="13"/>
                  </a:cubicBezTo>
                  <a:cubicBezTo>
                    <a:pt x="36" y="19"/>
                    <a:pt x="37" y="23"/>
                    <a:pt x="41" y="22"/>
                  </a:cubicBezTo>
                  <a:cubicBezTo>
                    <a:pt x="45" y="22"/>
                    <a:pt x="46" y="19"/>
                    <a:pt x="48" y="12"/>
                  </a:cubicBezTo>
                  <a:cubicBezTo>
                    <a:pt x="48" y="10"/>
                    <a:pt x="49" y="8"/>
                    <a:pt x="50" y="6"/>
                  </a:cubicBezTo>
                  <a:cubicBezTo>
                    <a:pt x="52" y="9"/>
                    <a:pt x="55" y="16"/>
                    <a:pt x="58" y="21"/>
                  </a:cubicBezTo>
                  <a:cubicBezTo>
                    <a:pt x="63" y="19"/>
                    <a:pt x="63" y="19"/>
                    <a:pt x="63" y="19"/>
                  </a:cubicBezTo>
                  <a:cubicBezTo>
                    <a:pt x="57" y="7"/>
                    <a:pt x="54" y="1"/>
                    <a:pt x="4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44" name="Group 43">
            <a:extLst>
              <a:ext uri="{FF2B5EF4-FFF2-40B4-BE49-F238E27FC236}">
                <a16:creationId xmlns:a16="http://schemas.microsoft.com/office/drawing/2014/main" id="{318EAE95-5D34-3499-FD7B-97C31C942F69}"/>
              </a:ext>
              <a:ext uri="{C183D7F6-B498-43B3-948B-1728B52AA6E4}">
                <adec:decorative xmlns:adec="http://schemas.microsoft.com/office/drawing/2017/decorative" val="1"/>
              </a:ext>
            </a:extLst>
          </p:cNvPr>
          <p:cNvGrpSpPr/>
          <p:nvPr/>
        </p:nvGrpSpPr>
        <p:grpSpPr>
          <a:xfrm>
            <a:off x="786000" y="2850920"/>
            <a:ext cx="408788" cy="412426"/>
            <a:chOff x="4302125" y="3509963"/>
            <a:chExt cx="534988" cy="539750"/>
          </a:xfrm>
          <a:solidFill>
            <a:schemeClr val="accent6"/>
          </a:solidFill>
        </p:grpSpPr>
        <p:sp>
          <p:nvSpPr>
            <p:cNvPr id="45" name="Freeform 55">
              <a:extLst>
                <a:ext uri="{FF2B5EF4-FFF2-40B4-BE49-F238E27FC236}">
                  <a16:creationId xmlns:a16="http://schemas.microsoft.com/office/drawing/2014/main" id="{D025E455-BA2A-2CE0-0CA8-409579CA4CA2}"/>
                </a:ext>
              </a:extLst>
            </p:cNvPr>
            <p:cNvSpPr>
              <a:spLocks noEditPoints="1"/>
            </p:cNvSpPr>
            <p:nvPr/>
          </p:nvSpPr>
          <p:spPr bwMode="auto">
            <a:xfrm>
              <a:off x="4302125" y="3509963"/>
              <a:ext cx="534988" cy="539750"/>
            </a:xfrm>
            <a:custGeom>
              <a:avLst/>
              <a:gdLst>
                <a:gd name="T0" fmla="*/ 79 w 157"/>
                <a:gd name="T1" fmla="*/ 0 h 156"/>
                <a:gd name="T2" fmla="*/ 0 w 157"/>
                <a:gd name="T3" fmla="*/ 78 h 156"/>
                <a:gd name="T4" fmla="*/ 79 w 157"/>
                <a:gd name="T5" fmla="*/ 156 h 156"/>
                <a:gd name="T6" fmla="*/ 157 w 157"/>
                <a:gd name="T7" fmla="*/ 78 h 156"/>
                <a:gd name="T8" fmla="*/ 79 w 157"/>
                <a:gd name="T9" fmla="*/ 0 h 156"/>
                <a:gd name="T10" fmla="*/ 79 w 157"/>
                <a:gd name="T11" fmla="*/ 149 h 156"/>
                <a:gd name="T12" fmla="*/ 8 w 157"/>
                <a:gd name="T13" fmla="*/ 78 h 156"/>
                <a:gd name="T14" fmla="*/ 40 w 157"/>
                <a:gd name="T15" fmla="*/ 19 h 156"/>
                <a:gd name="T16" fmla="*/ 53 w 157"/>
                <a:gd name="T17" fmla="*/ 11 h 156"/>
                <a:gd name="T18" fmla="*/ 100 w 157"/>
                <a:gd name="T19" fmla="*/ 10 h 156"/>
                <a:gd name="T20" fmla="*/ 150 w 157"/>
                <a:gd name="T21" fmla="*/ 78 h 156"/>
                <a:gd name="T22" fmla="*/ 79 w 157"/>
                <a:gd name="T23" fmla="*/ 14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56">
                  <a:moveTo>
                    <a:pt x="79" y="0"/>
                  </a:moveTo>
                  <a:cubicBezTo>
                    <a:pt x="36" y="0"/>
                    <a:pt x="0" y="35"/>
                    <a:pt x="0" y="78"/>
                  </a:cubicBezTo>
                  <a:cubicBezTo>
                    <a:pt x="0" y="121"/>
                    <a:pt x="36" y="156"/>
                    <a:pt x="79" y="156"/>
                  </a:cubicBezTo>
                  <a:cubicBezTo>
                    <a:pt x="122" y="156"/>
                    <a:pt x="157" y="121"/>
                    <a:pt x="157" y="78"/>
                  </a:cubicBezTo>
                  <a:cubicBezTo>
                    <a:pt x="157" y="35"/>
                    <a:pt x="122" y="0"/>
                    <a:pt x="79" y="0"/>
                  </a:cubicBezTo>
                  <a:close/>
                  <a:moveTo>
                    <a:pt x="79" y="149"/>
                  </a:moveTo>
                  <a:cubicBezTo>
                    <a:pt x="40" y="149"/>
                    <a:pt x="8" y="117"/>
                    <a:pt x="8" y="78"/>
                  </a:cubicBezTo>
                  <a:cubicBezTo>
                    <a:pt x="8" y="53"/>
                    <a:pt x="21" y="31"/>
                    <a:pt x="40" y="19"/>
                  </a:cubicBezTo>
                  <a:cubicBezTo>
                    <a:pt x="44" y="16"/>
                    <a:pt x="48" y="13"/>
                    <a:pt x="53" y="11"/>
                  </a:cubicBezTo>
                  <a:cubicBezTo>
                    <a:pt x="68" y="4"/>
                    <a:pt x="85" y="4"/>
                    <a:pt x="100" y="10"/>
                  </a:cubicBezTo>
                  <a:cubicBezTo>
                    <a:pt x="129" y="19"/>
                    <a:pt x="150" y="46"/>
                    <a:pt x="150" y="78"/>
                  </a:cubicBezTo>
                  <a:cubicBezTo>
                    <a:pt x="150" y="117"/>
                    <a:pt x="118" y="149"/>
                    <a:pt x="79"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6" name="Oval 56">
              <a:extLst>
                <a:ext uri="{FF2B5EF4-FFF2-40B4-BE49-F238E27FC236}">
                  <a16:creationId xmlns:a16="http://schemas.microsoft.com/office/drawing/2014/main" id="{FFBC8BAC-BC18-98A6-2572-F551FB923D1D}"/>
                </a:ext>
              </a:extLst>
            </p:cNvPr>
            <p:cNvSpPr>
              <a:spLocks noChangeArrowheads="1"/>
            </p:cNvSpPr>
            <p:nvPr/>
          </p:nvSpPr>
          <p:spPr bwMode="auto">
            <a:xfrm>
              <a:off x="4462463" y="3673476"/>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7" name="Oval 57">
              <a:extLst>
                <a:ext uri="{FF2B5EF4-FFF2-40B4-BE49-F238E27FC236}">
                  <a16:creationId xmlns:a16="http://schemas.microsoft.com/office/drawing/2014/main" id="{27A1EB3D-C1D8-BF3F-25BC-C2054A4FAF6F}"/>
                </a:ext>
              </a:extLst>
            </p:cNvPr>
            <p:cNvSpPr>
              <a:spLocks noChangeArrowheads="1"/>
            </p:cNvSpPr>
            <p:nvPr/>
          </p:nvSpPr>
          <p:spPr bwMode="auto">
            <a:xfrm>
              <a:off x="4616450" y="3673476"/>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8" name="Freeform 58">
              <a:extLst>
                <a:ext uri="{FF2B5EF4-FFF2-40B4-BE49-F238E27FC236}">
                  <a16:creationId xmlns:a16="http://schemas.microsoft.com/office/drawing/2014/main" id="{70D31167-1EEA-EC85-8F4B-C503E0B52D8D}"/>
                </a:ext>
              </a:extLst>
            </p:cNvPr>
            <p:cNvSpPr>
              <a:spLocks/>
            </p:cNvSpPr>
            <p:nvPr/>
          </p:nvSpPr>
          <p:spPr bwMode="auto">
            <a:xfrm>
              <a:off x="4418013" y="3841751"/>
              <a:ext cx="303213" cy="69850"/>
            </a:xfrm>
            <a:custGeom>
              <a:avLst/>
              <a:gdLst>
                <a:gd name="T0" fmla="*/ 89 w 89"/>
                <a:gd name="T1" fmla="*/ 1 h 20"/>
                <a:gd name="T2" fmla="*/ 84 w 89"/>
                <a:gd name="T3" fmla="*/ 1 h 20"/>
                <a:gd name="T4" fmla="*/ 45 w 89"/>
                <a:gd name="T5" fmla="*/ 12 h 20"/>
                <a:gd name="T6" fmla="*/ 5 w 89"/>
                <a:gd name="T7" fmla="*/ 1 h 20"/>
                <a:gd name="T8" fmla="*/ 1 w 89"/>
                <a:gd name="T9" fmla="*/ 1 h 20"/>
                <a:gd name="T10" fmla="*/ 3 w 89"/>
                <a:gd name="T11" fmla="*/ 4 h 20"/>
                <a:gd name="T12" fmla="*/ 0 w 89"/>
                <a:gd name="T13" fmla="*/ 6 h 20"/>
                <a:gd name="T14" fmla="*/ 41 w 89"/>
                <a:gd name="T15" fmla="*/ 19 h 20"/>
                <a:gd name="T16" fmla="*/ 45 w 89"/>
                <a:gd name="T17" fmla="*/ 19 h 20"/>
                <a:gd name="T18" fmla="*/ 89 w 89"/>
                <a:gd name="T19" fmla="*/ 6 h 20"/>
                <a:gd name="T20" fmla="*/ 87 w 89"/>
                <a:gd name="T21" fmla="*/ 4 h 20"/>
                <a:gd name="T22" fmla="*/ 89 w 89"/>
                <a:gd name="T2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20">
                  <a:moveTo>
                    <a:pt x="89" y="1"/>
                  </a:moveTo>
                  <a:cubicBezTo>
                    <a:pt x="88" y="0"/>
                    <a:pt x="85" y="0"/>
                    <a:pt x="84" y="1"/>
                  </a:cubicBezTo>
                  <a:cubicBezTo>
                    <a:pt x="84" y="2"/>
                    <a:pt x="74" y="13"/>
                    <a:pt x="45" y="12"/>
                  </a:cubicBezTo>
                  <a:cubicBezTo>
                    <a:pt x="16" y="13"/>
                    <a:pt x="6" y="2"/>
                    <a:pt x="5" y="1"/>
                  </a:cubicBezTo>
                  <a:cubicBezTo>
                    <a:pt x="4" y="0"/>
                    <a:pt x="2" y="0"/>
                    <a:pt x="1" y="1"/>
                  </a:cubicBezTo>
                  <a:cubicBezTo>
                    <a:pt x="3" y="4"/>
                    <a:pt x="3" y="4"/>
                    <a:pt x="3" y="4"/>
                  </a:cubicBezTo>
                  <a:cubicBezTo>
                    <a:pt x="0" y="6"/>
                    <a:pt x="0" y="6"/>
                    <a:pt x="0" y="6"/>
                  </a:cubicBezTo>
                  <a:cubicBezTo>
                    <a:pt x="2" y="8"/>
                    <a:pt x="13" y="19"/>
                    <a:pt x="41" y="19"/>
                  </a:cubicBezTo>
                  <a:cubicBezTo>
                    <a:pt x="42" y="19"/>
                    <a:pt x="44" y="19"/>
                    <a:pt x="45" y="19"/>
                  </a:cubicBezTo>
                  <a:cubicBezTo>
                    <a:pt x="76" y="20"/>
                    <a:pt x="87" y="8"/>
                    <a:pt x="89" y="6"/>
                  </a:cubicBezTo>
                  <a:cubicBezTo>
                    <a:pt x="87" y="4"/>
                    <a:pt x="87" y="4"/>
                    <a:pt x="87" y="4"/>
                  </a:cubicBezTo>
                  <a:lnTo>
                    <a:pt x="8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cxnSp>
        <p:nvCxnSpPr>
          <p:cNvPr id="9" name="Straight Connector 8">
            <a:extLst>
              <a:ext uri="{FF2B5EF4-FFF2-40B4-BE49-F238E27FC236}">
                <a16:creationId xmlns:a16="http://schemas.microsoft.com/office/drawing/2014/main" id="{5BFF4DA8-101D-4423-6296-16FCD7C2C9B4}"/>
              </a:ext>
              <a:ext uri="{C183D7F6-B498-43B3-948B-1728B52AA6E4}">
                <adec:decorative xmlns:adec="http://schemas.microsoft.com/office/drawing/2017/decorative" val="1"/>
              </a:ext>
            </a:extLst>
          </p:cNvPr>
          <p:cNvCxnSpPr>
            <a:cxnSpLocks/>
          </p:cNvCxnSpPr>
          <p:nvPr/>
        </p:nvCxnSpPr>
        <p:spPr>
          <a:xfrm>
            <a:off x="3779837" y="5323240"/>
            <a:ext cx="0" cy="448918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87F7845-EC88-344D-1CAC-05AC79F2DE45}"/>
              </a:ext>
              <a:ext uri="{C183D7F6-B498-43B3-948B-1728B52AA6E4}">
                <adec:decorative xmlns:adec="http://schemas.microsoft.com/office/drawing/2017/decorative" val="1"/>
              </a:ext>
            </a:extLst>
          </p:cNvPr>
          <p:cNvGrpSpPr/>
          <p:nvPr/>
        </p:nvGrpSpPr>
        <p:grpSpPr>
          <a:xfrm>
            <a:off x="4052975" y="5323240"/>
            <a:ext cx="479761" cy="460447"/>
            <a:chOff x="3682063" y="5253156"/>
            <a:chExt cx="444500" cy="426606"/>
          </a:xfrm>
        </p:grpSpPr>
        <p:sp>
          <p:nvSpPr>
            <p:cNvPr id="50" name="Rectangle: Diagonal Corners Rounded 49">
              <a:extLst>
                <a:ext uri="{FF2B5EF4-FFF2-40B4-BE49-F238E27FC236}">
                  <a16:creationId xmlns:a16="http://schemas.microsoft.com/office/drawing/2014/main" id="{DC0F0270-8197-0D01-AADE-CE07452031EF}"/>
                </a:ext>
              </a:extLst>
            </p:cNvPr>
            <p:cNvSpPr/>
            <p:nvPr/>
          </p:nvSpPr>
          <p:spPr>
            <a:xfrm>
              <a:off x="3682063" y="5253156"/>
              <a:ext cx="444500" cy="426606"/>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200" b="1">
                <a:latin typeface="Arial" panose="020B0604020202020204" pitchFamily="34" charset="0"/>
                <a:cs typeface="Arial" panose="020B0604020202020204" pitchFamily="34" charset="0"/>
              </a:endParaRPr>
            </a:p>
          </p:txBody>
        </p:sp>
        <p:grpSp>
          <p:nvGrpSpPr>
            <p:cNvPr id="54" name="Group 53">
              <a:extLst>
                <a:ext uri="{FF2B5EF4-FFF2-40B4-BE49-F238E27FC236}">
                  <a16:creationId xmlns:a16="http://schemas.microsoft.com/office/drawing/2014/main" id="{38B42FB1-FDE0-2A69-B5B6-C73A050BDC30}"/>
                </a:ext>
              </a:extLst>
            </p:cNvPr>
            <p:cNvGrpSpPr>
              <a:grpSpLocks noChangeAspect="1"/>
            </p:cNvGrpSpPr>
            <p:nvPr/>
          </p:nvGrpSpPr>
          <p:grpSpPr>
            <a:xfrm>
              <a:off x="3757760" y="5319906"/>
              <a:ext cx="293107" cy="293107"/>
              <a:chOff x="5094288" y="3074988"/>
              <a:chExt cx="536575" cy="536575"/>
            </a:xfrm>
            <a:solidFill>
              <a:schemeClr val="bg1"/>
            </a:solidFill>
          </p:grpSpPr>
          <p:sp>
            <p:nvSpPr>
              <p:cNvPr id="55" name="Freeform 15">
                <a:extLst>
                  <a:ext uri="{FF2B5EF4-FFF2-40B4-BE49-F238E27FC236}">
                    <a16:creationId xmlns:a16="http://schemas.microsoft.com/office/drawing/2014/main" id="{D2E9FEA8-BC5A-86B1-F5A1-F070405DE8CC}"/>
                  </a:ext>
                </a:extLst>
              </p:cNvPr>
              <p:cNvSpPr>
                <a:spLocks noEditPoints="1"/>
              </p:cNvSpPr>
              <p:nvPr/>
            </p:nvSpPr>
            <p:spPr bwMode="auto">
              <a:xfrm>
                <a:off x="5094288" y="3074988"/>
                <a:ext cx="536575" cy="5365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63 h 170"/>
                  <a:gd name="T12" fmla="*/ 7 w 170"/>
                  <a:gd name="T13" fmla="*/ 85 h 170"/>
                  <a:gd name="T14" fmla="*/ 85 w 170"/>
                  <a:gd name="T15" fmla="*/ 7 h 170"/>
                  <a:gd name="T16" fmla="*/ 163 w 170"/>
                  <a:gd name="T17" fmla="*/ 85 h 170"/>
                  <a:gd name="T18" fmla="*/ 85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5" y="163"/>
                    </a:moveTo>
                    <a:cubicBezTo>
                      <a:pt x="42" y="163"/>
                      <a:pt x="7" y="128"/>
                      <a:pt x="7" y="85"/>
                    </a:cubicBezTo>
                    <a:cubicBezTo>
                      <a:pt x="7" y="42"/>
                      <a:pt x="42" y="7"/>
                      <a:pt x="85" y="7"/>
                    </a:cubicBezTo>
                    <a:cubicBezTo>
                      <a:pt x="128" y="7"/>
                      <a:pt x="163" y="42"/>
                      <a:pt x="163" y="85"/>
                    </a:cubicBezTo>
                    <a:cubicBezTo>
                      <a:pt x="163" y="128"/>
                      <a:pt x="128" y="163"/>
                      <a:pt x="85"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400"/>
              </a:p>
            </p:txBody>
          </p:sp>
          <p:sp>
            <p:nvSpPr>
              <p:cNvPr id="56" name="Freeform 16">
                <a:extLst>
                  <a:ext uri="{FF2B5EF4-FFF2-40B4-BE49-F238E27FC236}">
                    <a16:creationId xmlns:a16="http://schemas.microsoft.com/office/drawing/2014/main" id="{C3811CBA-D5BA-7493-3857-EDC533DED4B4}"/>
                  </a:ext>
                </a:extLst>
              </p:cNvPr>
              <p:cNvSpPr>
                <a:spLocks/>
              </p:cNvSpPr>
              <p:nvPr/>
            </p:nvSpPr>
            <p:spPr bwMode="auto">
              <a:xfrm>
                <a:off x="5257801" y="3238501"/>
                <a:ext cx="209550" cy="209550"/>
              </a:xfrm>
              <a:custGeom>
                <a:avLst/>
                <a:gdLst>
                  <a:gd name="T0" fmla="*/ 65 w 66"/>
                  <a:gd name="T1" fmla="*/ 2 h 66"/>
                  <a:gd name="T2" fmla="*/ 59 w 66"/>
                  <a:gd name="T3" fmla="*/ 2 h 66"/>
                  <a:gd name="T4" fmla="*/ 33 w 66"/>
                  <a:gd name="T5" fmla="*/ 28 h 66"/>
                  <a:gd name="T6" fmla="*/ 7 w 66"/>
                  <a:gd name="T7" fmla="*/ 2 h 66"/>
                  <a:gd name="T8" fmla="*/ 1 w 66"/>
                  <a:gd name="T9" fmla="*/ 2 h 66"/>
                  <a:gd name="T10" fmla="*/ 1 w 66"/>
                  <a:gd name="T11" fmla="*/ 7 h 66"/>
                  <a:gd name="T12" fmla="*/ 28 w 66"/>
                  <a:gd name="T13" fmla="*/ 33 h 66"/>
                  <a:gd name="T14" fmla="*/ 1 w 66"/>
                  <a:gd name="T15" fmla="*/ 60 h 66"/>
                  <a:gd name="T16" fmla="*/ 1 w 66"/>
                  <a:gd name="T17" fmla="*/ 65 h 66"/>
                  <a:gd name="T18" fmla="*/ 4 w 66"/>
                  <a:gd name="T19" fmla="*/ 66 h 66"/>
                  <a:gd name="T20" fmla="*/ 7 w 66"/>
                  <a:gd name="T21" fmla="*/ 65 h 66"/>
                  <a:gd name="T22" fmla="*/ 33 w 66"/>
                  <a:gd name="T23" fmla="*/ 38 h 66"/>
                  <a:gd name="T24" fmla="*/ 59 w 66"/>
                  <a:gd name="T25" fmla="*/ 65 h 66"/>
                  <a:gd name="T26" fmla="*/ 62 w 66"/>
                  <a:gd name="T27" fmla="*/ 66 h 66"/>
                  <a:gd name="T28" fmla="*/ 65 w 66"/>
                  <a:gd name="T29" fmla="*/ 65 h 66"/>
                  <a:gd name="T30" fmla="*/ 65 w 66"/>
                  <a:gd name="T31" fmla="*/ 60 h 66"/>
                  <a:gd name="T32" fmla="*/ 38 w 66"/>
                  <a:gd name="T33" fmla="*/ 33 h 66"/>
                  <a:gd name="T34" fmla="*/ 65 w 66"/>
                  <a:gd name="T35" fmla="*/ 7 h 66"/>
                  <a:gd name="T36" fmla="*/ 65 w 66"/>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65" y="2"/>
                    </a:moveTo>
                    <a:cubicBezTo>
                      <a:pt x="63" y="0"/>
                      <a:pt x="61" y="0"/>
                      <a:pt x="59" y="2"/>
                    </a:cubicBezTo>
                    <a:cubicBezTo>
                      <a:pt x="33" y="28"/>
                      <a:pt x="33" y="28"/>
                      <a:pt x="33" y="28"/>
                    </a:cubicBezTo>
                    <a:cubicBezTo>
                      <a:pt x="7" y="2"/>
                      <a:pt x="7" y="2"/>
                      <a:pt x="7" y="2"/>
                    </a:cubicBezTo>
                    <a:cubicBezTo>
                      <a:pt x="5" y="0"/>
                      <a:pt x="3" y="0"/>
                      <a:pt x="1" y="2"/>
                    </a:cubicBezTo>
                    <a:cubicBezTo>
                      <a:pt x="0" y="3"/>
                      <a:pt x="0" y="5"/>
                      <a:pt x="1" y="7"/>
                    </a:cubicBezTo>
                    <a:cubicBezTo>
                      <a:pt x="28" y="33"/>
                      <a:pt x="28" y="33"/>
                      <a:pt x="28" y="33"/>
                    </a:cubicBezTo>
                    <a:cubicBezTo>
                      <a:pt x="1" y="60"/>
                      <a:pt x="1" y="60"/>
                      <a:pt x="1" y="60"/>
                    </a:cubicBezTo>
                    <a:cubicBezTo>
                      <a:pt x="0" y="61"/>
                      <a:pt x="0" y="63"/>
                      <a:pt x="1" y="65"/>
                    </a:cubicBezTo>
                    <a:cubicBezTo>
                      <a:pt x="2" y="65"/>
                      <a:pt x="3" y="66"/>
                      <a:pt x="4" y="66"/>
                    </a:cubicBezTo>
                    <a:cubicBezTo>
                      <a:pt x="5" y="66"/>
                      <a:pt x="6" y="65"/>
                      <a:pt x="7" y="65"/>
                    </a:cubicBezTo>
                    <a:cubicBezTo>
                      <a:pt x="33" y="38"/>
                      <a:pt x="33" y="38"/>
                      <a:pt x="33" y="38"/>
                    </a:cubicBezTo>
                    <a:cubicBezTo>
                      <a:pt x="59" y="65"/>
                      <a:pt x="59" y="65"/>
                      <a:pt x="59" y="65"/>
                    </a:cubicBezTo>
                    <a:cubicBezTo>
                      <a:pt x="60" y="65"/>
                      <a:pt x="61" y="66"/>
                      <a:pt x="62" y="66"/>
                    </a:cubicBezTo>
                    <a:cubicBezTo>
                      <a:pt x="63" y="66"/>
                      <a:pt x="64" y="65"/>
                      <a:pt x="65" y="65"/>
                    </a:cubicBezTo>
                    <a:cubicBezTo>
                      <a:pt x="66" y="63"/>
                      <a:pt x="66" y="61"/>
                      <a:pt x="65" y="60"/>
                    </a:cubicBezTo>
                    <a:cubicBezTo>
                      <a:pt x="38" y="33"/>
                      <a:pt x="38" y="33"/>
                      <a:pt x="38" y="33"/>
                    </a:cubicBezTo>
                    <a:cubicBezTo>
                      <a:pt x="65" y="7"/>
                      <a:pt x="65" y="7"/>
                      <a:pt x="65" y="7"/>
                    </a:cubicBezTo>
                    <a:cubicBezTo>
                      <a:pt x="66" y="5"/>
                      <a:pt x="66" y="3"/>
                      <a:pt x="6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400"/>
              </a:p>
            </p:txBody>
          </p:sp>
        </p:grpSp>
      </p:grpSp>
      <p:sp>
        <p:nvSpPr>
          <p:cNvPr id="2" name="Title 1">
            <a:extLst>
              <a:ext uri="{FF2B5EF4-FFF2-40B4-BE49-F238E27FC236}">
                <a16:creationId xmlns:a16="http://schemas.microsoft.com/office/drawing/2014/main" id="{E7461AD1-2118-ACA2-B7ED-E36D0175425A}"/>
              </a:ext>
            </a:extLst>
          </p:cNvPr>
          <p:cNvSpPr>
            <a:spLocks noGrp="1"/>
          </p:cNvSpPr>
          <p:nvPr>
            <p:ph type="title"/>
          </p:nvPr>
        </p:nvSpPr>
        <p:spPr/>
        <p:txBody>
          <a:bodyPr vert="horz"/>
          <a:lstStyle/>
          <a:p>
            <a:r>
              <a:rPr lang="en-US" sz="2000" dirty="0"/>
              <a:t>Conversation guides and tips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738079" y="1387337"/>
            <a:ext cx="3747283" cy="3613587"/>
          </a:xfrm>
          <a:prstGeom prst="rect">
            <a:avLst/>
          </a:prstGeom>
          <a:noFill/>
        </p:spPr>
        <p:txBody>
          <a:bodyPr wrap="square" numCol="1" spcCol="180000">
            <a:noAutofit/>
          </a:bodyPr>
          <a:lstStyle/>
          <a:p>
            <a:pPr>
              <a:spcBef>
                <a:spcPts val="648"/>
              </a:spcBef>
              <a:spcAft>
                <a:spcPts val="4200"/>
              </a:spcAft>
            </a:pPr>
            <a:r>
              <a:rPr lang="en-AU" sz="1727" b="1" dirty="0">
                <a:solidFill>
                  <a:schemeClr val="accent6"/>
                </a:solidFill>
                <a:latin typeface="Arial" panose="020B0604020202020204" pitchFamily="34" charset="0"/>
                <a:cs typeface="Arial" panose="020B0604020202020204" pitchFamily="34" charset="0"/>
              </a:rPr>
              <a:t>When you</a:t>
            </a:r>
            <a:br>
              <a:rPr lang="en-AU" sz="1727" b="1" dirty="0">
                <a:solidFill>
                  <a:schemeClr val="accent6"/>
                </a:solidFill>
                <a:latin typeface="Arial" panose="020B0604020202020204" pitchFamily="34" charset="0"/>
                <a:cs typeface="Arial" panose="020B0604020202020204" pitchFamily="34" charset="0"/>
              </a:rPr>
            </a:br>
            <a:r>
              <a:rPr lang="en-AU" sz="1727" b="1" dirty="0">
                <a:solidFill>
                  <a:schemeClr val="accent6"/>
                </a:solidFill>
                <a:latin typeface="Arial" panose="020B0604020202020204" pitchFamily="34" charset="0"/>
                <a:cs typeface="Arial" panose="020B0604020202020204" pitchFamily="34" charset="0"/>
              </a:rPr>
              <a:t>need to end a</a:t>
            </a:r>
            <a:br>
              <a:rPr lang="en-AU" sz="1727" b="1" dirty="0">
                <a:solidFill>
                  <a:schemeClr val="accent6"/>
                </a:solidFill>
                <a:latin typeface="Arial" panose="020B0604020202020204" pitchFamily="34" charset="0"/>
                <a:cs typeface="Arial" panose="020B0604020202020204" pitchFamily="34" charset="0"/>
              </a:rPr>
            </a:br>
            <a:r>
              <a:rPr lang="en-AU" sz="1727" b="1" dirty="0">
                <a:solidFill>
                  <a:schemeClr val="accent6"/>
                </a:solidFill>
                <a:latin typeface="Arial" panose="020B0604020202020204" pitchFamily="34" charset="0"/>
                <a:cs typeface="Arial" panose="020B0604020202020204" pitchFamily="34" charset="0"/>
              </a:rPr>
              <a:t>conversation</a:t>
            </a:r>
            <a:endParaRPr lang="en-AU" sz="1295" dirty="0">
              <a:solidFill>
                <a:schemeClr val="accent6"/>
              </a:solidFill>
              <a:latin typeface="Arial" panose="020B0604020202020204" pitchFamily="34" charset="0"/>
              <a:cs typeface="Arial" panose="020B0604020202020204" pitchFamily="34" charset="0"/>
            </a:endParaRPr>
          </a:p>
          <a:p>
            <a:pPr marL="584266">
              <a:spcBef>
                <a:spcPts val="648"/>
              </a:spcBef>
              <a:spcAft>
                <a:spcPts val="600"/>
              </a:spcAft>
            </a:pPr>
            <a:r>
              <a:rPr lang="en-AU" sz="1295" dirty="0">
                <a:solidFill>
                  <a:schemeClr val="accent6"/>
                </a:solidFill>
                <a:latin typeface="Arial" panose="020B0604020202020204" pitchFamily="34" charset="0"/>
                <a:cs typeface="Arial" panose="020B0604020202020204" pitchFamily="34" charset="0"/>
              </a:rPr>
              <a:t>Some applicants will be happy about the information you have provided in their interaction.</a:t>
            </a:r>
          </a:p>
          <a:p>
            <a:pPr marL="584266">
              <a:spcBef>
                <a:spcPts val="648"/>
              </a:spcBef>
              <a:spcAft>
                <a:spcPts val="1800"/>
              </a:spcAft>
            </a:pPr>
            <a:r>
              <a:rPr lang="en-AU" sz="1295" dirty="0">
                <a:solidFill>
                  <a:schemeClr val="accent6"/>
                </a:solidFill>
                <a:latin typeface="Arial" panose="020B0604020202020204" pitchFamily="34" charset="0"/>
                <a:cs typeface="Arial" panose="020B0604020202020204" pitchFamily="34" charset="0"/>
              </a:rPr>
              <a:t>Some applicants will be unsatisfied with the conclusion of the interaction/impacts on their plan. They might even be frustrated and angry.</a:t>
            </a:r>
            <a:endParaRPr lang="en-AU" sz="1511" dirty="0">
              <a:solidFill>
                <a:schemeClr val="accent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0482F88-019C-05F1-3E0E-54DF37C71418}"/>
              </a:ext>
            </a:extLst>
          </p:cNvPr>
          <p:cNvSpPr txBox="1"/>
          <p:nvPr/>
        </p:nvSpPr>
        <p:spPr>
          <a:xfrm>
            <a:off x="5038656" y="3089042"/>
            <a:ext cx="1989767" cy="1594520"/>
          </a:xfrm>
          <a:prstGeom prst="rect">
            <a:avLst/>
          </a:prstGeom>
          <a:noFill/>
        </p:spPr>
        <p:txBody>
          <a:bodyPr wrap="square" numCol="1" spcCol="180000">
            <a:noAutofit/>
          </a:bodyPr>
          <a:lstStyle/>
          <a:p>
            <a:pPr>
              <a:spcBef>
                <a:spcPts val="1295"/>
              </a:spcBef>
            </a:pPr>
            <a:r>
              <a:rPr lang="en-AU" sz="1295" b="1" dirty="0">
                <a:solidFill>
                  <a:schemeClr val="accent6"/>
                </a:solidFill>
                <a:latin typeface="Arial" panose="020B0604020202020204" pitchFamily="34" charset="0"/>
                <a:cs typeface="Arial" panose="020B0604020202020204" pitchFamily="34" charset="0"/>
              </a:rPr>
              <a:t>Useful tools and links</a:t>
            </a:r>
            <a:r>
              <a:rPr lang="en-AU" sz="1295" dirty="0">
                <a:solidFill>
                  <a:schemeClr val="accent6"/>
                </a:solidFill>
                <a:latin typeface="Arial" panose="020B0604020202020204" pitchFamily="34" charset="0"/>
                <a:cs typeface="Arial" panose="020B0604020202020204" pitchFamily="34" charset="0"/>
              </a:rPr>
              <a:t>:</a:t>
            </a: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Getting Started Guide</a:t>
            </a:r>
            <a:endParaRPr lang="en-AU" sz="1295" dirty="0">
              <a:solidFill>
                <a:schemeClr val="accent6"/>
              </a:solidFill>
              <a:highlight>
                <a:srgbClr val="FFFF00"/>
              </a:highlight>
              <a:latin typeface="Arial" panose="020B0604020202020204" pitchFamily="34" charset="0"/>
              <a:cs typeface="Arial" panose="020B0604020202020204" pitchFamily="34" charset="0"/>
            </a:endParaRP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Planning Process Overview Guide</a:t>
            </a:r>
            <a:endParaRPr lang="en-AU" sz="1295" dirty="0">
              <a:solidFill>
                <a:schemeClr val="accent6"/>
              </a:solidFill>
              <a:highlight>
                <a:srgbClr val="FFFF00"/>
              </a:highlight>
              <a:latin typeface="Arial" panose="020B0604020202020204" pitchFamily="34" charset="0"/>
              <a:cs typeface="Arial" panose="020B0604020202020204" pitchFamily="34" charset="0"/>
            </a:endParaRP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FAQs on website</a:t>
            </a:r>
            <a:endParaRPr lang="en-AU" sz="1295" dirty="0">
              <a:solidFill>
                <a:schemeClr val="accent6"/>
              </a:solidFill>
              <a:highlight>
                <a:srgbClr val="FFFF00"/>
              </a:highlight>
              <a:latin typeface="Arial" panose="020B0604020202020204" pitchFamily="34" charset="0"/>
              <a:cs typeface="Arial" panose="020B0604020202020204" pitchFamily="34" charset="0"/>
            </a:endParaRPr>
          </a:p>
          <a:p>
            <a:pPr>
              <a:spcBef>
                <a:spcPts val="1295"/>
              </a:spcBef>
            </a:pPr>
            <a:endParaRPr lang="en-AU" sz="1511" dirty="0">
              <a:solidFill>
                <a:schemeClr val="accent6"/>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0627FF06-46A8-4C57-2BD3-9DDD0EA4E849}"/>
              </a:ext>
            </a:extLst>
          </p:cNvPr>
          <p:cNvSpPr txBox="1"/>
          <p:nvPr/>
        </p:nvSpPr>
        <p:spPr>
          <a:xfrm>
            <a:off x="1030705" y="5370758"/>
            <a:ext cx="492443" cy="369332"/>
          </a:xfrm>
          <a:prstGeom prst="rect">
            <a:avLst/>
          </a:prstGeom>
          <a:noFill/>
        </p:spPr>
        <p:txBody>
          <a:bodyPr wrap="none" rtlCol="0">
            <a:spAutoFit/>
          </a:bodyPr>
          <a:lstStyle/>
          <a:p>
            <a:r>
              <a:rPr lang="en-US" sz="1800" b="1" dirty="0">
                <a:solidFill>
                  <a:schemeClr val="accent6"/>
                </a:solidFill>
              </a:rPr>
              <a:t>Do</a:t>
            </a:r>
          </a:p>
        </p:txBody>
      </p:sp>
      <p:sp>
        <p:nvSpPr>
          <p:cNvPr id="15" name="TextBox 14">
            <a:extLst>
              <a:ext uri="{FF2B5EF4-FFF2-40B4-BE49-F238E27FC236}">
                <a16:creationId xmlns:a16="http://schemas.microsoft.com/office/drawing/2014/main" id="{D4C4D081-E46D-53C4-8E21-CAE344A98604}"/>
              </a:ext>
            </a:extLst>
          </p:cNvPr>
          <p:cNvSpPr txBox="1"/>
          <p:nvPr/>
        </p:nvSpPr>
        <p:spPr>
          <a:xfrm>
            <a:off x="545094" y="5944933"/>
            <a:ext cx="3108462" cy="4076392"/>
          </a:xfrm>
          <a:prstGeom prst="rect">
            <a:avLst/>
          </a:prstGeom>
          <a:noFill/>
        </p:spPr>
        <p:txBody>
          <a:bodyPr wrap="square" numCol="1" spcCol="180000">
            <a:noAutofit/>
          </a:bodyPr>
          <a:lstStyle/>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End the conversation when you are repeating yourself to the customer. “As I mentioned earlier…”</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End the conversation if someone is over-stepping / pushing their point. Remind them that “the more time I spend on the phone with you, the less time I have to work on and progress your application”</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Summarise the conversation back to ensure there’s a shared understanding</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Give the customer something specific to do next. E.g. “Update this plan and email it to </a:t>
            </a:r>
            <a:r>
              <a:rPr lang="en-AU" sz="1200" dirty="0" err="1">
                <a:latin typeface="Arial" panose="020B0604020202020204" pitchFamily="34" charset="0"/>
                <a:cs typeface="Arial" panose="020B0604020202020204" pitchFamily="34" charset="0"/>
              </a:rPr>
              <a:t>xyz</a:t>
            </a:r>
            <a:r>
              <a:rPr lang="en-AU" sz="1200" dirty="0">
                <a:latin typeface="Arial" panose="020B0604020202020204" pitchFamily="34" charset="0"/>
                <a:cs typeface="Arial" panose="020B0604020202020204" pitchFamily="34" charset="0"/>
              </a:rPr>
              <a:t>”</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Check if you have responded to their enquiry </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Wish them a good rest of their day</a:t>
            </a:r>
          </a:p>
        </p:txBody>
      </p:sp>
      <p:sp>
        <p:nvSpPr>
          <p:cNvPr id="58" name="TextBox 57">
            <a:extLst>
              <a:ext uri="{FF2B5EF4-FFF2-40B4-BE49-F238E27FC236}">
                <a16:creationId xmlns:a16="http://schemas.microsoft.com/office/drawing/2014/main" id="{B9483CCF-6D60-C47A-5565-8A48B6B6A506}"/>
              </a:ext>
            </a:extLst>
          </p:cNvPr>
          <p:cNvSpPr txBox="1"/>
          <p:nvPr/>
        </p:nvSpPr>
        <p:spPr>
          <a:xfrm>
            <a:off x="4547440" y="5370758"/>
            <a:ext cx="774570" cy="369332"/>
          </a:xfrm>
          <a:prstGeom prst="rect">
            <a:avLst/>
          </a:prstGeom>
          <a:noFill/>
        </p:spPr>
        <p:txBody>
          <a:bodyPr wrap="none" rtlCol="0">
            <a:spAutoFit/>
          </a:bodyPr>
          <a:lstStyle/>
          <a:p>
            <a:r>
              <a:rPr lang="en-US" sz="1800" b="1" dirty="0">
                <a:solidFill>
                  <a:schemeClr val="accent6"/>
                </a:solidFill>
              </a:rPr>
              <a:t>Don’t</a:t>
            </a:r>
          </a:p>
        </p:txBody>
      </p:sp>
      <p:sp>
        <p:nvSpPr>
          <p:cNvPr id="23" name="TextBox 22">
            <a:extLst>
              <a:ext uri="{FF2B5EF4-FFF2-40B4-BE49-F238E27FC236}">
                <a16:creationId xmlns:a16="http://schemas.microsoft.com/office/drawing/2014/main" id="{1D1651D0-2932-01AA-5D6B-082A7B6F611E}"/>
              </a:ext>
            </a:extLst>
          </p:cNvPr>
          <p:cNvSpPr txBox="1"/>
          <p:nvPr/>
        </p:nvSpPr>
        <p:spPr>
          <a:xfrm>
            <a:off x="3925545" y="5944931"/>
            <a:ext cx="3108462" cy="3867494"/>
          </a:xfrm>
          <a:prstGeom prst="rect">
            <a:avLst/>
          </a:prstGeom>
          <a:noFill/>
        </p:spPr>
        <p:txBody>
          <a:bodyPr wrap="square" numCol="1" spcCol="180000">
            <a:noAutofit/>
          </a:bodyPr>
          <a:lstStyle/>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Use jargon</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Forget to check your understanding of their concern</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Equate a long conversation with good customer service – be concise</a:t>
            </a:r>
          </a:p>
          <a:p>
            <a:pPr marL="185046" indent="-185046">
              <a:spcBef>
                <a:spcPts val="648"/>
              </a:spcBef>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p:txBody>
      </p:sp>
      <p:cxnSp>
        <p:nvCxnSpPr>
          <p:cNvPr id="59" name="Straight Connector 58">
            <a:extLst>
              <a:ext uri="{FF2B5EF4-FFF2-40B4-BE49-F238E27FC236}">
                <a16:creationId xmlns:a16="http://schemas.microsoft.com/office/drawing/2014/main" id="{9960F44E-1A99-6F0B-C5F6-7A42BEA82897}"/>
              </a:ext>
              <a:ext uri="{C183D7F6-B498-43B3-948B-1728B52AA6E4}">
                <adec:decorative xmlns:adec="http://schemas.microsoft.com/office/drawing/2017/decorative" val="1"/>
              </a:ext>
            </a:extLst>
          </p:cNvPr>
          <p:cNvCxnSpPr>
            <a:cxnSpLocks/>
          </p:cNvCxnSpPr>
          <p:nvPr/>
        </p:nvCxnSpPr>
        <p:spPr>
          <a:xfrm>
            <a:off x="788324" y="2531424"/>
            <a:ext cx="36631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C1B899AD-661D-AB0D-194A-E5B4E6DE82E8}"/>
              </a:ext>
              <a:ext uri="{C183D7F6-B498-43B3-948B-1728B52AA6E4}">
                <adec:decorative xmlns:adec="http://schemas.microsoft.com/office/drawing/2017/decorative" val="1"/>
              </a:ext>
            </a:extLst>
          </p:cNvPr>
          <p:cNvGrpSpPr>
            <a:grpSpLocks noChangeAspect="1"/>
          </p:cNvGrpSpPr>
          <p:nvPr/>
        </p:nvGrpSpPr>
        <p:grpSpPr>
          <a:xfrm>
            <a:off x="5181924" y="2675915"/>
            <a:ext cx="343366" cy="327570"/>
            <a:chOff x="4981441" y="2212806"/>
            <a:chExt cx="552450" cy="527050"/>
          </a:xfrm>
          <a:solidFill>
            <a:schemeClr val="accent1"/>
          </a:solidFill>
        </p:grpSpPr>
        <p:sp>
          <p:nvSpPr>
            <p:cNvPr id="61" name="Freeform 29">
              <a:extLst>
                <a:ext uri="{FF2B5EF4-FFF2-40B4-BE49-F238E27FC236}">
                  <a16:creationId xmlns:a16="http://schemas.microsoft.com/office/drawing/2014/main" id="{910D0C60-FB3D-4725-0207-539696D69105}"/>
                </a:ext>
              </a:extLst>
            </p:cNvPr>
            <p:cNvSpPr>
              <a:spLocks noEditPoints="1"/>
            </p:cNvSpPr>
            <p:nvPr/>
          </p:nvSpPr>
          <p:spPr bwMode="auto">
            <a:xfrm>
              <a:off x="5051425" y="2636838"/>
              <a:ext cx="28575" cy="30163"/>
            </a:xfrm>
            <a:custGeom>
              <a:avLst/>
              <a:gdLst>
                <a:gd name="T0" fmla="*/ 4 w 9"/>
                <a:gd name="T1" fmla="*/ 0 h 9"/>
                <a:gd name="T2" fmla="*/ 1 w 9"/>
                <a:gd name="T3" fmla="*/ 2 h 9"/>
                <a:gd name="T4" fmla="*/ 0 w 9"/>
                <a:gd name="T5" fmla="*/ 5 h 9"/>
                <a:gd name="T6" fmla="*/ 4 w 9"/>
                <a:gd name="T7" fmla="*/ 9 h 9"/>
                <a:gd name="T8" fmla="*/ 9 w 9"/>
                <a:gd name="T9" fmla="*/ 5 h 9"/>
                <a:gd name="T10" fmla="*/ 4 w 9"/>
                <a:gd name="T11" fmla="*/ 0 h 9"/>
                <a:gd name="T12" fmla="*/ 4 w 9"/>
                <a:gd name="T13" fmla="*/ 8 h 9"/>
                <a:gd name="T14" fmla="*/ 1 w 9"/>
                <a:gd name="T15" fmla="*/ 5 h 9"/>
                <a:gd name="T16" fmla="*/ 2 w 9"/>
                <a:gd name="T17" fmla="*/ 2 h 9"/>
                <a:gd name="T18" fmla="*/ 2 w 9"/>
                <a:gd name="T19" fmla="*/ 2 h 9"/>
                <a:gd name="T20" fmla="*/ 4 w 9"/>
                <a:gd name="T21" fmla="*/ 2 h 9"/>
                <a:gd name="T22" fmla="*/ 7 w 9"/>
                <a:gd name="T23" fmla="*/ 5 h 9"/>
                <a:gd name="T24" fmla="*/ 4 w 9"/>
                <a:gd name="T2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4" y="0"/>
                  </a:moveTo>
                  <a:cubicBezTo>
                    <a:pt x="3" y="0"/>
                    <a:pt x="2" y="1"/>
                    <a:pt x="1" y="2"/>
                  </a:cubicBezTo>
                  <a:cubicBezTo>
                    <a:pt x="0" y="2"/>
                    <a:pt x="0" y="4"/>
                    <a:pt x="0" y="5"/>
                  </a:cubicBezTo>
                  <a:cubicBezTo>
                    <a:pt x="0" y="7"/>
                    <a:pt x="2" y="9"/>
                    <a:pt x="4" y="9"/>
                  </a:cubicBezTo>
                  <a:cubicBezTo>
                    <a:pt x="7" y="9"/>
                    <a:pt x="9" y="7"/>
                    <a:pt x="9" y="5"/>
                  </a:cubicBezTo>
                  <a:cubicBezTo>
                    <a:pt x="9" y="2"/>
                    <a:pt x="7" y="0"/>
                    <a:pt x="4" y="0"/>
                  </a:cubicBezTo>
                  <a:close/>
                  <a:moveTo>
                    <a:pt x="4" y="8"/>
                  </a:moveTo>
                  <a:cubicBezTo>
                    <a:pt x="2" y="8"/>
                    <a:pt x="1" y="6"/>
                    <a:pt x="1" y="5"/>
                  </a:cubicBezTo>
                  <a:cubicBezTo>
                    <a:pt x="1" y="4"/>
                    <a:pt x="1" y="3"/>
                    <a:pt x="2" y="2"/>
                  </a:cubicBezTo>
                  <a:cubicBezTo>
                    <a:pt x="2" y="2"/>
                    <a:pt x="2" y="2"/>
                    <a:pt x="2" y="2"/>
                  </a:cubicBezTo>
                  <a:cubicBezTo>
                    <a:pt x="2" y="2"/>
                    <a:pt x="3" y="2"/>
                    <a:pt x="4" y="2"/>
                  </a:cubicBezTo>
                  <a:cubicBezTo>
                    <a:pt x="6" y="2"/>
                    <a:pt x="7" y="3"/>
                    <a:pt x="7" y="5"/>
                  </a:cubicBezTo>
                  <a:cubicBezTo>
                    <a:pt x="7" y="6"/>
                    <a:pt x="6"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2" name="Freeform 31">
              <a:extLst>
                <a:ext uri="{FF2B5EF4-FFF2-40B4-BE49-F238E27FC236}">
                  <a16:creationId xmlns:a16="http://schemas.microsoft.com/office/drawing/2014/main" id="{E19262C1-28A4-B9F9-C070-D0DDBAD0C280}"/>
                </a:ext>
              </a:extLst>
            </p:cNvPr>
            <p:cNvSpPr>
              <a:spLocks/>
            </p:cNvSpPr>
            <p:nvPr/>
          </p:nvSpPr>
          <p:spPr bwMode="auto">
            <a:xfrm>
              <a:off x="5051425" y="2636838"/>
              <a:ext cx="28575" cy="30163"/>
            </a:xfrm>
            <a:custGeom>
              <a:avLst/>
              <a:gdLst>
                <a:gd name="T0" fmla="*/ 4 w 9"/>
                <a:gd name="T1" fmla="*/ 9 h 9"/>
                <a:gd name="T2" fmla="*/ 0 w 9"/>
                <a:gd name="T3" fmla="*/ 5 h 9"/>
                <a:gd name="T4" fmla="*/ 1 w 9"/>
                <a:gd name="T5" fmla="*/ 2 h 9"/>
                <a:gd name="T6" fmla="*/ 4 w 9"/>
                <a:gd name="T7" fmla="*/ 0 h 9"/>
                <a:gd name="T8" fmla="*/ 9 w 9"/>
                <a:gd name="T9" fmla="*/ 5 h 9"/>
                <a:gd name="T10" fmla="*/ 4 w 9"/>
                <a:gd name="T11" fmla="*/ 9 h 9"/>
              </a:gdLst>
              <a:ahLst/>
              <a:cxnLst>
                <a:cxn ang="0">
                  <a:pos x="T0" y="T1"/>
                </a:cxn>
                <a:cxn ang="0">
                  <a:pos x="T2" y="T3"/>
                </a:cxn>
                <a:cxn ang="0">
                  <a:pos x="T4" y="T5"/>
                </a:cxn>
                <a:cxn ang="0">
                  <a:pos x="T6" y="T7"/>
                </a:cxn>
                <a:cxn ang="0">
                  <a:pos x="T8" y="T9"/>
                </a:cxn>
                <a:cxn ang="0">
                  <a:pos x="T10" y="T11"/>
                </a:cxn>
              </a:cxnLst>
              <a:rect l="0" t="0" r="r" b="b"/>
              <a:pathLst>
                <a:path w="9" h="9">
                  <a:moveTo>
                    <a:pt x="4" y="9"/>
                  </a:moveTo>
                  <a:cubicBezTo>
                    <a:pt x="2" y="9"/>
                    <a:pt x="0" y="7"/>
                    <a:pt x="0" y="5"/>
                  </a:cubicBezTo>
                  <a:cubicBezTo>
                    <a:pt x="0" y="4"/>
                    <a:pt x="0" y="2"/>
                    <a:pt x="1" y="2"/>
                  </a:cubicBezTo>
                  <a:cubicBezTo>
                    <a:pt x="2" y="1"/>
                    <a:pt x="3" y="0"/>
                    <a:pt x="4" y="0"/>
                  </a:cubicBezTo>
                  <a:cubicBezTo>
                    <a:pt x="7" y="0"/>
                    <a:pt x="9" y="2"/>
                    <a:pt x="9" y="5"/>
                  </a:cubicBezTo>
                  <a:cubicBezTo>
                    <a:pt x="9" y="7"/>
                    <a:pt x="7"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3" name="Freeform 32">
              <a:extLst>
                <a:ext uri="{FF2B5EF4-FFF2-40B4-BE49-F238E27FC236}">
                  <a16:creationId xmlns:a16="http://schemas.microsoft.com/office/drawing/2014/main" id="{867F15E5-4B3B-475C-59C2-73752A52E1FB}"/>
                </a:ext>
              </a:extLst>
            </p:cNvPr>
            <p:cNvSpPr>
              <a:spLocks noEditPoints="1"/>
            </p:cNvSpPr>
            <p:nvPr/>
          </p:nvSpPr>
          <p:spPr bwMode="auto">
            <a:xfrm>
              <a:off x="4981441" y="2212806"/>
              <a:ext cx="552450" cy="527050"/>
            </a:xfrm>
            <a:custGeom>
              <a:avLst/>
              <a:gdLst>
                <a:gd name="T0" fmla="*/ 164 w 173"/>
                <a:gd name="T1" fmla="*/ 34 h 165"/>
                <a:gd name="T2" fmla="*/ 161 w 173"/>
                <a:gd name="T3" fmla="*/ 37 h 165"/>
                <a:gd name="T4" fmla="*/ 161 w 173"/>
                <a:gd name="T5" fmla="*/ 37 h 165"/>
                <a:gd name="T6" fmla="*/ 142 w 173"/>
                <a:gd name="T7" fmla="*/ 55 h 165"/>
                <a:gd name="T8" fmla="*/ 142 w 173"/>
                <a:gd name="T9" fmla="*/ 55 h 165"/>
                <a:gd name="T10" fmla="*/ 128 w 173"/>
                <a:gd name="T11" fmla="*/ 61 h 165"/>
                <a:gd name="T12" fmla="*/ 108 w 173"/>
                <a:gd name="T13" fmla="*/ 41 h 165"/>
                <a:gd name="T14" fmla="*/ 114 w 173"/>
                <a:gd name="T15" fmla="*/ 28 h 165"/>
                <a:gd name="T16" fmla="*/ 136 w 173"/>
                <a:gd name="T17" fmla="*/ 6 h 165"/>
                <a:gd name="T18" fmla="*/ 114 w 173"/>
                <a:gd name="T19" fmla="*/ 0 h 165"/>
                <a:gd name="T20" fmla="*/ 92 w 173"/>
                <a:gd name="T21" fmla="*/ 9 h 165"/>
                <a:gd name="T22" fmla="*/ 71 w 173"/>
                <a:gd name="T23" fmla="*/ 29 h 165"/>
                <a:gd name="T24" fmla="*/ 71 w 173"/>
                <a:gd name="T25" fmla="*/ 71 h 165"/>
                <a:gd name="T26" fmla="*/ 71 w 173"/>
                <a:gd name="T27" fmla="*/ 71 h 165"/>
                <a:gd name="T28" fmla="*/ 71 w 173"/>
                <a:gd name="T29" fmla="*/ 72 h 165"/>
                <a:gd name="T30" fmla="*/ 7 w 173"/>
                <a:gd name="T31" fmla="*/ 127 h 165"/>
                <a:gd name="T32" fmla="*/ 0 w 173"/>
                <a:gd name="T33" fmla="*/ 143 h 165"/>
                <a:gd name="T34" fmla="*/ 23 w 173"/>
                <a:gd name="T35" fmla="*/ 165 h 165"/>
                <a:gd name="T36" fmla="*/ 39 w 173"/>
                <a:gd name="T37" fmla="*/ 158 h 165"/>
                <a:gd name="T38" fmla="*/ 97 w 173"/>
                <a:gd name="T39" fmla="*/ 96 h 165"/>
                <a:gd name="T40" fmla="*/ 98 w 173"/>
                <a:gd name="T41" fmla="*/ 96 h 165"/>
                <a:gd name="T42" fmla="*/ 125 w 173"/>
                <a:gd name="T43" fmla="*/ 105 h 165"/>
                <a:gd name="T44" fmla="*/ 141 w 173"/>
                <a:gd name="T45" fmla="*/ 98 h 165"/>
                <a:gd name="T46" fmla="*/ 162 w 173"/>
                <a:gd name="T47" fmla="*/ 78 h 165"/>
                <a:gd name="T48" fmla="*/ 164 w 173"/>
                <a:gd name="T49" fmla="*/ 34 h 165"/>
                <a:gd name="T50" fmla="*/ 157 w 173"/>
                <a:gd name="T51" fmla="*/ 73 h 165"/>
                <a:gd name="T52" fmla="*/ 136 w 173"/>
                <a:gd name="T53" fmla="*/ 94 h 165"/>
                <a:gd name="T54" fmla="*/ 125 w 173"/>
                <a:gd name="T55" fmla="*/ 98 h 165"/>
                <a:gd name="T56" fmla="*/ 99 w 173"/>
                <a:gd name="T57" fmla="*/ 90 h 165"/>
                <a:gd name="T58" fmla="*/ 99 w 173"/>
                <a:gd name="T59" fmla="*/ 90 h 165"/>
                <a:gd name="T60" fmla="*/ 98 w 173"/>
                <a:gd name="T61" fmla="*/ 89 h 165"/>
                <a:gd name="T62" fmla="*/ 94 w 173"/>
                <a:gd name="T63" fmla="*/ 90 h 165"/>
                <a:gd name="T64" fmla="*/ 94 w 173"/>
                <a:gd name="T65" fmla="*/ 91 h 165"/>
                <a:gd name="T66" fmla="*/ 94 w 173"/>
                <a:gd name="T67" fmla="*/ 91 h 165"/>
                <a:gd name="T68" fmla="*/ 34 w 173"/>
                <a:gd name="T69" fmla="*/ 154 h 165"/>
                <a:gd name="T70" fmla="*/ 23 w 173"/>
                <a:gd name="T71" fmla="*/ 158 h 165"/>
                <a:gd name="T72" fmla="*/ 7 w 173"/>
                <a:gd name="T73" fmla="*/ 143 h 165"/>
                <a:gd name="T74" fmla="*/ 12 w 173"/>
                <a:gd name="T75" fmla="*/ 132 h 165"/>
                <a:gd name="T76" fmla="*/ 77 w 173"/>
                <a:gd name="T77" fmla="*/ 75 h 165"/>
                <a:gd name="T78" fmla="*/ 77 w 173"/>
                <a:gd name="T79" fmla="*/ 75 h 165"/>
                <a:gd name="T80" fmla="*/ 77 w 173"/>
                <a:gd name="T81" fmla="*/ 74 h 165"/>
                <a:gd name="T82" fmla="*/ 79 w 173"/>
                <a:gd name="T83" fmla="*/ 72 h 165"/>
                <a:gd name="T84" fmla="*/ 78 w 173"/>
                <a:gd name="T85" fmla="*/ 70 h 165"/>
                <a:gd name="T86" fmla="*/ 78 w 173"/>
                <a:gd name="T87" fmla="*/ 70 h 165"/>
                <a:gd name="T88" fmla="*/ 78 w 173"/>
                <a:gd name="T89" fmla="*/ 70 h 165"/>
                <a:gd name="T90" fmla="*/ 76 w 173"/>
                <a:gd name="T91" fmla="*/ 34 h 165"/>
                <a:gd name="T92" fmla="*/ 97 w 173"/>
                <a:gd name="T93" fmla="*/ 13 h 165"/>
                <a:gd name="T94" fmla="*/ 114 w 173"/>
                <a:gd name="T95" fmla="*/ 7 h 165"/>
                <a:gd name="T96" fmla="*/ 123 w 173"/>
                <a:gd name="T97" fmla="*/ 8 h 165"/>
                <a:gd name="T98" fmla="*/ 124 w 173"/>
                <a:gd name="T99" fmla="*/ 8 h 165"/>
                <a:gd name="T100" fmla="*/ 109 w 173"/>
                <a:gd name="T101" fmla="*/ 23 h 165"/>
                <a:gd name="T102" fmla="*/ 101 w 173"/>
                <a:gd name="T103" fmla="*/ 41 h 165"/>
                <a:gd name="T104" fmla="*/ 128 w 173"/>
                <a:gd name="T105" fmla="*/ 67 h 165"/>
                <a:gd name="T106" fmla="*/ 147 w 173"/>
                <a:gd name="T107" fmla="*/ 59 h 165"/>
                <a:gd name="T108" fmla="*/ 147 w 173"/>
                <a:gd name="T109" fmla="*/ 59 h 165"/>
                <a:gd name="T110" fmla="*/ 147 w 173"/>
                <a:gd name="T111" fmla="*/ 59 h 165"/>
                <a:gd name="T112" fmla="*/ 162 w 173"/>
                <a:gd name="T113" fmla="*/ 45 h 165"/>
                <a:gd name="T114" fmla="*/ 162 w 173"/>
                <a:gd name="T115" fmla="*/ 46 h 165"/>
                <a:gd name="T116" fmla="*/ 157 w 173"/>
                <a:gd name="T117" fmla="*/ 7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65">
                  <a:moveTo>
                    <a:pt x="164" y="34"/>
                  </a:moveTo>
                  <a:cubicBezTo>
                    <a:pt x="161" y="37"/>
                    <a:pt x="161" y="37"/>
                    <a:pt x="161" y="37"/>
                  </a:cubicBezTo>
                  <a:cubicBezTo>
                    <a:pt x="161" y="37"/>
                    <a:pt x="161" y="37"/>
                    <a:pt x="161" y="37"/>
                  </a:cubicBezTo>
                  <a:cubicBezTo>
                    <a:pt x="142" y="55"/>
                    <a:pt x="142" y="55"/>
                    <a:pt x="142" y="55"/>
                  </a:cubicBezTo>
                  <a:cubicBezTo>
                    <a:pt x="142" y="55"/>
                    <a:pt x="142" y="55"/>
                    <a:pt x="142" y="55"/>
                  </a:cubicBezTo>
                  <a:cubicBezTo>
                    <a:pt x="138" y="59"/>
                    <a:pt x="133" y="61"/>
                    <a:pt x="128" y="61"/>
                  </a:cubicBezTo>
                  <a:cubicBezTo>
                    <a:pt x="117" y="61"/>
                    <a:pt x="108" y="52"/>
                    <a:pt x="108" y="41"/>
                  </a:cubicBezTo>
                  <a:cubicBezTo>
                    <a:pt x="108" y="36"/>
                    <a:pt x="110" y="32"/>
                    <a:pt x="114" y="28"/>
                  </a:cubicBezTo>
                  <a:cubicBezTo>
                    <a:pt x="136" y="6"/>
                    <a:pt x="136" y="6"/>
                    <a:pt x="136" y="6"/>
                  </a:cubicBezTo>
                  <a:cubicBezTo>
                    <a:pt x="129" y="2"/>
                    <a:pt x="121" y="0"/>
                    <a:pt x="114" y="0"/>
                  </a:cubicBezTo>
                  <a:cubicBezTo>
                    <a:pt x="105" y="0"/>
                    <a:pt x="98" y="3"/>
                    <a:pt x="92" y="9"/>
                  </a:cubicBezTo>
                  <a:cubicBezTo>
                    <a:pt x="71" y="29"/>
                    <a:pt x="71" y="29"/>
                    <a:pt x="71" y="29"/>
                  </a:cubicBezTo>
                  <a:cubicBezTo>
                    <a:pt x="60" y="41"/>
                    <a:pt x="60" y="55"/>
                    <a:pt x="71" y="71"/>
                  </a:cubicBezTo>
                  <a:cubicBezTo>
                    <a:pt x="71" y="71"/>
                    <a:pt x="71" y="71"/>
                    <a:pt x="71" y="71"/>
                  </a:cubicBezTo>
                  <a:cubicBezTo>
                    <a:pt x="71" y="72"/>
                    <a:pt x="71" y="72"/>
                    <a:pt x="71" y="72"/>
                  </a:cubicBezTo>
                  <a:cubicBezTo>
                    <a:pt x="7" y="127"/>
                    <a:pt x="7" y="127"/>
                    <a:pt x="7" y="127"/>
                  </a:cubicBezTo>
                  <a:cubicBezTo>
                    <a:pt x="3" y="131"/>
                    <a:pt x="0" y="137"/>
                    <a:pt x="0" y="143"/>
                  </a:cubicBezTo>
                  <a:cubicBezTo>
                    <a:pt x="0" y="155"/>
                    <a:pt x="10" y="165"/>
                    <a:pt x="23" y="165"/>
                  </a:cubicBezTo>
                  <a:cubicBezTo>
                    <a:pt x="29" y="165"/>
                    <a:pt x="35" y="162"/>
                    <a:pt x="39" y="158"/>
                  </a:cubicBezTo>
                  <a:cubicBezTo>
                    <a:pt x="97" y="96"/>
                    <a:pt x="97" y="96"/>
                    <a:pt x="97" y="96"/>
                  </a:cubicBezTo>
                  <a:cubicBezTo>
                    <a:pt x="98" y="96"/>
                    <a:pt x="98" y="96"/>
                    <a:pt x="98" y="96"/>
                  </a:cubicBezTo>
                  <a:cubicBezTo>
                    <a:pt x="112" y="104"/>
                    <a:pt x="125" y="105"/>
                    <a:pt x="125" y="105"/>
                  </a:cubicBezTo>
                  <a:cubicBezTo>
                    <a:pt x="131" y="105"/>
                    <a:pt x="137" y="102"/>
                    <a:pt x="141" y="98"/>
                  </a:cubicBezTo>
                  <a:cubicBezTo>
                    <a:pt x="162" y="78"/>
                    <a:pt x="162" y="78"/>
                    <a:pt x="162" y="78"/>
                  </a:cubicBezTo>
                  <a:cubicBezTo>
                    <a:pt x="172" y="67"/>
                    <a:pt x="173" y="50"/>
                    <a:pt x="164" y="34"/>
                  </a:cubicBezTo>
                  <a:close/>
                  <a:moveTo>
                    <a:pt x="157" y="73"/>
                  </a:moveTo>
                  <a:cubicBezTo>
                    <a:pt x="136" y="94"/>
                    <a:pt x="136" y="94"/>
                    <a:pt x="136" y="94"/>
                  </a:cubicBezTo>
                  <a:cubicBezTo>
                    <a:pt x="134" y="96"/>
                    <a:pt x="129" y="98"/>
                    <a:pt x="125" y="98"/>
                  </a:cubicBezTo>
                  <a:cubicBezTo>
                    <a:pt x="125" y="98"/>
                    <a:pt x="112" y="97"/>
                    <a:pt x="99" y="90"/>
                  </a:cubicBezTo>
                  <a:cubicBezTo>
                    <a:pt x="99" y="90"/>
                    <a:pt x="99" y="90"/>
                    <a:pt x="99" y="90"/>
                  </a:cubicBezTo>
                  <a:cubicBezTo>
                    <a:pt x="98" y="89"/>
                    <a:pt x="98" y="89"/>
                    <a:pt x="98" y="89"/>
                  </a:cubicBezTo>
                  <a:cubicBezTo>
                    <a:pt x="97" y="88"/>
                    <a:pt x="95" y="89"/>
                    <a:pt x="94" y="90"/>
                  </a:cubicBezTo>
                  <a:cubicBezTo>
                    <a:pt x="94" y="91"/>
                    <a:pt x="94" y="91"/>
                    <a:pt x="94" y="91"/>
                  </a:cubicBezTo>
                  <a:cubicBezTo>
                    <a:pt x="94" y="91"/>
                    <a:pt x="94" y="91"/>
                    <a:pt x="94" y="91"/>
                  </a:cubicBezTo>
                  <a:cubicBezTo>
                    <a:pt x="34" y="154"/>
                    <a:pt x="34" y="154"/>
                    <a:pt x="34" y="154"/>
                  </a:cubicBezTo>
                  <a:cubicBezTo>
                    <a:pt x="31" y="157"/>
                    <a:pt x="27" y="158"/>
                    <a:pt x="23" y="158"/>
                  </a:cubicBezTo>
                  <a:cubicBezTo>
                    <a:pt x="14" y="158"/>
                    <a:pt x="7" y="151"/>
                    <a:pt x="7" y="143"/>
                  </a:cubicBezTo>
                  <a:cubicBezTo>
                    <a:pt x="7" y="139"/>
                    <a:pt x="9" y="135"/>
                    <a:pt x="12" y="132"/>
                  </a:cubicBezTo>
                  <a:cubicBezTo>
                    <a:pt x="77" y="75"/>
                    <a:pt x="77" y="75"/>
                    <a:pt x="77" y="75"/>
                  </a:cubicBezTo>
                  <a:cubicBezTo>
                    <a:pt x="77" y="75"/>
                    <a:pt x="77" y="75"/>
                    <a:pt x="77" y="75"/>
                  </a:cubicBezTo>
                  <a:cubicBezTo>
                    <a:pt x="77" y="74"/>
                    <a:pt x="77" y="74"/>
                    <a:pt x="77" y="74"/>
                  </a:cubicBezTo>
                  <a:cubicBezTo>
                    <a:pt x="78" y="74"/>
                    <a:pt x="79" y="73"/>
                    <a:pt x="79" y="72"/>
                  </a:cubicBezTo>
                  <a:cubicBezTo>
                    <a:pt x="79" y="71"/>
                    <a:pt x="78" y="71"/>
                    <a:pt x="78" y="70"/>
                  </a:cubicBezTo>
                  <a:cubicBezTo>
                    <a:pt x="78" y="70"/>
                    <a:pt x="78" y="70"/>
                    <a:pt x="78" y="70"/>
                  </a:cubicBezTo>
                  <a:cubicBezTo>
                    <a:pt x="78" y="70"/>
                    <a:pt x="78" y="70"/>
                    <a:pt x="78" y="70"/>
                  </a:cubicBezTo>
                  <a:cubicBezTo>
                    <a:pt x="67" y="55"/>
                    <a:pt x="66" y="44"/>
                    <a:pt x="76" y="34"/>
                  </a:cubicBezTo>
                  <a:cubicBezTo>
                    <a:pt x="97" y="13"/>
                    <a:pt x="97" y="13"/>
                    <a:pt x="97" y="13"/>
                  </a:cubicBezTo>
                  <a:cubicBezTo>
                    <a:pt x="102" y="8"/>
                    <a:pt x="109" y="7"/>
                    <a:pt x="114" y="7"/>
                  </a:cubicBezTo>
                  <a:cubicBezTo>
                    <a:pt x="117" y="7"/>
                    <a:pt x="120" y="7"/>
                    <a:pt x="123" y="8"/>
                  </a:cubicBezTo>
                  <a:cubicBezTo>
                    <a:pt x="124" y="8"/>
                    <a:pt x="124" y="8"/>
                    <a:pt x="124" y="8"/>
                  </a:cubicBezTo>
                  <a:cubicBezTo>
                    <a:pt x="109" y="23"/>
                    <a:pt x="109" y="23"/>
                    <a:pt x="109" y="23"/>
                  </a:cubicBezTo>
                  <a:cubicBezTo>
                    <a:pt x="104" y="28"/>
                    <a:pt x="101" y="35"/>
                    <a:pt x="101" y="41"/>
                  </a:cubicBezTo>
                  <a:cubicBezTo>
                    <a:pt x="101" y="55"/>
                    <a:pt x="113" y="67"/>
                    <a:pt x="128" y="67"/>
                  </a:cubicBezTo>
                  <a:cubicBezTo>
                    <a:pt x="135" y="67"/>
                    <a:pt x="142" y="64"/>
                    <a:pt x="147" y="59"/>
                  </a:cubicBezTo>
                  <a:cubicBezTo>
                    <a:pt x="147" y="59"/>
                    <a:pt x="147" y="59"/>
                    <a:pt x="147" y="59"/>
                  </a:cubicBezTo>
                  <a:cubicBezTo>
                    <a:pt x="147" y="59"/>
                    <a:pt x="147" y="59"/>
                    <a:pt x="147" y="59"/>
                  </a:cubicBezTo>
                  <a:cubicBezTo>
                    <a:pt x="162" y="45"/>
                    <a:pt x="162" y="45"/>
                    <a:pt x="162" y="45"/>
                  </a:cubicBezTo>
                  <a:cubicBezTo>
                    <a:pt x="162" y="46"/>
                    <a:pt x="162" y="46"/>
                    <a:pt x="162" y="46"/>
                  </a:cubicBezTo>
                  <a:cubicBezTo>
                    <a:pt x="166" y="57"/>
                    <a:pt x="164" y="67"/>
                    <a:pt x="157"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4" name="Freeform 33">
              <a:extLst>
                <a:ext uri="{FF2B5EF4-FFF2-40B4-BE49-F238E27FC236}">
                  <a16:creationId xmlns:a16="http://schemas.microsoft.com/office/drawing/2014/main" id="{EC2C26D8-1169-4C87-6417-0826668E5B84}"/>
                </a:ext>
              </a:extLst>
            </p:cNvPr>
            <p:cNvSpPr>
              <a:spLocks/>
            </p:cNvSpPr>
            <p:nvPr/>
          </p:nvSpPr>
          <p:spPr bwMode="auto">
            <a:xfrm>
              <a:off x="5054600" y="2644775"/>
              <a:ext cx="19050" cy="19050"/>
            </a:xfrm>
            <a:custGeom>
              <a:avLst/>
              <a:gdLst>
                <a:gd name="T0" fmla="*/ 3 w 6"/>
                <a:gd name="T1" fmla="*/ 0 h 6"/>
                <a:gd name="T2" fmla="*/ 1 w 6"/>
                <a:gd name="T3" fmla="*/ 0 h 6"/>
                <a:gd name="T4" fmla="*/ 1 w 6"/>
                <a:gd name="T5" fmla="*/ 0 h 6"/>
                <a:gd name="T6" fmla="*/ 0 w 6"/>
                <a:gd name="T7" fmla="*/ 3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2" y="0"/>
                    <a:pt x="1" y="0"/>
                    <a:pt x="1" y="0"/>
                  </a:cubicBezTo>
                  <a:cubicBezTo>
                    <a:pt x="1" y="0"/>
                    <a:pt x="1" y="0"/>
                    <a:pt x="1" y="0"/>
                  </a:cubicBezTo>
                  <a:cubicBezTo>
                    <a:pt x="0" y="1"/>
                    <a:pt x="0" y="2"/>
                    <a:pt x="0" y="3"/>
                  </a:cubicBezTo>
                  <a:cubicBezTo>
                    <a:pt x="0" y="4"/>
                    <a:pt x="1" y="6"/>
                    <a:pt x="3" y="6"/>
                  </a:cubicBezTo>
                  <a:cubicBezTo>
                    <a:pt x="5" y="6"/>
                    <a:pt x="6" y="4"/>
                    <a:pt x="6" y="3"/>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66" name="Group 65">
            <a:extLst>
              <a:ext uri="{FF2B5EF4-FFF2-40B4-BE49-F238E27FC236}">
                <a16:creationId xmlns:a16="http://schemas.microsoft.com/office/drawing/2014/main" id="{77184A14-406F-4EB8-6301-CEB92C5998C9}"/>
              </a:ext>
              <a:ext uri="{C183D7F6-B498-43B3-948B-1728B52AA6E4}">
                <adec:decorative xmlns:adec="http://schemas.microsoft.com/office/drawing/2017/decorative" val="1"/>
              </a:ext>
            </a:extLst>
          </p:cNvPr>
          <p:cNvGrpSpPr/>
          <p:nvPr/>
        </p:nvGrpSpPr>
        <p:grpSpPr>
          <a:xfrm>
            <a:off x="545095" y="5323240"/>
            <a:ext cx="479761" cy="460447"/>
            <a:chOff x="374651" y="4679795"/>
            <a:chExt cx="444500" cy="426606"/>
          </a:xfrm>
        </p:grpSpPr>
        <p:sp>
          <p:nvSpPr>
            <p:cNvPr id="68" name="Rectangle: Diagonal Corners Rounded 67">
              <a:extLst>
                <a:ext uri="{FF2B5EF4-FFF2-40B4-BE49-F238E27FC236}">
                  <a16:creationId xmlns:a16="http://schemas.microsoft.com/office/drawing/2014/main" id="{F3CD2BFF-5C5D-1103-2C66-B664E1318077}"/>
                </a:ext>
              </a:extLst>
            </p:cNvPr>
            <p:cNvSpPr/>
            <p:nvPr/>
          </p:nvSpPr>
          <p:spPr>
            <a:xfrm>
              <a:off x="374651" y="4679795"/>
              <a:ext cx="444500" cy="426606"/>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200" b="1" dirty="0">
                <a:latin typeface="Arial" panose="020B0604020202020204" pitchFamily="34" charset="0"/>
                <a:cs typeface="Arial" panose="020B0604020202020204" pitchFamily="34" charset="0"/>
              </a:endParaRPr>
            </a:p>
          </p:txBody>
        </p:sp>
        <p:grpSp>
          <p:nvGrpSpPr>
            <p:cNvPr id="69" name="Group 68">
              <a:extLst>
                <a:ext uri="{FF2B5EF4-FFF2-40B4-BE49-F238E27FC236}">
                  <a16:creationId xmlns:a16="http://schemas.microsoft.com/office/drawing/2014/main" id="{F42CA9CB-BE43-E8AA-8192-94FB154CD741}"/>
                </a:ext>
              </a:extLst>
            </p:cNvPr>
            <p:cNvGrpSpPr>
              <a:grpSpLocks noChangeAspect="1"/>
            </p:cNvGrpSpPr>
            <p:nvPr/>
          </p:nvGrpSpPr>
          <p:grpSpPr>
            <a:xfrm>
              <a:off x="450348" y="4746545"/>
              <a:ext cx="293107" cy="293107"/>
              <a:chOff x="6161088" y="3078163"/>
              <a:chExt cx="536575" cy="536575"/>
            </a:xfrm>
            <a:solidFill>
              <a:schemeClr val="bg1"/>
            </a:solidFill>
          </p:grpSpPr>
          <p:sp>
            <p:nvSpPr>
              <p:cNvPr id="70" name="Freeform 13">
                <a:extLst>
                  <a:ext uri="{FF2B5EF4-FFF2-40B4-BE49-F238E27FC236}">
                    <a16:creationId xmlns:a16="http://schemas.microsoft.com/office/drawing/2014/main" id="{E42F11C8-0426-89BE-51FF-1C807F752A64}"/>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400"/>
              </a:p>
            </p:txBody>
          </p:sp>
          <p:sp>
            <p:nvSpPr>
              <p:cNvPr id="71" name="Freeform 14">
                <a:extLst>
                  <a:ext uri="{FF2B5EF4-FFF2-40B4-BE49-F238E27FC236}">
                    <a16:creationId xmlns:a16="http://schemas.microsoft.com/office/drawing/2014/main" id="{F91A0A96-9050-9FE1-62DD-D2290C750B22}"/>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400"/>
              </a:p>
            </p:txBody>
          </p:sp>
        </p:grpSp>
      </p:grpSp>
    </p:spTree>
    <p:extLst>
      <p:ext uri="{BB962C8B-B14F-4D97-AF65-F5344CB8AC3E}">
        <p14:creationId xmlns:p14="http://schemas.microsoft.com/office/powerpoint/2010/main" val="2772343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520801786"/>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EF6F1AF9-8659-FB75-F5E8-955313C5F4F8}"/>
              </a:ext>
              <a:ext uri="{C183D7F6-B498-43B3-948B-1728B52AA6E4}">
                <adec:decorative xmlns:adec="http://schemas.microsoft.com/office/drawing/2017/decorative" val="1"/>
              </a:ext>
            </a:extLst>
          </p:cNvPr>
          <p:cNvSpPr/>
          <p:nvPr/>
        </p:nvSpPr>
        <p:spPr>
          <a:xfrm>
            <a:off x="84889" y="10188061"/>
            <a:ext cx="7395959" cy="5037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19" name="TextBox 18">
            <a:extLst>
              <a:ext uri="{FF2B5EF4-FFF2-40B4-BE49-F238E27FC236}">
                <a16:creationId xmlns:a16="http://schemas.microsoft.com/office/drawing/2014/main" id="{BF45CA4F-C21E-23D7-D219-859EB74F1018}"/>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21</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59675" cy="56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545094" y="1165673"/>
            <a:ext cx="4149619" cy="3807865"/>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98460CFE-778E-AC85-0919-F00551FA769A}"/>
              </a:ext>
              <a:ext uri="{C183D7F6-B498-43B3-948B-1728B52AA6E4}">
                <adec:decorative xmlns:adec="http://schemas.microsoft.com/office/drawing/2017/decorative" val="1"/>
              </a:ext>
            </a:extLst>
          </p:cNvPr>
          <p:cNvGrpSpPr/>
          <p:nvPr/>
        </p:nvGrpSpPr>
        <p:grpSpPr>
          <a:xfrm>
            <a:off x="786000" y="2886397"/>
            <a:ext cx="408788" cy="414852"/>
            <a:chOff x="7777163" y="3503613"/>
            <a:chExt cx="534988" cy="542925"/>
          </a:xfrm>
          <a:solidFill>
            <a:schemeClr val="accent6"/>
          </a:solidFill>
        </p:grpSpPr>
        <p:sp>
          <p:nvSpPr>
            <p:cNvPr id="40" name="Freeform 35">
              <a:extLst>
                <a:ext uri="{FF2B5EF4-FFF2-40B4-BE49-F238E27FC236}">
                  <a16:creationId xmlns:a16="http://schemas.microsoft.com/office/drawing/2014/main" id="{A03B7C09-DC73-AEC2-B632-A9FE5307FC33}"/>
                </a:ext>
              </a:extLst>
            </p:cNvPr>
            <p:cNvSpPr>
              <a:spLocks noEditPoints="1"/>
            </p:cNvSpPr>
            <p:nvPr/>
          </p:nvSpPr>
          <p:spPr bwMode="auto">
            <a:xfrm>
              <a:off x="7777163" y="3503613"/>
              <a:ext cx="534988" cy="542925"/>
            </a:xfrm>
            <a:custGeom>
              <a:avLst/>
              <a:gdLst>
                <a:gd name="T0" fmla="*/ 79 w 157"/>
                <a:gd name="T1" fmla="*/ 0 h 157"/>
                <a:gd name="T2" fmla="*/ 0 w 157"/>
                <a:gd name="T3" fmla="*/ 78 h 157"/>
                <a:gd name="T4" fmla="*/ 79 w 157"/>
                <a:gd name="T5" fmla="*/ 157 h 157"/>
                <a:gd name="T6" fmla="*/ 157 w 157"/>
                <a:gd name="T7" fmla="*/ 78 h 157"/>
                <a:gd name="T8" fmla="*/ 79 w 157"/>
                <a:gd name="T9" fmla="*/ 0 h 157"/>
                <a:gd name="T10" fmla="*/ 79 w 157"/>
                <a:gd name="T11" fmla="*/ 149 h 157"/>
                <a:gd name="T12" fmla="*/ 7 w 157"/>
                <a:gd name="T13" fmla="*/ 78 h 157"/>
                <a:gd name="T14" fmla="*/ 79 w 157"/>
                <a:gd name="T15" fmla="*/ 7 h 157"/>
                <a:gd name="T16" fmla="*/ 150 w 157"/>
                <a:gd name="T17" fmla="*/ 78 h 157"/>
                <a:gd name="T18" fmla="*/ 79 w 157"/>
                <a:gd name="T19" fmla="*/ 1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57">
                  <a:moveTo>
                    <a:pt x="79" y="0"/>
                  </a:moveTo>
                  <a:cubicBezTo>
                    <a:pt x="35" y="0"/>
                    <a:pt x="0" y="35"/>
                    <a:pt x="0" y="78"/>
                  </a:cubicBezTo>
                  <a:cubicBezTo>
                    <a:pt x="0" y="121"/>
                    <a:pt x="35" y="157"/>
                    <a:pt x="79" y="157"/>
                  </a:cubicBezTo>
                  <a:cubicBezTo>
                    <a:pt x="122" y="157"/>
                    <a:pt x="157" y="121"/>
                    <a:pt x="157" y="78"/>
                  </a:cubicBezTo>
                  <a:cubicBezTo>
                    <a:pt x="157" y="35"/>
                    <a:pt x="122" y="0"/>
                    <a:pt x="79" y="0"/>
                  </a:cubicBezTo>
                  <a:close/>
                  <a:moveTo>
                    <a:pt x="79" y="149"/>
                  </a:moveTo>
                  <a:cubicBezTo>
                    <a:pt x="39" y="149"/>
                    <a:pt x="7" y="117"/>
                    <a:pt x="7" y="78"/>
                  </a:cubicBezTo>
                  <a:cubicBezTo>
                    <a:pt x="7" y="39"/>
                    <a:pt x="39" y="7"/>
                    <a:pt x="79" y="7"/>
                  </a:cubicBezTo>
                  <a:cubicBezTo>
                    <a:pt x="118" y="7"/>
                    <a:pt x="150" y="39"/>
                    <a:pt x="150" y="78"/>
                  </a:cubicBezTo>
                  <a:cubicBezTo>
                    <a:pt x="150" y="117"/>
                    <a:pt x="118" y="149"/>
                    <a:pt x="79"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1" name="Oval 36">
              <a:extLst>
                <a:ext uri="{FF2B5EF4-FFF2-40B4-BE49-F238E27FC236}">
                  <a16:creationId xmlns:a16="http://schemas.microsoft.com/office/drawing/2014/main" id="{CAA477AA-75DC-535E-0D78-02481B447A96}"/>
                </a:ext>
              </a:extLst>
            </p:cNvPr>
            <p:cNvSpPr>
              <a:spLocks noChangeArrowheads="1"/>
            </p:cNvSpPr>
            <p:nvPr/>
          </p:nvSpPr>
          <p:spPr bwMode="auto">
            <a:xfrm>
              <a:off x="7940675" y="3665538"/>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2" name="Oval 37">
              <a:extLst>
                <a:ext uri="{FF2B5EF4-FFF2-40B4-BE49-F238E27FC236}">
                  <a16:creationId xmlns:a16="http://schemas.microsoft.com/office/drawing/2014/main" id="{EF1BCD0A-ED59-3831-7F9B-7CA8CDCDB7E7}"/>
                </a:ext>
              </a:extLst>
            </p:cNvPr>
            <p:cNvSpPr>
              <a:spLocks noChangeArrowheads="1"/>
            </p:cNvSpPr>
            <p:nvPr/>
          </p:nvSpPr>
          <p:spPr bwMode="auto">
            <a:xfrm>
              <a:off x="8094663" y="3665538"/>
              <a:ext cx="50800"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3" name="Freeform 38">
              <a:extLst>
                <a:ext uri="{FF2B5EF4-FFF2-40B4-BE49-F238E27FC236}">
                  <a16:creationId xmlns:a16="http://schemas.microsoft.com/office/drawing/2014/main" id="{9086B62D-5F0D-1357-13BC-4658282D0BE2}"/>
                </a:ext>
              </a:extLst>
            </p:cNvPr>
            <p:cNvSpPr>
              <a:spLocks/>
            </p:cNvSpPr>
            <p:nvPr/>
          </p:nvSpPr>
          <p:spPr bwMode="auto">
            <a:xfrm>
              <a:off x="7940675" y="3829051"/>
              <a:ext cx="214313" cy="79375"/>
            </a:xfrm>
            <a:custGeom>
              <a:avLst/>
              <a:gdLst>
                <a:gd name="T0" fmla="*/ 49 w 63"/>
                <a:gd name="T1" fmla="*/ 1 h 23"/>
                <a:gd name="T2" fmla="*/ 42 w 63"/>
                <a:gd name="T3" fmla="*/ 11 h 23"/>
                <a:gd name="T4" fmla="*/ 41 w 63"/>
                <a:gd name="T5" fmla="*/ 15 h 23"/>
                <a:gd name="T6" fmla="*/ 39 w 63"/>
                <a:gd name="T7" fmla="*/ 11 h 23"/>
                <a:gd name="T8" fmla="*/ 31 w 63"/>
                <a:gd name="T9" fmla="*/ 1 h 23"/>
                <a:gd name="T10" fmla="*/ 31 w 63"/>
                <a:gd name="T11" fmla="*/ 1 h 23"/>
                <a:gd name="T12" fmla="*/ 24 w 63"/>
                <a:gd name="T13" fmla="*/ 11 h 23"/>
                <a:gd name="T14" fmla="*/ 22 w 63"/>
                <a:gd name="T15" fmla="*/ 17 h 23"/>
                <a:gd name="T16" fmla="*/ 19 w 63"/>
                <a:gd name="T17" fmla="*/ 11 h 23"/>
                <a:gd name="T18" fmla="*/ 12 w 63"/>
                <a:gd name="T19" fmla="*/ 0 h 23"/>
                <a:gd name="T20" fmla="*/ 0 w 63"/>
                <a:gd name="T21" fmla="*/ 19 h 23"/>
                <a:gd name="T22" fmla="*/ 6 w 63"/>
                <a:gd name="T23" fmla="*/ 20 h 23"/>
                <a:gd name="T24" fmla="*/ 11 w 63"/>
                <a:gd name="T25" fmla="*/ 6 h 23"/>
                <a:gd name="T26" fmla="*/ 14 w 63"/>
                <a:gd name="T27" fmla="*/ 12 h 23"/>
                <a:gd name="T28" fmla="*/ 22 w 63"/>
                <a:gd name="T29" fmla="*/ 23 h 23"/>
                <a:gd name="T30" fmla="*/ 22 w 63"/>
                <a:gd name="T31" fmla="*/ 23 h 23"/>
                <a:gd name="T32" fmla="*/ 30 w 63"/>
                <a:gd name="T33" fmla="*/ 13 h 23"/>
                <a:gd name="T34" fmla="*/ 31 w 63"/>
                <a:gd name="T35" fmla="*/ 8 h 23"/>
                <a:gd name="T36" fmla="*/ 34 w 63"/>
                <a:gd name="T37" fmla="*/ 13 h 23"/>
                <a:gd name="T38" fmla="*/ 41 w 63"/>
                <a:gd name="T39" fmla="*/ 22 h 23"/>
                <a:gd name="T40" fmla="*/ 48 w 63"/>
                <a:gd name="T41" fmla="*/ 12 h 23"/>
                <a:gd name="T42" fmla="*/ 50 w 63"/>
                <a:gd name="T43" fmla="*/ 6 h 23"/>
                <a:gd name="T44" fmla="*/ 58 w 63"/>
                <a:gd name="T45" fmla="*/ 21 h 23"/>
                <a:gd name="T46" fmla="*/ 63 w 63"/>
                <a:gd name="T47" fmla="*/ 19 h 23"/>
                <a:gd name="T48" fmla="*/ 49 w 63"/>
                <a:gd name="T4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23">
                  <a:moveTo>
                    <a:pt x="49" y="1"/>
                  </a:moveTo>
                  <a:cubicBezTo>
                    <a:pt x="45" y="1"/>
                    <a:pt x="44" y="5"/>
                    <a:pt x="42" y="11"/>
                  </a:cubicBezTo>
                  <a:cubicBezTo>
                    <a:pt x="42" y="13"/>
                    <a:pt x="41" y="14"/>
                    <a:pt x="41" y="15"/>
                  </a:cubicBezTo>
                  <a:cubicBezTo>
                    <a:pt x="40" y="14"/>
                    <a:pt x="40" y="13"/>
                    <a:pt x="39" y="11"/>
                  </a:cubicBezTo>
                  <a:cubicBezTo>
                    <a:pt x="37" y="5"/>
                    <a:pt x="35" y="1"/>
                    <a:pt x="31" y="1"/>
                  </a:cubicBezTo>
                  <a:cubicBezTo>
                    <a:pt x="31" y="1"/>
                    <a:pt x="31" y="1"/>
                    <a:pt x="31" y="1"/>
                  </a:cubicBezTo>
                  <a:cubicBezTo>
                    <a:pt x="28" y="1"/>
                    <a:pt x="26" y="5"/>
                    <a:pt x="24" y="11"/>
                  </a:cubicBezTo>
                  <a:cubicBezTo>
                    <a:pt x="23" y="13"/>
                    <a:pt x="23" y="15"/>
                    <a:pt x="22" y="17"/>
                  </a:cubicBezTo>
                  <a:cubicBezTo>
                    <a:pt x="21" y="15"/>
                    <a:pt x="20" y="12"/>
                    <a:pt x="19" y="11"/>
                  </a:cubicBezTo>
                  <a:cubicBezTo>
                    <a:pt x="17" y="3"/>
                    <a:pt x="15" y="0"/>
                    <a:pt x="12" y="0"/>
                  </a:cubicBezTo>
                  <a:cubicBezTo>
                    <a:pt x="7" y="0"/>
                    <a:pt x="4" y="6"/>
                    <a:pt x="0" y="19"/>
                  </a:cubicBezTo>
                  <a:cubicBezTo>
                    <a:pt x="6" y="20"/>
                    <a:pt x="6" y="20"/>
                    <a:pt x="6" y="20"/>
                  </a:cubicBezTo>
                  <a:cubicBezTo>
                    <a:pt x="7" y="15"/>
                    <a:pt x="9" y="8"/>
                    <a:pt x="11" y="6"/>
                  </a:cubicBezTo>
                  <a:cubicBezTo>
                    <a:pt x="12" y="7"/>
                    <a:pt x="13" y="10"/>
                    <a:pt x="14" y="12"/>
                  </a:cubicBezTo>
                  <a:cubicBezTo>
                    <a:pt x="17" y="19"/>
                    <a:pt x="18" y="23"/>
                    <a:pt x="22" y="23"/>
                  </a:cubicBezTo>
                  <a:cubicBezTo>
                    <a:pt x="22" y="23"/>
                    <a:pt x="22" y="23"/>
                    <a:pt x="22" y="23"/>
                  </a:cubicBezTo>
                  <a:cubicBezTo>
                    <a:pt x="26" y="23"/>
                    <a:pt x="27" y="19"/>
                    <a:pt x="30" y="13"/>
                  </a:cubicBezTo>
                  <a:cubicBezTo>
                    <a:pt x="30" y="11"/>
                    <a:pt x="31" y="9"/>
                    <a:pt x="31" y="8"/>
                  </a:cubicBezTo>
                  <a:cubicBezTo>
                    <a:pt x="32" y="9"/>
                    <a:pt x="33" y="11"/>
                    <a:pt x="34" y="13"/>
                  </a:cubicBezTo>
                  <a:cubicBezTo>
                    <a:pt x="36" y="19"/>
                    <a:pt x="37" y="23"/>
                    <a:pt x="41" y="22"/>
                  </a:cubicBezTo>
                  <a:cubicBezTo>
                    <a:pt x="45" y="22"/>
                    <a:pt x="46" y="19"/>
                    <a:pt x="48" y="12"/>
                  </a:cubicBezTo>
                  <a:cubicBezTo>
                    <a:pt x="48" y="10"/>
                    <a:pt x="49" y="8"/>
                    <a:pt x="50" y="6"/>
                  </a:cubicBezTo>
                  <a:cubicBezTo>
                    <a:pt x="52" y="9"/>
                    <a:pt x="55" y="16"/>
                    <a:pt x="58" y="21"/>
                  </a:cubicBezTo>
                  <a:cubicBezTo>
                    <a:pt x="63" y="19"/>
                    <a:pt x="63" y="19"/>
                    <a:pt x="63" y="19"/>
                  </a:cubicBezTo>
                  <a:cubicBezTo>
                    <a:pt x="57" y="7"/>
                    <a:pt x="54" y="1"/>
                    <a:pt x="4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44" name="Group 43">
            <a:extLst>
              <a:ext uri="{FF2B5EF4-FFF2-40B4-BE49-F238E27FC236}">
                <a16:creationId xmlns:a16="http://schemas.microsoft.com/office/drawing/2014/main" id="{318EAE95-5D34-3499-FD7B-97C31C942F69}"/>
              </a:ext>
              <a:ext uri="{C183D7F6-B498-43B3-948B-1728B52AA6E4}">
                <adec:decorative xmlns:adec="http://schemas.microsoft.com/office/drawing/2017/decorative" val="1"/>
              </a:ext>
            </a:extLst>
          </p:cNvPr>
          <p:cNvGrpSpPr/>
          <p:nvPr/>
        </p:nvGrpSpPr>
        <p:grpSpPr>
          <a:xfrm>
            <a:off x="786000" y="4058207"/>
            <a:ext cx="408788" cy="412426"/>
            <a:chOff x="4302125" y="3509963"/>
            <a:chExt cx="534988" cy="539750"/>
          </a:xfrm>
          <a:solidFill>
            <a:schemeClr val="accent6"/>
          </a:solidFill>
        </p:grpSpPr>
        <p:sp>
          <p:nvSpPr>
            <p:cNvPr id="45" name="Freeform 55">
              <a:extLst>
                <a:ext uri="{FF2B5EF4-FFF2-40B4-BE49-F238E27FC236}">
                  <a16:creationId xmlns:a16="http://schemas.microsoft.com/office/drawing/2014/main" id="{D025E455-BA2A-2CE0-0CA8-409579CA4CA2}"/>
                </a:ext>
              </a:extLst>
            </p:cNvPr>
            <p:cNvSpPr>
              <a:spLocks noEditPoints="1"/>
            </p:cNvSpPr>
            <p:nvPr/>
          </p:nvSpPr>
          <p:spPr bwMode="auto">
            <a:xfrm>
              <a:off x="4302125" y="3509963"/>
              <a:ext cx="534988" cy="539750"/>
            </a:xfrm>
            <a:custGeom>
              <a:avLst/>
              <a:gdLst>
                <a:gd name="T0" fmla="*/ 79 w 157"/>
                <a:gd name="T1" fmla="*/ 0 h 156"/>
                <a:gd name="T2" fmla="*/ 0 w 157"/>
                <a:gd name="T3" fmla="*/ 78 h 156"/>
                <a:gd name="T4" fmla="*/ 79 w 157"/>
                <a:gd name="T5" fmla="*/ 156 h 156"/>
                <a:gd name="T6" fmla="*/ 157 w 157"/>
                <a:gd name="T7" fmla="*/ 78 h 156"/>
                <a:gd name="T8" fmla="*/ 79 w 157"/>
                <a:gd name="T9" fmla="*/ 0 h 156"/>
                <a:gd name="T10" fmla="*/ 79 w 157"/>
                <a:gd name="T11" fmla="*/ 149 h 156"/>
                <a:gd name="T12" fmla="*/ 8 w 157"/>
                <a:gd name="T13" fmla="*/ 78 h 156"/>
                <a:gd name="T14" fmla="*/ 40 w 157"/>
                <a:gd name="T15" fmla="*/ 19 h 156"/>
                <a:gd name="T16" fmla="*/ 53 w 157"/>
                <a:gd name="T17" fmla="*/ 11 h 156"/>
                <a:gd name="T18" fmla="*/ 100 w 157"/>
                <a:gd name="T19" fmla="*/ 10 h 156"/>
                <a:gd name="T20" fmla="*/ 150 w 157"/>
                <a:gd name="T21" fmla="*/ 78 h 156"/>
                <a:gd name="T22" fmla="*/ 79 w 157"/>
                <a:gd name="T23" fmla="*/ 14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56">
                  <a:moveTo>
                    <a:pt x="79" y="0"/>
                  </a:moveTo>
                  <a:cubicBezTo>
                    <a:pt x="36" y="0"/>
                    <a:pt x="0" y="35"/>
                    <a:pt x="0" y="78"/>
                  </a:cubicBezTo>
                  <a:cubicBezTo>
                    <a:pt x="0" y="121"/>
                    <a:pt x="36" y="156"/>
                    <a:pt x="79" y="156"/>
                  </a:cubicBezTo>
                  <a:cubicBezTo>
                    <a:pt x="122" y="156"/>
                    <a:pt x="157" y="121"/>
                    <a:pt x="157" y="78"/>
                  </a:cubicBezTo>
                  <a:cubicBezTo>
                    <a:pt x="157" y="35"/>
                    <a:pt x="122" y="0"/>
                    <a:pt x="79" y="0"/>
                  </a:cubicBezTo>
                  <a:close/>
                  <a:moveTo>
                    <a:pt x="79" y="149"/>
                  </a:moveTo>
                  <a:cubicBezTo>
                    <a:pt x="40" y="149"/>
                    <a:pt x="8" y="117"/>
                    <a:pt x="8" y="78"/>
                  </a:cubicBezTo>
                  <a:cubicBezTo>
                    <a:pt x="8" y="53"/>
                    <a:pt x="21" y="31"/>
                    <a:pt x="40" y="19"/>
                  </a:cubicBezTo>
                  <a:cubicBezTo>
                    <a:pt x="44" y="16"/>
                    <a:pt x="48" y="13"/>
                    <a:pt x="53" y="11"/>
                  </a:cubicBezTo>
                  <a:cubicBezTo>
                    <a:pt x="68" y="4"/>
                    <a:pt x="85" y="4"/>
                    <a:pt x="100" y="10"/>
                  </a:cubicBezTo>
                  <a:cubicBezTo>
                    <a:pt x="129" y="19"/>
                    <a:pt x="150" y="46"/>
                    <a:pt x="150" y="78"/>
                  </a:cubicBezTo>
                  <a:cubicBezTo>
                    <a:pt x="150" y="117"/>
                    <a:pt x="118" y="149"/>
                    <a:pt x="79"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6" name="Oval 56">
              <a:extLst>
                <a:ext uri="{FF2B5EF4-FFF2-40B4-BE49-F238E27FC236}">
                  <a16:creationId xmlns:a16="http://schemas.microsoft.com/office/drawing/2014/main" id="{FFBC8BAC-BC18-98A6-2572-F551FB923D1D}"/>
                </a:ext>
              </a:extLst>
            </p:cNvPr>
            <p:cNvSpPr>
              <a:spLocks noChangeArrowheads="1"/>
            </p:cNvSpPr>
            <p:nvPr/>
          </p:nvSpPr>
          <p:spPr bwMode="auto">
            <a:xfrm>
              <a:off x="4462463" y="3673476"/>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7" name="Oval 57">
              <a:extLst>
                <a:ext uri="{FF2B5EF4-FFF2-40B4-BE49-F238E27FC236}">
                  <a16:creationId xmlns:a16="http://schemas.microsoft.com/office/drawing/2014/main" id="{27A1EB3D-C1D8-BF3F-25BC-C2054A4FAF6F}"/>
                </a:ext>
              </a:extLst>
            </p:cNvPr>
            <p:cNvSpPr>
              <a:spLocks noChangeArrowheads="1"/>
            </p:cNvSpPr>
            <p:nvPr/>
          </p:nvSpPr>
          <p:spPr bwMode="auto">
            <a:xfrm>
              <a:off x="4616450" y="3673476"/>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8" name="Freeform 58">
              <a:extLst>
                <a:ext uri="{FF2B5EF4-FFF2-40B4-BE49-F238E27FC236}">
                  <a16:creationId xmlns:a16="http://schemas.microsoft.com/office/drawing/2014/main" id="{70D31167-1EEA-EC85-8F4B-C503E0B52D8D}"/>
                </a:ext>
              </a:extLst>
            </p:cNvPr>
            <p:cNvSpPr>
              <a:spLocks/>
            </p:cNvSpPr>
            <p:nvPr/>
          </p:nvSpPr>
          <p:spPr bwMode="auto">
            <a:xfrm>
              <a:off x="4418013" y="3841751"/>
              <a:ext cx="303213" cy="69850"/>
            </a:xfrm>
            <a:custGeom>
              <a:avLst/>
              <a:gdLst>
                <a:gd name="T0" fmla="*/ 89 w 89"/>
                <a:gd name="T1" fmla="*/ 1 h 20"/>
                <a:gd name="T2" fmla="*/ 84 w 89"/>
                <a:gd name="T3" fmla="*/ 1 h 20"/>
                <a:gd name="T4" fmla="*/ 45 w 89"/>
                <a:gd name="T5" fmla="*/ 12 h 20"/>
                <a:gd name="T6" fmla="*/ 5 w 89"/>
                <a:gd name="T7" fmla="*/ 1 h 20"/>
                <a:gd name="T8" fmla="*/ 1 w 89"/>
                <a:gd name="T9" fmla="*/ 1 h 20"/>
                <a:gd name="T10" fmla="*/ 3 w 89"/>
                <a:gd name="T11" fmla="*/ 4 h 20"/>
                <a:gd name="T12" fmla="*/ 0 w 89"/>
                <a:gd name="T13" fmla="*/ 6 h 20"/>
                <a:gd name="T14" fmla="*/ 41 w 89"/>
                <a:gd name="T15" fmla="*/ 19 h 20"/>
                <a:gd name="T16" fmla="*/ 45 w 89"/>
                <a:gd name="T17" fmla="*/ 19 h 20"/>
                <a:gd name="T18" fmla="*/ 89 w 89"/>
                <a:gd name="T19" fmla="*/ 6 h 20"/>
                <a:gd name="T20" fmla="*/ 87 w 89"/>
                <a:gd name="T21" fmla="*/ 4 h 20"/>
                <a:gd name="T22" fmla="*/ 89 w 89"/>
                <a:gd name="T2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20">
                  <a:moveTo>
                    <a:pt x="89" y="1"/>
                  </a:moveTo>
                  <a:cubicBezTo>
                    <a:pt x="88" y="0"/>
                    <a:pt x="85" y="0"/>
                    <a:pt x="84" y="1"/>
                  </a:cubicBezTo>
                  <a:cubicBezTo>
                    <a:pt x="84" y="2"/>
                    <a:pt x="74" y="13"/>
                    <a:pt x="45" y="12"/>
                  </a:cubicBezTo>
                  <a:cubicBezTo>
                    <a:pt x="16" y="13"/>
                    <a:pt x="6" y="2"/>
                    <a:pt x="5" y="1"/>
                  </a:cubicBezTo>
                  <a:cubicBezTo>
                    <a:pt x="4" y="0"/>
                    <a:pt x="2" y="0"/>
                    <a:pt x="1" y="1"/>
                  </a:cubicBezTo>
                  <a:cubicBezTo>
                    <a:pt x="3" y="4"/>
                    <a:pt x="3" y="4"/>
                    <a:pt x="3" y="4"/>
                  </a:cubicBezTo>
                  <a:cubicBezTo>
                    <a:pt x="0" y="6"/>
                    <a:pt x="0" y="6"/>
                    <a:pt x="0" y="6"/>
                  </a:cubicBezTo>
                  <a:cubicBezTo>
                    <a:pt x="2" y="8"/>
                    <a:pt x="13" y="19"/>
                    <a:pt x="41" y="19"/>
                  </a:cubicBezTo>
                  <a:cubicBezTo>
                    <a:pt x="42" y="19"/>
                    <a:pt x="44" y="19"/>
                    <a:pt x="45" y="19"/>
                  </a:cubicBezTo>
                  <a:cubicBezTo>
                    <a:pt x="76" y="20"/>
                    <a:pt x="87" y="8"/>
                    <a:pt x="89" y="6"/>
                  </a:cubicBezTo>
                  <a:cubicBezTo>
                    <a:pt x="87" y="4"/>
                    <a:pt x="87" y="4"/>
                    <a:pt x="87" y="4"/>
                  </a:cubicBezTo>
                  <a:lnTo>
                    <a:pt x="8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sp>
        <p:nvSpPr>
          <p:cNvPr id="2" name="Title 1">
            <a:extLst>
              <a:ext uri="{FF2B5EF4-FFF2-40B4-BE49-F238E27FC236}">
                <a16:creationId xmlns:a16="http://schemas.microsoft.com/office/drawing/2014/main" id="{4B578CD7-52F1-2D67-2D76-39DDC58C99DE}"/>
              </a:ext>
            </a:extLst>
          </p:cNvPr>
          <p:cNvSpPr>
            <a:spLocks noGrp="1"/>
          </p:cNvSpPr>
          <p:nvPr>
            <p:ph type="title"/>
          </p:nvPr>
        </p:nvSpPr>
        <p:spPr/>
        <p:txBody>
          <a:bodyPr vert="horz"/>
          <a:lstStyle/>
          <a:p>
            <a:r>
              <a:rPr lang="en-US" sz="2000" dirty="0"/>
              <a:t>Conversation guides and tips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738079" y="1387337"/>
            <a:ext cx="3747283" cy="3613587"/>
          </a:xfrm>
          <a:prstGeom prst="rect">
            <a:avLst/>
          </a:prstGeom>
          <a:noFill/>
        </p:spPr>
        <p:txBody>
          <a:bodyPr wrap="square" numCol="1" spcCol="180000">
            <a:noAutofit/>
          </a:bodyPr>
          <a:lstStyle/>
          <a:p>
            <a:pPr>
              <a:spcBef>
                <a:spcPts val="648"/>
              </a:spcBef>
              <a:spcAft>
                <a:spcPts val="4200"/>
              </a:spcAft>
            </a:pPr>
            <a:r>
              <a:rPr lang="en-AU" sz="1727" b="1" dirty="0">
                <a:solidFill>
                  <a:schemeClr val="accent6"/>
                </a:solidFill>
                <a:latin typeface="Arial" panose="020B0604020202020204" pitchFamily="34" charset="0"/>
                <a:cs typeface="Arial" panose="020B0604020202020204" pitchFamily="34" charset="0"/>
              </a:rPr>
              <a:t>When a decision</a:t>
            </a:r>
            <a:br>
              <a:rPr lang="en-AU" sz="1727" b="1" dirty="0">
                <a:solidFill>
                  <a:schemeClr val="accent6"/>
                </a:solidFill>
                <a:latin typeface="Arial" panose="020B0604020202020204" pitchFamily="34" charset="0"/>
                <a:cs typeface="Arial" panose="020B0604020202020204" pitchFamily="34" charset="0"/>
              </a:rPr>
            </a:br>
            <a:r>
              <a:rPr lang="en-AU" sz="1727" b="1" dirty="0">
                <a:solidFill>
                  <a:schemeClr val="accent6"/>
                </a:solidFill>
                <a:latin typeface="Arial" panose="020B0604020202020204" pitchFamily="34" charset="0"/>
                <a:cs typeface="Arial" panose="020B0604020202020204" pitchFamily="34" charset="0"/>
              </a:rPr>
              <a:t>is taking longer than</a:t>
            </a:r>
            <a:br>
              <a:rPr lang="en-AU" sz="1727" b="1" dirty="0">
                <a:solidFill>
                  <a:schemeClr val="accent6"/>
                </a:solidFill>
                <a:latin typeface="Arial" panose="020B0604020202020204" pitchFamily="34" charset="0"/>
                <a:cs typeface="Arial" panose="020B0604020202020204" pitchFamily="34" charset="0"/>
              </a:rPr>
            </a:br>
            <a:r>
              <a:rPr lang="en-AU" sz="1727" b="1" dirty="0">
                <a:solidFill>
                  <a:schemeClr val="accent6"/>
                </a:solidFill>
                <a:latin typeface="Arial" panose="020B0604020202020204" pitchFamily="34" charset="0"/>
                <a:cs typeface="Arial" panose="020B0604020202020204" pitchFamily="34" charset="0"/>
              </a:rPr>
              <a:t>the planner advised</a:t>
            </a:r>
            <a:endParaRPr lang="en-AU" sz="1295" dirty="0">
              <a:solidFill>
                <a:schemeClr val="accent6"/>
              </a:solidFill>
              <a:latin typeface="Arial" panose="020B0604020202020204" pitchFamily="34" charset="0"/>
              <a:cs typeface="Arial" panose="020B0604020202020204" pitchFamily="34" charset="0"/>
            </a:endParaRPr>
          </a:p>
          <a:p>
            <a:pPr marL="584266">
              <a:spcBef>
                <a:spcPts val="648"/>
              </a:spcBef>
              <a:spcAft>
                <a:spcPts val="1200"/>
              </a:spcAft>
            </a:pPr>
            <a:r>
              <a:rPr lang="en-AU" sz="1295" dirty="0">
                <a:solidFill>
                  <a:schemeClr val="accent6"/>
                </a:solidFill>
                <a:latin typeface="Arial" panose="020B0604020202020204" pitchFamily="34" charset="0"/>
                <a:cs typeface="Arial" panose="020B0604020202020204" pitchFamily="34" charset="0"/>
              </a:rPr>
              <a:t>This person might be feeling annoyed and frustrated. They will want to understand why their application has been held up and when they can expect an outcome / progress.</a:t>
            </a:r>
          </a:p>
          <a:p>
            <a:pPr marL="584266">
              <a:spcBef>
                <a:spcPts val="648"/>
              </a:spcBef>
            </a:pPr>
            <a:r>
              <a:rPr lang="en-AU" sz="1295" dirty="0">
                <a:solidFill>
                  <a:schemeClr val="accent6"/>
                </a:solidFill>
                <a:latin typeface="Arial" panose="020B0604020202020204" pitchFamily="34" charset="0"/>
                <a:cs typeface="Arial" panose="020B0604020202020204" pitchFamily="34" charset="0"/>
              </a:rPr>
              <a:t>This person might be alternatively/also feel well supported and that their application is being reviewed thoroughly.</a:t>
            </a:r>
          </a:p>
        </p:txBody>
      </p:sp>
      <p:sp>
        <p:nvSpPr>
          <p:cNvPr id="16" name="TextBox 15">
            <a:extLst>
              <a:ext uri="{FF2B5EF4-FFF2-40B4-BE49-F238E27FC236}">
                <a16:creationId xmlns:a16="http://schemas.microsoft.com/office/drawing/2014/main" id="{30482F88-019C-05F1-3E0E-54DF37C71418}"/>
              </a:ext>
            </a:extLst>
          </p:cNvPr>
          <p:cNvSpPr txBox="1"/>
          <p:nvPr/>
        </p:nvSpPr>
        <p:spPr>
          <a:xfrm>
            <a:off x="5038656" y="3089042"/>
            <a:ext cx="1989767" cy="1594520"/>
          </a:xfrm>
          <a:prstGeom prst="rect">
            <a:avLst/>
          </a:prstGeom>
          <a:noFill/>
        </p:spPr>
        <p:txBody>
          <a:bodyPr wrap="square" numCol="1" spcCol="180000">
            <a:noAutofit/>
          </a:bodyPr>
          <a:lstStyle/>
          <a:p>
            <a:pPr>
              <a:spcBef>
                <a:spcPts val="1295"/>
              </a:spcBef>
            </a:pPr>
            <a:r>
              <a:rPr lang="en-AU" sz="1295" b="1" dirty="0">
                <a:solidFill>
                  <a:schemeClr val="accent6"/>
                </a:solidFill>
                <a:latin typeface="Arial" panose="020B0604020202020204" pitchFamily="34" charset="0"/>
                <a:cs typeface="Arial" panose="020B0604020202020204" pitchFamily="34" charset="0"/>
              </a:rPr>
              <a:t>Useful tools and links</a:t>
            </a:r>
            <a:r>
              <a:rPr lang="en-AU" sz="1295" dirty="0">
                <a:solidFill>
                  <a:schemeClr val="accent6"/>
                </a:solidFill>
                <a:latin typeface="Arial" panose="020B0604020202020204" pitchFamily="34" charset="0"/>
                <a:cs typeface="Arial" panose="020B0604020202020204" pitchFamily="34" charset="0"/>
              </a:rPr>
              <a:t>:</a:t>
            </a: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Getting Started Guide</a:t>
            </a:r>
            <a:endParaRPr lang="en-AU" sz="1295" dirty="0">
              <a:solidFill>
                <a:schemeClr val="accent6"/>
              </a:solidFill>
              <a:highlight>
                <a:srgbClr val="FFFF00"/>
              </a:highlight>
              <a:latin typeface="Arial" panose="020B0604020202020204" pitchFamily="34" charset="0"/>
              <a:cs typeface="Arial" panose="020B0604020202020204" pitchFamily="34" charset="0"/>
            </a:endParaRP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Planning Process Overview Guide</a:t>
            </a:r>
            <a:endParaRPr lang="en-AU" sz="1295" dirty="0">
              <a:solidFill>
                <a:schemeClr val="accent6"/>
              </a:solidFill>
              <a:highlight>
                <a:srgbClr val="FFFF00"/>
              </a:highlight>
              <a:latin typeface="Arial" panose="020B0604020202020204" pitchFamily="34" charset="0"/>
              <a:cs typeface="Arial" panose="020B0604020202020204" pitchFamily="34" charset="0"/>
            </a:endParaRP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FAQs on website</a:t>
            </a:r>
            <a:endParaRPr lang="en-AU" sz="1295" dirty="0">
              <a:solidFill>
                <a:schemeClr val="accent6"/>
              </a:solidFill>
              <a:highlight>
                <a:srgbClr val="FFFF00"/>
              </a:highlight>
              <a:latin typeface="Arial" panose="020B0604020202020204" pitchFamily="34" charset="0"/>
              <a:cs typeface="Arial" panose="020B0604020202020204" pitchFamily="34" charset="0"/>
            </a:endParaRPr>
          </a:p>
          <a:p>
            <a:pPr>
              <a:spcBef>
                <a:spcPts val="1295"/>
              </a:spcBef>
            </a:pPr>
            <a:endParaRPr lang="en-AU" sz="1511" dirty="0">
              <a:solidFill>
                <a:schemeClr val="accent6"/>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6926B0C0-661E-115D-C15C-2804ED1178EE}"/>
              </a:ext>
            </a:extLst>
          </p:cNvPr>
          <p:cNvSpPr txBox="1"/>
          <p:nvPr/>
        </p:nvSpPr>
        <p:spPr>
          <a:xfrm>
            <a:off x="1030705" y="5370758"/>
            <a:ext cx="492443" cy="369332"/>
          </a:xfrm>
          <a:prstGeom prst="rect">
            <a:avLst/>
          </a:prstGeom>
          <a:noFill/>
        </p:spPr>
        <p:txBody>
          <a:bodyPr wrap="none" rtlCol="0">
            <a:spAutoFit/>
          </a:bodyPr>
          <a:lstStyle/>
          <a:p>
            <a:r>
              <a:rPr lang="en-US" sz="1800" b="1" dirty="0">
                <a:solidFill>
                  <a:schemeClr val="accent6"/>
                </a:solidFill>
              </a:rPr>
              <a:t>Do</a:t>
            </a:r>
          </a:p>
        </p:txBody>
      </p:sp>
      <p:sp>
        <p:nvSpPr>
          <p:cNvPr id="15" name="TextBox 14">
            <a:extLst>
              <a:ext uri="{FF2B5EF4-FFF2-40B4-BE49-F238E27FC236}">
                <a16:creationId xmlns:a16="http://schemas.microsoft.com/office/drawing/2014/main" id="{D4C4D081-E46D-53C4-8E21-CAE344A98604}"/>
              </a:ext>
            </a:extLst>
          </p:cNvPr>
          <p:cNvSpPr txBox="1"/>
          <p:nvPr/>
        </p:nvSpPr>
        <p:spPr>
          <a:xfrm>
            <a:off x="545094" y="5944933"/>
            <a:ext cx="3108462" cy="4076392"/>
          </a:xfrm>
          <a:prstGeom prst="rect">
            <a:avLst/>
          </a:prstGeom>
          <a:noFill/>
        </p:spPr>
        <p:txBody>
          <a:bodyPr wrap="square" numCol="1" spcCol="180000">
            <a:noAutofit/>
          </a:bodyPr>
          <a:lstStyle/>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Call the applicant at the earliest possible opportunity after discovering that additional time will be required</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Manage expectations </a:t>
            </a:r>
          </a:p>
          <a:p>
            <a:pPr marL="373006" lvl="1" indent="-186503">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Update applicant on how many referrals are required / waiting to be received</a:t>
            </a:r>
          </a:p>
          <a:p>
            <a:pPr marL="373006" lvl="1" indent="-186503">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Acknowledge that we aim to set reasonable expectations based on our experience, and the subjective nature of planning can cause unforeseen delays</a:t>
            </a:r>
          </a:p>
          <a:p>
            <a:pPr marL="373006" lvl="1" indent="-186503">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Talk through the reasons for the delay, and how the additional time will add to the quality of the assessment process</a:t>
            </a:r>
          </a:p>
        </p:txBody>
      </p:sp>
      <p:sp>
        <p:nvSpPr>
          <p:cNvPr id="59" name="TextBox 58">
            <a:extLst>
              <a:ext uri="{FF2B5EF4-FFF2-40B4-BE49-F238E27FC236}">
                <a16:creationId xmlns:a16="http://schemas.microsoft.com/office/drawing/2014/main" id="{C25CAA2B-322E-9225-3D54-EB8912BE3F5C}"/>
              </a:ext>
            </a:extLst>
          </p:cNvPr>
          <p:cNvSpPr txBox="1"/>
          <p:nvPr/>
        </p:nvSpPr>
        <p:spPr>
          <a:xfrm>
            <a:off x="3925545" y="5323240"/>
            <a:ext cx="3108462" cy="1848326"/>
          </a:xfrm>
          <a:prstGeom prst="rect">
            <a:avLst/>
          </a:prstGeom>
          <a:noFill/>
        </p:spPr>
        <p:txBody>
          <a:bodyPr wrap="square" numCol="1" spcCol="180000">
            <a:spAutoFit/>
          </a:bodyPr>
          <a:lstStyle/>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Emphasise what is working well with the application</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Stay calm and understanding of any frustrations expressed by the applicant</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Check with your coordinator before prioritising a task due to unforeseen delays</a:t>
            </a:r>
            <a:endParaRPr lang="en-AU" sz="1400" dirty="0">
              <a:latin typeface="Arial" panose="020B0604020202020204" pitchFamily="34" charset="0"/>
              <a:cs typeface="Arial" panose="020B0604020202020204" pitchFamily="34" charset="0"/>
            </a:endParaRPr>
          </a:p>
          <a:p>
            <a:pPr>
              <a:spcBef>
                <a:spcPts val="648"/>
              </a:spcBef>
            </a:pPr>
            <a:endParaRPr lang="en-AU" sz="1400" dirty="0">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8FE1DF29-0FF5-1772-077E-D8D0CEA5874F}"/>
              </a:ext>
            </a:extLst>
          </p:cNvPr>
          <p:cNvSpPr txBox="1"/>
          <p:nvPr/>
        </p:nvSpPr>
        <p:spPr>
          <a:xfrm>
            <a:off x="4547440" y="7462463"/>
            <a:ext cx="774570" cy="369332"/>
          </a:xfrm>
          <a:prstGeom prst="rect">
            <a:avLst/>
          </a:prstGeom>
          <a:noFill/>
        </p:spPr>
        <p:txBody>
          <a:bodyPr wrap="none" rtlCol="0">
            <a:spAutoFit/>
          </a:bodyPr>
          <a:lstStyle/>
          <a:p>
            <a:r>
              <a:rPr lang="en-US" sz="1800" b="1" dirty="0">
                <a:solidFill>
                  <a:schemeClr val="accent6"/>
                </a:solidFill>
              </a:rPr>
              <a:t>Don’t</a:t>
            </a:r>
          </a:p>
        </p:txBody>
      </p:sp>
      <p:sp>
        <p:nvSpPr>
          <p:cNvPr id="23" name="TextBox 22">
            <a:extLst>
              <a:ext uri="{FF2B5EF4-FFF2-40B4-BE49-F238E27FC236}">
                <a16:creationId xmlns:a16="http://schemas.microsoft.com/office/drawing/2014/main" id="{1D1651D0-2932-01AA-5D6B-082A7B6F611E}"/>
              </a:ext>
            </a:extLst>
          </p:cNvPr>
          <p:cNvSpPr txBox="1"/>
          <p:nvPr/>
        </p:nvSpPr>
        <p:spPr>
          <a:xfrm>
            <a:off x="3925545" y="8047385"/>
            <a:ext cx="3108462" cy="1444787"/>
          </a:xfrm>
          <a:prstGeom prst="rect">
            <a:avLst/>
          </a:prstGeom>
          <a:noFill/>
        </p:spPr>
        <p:txBody>
          <a:bodyPr wrap="square" numCol="1" spcCol="180000">
            <a:noAutofit/>
          </a:bodyPr>
          <a:lstStyle/>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Use jargon to explain the process</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Adopt an emotional tone (overly-negative, or overly-positive if trying to reassure the applicant)</a:t>
            </a:r>
          </a:p>
          <a:p>
            <a:pPr marL="185046" indent="-185046">
              <a:spcBef>
                <a:spcPts val="648"/>
              </a:spcBef>
              <a:buFont typeface="Arial" panose="020B0604020202020204" pitchFamily="34" charset="0"/>
              <a:buChar char="•"/>
            </a:pPr>
            <a:r>
              <a:rPr lang="en-AU" sz="1200" dirty="0">
                <a:latin typeface="Arial" panose="020B0604020202020204" pitchFamily="34" charset="0"/>
                <a:cs typeface="Arial" panose="020B0604020202020204" pitchFamily="34" charset="0"/>
              </a:rPr>
              <a:t>Neglect to reference the application itself</a:t>
            </a:r>
          </a:p>
          <a:p>
            <a:pPr marL="185046" indent="-185046">
              <a:spcBef>
                <a:spcPts val="648"/>
              </a:spcBef>
              <a:buFont typeface="Arial" panose="020B0604020202020204" pitchFamily="34" charset="0"/>
              <a:buChar char="•"/>
            </a:pPr>
            <a:endParaRPr lang="en-AU" sz="1200" dirty="0">
              <a:latin typeface="Arial" panose="020B0604020202020204" pitchFamily="34" charset="0"/>
              <a:cs typeface="Arial" panose="020B0604020202020204" pitchFamily="34" charset="0"/>
            </a:endParaRPr>
          </a:p>
          <a:p>
            <a:pPr marL="185046" indent="-185046">
              <a:spcBef>
                <a:spcPts val="648"/>
              </a:spcBef>
              <a:buFont typeface="Arial" panose="020B0604020202020204" pitchFamily="34" charset="0"/>
              <a:buChar char="•"/>
            </a:pPr>
            <a:endParaRPr lang="en-AU" sz="1200" dirty="0">
              <a:latin typeface="Arial" panose="020B0604020202020204" pitchFamily="34" charset="0"/>
              <a:cs typeface="Arial" panose="020B0604020202020204" pitchFamily="34" charset="0"/>
            </a:endParaRPr>
          </a:p>
          <a:p>
            <a:pPr>
              <a:spcBef>
                <a:spcPts val="648"/>
              </a:spcBef>
            </a:pPr>
            <a:endParaRPr lang="en-AU" sz="1400" dirty="0">
              <a:latin typeface="Arial" panose="020B0604020202020204" pitchFamily="34" charset="0"/>
              <a:cs typeface="Arial" panose="020B0604020202020204" pitchFamily="34" charset="0"/>
            </a:endParaRPr>
          </a:p>
        </p:txBody>
      </p:sp>
      <p:cxnSp>
        <p:nvCxnSpPr>
          <p:cNvPr id="60" name="Straight Connector 59">
            <a:extLst>
              <a:ext uri="{FF2B5EF4-FFF2-40B4-BE49-F238E27FC236}">
                <a16:creationId xmlns:a16="http://schemas.microsoft.com/office/drawing/2014/main" id="{411DE286-AD90-F469-2DF9-10FAA4E13E4B}"/>
              </a:ext>
              <a:ext uri="{C183D7F6-B498-43B3-948B-1728B52AA6E4}">
                <adec:decorative xmlns:adec="http://schemas.microsoft.com/office/drawing/2017/decorative" val="1"/>
              </a:ext>
            </a:extLst>
          </p:cNvPr>
          <p:cNvCxnSpPr>
            <a:cxnSpLocks/>
          </p:cNvCxnSpPr>
          <p:nvPr/>
        </p:nvCxnSpPr>
        <p:spPr>
          <a:xfrm>
            <a:off x="788324" y="2531424"/>
            <a:ext cx="36631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1B613E95-3600-5FA1-CDF8-52B90513A50E}"/>
              </a:ext>
              <a:ext uri="{C183D7F6-B498-43B3-948B-1728B52AA6E4}">
                <adec:decorative xmlns:adec="http://schemas.microsoft.com/office/drawing/2017/decorative" val="1"/>
              </a:ext>
            </a:extLst>
          </p:cNvPr>
          <p:cNvGrpSpPr>
            <a:grpSpLocks noChangeAspect="1"/>
          </p:cNvGrpSpPr>
          <p:nvPr/>
        </p:nvGrpSpPr>
        <p:grpSpPr>
          <a:xfrm>
            <a:off x="5181924" y="2675915"/>
            <a:ext cx="343366" cy="327570"/>
            <a:chOff x="4981441" y="2212806"/>
            <a:chExt cx="552450" cy="527050"/>
          </a:xfrm>
          <a:solidFill>
            <a:schemeClr val="accent1"/>
          </a:solidFill>
        </p:grpSpPr>
        <p:sp>
          <p:nvSpPr>
            <p:cNvPr id="62" name="Freeform 29">
              <a:extLst>
                <a:ext uri="{FF2B5EF4-FFF2-40B4-BE49-F238E27FC236}">
                  <a16:creationId xmlns:a16="http://schemas.microsoft.com/office/drawing/2014/main" id="{D0810BE9-A40F-8D49-4267-1C7AB8EAEF97}"/>
                </a:ext>
              </a:extLst>
            </p:cNvPr>
            <p:cNvSpPr>
              <a:spLocks noEditPoints="1"/>
            </p:cNvSpPr>
            <p:nvPr/>
          </p:nvSpPr>
          <p:spPr bwMode="auto">
            <a:xfrm>
              <a:off x="5051425" y="2636838"/>
              <a:ext cx="28575" cy="30163"/>
            </a:xfrm>
            <a:custGeom>
              <a:avLst/>
              <a:gdLst>
                <a:gd name="T0" fmla="*/ 4 w 9"/>
                <a:gd name="T1" fmla="*/ 0 h 9"/>
                <a:gd name="T2" fmla="*/ 1 w 9"/>
                <a:gd name="T3" fmla="*/ 2 h 9"/>
                <a:gd name="T4" fmla="*/ 0 w 9"/>
                <a:gd name="T5" fmla="*/ 5 h 9"/>
                <a:gd name="T6" fmla="*/ 4 w 9"/>
                <a:gd name="T7" fmla="*/ 9 h 9"/>
                <a:gd name="T8" fmla="*/ 9 w 9"/>
                <a:gd name="T9" fmla="*/ 5 h 9"/>
                <a:gd name="T10" fmla="*/ 4 w 9"/>
                <a:gd name="T11" fmla="*/ 0 h 9"/>
                <a:gd name="T12" fmla="*/ 4 w 9"/>
                <a:gd name="T13" fmla="*/ 8 h 9"/>
                <a:gd name="T14" fmla="*/ 1 w 9"/>
                <a:gd name="T15" fmla="*/ 5 h 9"/>
                <a:gd name="T16" fmla="*/ 2 w 9"/>
                <a:gd name="T17" fmla="*/ 2 h 9"/>
                <a:gd name="T18" fmla="*/ 2 w 9"/>
                <a:gd name="T19" fmla="*/ 2 h 9"/>
                <a:gd name="T20" fmla="*/ 4 w 9"/>
                <a:gd name="T21" fmla="*/ 2 h 9"/>
                <a:gd name="T22" fmla="*/ 7 w 9"/>
                <a:gd name="T23" fmla="*/ 5 h 9"/>
                <a:gd name="T24" fmla="*/ 4 w 9"/>
                <a:gd name="T2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4" y="0"/>
                  </a:moveTo>
                  <a:cubicBezTo>
                    <a:pt x="3" y="0"/>
                    <a:pt x="2" y="1"/>
                    <a:pt x="1" y="2"/>
                  </a:cubicBezTo>
                  <a:cubicBezTo>
                    <a:pt x="0" y="2"/>
                    <a:pt x="0" y="4"/>
                    <a:pt x="0" y="5"/>
                  </a:cubicBezTo>
                  <a:cubicBezTo>
                    <a:pt x="0" y="7"/>
                    <a:pt x="2" y="9"/>
                    <a:pt x="4" y="9"/>
                  </a:cubicBezTo>
                  <a:cubicBezTo>
                    <a:pt x="7" y="9"/>
                    <a:pt x="9" y="7"/>
                    <a:pt x="9" y="5"/>
                  </a:cubicBezTo>
                  <a:cubicBezTo>
                    <a:pt x="9" y="2"/>
                    <a:pt x="7" y="0"/>
                    <a:pt x="4" y="0"/>
                  </a:cubicBezTo>
                  <a:close/>
                  <a:moveTo>
                    <a:pt x="4" y="8"/>
                  </a:moveTo>
                  <a:cubicBezTo>
                    <a:pt x="2" y="8"/>
                    <a:pt x="1" y="6"/>
                    <a:pt x="1" y="5"/>
                  </a:cubicBezTo>
                  <a:cubicBezTo>
                    <a:pt x="1" y="4"/>
                    <a:pt x="1" y="3"/>
                    <a:pt x="2" y="2"/>
                  </a:cubicBezTo>
                  <a:cubicBezTo>
                    <a:pt x="2" y="2"/>
                    <a:pt x="2" y="2"/>
                    <a:pt x="2" y="2"/>
                  </a:cubicBezTo>
                  <a:cubicBezTo>
                    <a:pt x="2" y="2"/>
                    <a:pt x="3" y="2"/>
                    <a:pt x="4" y="2"/>
                  </a:cubicBezTo>
                  <a:cubicBezTo>
                    <a:pt x="6" y="2"/>
                    <a:pt x="7" y="3"/>
                    <a:pt x="7" y="5"/>
                  </a:cubicBezTo>
                  <a:cubicBezTo>
                    <a:pt x="7" y="6"/>
                    <a:pt x="6"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3" name="Freeform 31">
              <a:extLst>
                <a:ext uri="{FF2B5EF4-FFF2-40B4-BE49-F238E27FC236}">
                  <a16:creationId xmlns:a16="http://schemas.microsoft.com/office/drawing/2014/main" id="{6F91554A-01D7-4A93-0609-C6F6636EB2B9}"/>
                </a:ext>
              </a:extLst>
            </p:cNvPr>
            <p:cNvSpPr>
              <a:spLocks/>
            </p:cNvSpPr>
            <p:nvPr/>
          </p:nvSpPr>
          <p:spPr bwMode="auto">
            <a:xfrm>
              <a:off x="5051425" y="2636838"/>
              <a:ext cx="28575" cy="30163"/>
            </a:xfrm>
            <a:custGeom>
              <a:avLst/>
              <a:gdLst>
                <a:gd name="T0" fmla="*/ 4 w 9"/>
                <a:gd name="T1" fmla="*/ 9 h 9"/>
                <a:gd name="T2" fmla="*/ 0 w 9"/>
                <a:gd name="T3" fmla="*/ 5 h 9"/>
                <a:gd name="T4" fmla="*/ 1 w 9"/>
                <a:gd name="T5" fmla="*/ 2 h 9"/>
                <a:gd name="T6" fmla="*/ 4 w 9"/>
                <a:gd name="T7" fmla="*/ 0 h 9"/>
                <a:gd name="T8" fmla="*/ 9 w 9"/>
                <a:gd name="T9" fmla="*/ 5 h 9"/>
                <a:gd name="T10" fmla="*/ 4 w 9"/>
                <a:gd name="T11" fmla="*/ 9 h 9"/>
              </a:gdLst>
              <a:ahLst/>
              <a:cxnLst>
                <a:cxn ang="0">
                  <a:pos x="T0" y="T1"/>
                </a:cxn>
                <a:cxn ang="0">
                  <a:pos x="T2" y="T3"/>
                </a:cxn>
                <a:cxn ang="0">
                  <a:pos x="T4" y="T5"/>
                </a:cxn>
                <a:cxn ang="0">
                  <a:pos x="T6" y="T7"/>
                </a:cxn>
                <a:cxn ang="0">
                  <a:pos x="T8" y="T9"/>
                </a:cxn>
                <a:cxn ang="0">
                  <a:pos x="T10" y="T11"/>
                </a:cxn>
              </a:cxnLst>
              <a:rect l="0" t="0" r="r" b="b"/>
              <a:pathLst>
                <a:path w="9" h="9">
                  <a:moveTo>
                    <a:pt x="4" y="9"/>
                  </a:moveTo>
                  <a:cubicBezTo>
                    <a:pt x="2" y="9"/>
                    <a:pt x="0" y="7"/>
                    <a:pt x="0" y="5"/>
                  </a:cubicBezTo>
                  <a:cubicBezTo>
                    <a:pt x="0" y="4"/>
                    <a:pt x="0" y="2"/>
                    <a:pt x="1" y="2"/>
                  </a:cubicBezTo>
                  <a:cubicBezTo>
                    <a:pt x="2" y="1"/>
                    <a:pt x="3" y="0"/>
                    <a:pt x="4" y="0"/>
                  </a:cubicBezTo>
                  <a:cubicBezTo>
                    <a:pt x="7" y="0"/>
                    <a:pt x="9" y="2"/>
                    <a:pt x="9" y="5"/>
                  </a:cubicBezTo>
                  <a:cubicBezTo>
                    <a:pt x="9" y="7"/>
                    <a:pt x="7"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4" name="Freeform 32">
              <a:extLst>
                <a:ext uri="{FF2B5EF4-FFF2-40B4-BE49-F238E27FC236}">
                  <a16:creationId xmlns:a16="http://schemas.microsoft.com/office/drawing/2014/main" id="{31B9578C-2280-1422-63E6-49B6B63A0286}"/>
                </a:ext>
              </a:extLst>
            </p:cNvPr>
            <p:cNvSpPr>
              <a:spLocks noEditPoints="1"/>
            </p:cNvSpPr>
            <p:nvPr/>
          </p:nvSpPr>
          <p:spPr bwMode="auto">
            <a:xfrm>
              <a:off x="4981441" y="2212806"/>
              <a:ext cx="552450" cy="527050"/>
            </a:xfrm>
            <a:custGeom>
              <a:avLst/>
              <a:gdLst>
                <a:gd name="T0" fmla="*/ 164 w 173"/>
                <a:gd name="T1" fmla="*/ 34 h 165"/>
                <a:gd name="T2" fmla="*/ 161 w 173"/>
                <a:gd name="T3" fmla="*/ 37 h 165"/>
                <a:gd name="T4" fmla="*/ 161 w 173"/>
                <a:gd name="T5" fmla="*/ 37 h 165"/>
                <a:gd name="T6" fmla="*/ 142 w 173"/>
                <a:gd name="T7" fmla="*/ 55 h 165"/>
                <a:gd name="T8" fmla="*/ 142 w 173"/>
                <a:gd name="T9" fmla="*/ 55 h 165"/>
                <a:gd name="T10" fmla="*/ 128 w 173"/>
                <a:gd name="T11" fmla="*/ 61 h 165"/>
                <a:gd name="T12" fmla="*/ 108 w 173"/>
                <a:gd name="T13" fmla="*/ 41 h 165"/>
                <a:gd name="T14" fmla="*/ 114 w 173"/>
                <a:gd name="T15" fmla="*/ 28 h 165"/>
                <a:gd name="T16" fmla="*/ 136 w 173"/>
                <a:gd name="T17" fmla="*/ 6 h 165"/>
                <a:gd name="T18" fmla="*/ 114 w 173"/>
                <a:gd name="T19" fmla="*/ 0 h 165"/>
                <a:gd name="T20" fmla="*/ 92 w 173"/>
                <a:gd name="T21" fmla="*/ 9 h 165"/>
                <a:gd name="T22" fmla="*/ 71 w 173"/>
                <a:gd name="T23" fmla="*/ 29 h 165"/>
                <a:gd name="T24" fmla="*/ 71 w 173"/>
                <a:gd name="T25" fmla="*/ 71 h 165"/>
                <a:gd name="T26" fmla="*/ 71 w 173"/>
                <a:gd name="T27" fmla="*/ 71 h 165"/>
                <a:gd name="T28" fmla="*/ 71 w 173"/>
                <a:gd name="T29" fmla="*/ 72 h 165"/>
                <a:gd name="T30" fmla="*/ 7 w 173"/>
                <a:gd name="T31" fmla="*/ 127 h 165"/>
                <a:gd name="T32" fmla="*/ 0 w 173"/>
                <a:gd name="T33" fmla="*/ 143 h 165"/>
                <a:gd name="T34" fmla="*/ 23 w 173"/>
                <a:gd name="T35" fmla="*/ 165 h 165"/>
                <a:gd name="T36" fmla="*/ 39 w 173"/>
                <a:gd name="T37" fmla="*/ 158 h 165"/>
                <a:gd name="T38" fmla="*/ 97 w 173"/>
                <a:gd name="T39" fmla="*/ 96 h 165"/>
                <a:gd name="T40" fmla="*/ 98 w 173"/>
                <a:gd name="T41" fmla="*/ 96 h 165"/>
                <a:gd name="T42" fmla="*/ 125 w 173"/>
                <a:gd name="T43" fmla="*/ 105 h 165"/>
                <a:gd name="T44" fmla="*/ 141 w 173"/>
                <a:gd name="T45" fmla="*/ 98 h 165"/>
                <a:gd name="T46" fmla="*/ 162 w 173"/>
                <a:gd name="T47" fmla="*/ 78 h 165"/>
                <a:gd name="T48" fmla="*/ 164 w 173"/>
                <a:gd name="T49" fmla="*/ 34 h 165"/>
                <a:gd name="T50" fmla="*/ 157 w 173"/>
                <a:gd name="T51" fmla="*/ 73 h 165"/>
                <a:gd name="T52" fmla="*/ 136 w 173"/>
                <a:gd name="T53" fmla="*/ 94 h 165"/>
                <a:gd name="T54" fmla="*/ 125 w 173"/>
                <a:gd name="T55" fmla="*/ 98 h 165"/>
                <a:gd name="T56" fmla="*/ 99 w 173"/>
                <a:gd name="T57" fmla="*/ 90 h 165"/>
                <a:gd name="T58" fmla="*/ 99 w 173"/>
                <a:gd name="T59" fmla="*/ 90 h 165"/>
                <a:gd name="T60" fmla="*/ 98 w 173"/>
                <a:gd name="T61" fmla="*/ 89 h 165"/>
                <a:gd name="T62" fmla="*/ 94 w 173"/>
                <a:gd name="T63" fmla="*/ 90 h 165"/>
                <a:gd name="T64" fmla="*/ 94 w 173"/>
                <a:gd name="T65" fmla="*/ 91 h 165"/>
                <a:gd name="T66" fmla="*/ 94 w 173"/>
                <a:gd name="T67" fmla="*/ 91 h 165"/>
                <a:gd name="T68" fmla="*/ 34 w 173"/>
                <a:gd name="T69" fmla="*/ 154 h 165"/>
                <a:gd name="T70" fmla="*/ 23 w 173"/>
                <a:gd name="T71" fmla="*/ 158 h 165"/>
                <a:gd name="T72" fmla="*/ 7 w 173"/>
                <a:gd name="T73" fmla="*/ 143 h 165"/>
                <a:gd name="T74" fmla="*/ 12 w 173"/>
                <a:gd name="T75" fmla="*/ 132 h 165"/>
                <a:gd name="T76" fmla="*/ 77 w 173"/>
                <a:gd name="T77" fmla="*/ 75 h 165"/>
                <a:gd name="T78" fmla="*/ 77 w 173"/>
                <a:gd name="T79" fmla="*/ 75 h 165"/>
                <a:gd name="T80" fmla="*/ 77 w 173"/>
                <a:gd name="T81" fmla="*/ 74 h 165"/>
                <a:gd name="T82" fmla="*/ 79 w 173"/>
                <a:gd name="T83" fmla="*/ 72 h 165"/>
                <a:gd name="T84" fmla="*/ 78 w 173"/>
                <a:gd name="T85" fmla="*/ 70 h 165"/>
                <a:gd name="T86" fmla="*/ 78 w 173"/>
                <a:gd name="T87" fmla="*/ 70 h 165"/>
                <a:gd name="T88" fmla="*/ 78 w 173"/>
                <a:gd name="T89" fmla="*/ 70 h 165"/>
                <a:gd name="T90" fmla="*/ 76 w 173"/>
                <a:gd name="T91" fmla="*/ 34 h 165"/>
                <a:gd name="T92" fmla="*/ 97 w 173"/>
                <a:gd name="T93" fmla="*/ 13 h 165"/>
                <a:gd name="T94" fmla="*/ 114 w 173"/>
                <a:gd name="T95" fmla="*/ 7 h 165"/>
                <a:gd name="T96" fmla="*/ 123 w 173"/>
                <a:gd name="T97" fmla="*/ 8 h 165"/>
                <a:gd name="T98" fmla="*/ 124 w 173"/>
                <a:gd name="T99" fmla="*/ 8 h 165"/>
                <a:gd name="T100" fmla="*/ 109 w 173"/>
                <a:gd name="T101" fmla="*/ 23 h 165"/>
                <a:gd name="T102" fmla="*/ 101 w 173"/>
                <a:gd name="T103" fmla="*/ 41 h 165"/>
                <a:gd name="T104" fmla="*/ 128 w 173"/>
                <a:gd name="T105" fmla="*/ 67 h 165"/>
                <a:gd name="T106" fmla="*/ 147 w 173"/>
                <a:gd name="T107" fmla="*/ 59 h 165"/>
                <a:gd name="T108" fmla="*/ 147 w 173"/>
                <a:gd name="T109" fmla="*/ 59 h 165"/>
                <a:gd name="T110" fmla="*/ 147 w 173"/>
                <a:gd name="T111" fmla="*/ 59 h 165"/>
                <a:gd name="T112" fmla="*/ 162 w 173"/>
                <a:gd name="T113" fmla="*/ 45 h 165"/>
                <a:gd name="T114" fmla="*/ 162 w 173"/>
                <a:gd name="T115" fmla="*/ 46 h 165"/>
                <a:gd name="T116" fmla="*/ 157 w 173"/>
                <a:gd name="T117" fmla="*/ 7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65">
                  <a:moveTo>
                    <a:pt x="164" y="34"/>
                  </a:moveTo>
                  <a:cubicBezTo>
                    <a:pt x="161" y="37"/>
                    <a:pt x="161" y="37"/>
                    <a:pt x="161" y="37"/>
                  </a:cubicBezTo>
                  <a:cubicBezTo>
                    <a:pt x="161" y="37"/>
                    <a:pt x="161" y="37"/>
                    <a:pt x="161" y="37"/>
                  </a:cubicBezTo>
                  <a:cubicBezTo>
                    <a:pt x="142" y="55"/>
                    <a:pt x="142" y="55"/>
                    <a:pt x="142" y="55"/>
                  </a:cubicBezTo>
                  <a:cubicBezTo>
                    <a:pt x="142" y="55"/>
                    <a:pt x="142" y="55"/>
                    <a:pt x="142" y="55"/>
                  </a:cubicBezTo>
                  <a:cubicBezTo>
                    <a:pt x="138" y="59"/>
                    <a:pt x="133" y="61"/>
                    <a:pt x="128" y="61"/>
                  </a:cubicBezTo>
                  <a:cubicBezTo>
                    <a:pt x="117" y="61"/>
                    <a:pt x="108" y="52"/>
                    <a:pt x="108" y="41"/>
                  </a:cubicBezTo>
                  <a:cubicBezTo>
                    <a:pt x="108" y="36"/>
                    <a:pt x="110" y="32"/>
                    <a:pt x="114" y="28"/>
                  </a:cubicBezTo>
                  <a:cubicBezTo>
                    <a:pt x="136" y="6"/>
                    <a:pt x="136" y="6"/>
                    <a:pt x="136" y="6"/>
                  </a:cubicBezTo>
                  <a:cubicBezTo>
                    <a:pt x="129" y="2"/>
                    <a:pt x="121" y="0"/>
                    <a:pt x="114" y="0"/>
                  </a:cubicBezTo>
                  <a:cubicBezTo>
                    <a:pt x="105" y="0"/>
                    <a:pt x="98" y="3"/>
                    <a:pt x="92" y="9"/>
                  </a:cubicBezTo>
                  <a:cubicBezTo>
                    <a:pt x="71" y="29"/>
                    <a:pt x="71" y="29"/>
                    <a:pt x="71" y="29"/>
                  </a:cubicBezTo>
                  <a:cubicBezTo>
                    <a:pt x="60" y="41"/>
                    <a:pt x="60" y="55"/>
                    <a:pt x="71" y="71"/>
                  </a:cubicBezTo>
                  <a:cubicBezTo>
                    <a:pt x="71" y="71"/>
                    <a:pt x="71" y="71"/>
                    <a:pt x="71" y="71"/>
                  </a:cubicBezTo>
                  <a:cubicBezTo>
                    <a:pt x="71" y="72"/>
                    <a:pt x="71" y="72"/>
                    <a:pt x="71" y="72"/>
                  </a:cubicBezTo>
                  <a:cubicBezTo>
                    <a:pt x="7" y="127"/>
                    <a:pt x="7" y="127"/>
                    <a:pt x="7" y="127"/>
                  </a:cubicBezTo>
                  <a:cubicBezTo>
                    <a:pt x="3" y="131"/>
                    <a:pt x="0" y="137"/>
                    <a:pt x="0" y="143"/>
                  </a:cubicBezTo>
                  <a:cubicBezTo>
                    <a:pt x="0" y="155"/>
                    <a:pt x="10" y="165"/>
                    <a:pt x="23" y="165"/>
                  </a:cubicBezTo>
                  <a:cubicBezTo>
                    <a:pt x="29" y="165"/>
                    <a:pt x="35" y="162"/>
                    <a:pt x="39" y="158"/>
                  </a:cubicBezTo>
                  <a:cubicBezTo>
                    <a:pt x="97" y="96"/>
                    <a:pt x="97" y="96"/>
                    <a:pt x="97" y="96"/>
                  </a:cubicBezTo>
                  <a:cubicBezTo>
                    <a:pt x="98" y="96"/>
                    <a:pt x="98" y="96"/>
                    <a:pt x="98" y="96"/>
                  </a:cubicBezTo>
                  <a:cubicBezTo>
                    <a:pt x="112" y="104"/>
                    <a:pt x="125" y="105"/>
                    <a:pt x="125" y="105"/>
                  </a:cubicBezTo>
                  <a:cubicBezTo>
                    <a:pt x="131" y="105"/>
                    <a:pt x="137" y="102"/>
                    <a:pt x="141" y="98"/>
                  </a:cubicBezTo>
                  <a:cubicBezTo>
                    <a:pt x="162" y="78"/>
                    <a:pt x="162" y="78"/>
                    <a:pt x="162" y="78"/>
                  </a:cubicBezTo>
                  <a:cubicBezTo>
                    <a:pt x="172" y="67"/>
                    <a:pt x="173" y="50"/>
                    <a:pt x="164" y="34"/>
                  </a:cubicBezTo>
                  <a:close/>
                  <a:moveTo>
                    <a:pt x="157" y="73"/>
                  </a:moveTo>
                  <a:cubicBezTo>
                    <a:pt x="136" y="94"/>
                    <a:pt x="136" y="94"/>
                    <a:pt x="136" y="94"/>
                  </a:cubicBezTo>
                  <a:cubicBezTo>
                    <a:pt x="134" y="96"/>
                    <a:pt x="129" y="98"/>
                    <a:pt x="125" y="98"/>
                  </a:cubicBezTo>
                  <a:cubicBezTo>
                    <a:pt x="125" y="98"/>
                    <a:pt x="112" y="97"/>
                    <a:pt x="99" y="90"/>
                  </a:cubicBezTo>
                  <a:cubicBezTo>
                    <a:pt x="99" y="90"/>
                    <a:pt x="99" y="90"/>
                    <a:pt x="99" y="90"/>
                  </a:cubicBezTo>
                  <a:cubicBezTo>
                    <a:pt x="98" y="89"/>
                    <a:pt x="98" y="89"/>
                    <a:pt x="98" y="89"/>
                  </a:cubicBezTo>
                  <a:cubicBezTo>
                    <a:pt x="97" y="88"/>
                    <a:pt x="95" y="89"/>
                    <a:pt x="94" y="90"/>
                  </a:cubicBezTo>
                  <a:cubicBezTo>
                    <a:pt x="94" y="91"/>
                    <a:pt x="94" y="91"/>
                    <a:pt x="94" y="91"/>
                  </a:cubicBezTo>
                  <a:cubicBezTo>
                    <a:pt x="94" y="91"/>
                    <a:pt x="94" y="91"/>
                    <a:pt x="94" y="91"/>
                  </a:cubicBezTo>
                  <a:cubicBezTo>
                    <a:pt x="34" y="154"/>
                    <a:pt x="34" y="154"/>
                    <a:pt x="34" y="154"/>
                  </a:cubicBezTo>
                  <a:cubicBezTo>
                    <a:pt x="31" y="157"/>
                    <a:pt x="27" y="158"/>
                    <a:pt x="23" y="158"/>
                  </a:cubicBezTo>
                  <a:cubicBezTo>
                    <a:pt x="14" y="158"/>
                    <a:pt x="7" y="151"/>
                    <a:pt x="7" y="143"/>
                  </a:cubicBezTo>
                  <a:cubicBezTo>
                    <a:pt x="7" y="139"/>
                    <a:pt x="9" y="135"/>
                    <a:pt x="12" y="132"/>
                  </a:cubicBezTo>
                  <a:cubicBezTo>
                    <a:pt x="77" y="75"/>
                    <a:pt x="77" y="75"/>
                    <a:pt x="77" y="75"/>
                  </a:cubicBezTo>
                  <a:cubicBezTo>
                    <a:pt x="77" y="75"/>
                    <a:pt x="77" y="75"/>
                    <a:pt x="77" y="75"/>
                  </a:cubicBezTo>
                  <a:cubicBezTo>
                    <a:pt x="77" y="74"/>
                    <a:pt x="77" y="74"/>
                    <a:pt x="77" y="74"/>
                  </a:cubicBezTo>
                  <a:cubicBezTo>
                    <a:pt x="78" y="74"/>
                    <a:pt x="79" y="73"/>
                    <a:pt x="79" y="72"/>
                  </a:cubicBezTo>
                  <a:cubicBezTo>
                    <a:pt x="79" y="71"/>
                    <a:pt x="78" y="71"/>
                    <a:pt x="78" y="70"/>
                  </a:cubicBezTo>
                  <a:cubicBezTo>
                    <a:pt x="78" y="70"/>
                    <a:pt x="78" y="70"/>
                    <a:pt x="78" y="70"/>
                  </a:cubicBezTo>
                  <a:cubicBezTo>
                    <a:pt x="78" y="70"/>
                    <a:pt x="78" y="70"/>
                    <a:pt x="78" y="70"/>
                  </a:cubicBezTo>
                  <a:cubicBezTo>
                    <a:pt x="67" y="55"/>
                    <a:pt x="66" y="44"/>
                    <a:pt x="76" y="34"/>
                  </a:cubicBezTo>
                  <a:cubicBezTo>
                    <a:pt x="97" y="13"/>
                    <a:pt x="97" y="13"/>
                    <a:pt x="97" y="13"/>
                  </a:cubicBezTo>
                  <a:cubicBezTo>
                    <a:pt x="102" y="8"/>
                    <a:pt x="109" y="7"/>
                    <a:pt x="114" y="7"/>
                  </a:cubicBezTo>
                  <a:cubicBezTo>
                    <a:pt x="117" y="7"/>
                    <a:pt x="120" y="7"/>
                    <a:pt x="123" y="8"/>
                  </a:cubicBezTo>
                  <a:cubicBezTo>
                    <a:pt x="124" y="8"/>
                    <a:pt x="124" y="8"/>
                    <a:pt x="124" y="8"/>
                  </a:cubicBezTo>
                  <a:cubicBezTo>
                    <a:pt x="109" y="23"/>
                    <a:pt x="109" y="23"/>
                    <a:pt x="109" y="23"/>
                  </a:cubicBezTo>
                  <a:cubicBezTo>
                    <a:pt x="104" y="28"/>
                    <a:pt x="101" y="35"/>
                    <a:pt x="101" y="41"/>
                  </a:cubicBezTo>
                  <a:cubicBezTo>
                    <a:pt x="101" y="55"/>
                    <a:pt x="113" y="67"/>
                    <a:pt x="128" y="67"/>
                  </a:cubicBezTo>
                  <a:cubicBezTo>
                    <a:pt x="135" y="67"/>
                    <a:pt x="142" y="64"/>
                    <a:pt x="147" y="59"/>
                  </a:cubicBezTo>
                  <a:cubicBezTo>
                    <a:pt x="147" y="59"/>
                    <a:pt x="147" y="59"/>
                    <a:pt x="147" y="59"/>
                  </a:cubicBezTo>
                  <a:cubicBezTo>
                    <a:pt x="147" y="59"/>
                    <a:pt x="147" y="59"/>
                    <a:pt x="147" y="59"/>
                  </a:cubicBezTo>
                  <a:cubicBezTo>
                    <a:pt x="162" y="45"/>
                    <a:pt x="162" y="45"/>
                    <a:pt x="162" y="45"/>
                  </a:cubicBezTo>
                  <a:cubicBezTo>
                    <a:pt x="162" y="46"/>
                    <a:pt x="162" y="46"/>
                    <a:pt x="162" y="46"/>
                  </a:cubicBezTo>
                  <a:cubicBezTo>
                    <a:pt x="166" y="57"/>
                    <a:pt x="164" y="67"/>
                    <a:pt x="157"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5" name="Freeform 33">
              <a:extLst>
                <a:ext uri="{FF2B5EF4-FFF2-40B4-BE49-F238E27FC236}">
                  <a16:creationId xmlns:a16="http://schemas.microsoft.com/office/drawing/2014/main" id="{E3034B47-B3AC-5750-B97C-2CC6FC3B91C5}"/>
                </a:ext>
              </a:extLst>
            </p:cNvPr>
            <p:cNvSpPr>
              <a:spLocks/>
            </p:cNvSpPr>
            <p:nvPr/>
          </p:nvSpPr>
          <p:spPr bwMode="auto">
            <a:xfrm>
              <a:off x="5054600" y="2644775"/>
              <a:ext cx="19050" cy="19050"/>
            </a:xfrm>
            <a:custGeom>
              <a:avLst/>
              <a:gdLst>
                <a:gd name="T0" fmla="*/ 3 w 6"/>
                <a:gd name="T1" fmla="*/ 0 h 6"/>
                <a:gd name="T2" fmla="*/ 1 w 6"/>
                <a:gd name="T3" fmla="*/ 0 h 6"/>
                <a:gd name="T4" fmla="*/ 1 w 6"/>
                <a:gd name="T5" fmla="*/ 0 h 6"/>
                <a:gd name="T6" fmla="*/ 0 w 6"/>
                <a:gd name="T7" fmla="*/ 3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2" y="0"/>
                    <a:pt x="1" y="0"/>
                    <a:pt x="1" y="0"/>
                  </a:cubicBezTo>
                  <a:cubicBezTo>
                    <a:pt x="1" y="0"/>
                    <a:pt x="1" y="0"/>
                    <a:pt x="1" y="0"/>
                  </a:cubicBezTo>
                  <a:cubicBezTo>
                    <a:pt x="0" y="1"/>
                    <a:pt x="0" y="2"/>
                    <a:pt x="0" y="3"/>
                  </a:cubicBezTo>
                  <a:cubicBezTo>
                    <a:pt x="0" y="4"/>
                    <a:pt x="1" y="6"/>
                    <a:pt x="3" y="6"/>
                  </a:cubicBezTo>
                  <a:cubicBezTo>
                    <a:pt x="5" y="6"/>
                    <a:pt x="6" y="4"/>
                    <a:pt x="6" y="3"/>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67" name="Group 66">
            <a:extLst>
              <a:ext uri="{FF2B5EF4-FFF2-40B4-BE49-F238E27FC236}">
                <a16:creationId xmlns:a16="http://schemas.microsoft.com/office/drawing/2014/main" id="{BCCD1790-F048-D0E6-7415-E02262392AC9}"/>
              </a:ext>
              <a:ext uri="{C183D7F6-B498-43B3-948B-1728B52AA6E4}">
                <adec:decorative xmlns:adec="http://schemas.microsoft.com/office/drawing/2017/decorative" val="1"/>
              </a:ext>
            </a:extLst>
          </p:cNvPr>
          <p:cNvGrpSpPr/>
          <p:nvPr/>
        </p:nvGrpSpPr>
        <p:grpSpPr>
          <a:xfrm>
            <a:off x="545095" y="5323240"/>
            <a:ext cx="479761" cy="460447"/>
            <a:chOff x="374651" y="4679795"/>
            <a:chExt cx="444500" cy="426606"/>
          </a:xfrm>
        </p:grpSpPr>
        <p:sp>
          <p:nvSpPr>
            <p:cNvPr id="69" name="Rectangle: Diagonal Corners Rounded 68">
              <a:extLst>
                <a:ext uri="{FF2B5EF4-FFF2-40B4-BE49-F238E27FC236}">
                  <a16:creationId xmlns:a16="http://schemas.microsoft.com/office/drawing/2014/main" id="{2DA46B15-6F0B-E56E-8EC9-A1408FC04B48}"/>
                </a:ext>
              </a:extLst>
            </p:cNvPr>
            <p:cNvSpPr/>
            <p:nvPr/>
          </p:nvSpPr>
          <p:spPr>
            <a:xfrm>
              <a:off x="374651" y="4679795"/>
              <a:ext cx="444500" cy="426606"/>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200" b="1" dirty="0">
                <a:latin typeface="Arial" panose="020B0604020202020204" pitchFamily="34" charset="0"/>
                <a:cs typeface="Arial" panose="020B0604020202020204" pitchFamily="34" charset="0"/>
              </a:endParaRPr>
            </a:p>
          </p:txBody>
        </p:sp>
        <p:grpSp>
          <p:nvGrpSpPr>
            <p:cNvPr id="70" name="Group 69">
              <a:extLst>
                <a:ext uri="{FF2B5EF4-FFF2-40B4-BE49-F238E27FC236}">
                  <a16:creationId xmlns:a16="http://schemas.microsoft.com/office/drawing/2014/main" id="{E7E203E7-03BC-6C60-3EAC-82DCA0C4D447}"/>
                </a:ext>
              </a:extLst>
            </p:cNvPr>
            <p:cNvGrpSpPr>
              <a:grpSpLocks noChangeAspect="1"/>
            </p:cNvGrpSpPr>
            <p:nvPr/>
          </p:nvGrpSpPr>
          <p:grpSpPr>
            <a:xfrm>
              <a:off x="450348" y="4746545"/>
              <a:ext cx="293107" cy="293107"/>
              <a:chOff x="6161088" y="3078163"/>
              <a:chExt cx="536575" cy="536575"/>
            </a:xfrm>
            <a:solidFill>
              <a:schemeClr val="bg1"/>
            </a:solidFill>
          </p:grpSpPr>
          <p:sp>
            <p:nvSpPr>
              <p:cNvPr id="71" name="Freeform 13">
                <a:extLst>
                  <a:ext uri="{FF2B5EF4-FFF2-40B4-BE49-F238E27FC236}">
                    <a16:creationId xmlns:a16="http://schemas.microsoft.com/office/drawing/2014/main" id="{3F0F13BA-86AF-8163-F948-7E8BDF812CC1}"/>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400"/>
              </a:p>
            </p:txBody>
          </p:sp>
          <p:sp>
            <p:nvSpPr>
              <p:cNvPr id="72" name="Freeform 14">
                <a:extLst>
                  <a:ext uri="{FF2B5EF4-FFF2-40B4-BE49-F238E27FC236}">
                    <a16:creationId xmlns:a16="http://schemas.microsoft.com/office/drawing/2014/main" id="{10384743-90CD-8D0B-E0CC-B09951498E91}"/>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400"/>
              </a:p>
            </p:txBody>
          </p:sp>
        </p:grpSp>
      </p:grpSp>
      <p:cxnSp>
        <p:nvCxnSpPr>
          <p:cNvPr id="73" name="Straight Connector 72">
            <a:extLst>
              <a:ext uri="{FF2B5EF4-FFF2-40B4-BE49-F238E27FC236}">
                <a16:creationId xmlns:a16="http://schemas.microsoft.com/office/drawing/2014/main" id="{CCBEAD9E-8231-4ED6-3429-7E4E11B71BAA}"/>
              </a:ext>
              <a:ext uri="{C183D7F6-B498-43B3-948B-1728B52AA6E4}">
                <adec:decorative xmlns:adec="http://schemas.microsoft.com/office/drawing/2017/decorative" val="1"/>
              </a:ext>
            </a:extLst>
          </p:cNvPr>
          <p:cNvCxnSpPr>
            <a:cxnSpLocks/>
          </p:cNvCxnSpPr>
          <p:nvPr/>
        </p:nvCxnSpPr>
        <p:spPr>
          <a:xfrm>
            <a:off x="3779837" y="5323240"/>
            <a:ext cx="0" cy="448918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9421F347-9FBA-13CF-16CD-0CF65CDB32BC}"/>
              </a:ext>
              <a:ext uri="{C183D7F6-B498-43B3-948B-1728B52AA6E4}">
                <adec:decorative xmlns:adec="http://schemas.microsoft.com/office/drawing/2017/decorative" val="1"/>
              </a:ext>
            </a:extLst>
          </p:cNvPr>
          <p:cNvGrpSpPr/>
          <p:nvPr/>
        </p:nvGrpSpPr>
        <p:grpSpPr>
          <a:xfrm>
            <a:off x="4052975" y="7414945"/>
            <a:ext cx="479761" cy="460447"/>
            <a:chOff x="3682063" y="5253156"/>
            <a:chExt cx="444500" cy="426606"/>
          </a:xfrm>
        </p:grpSpPr>
        <p:sp>
          <p:nvSpPr>
            <p:cNvPr id="77" name="Rectangle: Diagonal Corners Rounded 76">
              <a:extLst>
                <a:ext uri="{FF2B5EF4-FFF2-40B4-BE49-F238E27FC236}">
                  <a16:creationId xmlns:a16="http://schemas.microsoft.com/office/drawing/2014/main" id="{C79AD096-F547-7B8A-8D5D-57179942630C}"/>
                </a:ext>
              </a:extLst>
            </p:cNvPr>
            <p:cNvSpPr/>
            <p:nvPr/>
          </p:nvSpPr>
          <p:spPr>
            <a:xfrm>
              <a:off x="3682063" y="5253156"/>
              <a:ext cx="444500" cy="426606"/>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200" b="1">
                <a:latin typeface="Arial" panose="020B0604020202020204" pitchFamily="34" charset="0"/>
                <a:cs typeface="Arial" panose="020B0604020202020204" pitchFamily="34" charset="0"/>
              </a:endParaRPr>
            </a:p>
          </p:txBody>
        </p:sp>
        <p:grpSp>
          <p:nvGrpSpPr>
            <p:cNvPr id="78" name="Group 77">
              <a:extLst>
                <a:ext uri="{FF2B5EF4-FFF2-40B4-BE49-F238E27FC236}">
                  <a16:creationId xmlns:a16="http://schemas.microsoft.com/office/drawing/2014/main" id="{0692F73E-3A81-2C0C-42AA-6B8F36341069}"/>
                </a:ext>
              </a:extLst>
            </p:cNvPr>
            <p:cNvGrpSpPr>
              <a:grpSpLocks noChangeAspect="1"/>
            </p:cNvGrpSpPr>
            <p:nvPr/>
          </p:nvGrpSpPr>
          <p:grpSpPr>
            <a:xfrm>
              <a:off x="3757760" y="5319906"/>
              <a:ext cx="293107" cy="293107"/>
              <a:chOff x="5094288" y="3074988"/>
              <a:chExt cx="536575" cy="536575"/>
            </a:xfrm>
            <a:solidFill>
              <a:schemeClr val="bg1"/>
            </a:solidFill>
          </p:grpSpPr>
          <p:sp>
            <p:nvSpPr>
              <p:cNvPr id="79" name="Freeform 15">
                <a:extLst>
                  <a:ext uri="{FF2B5EF4-FFF2-40B4-BE49-F238E27FC236}">
                    <a16:creationId xmlns:a16="http://schemas.microsoft.com/office/drawing/2014/main" id="{708F9AD7-C9DC-4E6F-CAFC-A7761604D32A}"/>
                  </a:ext>
                </a:extLst>
              </p:cNvPr>
              <p:cNvSpPr>
                <a:spLocks noEditPoints="1"/>
              </p:cNvSpPr>
              <p:nvPr/>
            </p:nvSpPr>
            <p:spPr bwMode="auto">
              <a:xfrm>
                <a:off x="5094288" y="3074988"/>
                <a:ext cx="536575" cy="5365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63 h 170"/>
                  <a:gd name="T12" fmla="*/ 7 w 170"/>
                  <a:gd name="T13" fmla="*/ 85 h 170"/>
                  <a:gd name="T14" fmla="*/ 85 w 170"/>
                  <a:gd name="T15" fmla="*/ 7 h 170"/>
                  <a:gd name="T16" fmla="*/ 163 w 170"/>
                  <a:gd name="T17" fmla="*/ 85 h 170"/>
                  <a:gd name="T18" fmla="*/ 85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5" y="163"/>
                    </a:moveTo>
                    <a:cubicBezTo>
                      <a:pt x="42" y="163"/>
                      <a:pt x="7" y="128"/>
                      <a:pt x="7" y="85"/>
                    </a:cubicBezTo>
                    <a:cubicBezTo>
                      <a:pt x="7" y="42"/>
                      <a:pt x="42" y="7"/>
                      <a:pt x="85" y="7"/>
                    </a:cubicBezTo>
                    <a:cubicBezTo>
                      <a:pt x="128" y="7"/>
                      <a:pt x="163" y="42"/>
                      <a:pt x="163" y="85"/>
                    </a:cubicBezTo>
                    <a:cubicBezTo>
                      <a:pt x="163" y="128"/>
                      <a:pt x="128" y="163"/>
                      <a:pt x="85"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400"/>
              </a:p>
            </p:txBody>
          </p:sp>
          <p:sp>
            <p:nvSpPr>
              <p:cNvPr id="80" name="Freeform 16">
                <a:extLst>
                  <a:ext uri="{FF2B5EF4-FFF2-40B4-BE49-F238E27FC236}">
                    <a16:creationId xmlns:a16="http://schemas.microsoft.com/office/drawing/2014/main" id="{5C88A756-0979-1140-DC1A-A581A3F917CA}"/>
                  </a:ext>
                </a:extLst>
              </p:cNvPr>
              <p:cNvSpPr>
                <a:spLocks/>
              </p:cNvSpPr>
              <p:nvPr/>
            </p:nvSpPr>
            <p:spPr bwMode="auto">
              <a:xfrm>
                <a:off x="5257801" y="3238501"/>
                <a:ext cx="209550" cy="209550"/>
              </a:xfrm>
              <a:custGeom>
                <a:avLst/>
                <a:gdLst>
                  <a:gd name="T0" fmla="*/ 65 w 66"/>
                  <a:gd name="T1" fmla="*/ 2 h 66"/>
                  <a:gd name="T2" fmla="*/ 59 w 66"/>
                  <a:gd name="T3" fmla="*/ 2 h 66"/>
                  <a:gd name="T4" fmla="*/ 33 w 66"/>
                  <a:gd name="T5" fmla="*/ 28 h 66"/>
                  <a:gd name="T6" fmla="*/ 7 w 66"/>
                  <a:gd name="T7" fmla="*/ 2 h 66"/>
                  <a:gd name="T8" fmla="*/ 1 w 66"/>
                  <a:gd name="T9" fmla="*/ 2 h 66"/>
                  <a:gd name="T10" fmla="*/ 1 w 66"/>
                  <a:gd name="T11" fmla="*/ 7 h 66"/>
                  <a:gd name="T12" fmla="*/ 28 w 66"/>
                  <a:gd name="T13" fmla="*/ 33 h 66"/>
                  <a:gd name="T14" fmla="*/ 1 w 66"/>
                  <a:gd name="T15" fmla="*/ 60 h 66"/>
                  <a:gd name="T16" fmla="*/ 1 w 66"/>
                  <a:gd name="T17" fmla="*/ 65 h 66"/>
                  <a:gd name="T18" fmla="*/ 4 w 66"/>
                  <a:gd name="T19" fmla="*/ 66 h 66"/>
                  <a:gd name="T20" fmla="*/ 7 w 66"/>
                  <a:gd name="T21" fmla="*/ 65 h 66"/>
                  <a:gd name="T22" fmla="*/ 33 w 66"/>
                  <a:gd name="T23" fmla="*/ 38 h 66"/>
                  <a:gd name="T24" fmla="*/ 59 w 66"/>
                  <a:gd name="T25" fmla="*/ 65 h 66"/>
                  <a:gd name="T26" fmla="*/ 62 w 66"/>
                  <a:gd name="T27" fmla="*/ 66 h 66"/>
                  <a:gd name="T28" fmla="*/ 65 w 66"/>
                  <a:gd name="T29" fmla="*/ 65 h 66"/>
                  <a:gd name="T30" fmla="*/ 65 w 66"/>
                  <a:gd name="T31" fmla="*/ 60 h 66"/>
                  <a:gd name="T32" fmla="*/ 38 w 66"/>
                  <a:gd name="T33" fmla="*/ 33 h 66"/>
                  <a:gd name="T34" fmla="*/ 65 w 66"/>
                  <a:gd name="T35" fmla="*/ 7 h 66"/>
                  <a:gd name="T36" fmla="*/ 65 w 66"/>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65" y="2"/>
                    </a:moveTo>
                    <a:cubicBezTo>
                      <a:pt x="63" y="0"/>
                      <a:pt x="61" y="0"/>
                      <a:pt x="59" y="2"/>
                    </a:cubicBezTo>
                    <a:cubicBezTo>
                      <a:pt x="33" y="28"/>
                      <a:pt x="33" y="28"/>
                      <a:pt x="33" y="28"/>
                    </a:cubicBezTo>
                    <a:cubicBezTo>
                      <a:pt x="7" y="2"/>
                      <a:pt x="7" y="2"/>
                      <a:pt x="7" y="2"/>
                    </a:cubicBezTo>
                    <a:cubicBezTo>
                      <a:pt x="5" y="0"/>
                      <a:pt x="3" y="0"/>
                      <a:pt x="1" y="2"/>
                    </a:cubicBezTo>
                    <a:cubicBezTo>
                      <a:pt x="0" y="3"/>
                      <a:pt x="0" y="5"/>
                      <a:pt x="1" y="7"/>
                    </a:cubicBezTo>
                    <a:cubicBezTo>
                      <a:pt x="28" y="33"/>
                      <a:pt x="28" y="33"/>
                      <a:pt x="28" y="33"/>
                    </a:cubicBezTo>
                    <a:cubicBezTo>
                      <a:pt x="1" y="60"/>
                      <a:pt x="1" y="60"/>
                      <a:pt x="1" y="60"/>
                    </a:cubicBezTo>
                    <a:cubicBezTo>
                      <a:pt x="0" y="61"/>
                      <a:pt x="0" y="63"/>
                      <a:pt x="1" y="65"/>
                    </a:cubicBezTo>
                    <a:cubicBezTo>
                      <a:pt x="2" y="65"/>
                      <a:pt x="3" y="66"/>
                      <a:pt x="4" y="66"/>
                    </a:cubicBezTo>
                    <a:cubicBezTo>
                      <a:pt x="5" y="66"/>
                      <a:pt x="6" y="65"/>
                      <a:pt x="7" y="65"/>
                    </a:cubicBezTo>
                    <a:cubicBezTo>
                      <a:pt x="33" y="38"/>
                      <a:pt x="33" y="38"/>
                      <a:pt x="33" y="38"/>
                    </a:cubicBezTo>
                    <a:cubicBezTo>
                      <a:pt x="59" y="65"/>
                      <a:pt x="59" y="65"/>
                      <a:pt x="59" y="65"/>
                    </a:cubicBezTo>
                    <a:cubicBezTo>
                      <a:pt x="60" y="65"/>
                      <a:pt x="61" y="66"/>
                      <a:pt x="62" y="66"/>
                    </a:cubicBezTo>
                    <a:cubicBezTo>
                      <a:pt x="63" y="66"/>
                      <a:pt x="64" y="65"/>
                      <a:pt x="65" y="65"/>
                    </a:cubicBezTo>
                    <a:cubicBezTo>
                      <a:pt x="66" y="63"/>
                      <a:pt x="66" y="61"/>
                      <a:pt x="65" y="60"/>
                    </a:cubicBezTo>
                    <a:cubicBezTo>
                      <a:pt x="38" y="33"/>
                      <a:pt x="38" y="33"/>
                      <a:pt x="38" y="33"/>
                    </a:cubicBezTo>
                    <a:cubicBezTo>
                      <a:pt x="65" y="7"/>
                      <a:pt x="65" y="7"/>
                      <a:pt x="65" y="7"/>
                    </a:cubicBezTo>
                    <a:cubicBezTo>
                      <a:pt x="66" y="5"/>
                      <a:pt x="66" y="3"/>
                      <a:pt x="6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400"/>
              </a:p>
            </p:txBody>
          </p:sp>
        </p:grpSp>
      </p:grpSp>
    </p:spTree>
    <p:extLst>
      <p:ext uri="{BB962C8B-B14F-4D97-AF65-F5344CB8AC3E}">
        <p14:creationId xmlns:p14="http://schemas.microsoft.com/office/powerpoint/2010/main" val="3975075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265468647"/>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hidden="1">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EF6F1AF9-8659-FB75-F5E8-955313C5F4F8}"/>
              </a:ext>
              <a:ext uri="{C183D7F6-B498-43B3-948B-1728B52AA6E4}">
                <adec:decorative xmlns:adec="http://schemas.microsoft.com/office/drawing/2017/decorative" val="1"/>
              </a:ext>
            </a:extLst>
          </p:cNvPr>
          <p:cNvSpPr/>
          <p:nvPr/>
        </p:nvSpPr>
        <p:spPr>
          <a:xfrm>
            <a:off x="84889" y="10188061"/>
            <a:ext cx="7395959" cy="5037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19" name="TextBox 18">
            <a:extLst>
              <a:ext uri="{FF2B5EF4-FFF2-40B4-BE49-F238E27FC236}">
                <a16:creationId xmlns:a16="http://schemas.microsoft.com/office/drawing/2014/main" id="{BF45CA4F-C21E-23D7-D219-859EB74F1018}"/>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22</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59675" cy="56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545094" y="1165673"/>
            <a:ext cx="4149619" cy="3807865"/>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612CA2EC-D295-F5D8-B766-380F98A32C30}"/>
              </a:ext>
              <a:ext uri="{C183D7F6-B498-43B3-948B-1728B52AA6E4}">
                <adec:decorative xmlns:adec="http://schemas.microsoft.com/office/drawing/2017/decorative" val="1"/>
              </a:ext>
            </a:extLst>
          </p:cNvPr>
          <p:cNvGrpSpPr/>
          <p:nvPr/>
        </p:nvGrpSpPr>
        <p:grpSpPr>
          <a:xfrm>
            <a:off x="786000" y="2843513"/>
            <a:ext cx="408788" cy="414852"/>
            <a:chOff x="7777163" y="3503613"/>
            <a:chExt cx="534988" cy="542925"/>
          </a:xfrm>
          <a:solidFill>
            <a:schemeClr val="accent6"/>
          </a:solidFill>
        </p:grpSpPr>
        <p:sp>
          <p:nvSpPr>
            <p:cNvPr id="47" name="Freeform 35">
              <a:extLst>
                <a:ext uri="{FF2B5EF4-FFF2-40B4-BE49-F238E27FC236}">
                  <a16:creationId xmlns:a16="http://schemas.microsoft.com/office/drawing/2014/main" id="{3D5FB104-581C-D096-B8E1-F634C2DF0757}"/>
                </a:ext>
              </a:extLst>
            </p:cNvPr>
            <p:cNvSpPr>
              <a:spLocks noEditPoints="1"/>
            </p:cNvSpPr>
            <p:nvPr/>
          </p:nvSpPr>
          <p:spPr bwMode="auto">
            <a:xfrm>
              <a:off x="7777163" y="3503613"/>
              <a:ext cx="534988" cy="542925"/>
            </a:xfrm>
            <a:custGeom>
              <a:avLst/>
              <a:gdLst>
                <a:gd name="T0" fmla="*/ 79 w 157"/>
                <a:gd name="T1" fmla="*/ 0 h 157"/>
                <a:gd name="T2" fmla="*/ 0 w 157"/>
                <a:gd name="T3" fmla="*/ 78 h 157"/>
                <a:gd name="T4" fmla="*/ 79 w 157"/>
                <a:gd name="T5" fmla="*/ 157 h 157"/>
                <a:gd name="T6" fmla="*/ 157 w 157"/>
                <a:gd name="T7" fmla="*/ 78 h 157"/>
                <a:gd name="T8" fmla="*/ 79 w 157"/>
                <a:gd name="T9" fmla="*/ 0 h 157"/>
                <a:gd name="T10" fmla="*/ 79 w 157"/>
                <a:gd name="T11" fmla="*/ 149 h 157"/>
                <a:gd name="T12" fmla="*/ 7 w 157"/>
                <a:gd name="T13" fmla="*/ 78 h 157"/>
                <a:gd name="T14" fmla="*/ 79 w 157"/>
                <a:gd name="T15" fmla="*/ 7 h 157"/>
                <a:gd name="T16" fmla="*/ 150 w 157"/>
                <a:gd name="T17" fmla="*/ 78 h 157"/>
                <a:gd name="T18" fmla="*/ 79 w 157"/>
                <a:gd name="T19" fmla="*/ 1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57">
                  <a:moveTo>
                    <a:pt x="79" y="0"/>
                  </a:moveTo>
                  <a:cubicBezTo>
                    <a:pt x="35" y="0"/>
                    <a:pt x="0" y="35"/>
                    <a:pt x="0" y="78"/>
                  </a:cubicBezTo>
                  <a:cubicBezTo>
                    <a:pt x="0" y="121"/>
                    <a:pt x="35" y="157"/>
                    <a:pt x="79" y="157"/>
                  </a:cubicBezTo>
                  <a:cubicBezTo>
                    <a:pt x="122" y="157"/>
                    <a:pt x="157" y="121"/>
                    <a:pt x="157" y="78"/>
                  </a:cubicBezTo>
                  <a:cubicBezTo>
                    <a:pt x="157" y="35"/>
                    <a:pt x="122" y="0"/>
                    <a:pt x="79" y="0"/>
                  </a:cubicBezTo>
                  <a:close/>
                  <a:moveTo>
                    <a:pt x="79" y="149"/>
                  </a:moveTo>
                  <a:cubicBezTo>
                    <a:pt x="39" y="149"/>
                    <a:pt x="7" y="117"/>
                    <a:pt x="7" y="78"/>
                  </a:cubicBezTo>
                  <a:cubicBezTo>
                    <a:pt x="7" y="39"/>
                    <a:pt x="39" y="7"/>
                    <a:pt x="79" y="7"/>
                  </a:cubicBezTo>
                  <a:cubicBezTo>
                    <a:pt x="118" y="7"/>
                    <a:pt x="150" y="39"/>
                    <a:pt x="150" y="78"/>
                  </a:cubicBezTo>
                  <a:cubicBezTo>
                    <a:pt x="150" y="117"/>
                    <a:pt x="118" y="149"/>
                    <a:pt x="79"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8" name="Oval 36">
              <a:extLst>
                <a:ext uri="{FF2B5EF4-FFF2-40B4-BE49-F238E27FC236}">
                  <a16:creationId xmlns:a16="http://schemas.microsoft.com/office/drawing/2014/main" id="{93CB0103-23AB-A26D-2DFF-E5326E51940D}"/>
                </a:ext>
              </a:extLst>
            </p:cNvPr>
            <p:cNvSpPr>
              <a:spLocks noChangeArrowheads="1"/>
            </p:cNvSpPr>
            <p:nvPr/>
          </p:nvSpPr>
          <p:spPr bwMode="auto">
            <a:xfrm>
              <a:off x="7940675" y="3665538"/>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0" name="Oval 37">
              <a:extLst>
                <a:ext uri="{FF2B5EF4-FFF2-40B4-BE49-F238E27FC236}">
                  <a16:creationId xmlns:a16="http://schemas.microsoft.com/office/drawing/2014/main" id="{BFD8CEB1-85DD-1520-FEE9-182020D680FC}"/>
                </a:ext>
              </a:extLst>
            </p:cNvPr>
            <p:cNvSpPr>
              <a:spLocks noChangeArrowheads="1"/>
            </p:cNvSpPr>
            <p:nvPr/>
          </p:nvSpPr>
          <p:spPr bwMode="auto">
            <a:xfrm>
              <a:off x="8094663" y="3665538"/>
              <a:ext cx="50800"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1" name="Freeform 38">
              <a:extLst>
                <a:ext uri="{FF2B5EF4-FFF2-40B4-BE49-F238E27FC236}">
                  <a16:creationId xmlns:a16="http://schemas.microsoft.com/office/drawing/2014/main" id="{3E642652-F312-EDF7-D128-3AAB0DEC22B7}"/>
                </a:ext>
              </a:extLst>
            </p:cNvPr>
            <p:cNvSpPr>
              <a:spLocks/>
            </p:cNvSpPr>
            <p:nvPr/>
          </p:nvSpPr>
          <p:spPr bwMode="auto">
            <a:xfrm>
              <a:off x="7940675" y="3829051"/>
              <a:ext cx="214313" cy="79375"/>
            </a:xfrm>
            <a:custGeom>
              <a:avLst/>
              <a:gdLst>
                <a:gd name="T0" fmla="*/ 49 w 63"/>
                <a:gd name="T1" fmla="*/ 1 h 23"/>
                <a:gd name="T2" fmla="*/ 42 w 63"/>
                <a:gd name="T3" fmla="*/ 11 h 23"/>
                <a:gd name="T4" fmla="*/ 41 w 63"/>
                <a:gd name="T5" fmla="*/ 15 h 23"/>
                <a:gd name="T6" fmla="*/ 39 w 63"/>
                <a:gd name="T7" fmla="*/ 11 h 23"/>
                <a:gd name="T8" fmla="*/ 31 w 63"/>
                <a:gd name="T9" fmla="*/ 1 h 23"/>
                <a:gd name="T10" fmla="*/ 31 w 63"/>
                <a:gd name="T11" fmla="*/ 1 h 23"/>
                <a:gd name="T12" fmla="*/ 24 w 63"/>
                <a:gd name="T13" fmla="*/ 11 h 23"/>
                <a:gd name="T14" fmla="*/ 22 w 63"/>
                <a:gd name="T15" fmla="*/ 17 h 23"/>
                <a:gd name="T16" fmla="*/ 19 w 63"/>
                <a:gd name="T17" fmla="*/ 11 h 23"/>
                <a:gd name="T18" fmla="*/ 12 w 63"/>
                <a:gd name="T19" fmla="*/ 0 h 23"/>
                <a:gd name="T20" fmla="*/ 0 w 63"/>
                <a:gd name="T21" fmla="*/ 19 h 23"/>
                <a:gd name="T22" fmla="*/ 6 w 63"/>
                <a:gd name="T23" fmla="*/ 20 h 23"/>
                <a:gd name="T24" fmla="*/ 11 w 63"/>
                <a:gd name="T25" fmla="*/ 6 h 23"/>
                <a:gd name="T26" fmla="*/ 14 w 63"/>
                <a:gd name="T27" fmla="*/ 12 h 23"/>
                <a:gd name="T28" fmla="*/ 22 w 63"/>
                <a:gd name="T29" fmla="*/ 23 h 23"/>
                <a:gd name="T30" fmla="*/ 22 w 63"/>
                <a:gd name="T31" fmla="*/ 23 h 23"/>
                <a:gd name="T32" fmla="*/ 30 w 63"/>
                <a:gd name="T33" fmla="*/ 13 h 23"/>
                <a:gd name="T34" fmla="*/ 31 w 63"/>
                <a:gd name="T35" fmla="*/ 8 h 23"/>
                <a:gd name="T36" fmla="*/ 34 w 63"/>
                <a:gd name="T37" fmla="*/ 13 h 23"/>
                <a:gd name="T38" fmla="*/ 41 w 63"/>
                <a:gd name="T39" fmla="*/ 22 h 23"/>
                <a:gd name="T40" fmla="*/ 48 w 63"/>
                <a:gd name="T41" fmla="*/ 12 h 23"/>
                <a:gd name="T42" fmla="*/ 50 w 63"/>
                <a:gd name="T43" fmla="*/ 6 h 23"/>
                <a:gd name="T44" fmla="*/ 58 w 63"/>
                <a:gd name="T45" fmla="*/ 21 h 23"/>
                <a:gd name="T46" fmla="*/ 63 w 63"/>
                <a:gd name="T47" fmla="*/ 19 h 23"/>
                <a:gd name="T48" fmla="*/ 49 w 63"/>
                <a:gd name="T4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23">
                  <a:moveTo>
                    <a:pt x="49" y="1"/>
                  </a:moveTo>
                  <a:cubicBezTo>
                    <a:pt x="45" y="1"/>
                    <a:pt x="44" y="5"/>
                    <a:pt x="42" y="11"/>
                  </a:cubicBezTo>
                  <a:cubicBezTo>
                    <a:pt x="42" y="13"/>
                    <a:pt x="41" y="14"/>
                    <a:pt x="41" y="15"/>
                  </a:cubicBezTo>
                  <a:cubicBezTo>
                    <a:pt x="40" y="14"/>
                    <a:pt x="40" y="13"/>
                    <a:pt x="39" y="11"/>
                  </a:cubicBezTo>
                  <a:cubicBezTo>
                    <a:pt x="37" y="5"/>
                    <a:pt x="35" y="1"/>
                    <a:pt x="31" y="1"/>
                  </a:cubicBezTo>
                  <a:cubicBezTo>
                    <a:pt x="31" y="1"/>
                    <a:pt x="31" y="1"/>
                    <a:pt x="31" y="1"/>
                  </a:cubicBezTo>
                  <a:cubicBezTo>
                    <a:pt x="28" y="1"/>
                    <a:pt x="26" y="5"/>
                    <a:pt x="24" y="11"/>
                  </a:cubicBezTo>
                  <a:cubicBezTo>
                    <a:pt x="23" y="13"/>
                    <a:pt x="23" y="15"/>
                    <a:pt x="22" y="17"/>
                  </a:cubicBezTo>
                  <a:cubicBezTo>
                    <a:pt x="21" y="15"/>
                    <a:pt x="20" y="12"/>
                    <a:pt x="19" y="11"/>
                  </a:cubicBezTo>
                  <a:cubicBezTo>
                    <a:pt x="17" y="3"/>
                    <a:pt x="15" y="0"/>
                    <a:pt x="12" y="0"/>
                  </a:cubicBezTo>
                  <a:cubicBezTo>
                    <a:pt x="7" y="0"/>
                    <a:pt x="4" y="6"/>
                    <a:pt x="0" y="19"/>
                  </a:cubicBezTo>
                  <a:cubicBezTo>
                    <a:pt x="6" y="20"/>
                    <a:pt x="6" y="20"/>
                    <a:pt x="6" y="20"/>
                  </a:cubicBezTo>
                  <a:cubicBezTo>
                    <a:pt x="7" y="15"/>
                    <a:pt x="9" y="8"/>
                    <a:pt x="11" y="6"/>
                  </a:cubicBezTo>
                  <a:cubicBezTo>
                    <a:pt x="12" y="7"/>
                    <a:pt x="13" y="10"/>
                    <a:pt x="14" y="12"/>
                  </a:cubicBezTo>
                  <a:cubicBezTo>
                    <a:pt x="17" y="19"/>
                    <a:pt x="18" y="23"/>
                    <a:pt x="22" y="23"/>
                  </a:cubicBezTo>
                  <a:cubicBezTo>
                    <a:pt x="22" y="23"/>
                    <a:pt x="22" y="23"/>
                    <a:pt x="22" y="23"/>
                  </a:cubicBezTo>
                  <a:cubicBezTo>
                    <a:pt x="26" y="23"/>
                    <a:pt x="27" y="19"/>
                    <a:pt x="30" y="13"/>
                  </a:cubicBezTo>
                  <a:cubicBezTo>
                    <a:pt x="30" y="11"/>
                    <a:pt x="31" y="9"/>
                    <a:pt x="31" y="8"/>
                  </a:cubicBezTo>
                  <a:cubicBezTo>
                    <a:pt x="32" y="9"/>
                    <a:pt x="33" y="11"/>
                    <a:pt x="34" y="13"/>
                  </a:cubicBezTo>
                  <a:cubicBezTo>
                    <a:pt x="36" y="19"/>
                    <a:pt x="37" y="23"/>
                    <a:pt x="41" y="22"/>
                  </a:cubicBezTo>
                  <a:cubicBezTo>
                    <a:pt x="45" y="22"/>
                    <a:pt x="46" y="19"/>
                    <a:pt x="48" y="12"/>
                  </a:cubicBezTo>
                  <a:cubicBezTo>
                    <a:pt x="48" y="10"/>
                    <a:pt x="49" y="8"/>
                    <a:pt x="50" y="6"/>
                  </a:cubicBezTo>
                  <a:cubicBezTo>
                    <a:pt x="52" y="9"/>
                    <a:pt x="55" y="16"/>
                    <a:pt x="58" y="21"/>
                  </a:cubicBezTo>
                  <a:cubicBezTo>
                    <a:pt x="63" y="19"/>
                    <a:pt x="63" y="19"/>
                    <a:pt x="63" y="19"/>
                  </a:cubicBezTo>
                  <a:cubicBezTo>
                    <a:pt x="57" y="7"/>
                    <a:pt x="54" y="1"/>
                    <a:pt x="4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62" name="Group 61">
            <a:extLst>
              <a:ext uri="{FF2B5EF4-FFF2-40B4-BE49-F238E27FC236}">
                <a16:creationId xmlns:a16="http://schemas.microsoft.com/office/drawing/2014/main" id="{896D5E13-59F0-2ADB-608D-841DA83E2011}"/>
              </a:ext>
              <a:ext uri="{C183D7F6-B498-43B3-948B-1728B52AA6E4}">
                <adec:decorative xmlns:adec="http://schemas.microsoft.com/office/drawing/2017/decorative" val="1"/>
              </a:ext>
            </a:extLst>
          </p:cNvPr>
          <p:cNvGrpSpPr/>
          <p:nvPr/>
        </p:nvGrpSpPr>
        <p:grpSpPr>
          <a:xfrm>
            <a:off x="786000" y="3565708"/>
            <a:ext cx="408788" cy="412426"/>
            <a:chOff x="4302125" y="3509963"/>
            <a:chExt cx="534988" cy="539750"/>
          </a:xfrm>
          <a:solidFill>
            <a:schemeClr val="accent6"/>
          </a:solidFill>
        </p:grpSpPr>
        <p:sp>
          <p:nvSpPr>
            <p:cNvPr id="63" name="Freeform 55">
              <a:extLst>
                <a:ext uri="{FF2B5EF4-FFF2-40B4-BE49-F238E27FC236}">
                  <a16:creationId xmlns:a16="http://schemas.microsoft.com/office/drawing/2014/main" id="{9552979A-024A-F9A5-8B7A-52A9360385B4}"/>
                </a:ext>
              </a:extLst>
            </p:cNvPr>
            <p:cNvSpPr>
              <a:spLocks noEditPoints="1"/>
            </p:cNvSpPr>
            <p:nvPr/>
          </p:nvSpPr>
          <p:spPr bwMode="auto">
            <a:xfrm>
              <a:off x="4302125" y="3509963"/>
              <a:ext cx="534988" cy="539750"/>
            </a:xfrm>
            <a:custGeom>
              <a:avLst/>
              <a:gdLst>
                <a:gd name="T0" fmla="*/ 79 w 157"/>
                <a:gd name="T1" fmla="*/ 0 h 156"/>
                <a:gd name="T2" fmla="*/ 0 w 157"/>
                <a:gd name="T3" fmla="*/ 78 h 156"/>
                <a:gd name="T4" fmla="*/ 79 w 157"/>
                <a:gd name="T5" fmla="*/ 156 h 156"/>
                <a:gd name="T6" fmla="*/ 157 w 157"/>
                <a:gd name="T7" fmla="*/ 78 h 156"/>
                <a:gd name="T8" fmla="*/ 79 w 157"/>
                <a:gd name="T9" fmla="*/ 0 h 156"/>
                <a:gd name="T10" fmla="*/ 79 w 157"/>
                <a:gd name="T11" fmla="*/ 149 h 156"/>
                <a:gd name="T12" fmla="*/ 8 w 157"/>
                <a:gd name="T13" fmla="*/ 78 h 156"/>
                <a:gd name="T14" fmla="*/ 40 w 157"/>
                <a:gd name="T15" fmla="*/ 19 h 156"/>
                <a:gd name="T16" fmla="*/ 53 w 157"/>
                <a:gd name="T17" fmla="*/ 11 h 156"/>
                <a:gd name="T18" fmla="*/ 100 w 157"/>
                <a:gd name="T19" fmla="*/ 10 h 156"/>
                <a:gd name="T20" fmla="*/ 150 w 157"/>
                <a:gd name="T21" fmla="*/ 78 h 156"/>
                <a:gd name="T22" fmla="*/ 79 w 157"/>
                <a:gd name="T23" fmla="*/ 14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56">
                  <a:moveTo>
                    <a:pt x="79" y="0"/>
                  </a:moveTo>
                  <a:cubicBezTo>
                    <a:pt x="36" y="0"/>
                    <a:pt x="0" y="35"/>
                    <a:pt x="0" y="78"/>
                  </a:cubicBezTo>
                  <a:cubicBezTo>
                    <a:pt x="0" y="121"/>
                    <a:pt x="36" y="156"/>
                    <a:pt x="79" y="156"/>
                  </a:cubicBezTo>
                  <a:cubicBezTo>
                    <a:pt x="122" y="156"/>
                    <a:pt x="157" y="121"/>
                    <a:pt x="157" y="78"/>
                  </a:cubicBezTo>
                  <a:cubicBezTo>
                    <a:pt x="157" y="35"/>
                    <a:pt x="122" y="0"/>
                    <a:pt x="79" y="0"/>
                  </a:cubicBezTo>
                  <a:close/>
                  <a:moveTo>
                    <a:pt x="79" y="149"/>
                  </a:moveTo>
                  <a:cubicBezTo>
                    <a:pt x="40" y="149"/>
                    <a:pt x="8" y="117"/>
                    <a:pt x="8" y="78"/>
                  </a:cubicBezTo>
                  <a:cubicBezTo>
                    <a:pt x="8" y="53"/>
                    <a:pt x="21" y="31"/>
                    <a:pt x="40" y="19"/>
                  </a:cubicBezTo>
                  <a:cubicBezTo>
                    <a:pt x="44" y="16"/>
                    <a:pt x="48" y="13"/>
                    <a:pt x="53" y="11"/>
                  </a:cubicBezTo>
                  <a:cubicBezTo>
                    <a:pt x="68" y="4"/>
                    <a:pt x="85" y="4"/>
                    <a:pt x="100" y="10"/>
                  </a:cubicBezTo>
                  <a:cubicBezTo>
                    <a:pt x="129" y="19"/>
                    <a:pt x="150" y="46"/>
                    <a:pt x="150" y="78"/>
                  </a:cubicBezTo>
                  <a:cubicBezTo>
                    <a:pt x="150" y="117"/>
                    <a:pt x="118" y="149"/>
                    <a:pt x="79"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4" name="Oval 56">
              <a:extLst>
                <a:ext uri="{FF2B5EF4-FFF2-40B4-BE49-F238E27FC236}">
                  <a16:creationId xmlns:a16="http://schemas.microsoft.com/office/drawing/2014/main" id="{759ADA12-9027-26E1-A14C-821BA1B1E851}"/>
                </a:ext>
              </a:extLst>
            </p:cNvPr>
            <p:cNvSpPr>
              <a:spLocks noChangeArrowheads="1"/>
            </p:cNvSpPr>
            <p:nvPr/>
          </p:nvSpPr>
          <p:spPr bwMode="auto">
            <a:xfrm>
              <a:off x="4462463" y="3673476"/>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5" name="Oval 57">
              <a:extLst>
                <a:ext uri="{FF2B5EF4-FFF2-40B4-BE49-F238E27FC236}">
                  <a16:creationId xmlns:a16="http://schemas.microsoft.com/office/drawing/2014/main" id="{84D155DE-EFF8-B9A1-DCA2-3B82D590D0A3}"/>
                </a:ext>
              </a:extLst>
            </p:cNvPr>
            <p:cNvSpPr>
              <a:spLocks noChangeArrowheads="1"/>
            </p:cNvSpPr>
            <p:nvPr/>
          </p:nvSpPr>
          <p:spPr bwMode="auto">
            <a:xfrm>
              <a:off x="4616450" y="3673476"/>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6" name="Freeform 58">
              <a:extLst>
                <a:ext uri="{FF2B5EF4-FFF2-40B4-BE49-F238E27FC236}">
                  <a16:creationId xmlns:a16="http://schemas.microsoft.com/office/drawing/2014/main" id="{FC6831C7-CD3E-556E-86D3-599D3452A557}"/>
                </a:ext>
              </a:extLst>
            </p:cNvPr>
            <p:cNvSpPr>
              <a:spLocks/>
            </p:cNvSpPr>
            <p:nvPr/>
          </p:nvSpPr>
          <p:spPr bwMode="auto">
            <a:xfrm>
              <a:off x="4418013" y="3841751"/>
              <a:ext cx="303213" cy="69850"/>
            </a:xfrm>
            <a:custGeom>
              <a:avLst/>
              <a:gdLst>
                <a:gd name="T0" fmla="*/ 89 w 89"/>
                <a:gd name="T1" fmla="*/ 1 h 20"/>
                <a:gd name="T2" fmla="*/ 84 w 89"/>
                <a:gd name="T3" fmla="*/ 1 h 20"/>
                <a:gd name="T4" fmla="*/ 45 w 89"/>
                <a:gd name="T5" fmla="*/ 12 h 20"/>
                <a:gd name="T6" fmla="*/ 5 w 89"/>
                <a:gd name="T7" fmla="*/ 1 h 20"/>
                <a:gd name="T8" fmla="*/ 1 w 89"/>
                <a:gd name="T9" fmla="*/ 1 h 20"/>
                <a:gd name="T10" fmla="*/ 3 w 89"/>
                <a:gd name="T11" fmla="*/ 4 h 20"/>
                <a:gd name="T12" fmla="*/ 0 w 89"/>
                <a:gd name="T13" fmla="*/ 6 h 20"/>
                <a:gd name="T14" fmla="*/ 41 w 89"/>
                <a:gd name="T15" fmla="*/ 19 h 20"/>
                <a:gd name="T16" fmla="*/ 45 w 89"/>
                <a:gd name="T17" fmla="*/ 19 h 20"/>
                <a:gd name="T18" fmla="*/ 89 w 89"/>
                <a:gd name="T19" fmla="*/ 6 h 20"/>
                <a:gd name="T20" fmla="*/ 87 w 89"/>
                <a:gd name="T21" fmla="*/ 4 h 20"/>
                <a:gd name="T22" fmla="*/ 89 w 89"/>
                <a:gd name="T2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20">
                  <a:moveTo>
                    <a:pt x="89" y="1"/>
                  </a:moveTo>
                  <a:cubicBezTo>
                    <a:pt x="88" y="0"/>
                    <a:pt x="85" y="0"/>
                    <a:pt x="84" y="1"/>
                  </a:cubicBezTo>
                  <a:cubicBezTo>
                    <a:pt x="84" y="2"/>
                    <a:pt x="74" y="13"/>
                    <a:pt x="45" y="12"/>
                  </a:cubicBezTo>
                  <a:cubicBezTo>
                    <a:pt x="16" y="13"/>
                    <a:pt x="6" y="2"/>
                    <a:pt x="5" y="1"/>
                  </a:cubicBezTo>
                  <a:cubicBezTo>
                    <a:pt x="4" y="0"/>
                    <a:pt x="2" y="0"/>
                    <a:pt x="1" y="1"/>
                  </a:cubicBezTo>
                  <a:cubicBezTo>
                    <a:pt x="3" y="4"/>
                    <a:pt x="3" y="4"/>
                    <a:pt x="3" y="4"/>
                  </a:cubicBezTo>
                  <a:cubicBezTo>
                    <a:pt x="0" y="6"/>
                    <a:pt x="0" y="6"/>
                    <a:pt x="0" y="6"/>
                  </a:cubicBezTo>
                  <a:cubicBezTo>
                    <a:pt x="2" y="8"/>
                    <a:pt x="13" y="19"/>
                    <a:pt x="41" y="19"/>
                  </a:cubicBezTo>
                  <a:cubicBezTo>
                    <a:pt x="42" y="19"/>
                    <a:pt x="44" y="19"/>
                    <a:pt x="45" y="19"/>
                  </a:cubicBezTo>
                  <a:cubicBezTo>
                    <a:pt x="76" y="20"/>
                    <a:pt x="87" y="8"/>
                    <a:pt x="89" y="6"/>
                  </a:cubicBezTo>
                  <a:cubicBezTo>
                    <a:pt x="87" y="4"/>
                    <a:pt x="87" y="4"/>
                    <a:pt x="87" y="4"/>
                  </a:cubicBezTo>
                  <a:lnTo>
                    <a:pt x="8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sp>
        <p:nvSpPr>
          <p:cNvPr id="2" name="Title 1">
            <a:extLst>
              <a:ext uri="{FF2B5EF4-FFF2-40B4-BE49-F238E27FC236}">
                <a16:creationId xmlns:a16="http://schemas.microsoft.com/office/drawing/2014/main" id="{3A558014-74A5-5AFC-6337-2E96DF33CBD4}"/>
              </a:ext>
            </a:extLst>
          </p:cNvPr>
          <p:cNvSpPr>
            <a:spLocks noGrp="1"/>
          </p:cNvSpPr>
          <p:nvPr>
            <p:ph type="title"/>
          </p:nvPr>
        </p:nvSpPr>
        <p:spPr/>
        <p:txBody>
          <a:bodyPr vert="horz"/>
          <a:lstStyle/>
          <a:p>
            <a:r>
              <a:rPr lang="en-US" sz="2000" dirty="0"/>
              <a:t>Conversation guides and tips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738079" y="1387337"/>
            <a:ext cx="3747283" cy="3613587"/>
          </a:xfrm>
          <a:prstGeom prst="rect">
            <a:avLst/>
          </a:prstGeom>
          <a:noFill/>
        </p:spPr>
        <p:txBody>
          <a:bodyPr wrap="square" numCol="1" spcCol="180000">
            <a:noAutofit/>
          </a:bodyPr>
          <a:lstStyle/>
          <a:p>
            <a:pPr>
              <a:spcBef>
                <a:spcPts val="648"/>
              </a:spcBef>
              <a:spcAft>
                <a:spcPts val="4200"/>
              </a:spcAft>
            </a:pPr>
            <a:r>
              <a:rPr lang="en-AU" sz="1727" b="1" dirty="0">
                <a:solidFill>
                  <a:schemeClr val="accent6"/>
                </a:solidFill>
                <a:latin typeface="Arial" panose="020B0604020202020204" pitchFamily="34" charset="0"/>
                <a:cs typeface="Arial" panose="020B0604020202020204" pitchFamily="34" charset="0"/>
              </a:rPr>
              <a:t>When engaging</a:t>
            </a:r>
            <a:br>
              <a:rPr lang="en-AU" sz="1727" b="1" dirty="0">
                <a:solidFill>
                  <a:schemeClr val="accent6"/>
                </a:solidFill>
                <a:latin typeface="Arial" panose="020B0604020202020204" pitchFamily="34" charset="0"/>
                <a:cs typeface="Arial" panose="020B0604020202020204" pitchFamily="34" charset="0"/>
              </a:rPr>
            </a:br>
            <a:r>
              <a:rPr lang="en-AU" sz="1727" b="1" dirty="0">
                <a:solidFill>
                  <a:schemeClr val="accent6"/>
                </a:solidFill>
                <a:latin typeface="Arial" panose="020B0604020202020204" pitchFamily="34" charset="0"/>
                <a:cs typeface="Arial" panose="020B0604020202020204" pitchFamily="34" charset="0"/>
              </a:rPr>
              <a:t>with objectors and</a:t>
            </a:r>
            <a:br>
              <a:rPr lang="en-AU" sz="1727" b="1" dirty="0">
                <a:solidFill>
                  <a:schemeClr val="accent6"/>
                </a:solidFill>
                <a:latin typeface="Arial" panose="020B0604020202020204" pitchFamily="34" charset="0"/>
                <a:cs typeface="Arial" panose="020B0604020202020204" pitchFamily="34" charset="0"/>
              </a:rPr>
            </a:br>
            <a:r>
              <a:rPr lang="en-AU" sz="1727" b="1" dirty="0">
                <a:solidFill>
                  <a:schemeClr val="accent6"/>
                </a:solidFill>
                <a:latin typeface="Arial" panose="020B0604020202020204" pitchFamily="34" charset="0"/>
                <a:cs typeface="Arial" panose="020B0604020202020204" pitchFamily="34" charset="0"/>
              </a:rPr>
              <a:t>supporters</a:t>
            </a:r>
            <a:endParaRPr lang="en-AU" sz="1295" dirty="0">
              <a:solidFill>
                <a:schemeClr val="accent6"/>
              </a:solidFill>
              <a:latin typeface="Arial" panose="020B0604020202020204" pitchFamily="34" charset="0"/>
              <a:cs typeface="Arial" panose="020B0604020202020204" pitchFamily="34" charset="0"/>
            </a:endParaRPr>
          </a:p>
          <a:p>
            <a:pPr lvl="1">
              <a:spcBef>
                <a:spcPts val="648"/>
              </a:spcBef>
              <a:spcAft>
                <a:spcPts val="1800"/>
              </a:spcAft>
            </a:pPr>
            <a:r>
              <a:rPr lang="en-AU" sz="1295" dirty="0">
                <a:solidFill>
                  <a:schemeClr val="accent6"/>
                </a:solidFill>
                <a:latin typeface="Arial" panose="020B0604020202020204" pitchFamily="34" charset="0"/>
                <a:cs typeface="Arial" panose="020B0604020202020204" pitchFamily="34" charset="0"/>
              </a:rPr>
              <a:t>During or after advertising, objectors might be passionate.</a:t>
            </a:r>
          </a:p>
          <a:p>
            <a:pPr lvl="1">
              <a:spcBef>
                <a:spcPts val="648"/>
              </a:spcBef>
            </a:pPr>
            <a:r>
              <a:rPr lang="en-AU" sz="1295" dirty="0">
                <a:solidFill>
                  <a:schemeClr val="accent6"/>
                </a:solidFill>
                <a:latin typeface="Arial" panose="020B0604020202020204" pitchFamily="34" charset="0"/>
                <a:cs typeface="Arial" panose="020B0604020202020204" pitchFamily="34" charset="0"/>
              </a:rPr>
              <a:t>This person might be alternatively/also feel well supported and that their application is being reviewed thoroughly.</a:t>
            </a:r>
          </a:p>
          <a:p>
            <a:pPr>
              <a:spcBef>
                <a:spcPts val="648"/>
              </a:spcBef>
            </a:pPr>
            <a:endParaRPr lang="en-AU" sz="1295" dirty="0">
              <a:solidFill>
                <a:schemeClr val="accent6"/>
              </a:solidFill>
              <a:latin typeface="Arial" panose="020B0604020202020204" pitchFamily="34" charset="0"/>
              <a:cs typeface="Arial" panose="020B0604020202020204" pitchFamily="34" charset="0"/>
            </a:endParaRPr>
          </a:p>
          <a:p>
            <a:pPr>
              <a:spcBef>
                <a:spcPts val="648"/>
              </a:spcBef>
            </a:pPr>
            <a:endParaRPr lang="en-AU" sz="1295" dirty="0">
              <a:solidFill>
                <a:schemeClr val="accent6"/>
              </a:solidFill>
              <a:latin typeface="Arial" panose="020B0604020202020204" pitchFamily="34" charset="0"/>
              <a:cs typeface="Arial" panose="020B0604020202020204" pitchFamily="34" charset="0"/>
            </a:endParaRPr>
          </a:p>
          <a:p>
            <a:pPr>
              <a:spcBef>
                <a:spcPts val="648"/>
              </a:spcBef>
            </a:pPr>
            <a:endParaRPr lang="en-AU" sz="1295" dirty="0">
              <a:solidFill>
                <a:schemeClr val="accent6"/>
              </a:solidFill>
              <a:latin typeface="Arial" panose="020B0604020202020204" pitchFamily="34" charset="0"/>
              <a:cs typeface="Arial" panose="020B0604020202020204" pitchFamily="34" charset="0"/>
            </a:endParaRPr>
          </a:p>
          <a:p>
            <a:pPr>
              <a:spcBef>
                <a:spcPts val="648"/>
              </a:spcBef>
            </a:pPr>
            <a:endParaRPr lang="en-AU" sz="1295" dirty="0">
              <a:solidFill>
                <a:schemeClr val="accent6"/>
              </a:solidFill>
              <a:latin typeface="Arial" panose="020B0604020202020204" pitchFamily="34" charset="0"/>
              <a:cs typeface="Arial" panose="020B0604020202020204" pitchFamily="34" charset="0"/>
            </a:endParaRPr>
          </a:p>
          <a:p>
            <a:pPr>
              <a:spcBef>
                <a:spcPts val="648"/>
              </a:spcBef>
            </a:pPr>
            <a:endParaRPr lang="en-AU" sz="1511" dirty="0">
              <a:solidFill>
                <a:schemeClr val="accent6"/>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2A8B2B23-2F71-4A3C-AEEB-41D2FF61F41B}"/>
              </a:ext>
            </a:extLst>
          </p:cNvPr>
          <p:cNvSpPr txBox="1"/>
          <p:nvPr/>
        </p:nvSpPr>
        <p:spPr>
          <a:xfrm>
            <a:off x="5015502" y="1230518"/>
            <a:ext cx="2203642" cy="896799"/>
          </a:xfrm>
          <a:prstGeom prst="rect">
            <a:avLst/>
          </a:prstGeom>
          <a:noFill/>
          <a:ln>
            <a:solidFill>
              <a:srgbClr val="FF0000"/>
            </a:solidFill>
          </a:ln>
        </p:spPr>
        <p:txBody>
          <a:bodyPr rot="0" spcFirstLastPara="0" vertOverflow="overflow" horzOverflow="overflow" vert="horz" wrap="square" lIns="98694" tIns="49347" rIns="98694" bIns="49347" numCol="1" spcCol="0" rtlCol="0" fromWordArt="0" anchor="t" anchorCtr="0" forceAA="0" compatLnSpc="1">
            <a:prstTxWarp prst="textNoShape">
              <a:avLst/>
            </a:prstTxWarp>
            <a:spAutoFit/>
          </a:bodyPr>
          <a:lstStyle/>
          <a:p>
            <a:r>
              <a:rPr lang="en-US" sz="1295" b="1" dirty="0">
                <a:solidFill>
                  <a:srgbClr val="C00000"/>
                </a:solidFill>
                <a:cs typeface="Segoe UI"/>
              </a:rPr>
              <a:t>Implementation note </a:t>
            </a:r>
          </a:p>
          <a:p>
            <a:r>
              <a:rPr lang="en-AU" sz="1295" dirty="0">
                <a:solidFill>
                  <a:srgbClr val="C00000"/>
                </a:solidFill>
                <a:latin typeface="Segoe UI"/>
                <a:cs typeface="Segoe UI"/>
              </a:rPr>
              <a:t>Insert relevant Liquor License info or delete as appropriate.</a:t>
            </a:r>
            <a:endParaRPr lang="en-US" sz="1295" dirty="0">
              <a:solidFill>
                <a:srgbClr val="C00000"/>
              </a:solidFill>
              <a:latin typeface="Segoe UI"/>
              <a:cs typeface="Segoe UI"/>
            </a:endParaRPr>
          </a:p>
        </p:txBody>
      </p:sp>
      <p:sp>
        <p:nvSpPr>
          <p:cNvPr id="16" name="TextBox 15">
            <a:extLst>
              <a:ext uri="{FF2B5EF4-FFF2-40B4-BE49-F238E27FC236}">
                <a16:creationId xmlns:a16="http://schemas.microsoft.com/office/drawing/2014/main" id="{30482F88-019C-05F1-3E0E-54DF37C71418}"/>
              </a:ext>
            </a:extLst>
          </p:cNvPr>
          <p:cNvSpPr txBox="1"/>
          <p:nvPr/>
        </p:nvSpPr>
        <p:spPr>
          <a:xfrm>
            <a:off x="5038656" y="3089042"/>
            <a:ext cx="1989767" cy="1594520"/>
          </a:xfrm>
          <a:prstGeom prst="rect">
            <a:avLst/>
          </a:prstGeom>
          <a:noFill/>
        </p:spPr>
        <p:txBody>
          <a:bodyPr wrap="square" numCol="1" spcCol="180000">
            <a:noAutofit/>
          </a:bodyPr>
          <a:lstStyle/>
          <a:p>
            <a:pPr>
              <a:spcBef>
                <a:spcPts val="1295"/>
              </a:spcBef>
            </a:pPr>
            <a:r>
              <a:rPr lang="en-AU" sz="1295" b="1" dirty="0">
                <a:solidFill>
                  <a:schemeClr val="accent6"/>
                </a:solidFill>
                <a:latin typeface="Arial" panose="020B0604020202020204" pitchFamily="34" charset="0"/>
                <a:cs typeface="Arial" panose="020B0604020202020204" pitchFamily="34" charset="0"/>
              </a:rPr>
              <a:t>Useful tools and links</a:t>
            </a:r>
            <a:r>
              <a:rPr lang="en-AU" sz="1295" dirty="0">
                <a:solidFill>
                  <a:schemeClr val="accent6"/>
                </a:solidFill>
                <a:latin typeface="Arial" panose="020B0604020202020204" pitchFamily="34" charset="0"/>
                <a:cs typeface="Arial" panose="020B0604020202020204" pitchFamily="34" charset="0"/>
              </a:rPr>
              <a:t>:</a:t>
            </a: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Getting Started Guide</a:t>
            </a:r>
            <a:endParaRPr lang="en-AU" sz="1295" dirty="0">
              <a:solidFill>
                <a:schemeClr val="accent6"/>
              </a:solidFill>
              <a:highlight>
                <a:srgbClr val="FFFF00"/>
              </a:highlight>
              <a:latin typeface="Arial" panose="020B0604020202020204" pitchFamily="34" charset="0"/>
              <a:cs typeface="Arial" panose="020B0604020202020204" pitchFamily="34" charset="0"/>
            </a:endParaRP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Planning Process Overview Guide</a:t>
            </a:r>
            <a:endParaRPr lang="en-AU" sz="1295" dirty="0">
              <a:solidFill>
                <a:schemeClr val="accent6"/>
              </a:solidFill>
              <a:highlight>
                <a:srgbClr val="FFFF00"/>
              </a:highlight>
              <a:latin typeface="Arial" panose="020B0604020202020204" pitchFamily="34" charset="0"/>
              <a:cs typeface="Arial" panose="020B0604020202020204" pitchFamily="34" charset="0"/>
            </a:endParaRPr>
          </a:p>
          <a:p>
            <a:pPr>
              <a:spcBef>
                <a:spcPts val="1295"/>
              </a:spcBef>
            </a:pPr>
            <a:r>
              <a:rPr lang="en-AU" sz="1295" u="sng" dirty="0">
                <a:solidFill>
                  <a:schemeClr val="accent6"/>
                </a:solidFill>
                <a:highlight>
                  <a:srgbClr val="FFFF00"/>
                </a:highlight>
                <a:latin typeface="Arial" panose="020B0604020202020204" pitchFamily="34" charset="0"/>
                <a:cs typeface="Arial" panose="020B0604020202020204" pitchFamily="34" charset="0"/>
              </a:rPr>
              <a:t>FAQs on website</a:t>
            </a:r>
            <a:endParaRPr lang="en-AU" sz="1295" dirty="0">
              <a:solidFill>
                <a:schemeClr val="accent6"/>
              </a:solidFill>
              <a:highlight>
                <a:srgbClr val="FFFF00"/>
              </a:highlight>
              <a:latin typeface="Arial" panose="020B0604020202020204" pitchFamily="34" charset="0"/>
              <a:cs typeface="Arial" panose="020B0604020202020204" pitchFamily="34" charset="0"/>
            </a:endParaRPr>
          </a:p>
          <a:p>
            <a:pPr>
              <a:spcBef>
                <a:spcPts val="1295"/>
              </a:spcBef>
            </a:pPr>
            <a:endParaRPr lang="en-AU" sz="1511" dirty="0">
              <a:solidFill>
                <a:schemeClr val="accent6"/>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02632E6D-5ED0-0848-FB63-DF29B28FCA52}"/>
              </a:ext>
            </a:extLst>
          </p:cNvPr>
          <p:cNvSpPr txBox="1"/>
          <p:nvPr/>
        </p:nvSpPr>
        <p:spPr>
          <a:xfrm>
            <a:off x="1030705" y="5370758"/>
            <a:ext cx="492443" cy="369332"/>
          </a:xfrm>
          <a:prstGeom prst="rect">
            <a:avLst/>
          </a:prstGeom>
          <a:noFill/>
        </p:spPr>
        <p:txBody>
          <a:bodyPr wrap="none" rtlCol="0">
            <a:spAutoFit/>
          </a:bodyPr>
          <a:lstStyle/>
          <a:p>
            <a:r>
              <a:rPr lang="en-US" sz="1800" b="1" dirty="0">
                <a:solidFill>
                  <a:schemeClr val="accent6"/>
                </a:solidFill>
              </a:rPr>
              <a:t>Do</a:t>
            </a:r>
          </a:p>
        </p:txBody>
      </p:sp>
      <p:sp>
        <p:nvSpPr>
          <p:cNvPr id="15" name="TextBox 14">
            <a:extLst>
              <a:ext uri="{FF2B5EF4-FFF2-40B4-BE49-F238E27FC236}">
                <a16:creationId xmlns:a16="http://schemas.microsoft.com/office/drawing/2014/main" id="{D4C4D081-E46D-53C4-8E21-CAE344A98604}"/>
              </a:ext>
            </a:extLst>
          </p:cNvPr>
          <p:cNvSpPr txBox="1"/>
          <p:nvPr/>
        </p:nvSpPr>
        <p:spPr>
          <a:xfrm>
            <a:off x="545094" y="5944933"/>
            <a:ext cx="3108462" cy="4076392"/>
          </a:xfrm>
          <a:prstGeom prst="rect">
            <a:avLst/>
          </a:prstGeom>
          <a:noFill/>
        </p:spPr>
        <p:txBody>
          <a:bodyPr wrap="square" lIns="77712" rIns="0" numCol="1" spcCol="180000">
            <a:noAutofit/>
          </a:bodyPr>
          <a:lstStyle/>
          <a:p>
            <a:pPr marL="185046" indent="-185046">
              <a:spcBef>
                <a:spcPts val="432"/>
              </a:spcBef>
              <a:buFont typeface="Arial" panose="020B0604020202020204" pitchFamily="34" charset="0"/>
              <a:buChar char="•"/>
            </a:pPr>
            <a:r>
              <a:rPr lang="en-AU" sz="1200" dirty="0">
                <a:latin typeface="Arial" panose="020B0604020202020204" pitchFamily="34" charset="0"/>
                <a:cs typeface="Arial" panose="020B0604020202020204" pitchFamily="34" charset="0"/>
              </a:rPr>
              <a:t>Flag a time “I’ve just got 5 minutes but happy to chat”</a:t>
            </a:r>
          </a:p>
          <a:p>
            <a:pPr marL="185046" indent="-185046">
              <a:spcBef>
                <a:spcPts val="432"/>
              </a:spcBef>
              <a:buFont typeface="Arial" panose="020B0604020202020204" pitchFamily="34" charset="0"/>
              <a:buChar char="•"/>
            </a:pPr>
            <a:r>
              <a:rPr lang="en-AU" sz="1200" dirty="0">
                <a:latin typeface="Arial" panose="020B0604020202020204" pitchFamily="34" charset="0"/>
                <a:cs typeface="Arial" panose="020B0604020202020204" pitchFamily="34" charset="0"/>
              </a:rPr>
              <a:t>Reassure that their objection has been received, and they are a party to the decision (e.g. have appeal rights)</a:t>
            </a:r>
          </a:p>
          <a:p>
            <a:pPr marL="185046" indent="-185046">
              <a:spcBef>
                <a:spcPts val="432"/>
              </a:spcBef>
              <a:buFont typeface="Arial" panose="020B0604020202020204" pitchFamily="34" charset="0"/>
              <a:buChar char="•"/>
            </a:pPr>
            <a:r>
              <a:rPr lang="en-AU" sz="1200" dirty="0">
                <a:latin typeface="Arial" panose="020B0604020202020204" pitchFamily="34" charset="0"/>
                <a:cs typeface="Arial" panose="020B0604020202020204" pitchFamily="34" charset="0"/>
              </a:rPr>
              <a:t>Advise of legal requirements. </a:t>
            </a:r>
            <a:br>
              <a:rPr lang="en-AU" sz="1200" dirty="0">
                <a:latin typeface="Arial" panose="020B0604020202020204" pitchFamily="34" charset="0"/>
                <a:cs typeface="Arial" panose="020B0604020202020204" pitchFamily="34" charset="0"/>
              </a:rPr>
            </a:br>
            <a:r>
              <a:rPr lang="en-AU" sz="1200" dirty="0">
                <a:latin typeface="Arial" panose="020B0604020202020204" pitchFamily="34" charset="0"/>
                <a:cs typeface="Arial" panose="020B0604020202020204" pitchFamily="34" charset="0"/>
              </a:rPr>
              <a:t>- “Under the planning laws, we have to advertise to adjoining properties”</a:t>
            </a:r>
            <a:br>
              <a:rPr lang="en-AU" sz="1200" dirty="0">
                <a:latin typeface="Arial" panose="020B0604020202020204" pitchFamily="34" charset="0"/>
                <a:cs typeface="Arial" panose="020B0604020202020204" pitchFamily="34" charset="0"/>
              </a:rPr>
            </a:br>
            <a:r>
              <a:rPr lang="en-AU" sz="1200" dirty="0">
                <a:latin typeface="Arial" panose="020B0604020202020204" pitchFamily="34" charset="0"/>
                <a:cs typeface="Arial" panose="020B0604020202020204" pitchFamily="34" charset="0"/>
              </a:rPr>
              <a:t>- “Under the planning laws we have to take into account what objectors are saying, we will review your objection and it will be reflected in the report”</a:t>
            </a:r>
          </a:p>
          <a:p>
            <a:pPr marL="185046" indent="-185046">
              <a:spcBef>
                <a:spcPts val="432"/>
              </a:spcBef>
              <a:buFont typeface="Arial" panose="020B0604020202020204" pitchFamily="34" charset="0"/>
              <a:buChar char="•"/>
            </a:pPr>
            <a:r>
              <a:rPr lang="en-AU" sz="1200" dirty="0">
                <a:latin typeface="Arial" panose="020B0604020202020204" pitchFamily="34" charset="0"/>
                <a:cs typeface="Arial" panose="020B0604020202020204" pitchFamily="34" charset="0"/>
              </a:rPr>
              <a:t>Reassure their objection will be reviewed. </a:t>
            </a:r>
            <a:br>
              <a:rPr lang="en-AU" sz="1200" dirty="0">
                <a:latin typeface="Arial" panose="020B0604020202020204" pitchFamily="34" charset="0"/>
                <a:cs typeface="Arial" panose="020B0604020202020204" pitchFamily="34" charset="0"/>
              </a:rPr>
            </a:br>
            <a:r>
              <a:rPr lang="en-AU" sz="1200" dirty="0">
                <a:latin typeface="Arial" panose="020B0604020202020204" pitchFamily="34" charset="0"/>
                <a:cs typeface="Arial" panose="020B0604020202020204" pitchFamily="34" charset="0"/>
              </a:rPr>
              <a:t>- "I understand the concerns you have written in your objection but will get in contact with you if I need any clarification”</a:t>
            </a:r>
            <a:br>
              <a:rPr lang="en-AU" sz="1200" dirty="0">
                <a:latin typeface="Arial" panose="020B0604020202020204" pitchFamily="34" charset="0"/>
                <a:cs typeface="Arial" panose="020B0604020202020204" pitchFamily="34" charset="0"/>
              </a:rPr>
            </a:br>
            <a:r>
              <a:rPr lang="en-AU" sz="1200" dirty="0">
                <a:latin typeface="Arial" panose="020B0604020202020204" pitchFamily="34" charset="0"/>
                <a:cs typeface="Arial" panose="020B0604020202020204" pitchFamily="34" charset="0"/>
              </a:rPr>
              <a:t>- "I will make a written assessment and it will include a response to your concerns.”</a:t>
            </a:r>
          </a:p>
          <a:p>
            <a:pPr marL="185046" indent="-185046">
              <a:spcBef>
                <a:spcPts val="432"/>
              </a:spcBef>
              <a:buFont typeface="Arial" panose="020B0604020202020204" pitchFamily="34" charset="0"/>
              <a:buChar char="•"/>
            </a:pPr>
            <a:endParaRPr lang="en-AU" sz="1200"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A7A2394E-4A98-89C6-07F1-07F1C2D9D91B}"/>
              </a:ext>
            </a:extLst>
          </p:cNvPr>
          <p:cNvSpPr txBox="1"/>
          <p:nvPr/>
        </p:nvSpPr>
        <p:spPr>
          <a:xfrm>
            <a:off x="3854470" y="5944933"/>
            <a:ext cx="3293600" cy="1830658"/>
          </a:xfrm>
          <a:prstGeom prst="rect">
            <a:avLst/>
          </a:prstGeom>
          <a:noFill/>
        </p:spPr>
        <p:txBody>
          <a:bodyPr wrap="square" lIns="98694" tIns="49347" rIns="98694" bIns="49347" numCol="1" spcCol="180000" anchor="t">
            <a:noAutofit/>
          </a:bodyPr>
          <a:lstStyle/>
          <a:p>
            <a:pPr marL="185046" indent="-185046">
              <a:spcBef>
                <a:spcPts val="648"/>
              </a:spcBef>
              <a:buFont typeface="Arial" panose="020B0604020202020204" pitchFamily="34" charset="0"/>
              <a:buChar char="•"/>
            </a:pPr>
            <a:r>
              <a:rPr lang="en-AU" sz="1200" dirty="0">
                <a:latin typeface="Arial"/>
                <a:cs typeface="Arial"/>
              </a:rPr>
              <a:t>Ask if they have read the report</a:t>
            </a:r>
          </a:p>
          <a:p>
            <a:pPr marL="185046" indent="-185046">
              <a:spcBef>
                <a:spcPts val="648"/>
              </a:spcBef>
              <a:buFont typeface="Arial" panose="020B0604020202020204" pitchFamily="34" charset="0"/>
              <a:buChar char="•"/>
            </a:pPr>
            <a:r>
              <a:rPr lang="en-AU" sz="1200" dirty="0">
                <a:latin typeface="Arial"/>
                <a:cs typeface="Arial"/>
              </a:rPr>
              <a:t>"When a decision is made you have appeal rights (VCAT). If you have anything else to add, please put it in writing and we can consider it with the assessment”</a:t>
            </a:r>
          </a:p>
          <a:p>
            <a:pPr marL="185046" indent="-185046">
              <a:spcBef>
                <a:spcPts val="648"/>
              </a:spcBef>
              <a:buFont typeface="Arial" panose="020B0604020202020204" pitchFamily="34" charset="0"/>
              <a:buChar char="•"/>
            </a:pPr>
            <a:r>
              <a:rPr lang="en-AU" sz="1200" dirty="0">
                <a:latin typeface="Arial"/>
                <a:cs typeface="Arial"/>
              </a:rPr>
              <a:t>If the application relates to liquor licenses ... </a:t>
            </a:r>
            <a:r>
              <a:rPr lang="en-AU" sz="1200" dirty="0">
                <a:highlight>
                  <a:srgbClr val="FFFF00"/>
                </a:highlight>
                <a:latin typeface="Arial"/>
                <a:cs typeface="Arial"/>
              </a:rPr>
              <a:t>[insert additional Council specific information]</a:t>
            </a:r>
          </a:p>
          <a:p>
            <a:pPr>
              <a:spcBef>
                <a:spcPts val="648"/>
              </a:spcBef>
            </a:pPr>
            <a:endParaRPr lang="en-AU" sz="1400" dirty="0">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97807DEE-D167-85B2-02C6-17189AD04401}"/>
              </a:ext>
            </a:extLst>
          </p:cNvPr>
          <p:cNvSpPr txBox="1"/>
          <p:nvPr/>
        </p:nvSpPr>
        <p:spPr>
          <a:xfrm>
            <a:off x="4499237" y="8065567"/>
            <a:ext cx="774570" cy="369332"/>
          </a:xfrm>
          <a:prstGeom prst="rect">
            <a:avLst/>
          </a:prstGeom>
          <a:noFill/>
        </p:spPr>
        <p:txBody>
          <a:bodyPr wrap="none" rtlCol="0">
            <a:spAutoFit/>
          </a:bodyPr>
          <a:lstStyle/>
          <a:p>
            <a:r>
              <a:rPr lang="en-US" sz="1800" b="1" dirty="0">
                <a:solidFill>
                  <a:schemeClr val="accent6"/>
                </a:solidFill>
              </a:rPr>
              <a:t>Don’t</a:t>
            </a:r>
          </a:p>
        </p:txBody>
      </p:sp>
      <p:sp>
        <p:nvSpPr>
          <p:cNvPr id="23" name="TextBox 22">
            <a:extLst>
              <a:ext uri="{FF2B5EF4-FFF2-40B4-BE49-F238E27FC236}">
                <a16:creationId xmlns:a16="http://schemas.microsoft.com/office/drawing/2014/main" id="{1D1651D0-2932-01AA-5D6B-082A7B6F611E}"/>
              </a:ext>
            </a:extLst>
          </p:cNvPr>
          <p:cNvSpPr txBox="1"/>
          <p:nvPr/>
        </p:nvSpPr>
        <p:spPr>
          <a:xfrm>
            <a:off x="3925546" y="8566879"/>
            <a:ext cx="3293598" cy="1037719"/>
          </a:xfrm>
          <a:prstGeom prst="rect">
            <a:avLst/>
          </a:prstGeom>
          <a:noFill/>
        </p:spPr>
        <p:txBody>
          <a:bodyPr wrap="square" numCol="1" spcCol="180000">
            <a:noAutofit/>
          </a:bodyPr>
          <a:lstStyle/>
          <a:p>
            <a:pPr marL="185046" indent="-185046">
              <a:spcBef>
                <a:spcPts val="648"/>
              </a:spcBef>
              <a:buFont typeface="Arial" panose="020B0604020202020204" pitchFamily="34" charset="0"/>
              <a:buChar char="•"/>
            </a:pPr>
            <a:r>
              <a:rPr lang="en-AU" sz="1241" dirty="0">
                <a:latin typeface="Arial" panose="020B0604020202020204" pitchFamily="34" charset="0"/>
                <a:cs typeface="Arial" panose="020B0604020202020204" pitchFamily="34" charset="0"/>
              </a:rPr>
              <a:t>Comment on the objection as you pull it up on your computer</a:t>
            </a:r>
          </a:p>
          <a:p>
            <a:pPr marL="185046" indent="-185046">
              <a:spcBef>
                <a:spcPts val="648"/>
              </a:spcBef>
              <a:buFont typeface="Arial" panose="020B0604020202020204" pitchFamily="34" charset="0"/>
              <a:buChar char="•"/>
            </a:pPr>
            <a:r>
              <a:rPr lang="en-AU" sz="1241" dirty="0">
                <a:latin typeface="Arial" panose="020B0604020202020204" pitchFamily="34" charset="0"/>
                <a:cs typeface="Arial" panose="020B0604020202020204" pitchFamily="34" charset="0"/>
              </a:rPr>
              <a:t>Say that you will consider what has been verbally communicated</a:t>
            </a:r>
          </a:p>
          <a:p>
            <a:pPr>
              <a:spcBef>
                <a:spcPts val="648"/>
              </a:spcBef>
            </a:pPr>
            <a:endParaRPr lang="en-AU" sz="1511" dirty="0">
              <a:latin typeface="Arial" panose="020B0604020202020204" pitchFamily="34" charset="0"/>
              <a:cs typeface="Arial" panose="020B0604020202020204" pitchFamily="34" charset="0"/>
            </a:endParaRPr>
          </a:p>
        </p:txBody>
      </p:sp>
      <p:cxnSp>
        <p:nvCxnSpPr>
          <p:cNvPr id="45" name="Straight Connector 44">
            <a:extLst>
              <a:ext uri="{FF2B5EF4-FFF2-40B4-BE49-F238E27FC236}">
                <a16:creationId xmlns:a16="http://schemas.microsoft.com/office/drawing/2014/main" id="{A4540F6D-6861-040F-45B6-0604FA942A1D}"/>
              </a:ext>
              <a:ext uri="{C183D7F6-B498-43B3-948B-1728B52AA6E4}">
                <adec:decorative xmlns:adec="http://schemas.microsoft.com/office/drawing/2017/decorative" val="1"/>
              </a:ext>
            </a:extLst>
          </p:cNvPr>
          <p:cNvCxnSpPr>
            <a:cxnSpLocks/>
          </p:cNvCxnSpPr>
          <p:nvPr/>
        </p:nvCxnSpPr>
        <p:spPr>
          <a:xfrm>
            <a:off x="788324" y="2531424"/>
            <a:ext cx="36631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011A2B8A-8465-4417-BD7A-A732895DAD88}"/>
              </a:ext>
              <a:ext uri="{C183D7F6-B498-43B3-948B-1728B52AA6E4}">
                <adec:decorative xmlns:adec="http://schemas.microsoft.com/office/drawing/2017/decorative" val="1"/>
              </a:ext>
            </a:extLst>
          </p:cNvPr>
          <p:cNvGrpSpPr>
            <a:grpSpLocks noChangeAspect="1"/>
          </p:cNvGrpSpPr>
          <p:nvPr/>
        </p:nvGrpSpPr>
        <p:grpSpPr>
          <a:xfrm>
            <a:off x="5181924" y="2675915"/>
            <a:ext cx="343366" cy="327570"/>
            <a:chOff x="4981441" y="2212806"/>
            <a:chExt cx="552450" cy="527050"/>
          </a:xfrm>
          <a:solidFill>
            <a:schemeClr val="accent1"/>
          </a:solidFill>
        </p:grpSpPr>
        <p:sp>
          <p:nvSpPr>
            <p:cNvPr id="68" name="Freeform 29">
              <a:extLst>
                <a:ext uri="{FF2B5EF4-FFF2-40B4-BE49-F238E27FC236}">
                  <a16:creationId xmlns:a16="http://schemas.microsoft.com/office/drawing/2014/main" id="{7707D08F-16E1-E922-8FFC-C187EB811EFD}"/>
                </a:ext>
              </a:extLst>
            </p:cNvPr>
            <p:cNvSpPr>
              <a:spLocks noEditPoints="1"/>
            </p:cNvSpPr>
            <p:nvPr/>
          </p:nvSpPr>
          <p:spPr bwMode="auto">
            <a:xfrm>
              <a:off x="5051425" y="2636838"/>
              <a:ext cx="28575" cy="30163"/>
            </a:xfrm>
            <a:custGeom>
              <a:avLst/>
              <a:gdLst>
                <a:gd name="T0" fmla="*/ 4 w 9"/>
                <a:gd name="T1" fmla="*/ 0 h 9"/>
                <a:gd name="T2" fmla="*/ 1 w 9"/>
                <a:gd name="T3" fmla="*/ 2 h 9"/>
                <a:gd name="T4" fmla="*/ 0 w 9"/>
                <a:gd name="T5" fmla="*/ 5 h 9"/>
                <a:gd name="T6" fmla="*/ 4 w 9"/>
                <a:gd name="T7" fmla="*/ 9 h 9"/>
                <a:gd name="T8" fmla="*/ 9 w 9"/>
                <a:gd name="T9" fmla="*/ 5 h 9"/>
                <a:gd name="T10" fmla="*/ 4 w 9"/>
                <a:gd name="T11" fmla="*/ 0 h 9"/>
                <a:gd name="T12" fmla="*/ 4 w 9"/>
                <a:gd name="T13" fmla="*/ 8 h 9"/>
                <a:gd name="T14" fmla="*/ 1 w 9"/>
                <a:gd name="T15" fmla="*/ 5 h 9"/>
                <a:gd name="T16" fmla="*/ 2 w 9"/>
                <a:gd name="T17" fmla="*/ 2 h 9"/>
                <a:gd name="T18" fmla="*/ 2 w 9"/>
                <a:gd name="T19" fmla="*/ 2 h 9"/>
                <a:gd name="T20" fmla="*/ 4 w 9"/>
                <a:gd name="T21" fmla="*/ 2 h 9"/>
                <a:gd name="T22" fmla="*/ 7 w 9"/>
                <a:gd name="T23" fmla="*/ 5 h 9"/>
                <a:gd name="T24" fmla="*/ 4 w 9"/>
                <a:gd name="T2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4" y="0"/>
                  </a:moveTo>
                  <a:cubicBezTo>
                    <a:pt x="3" y="0"/>
                    <a:pt x="2" y="1"/>
                    <a:pt x="1" y="2"/>
                  </a:cubicBezTo>
                  <a:cubicBezTo>
                    <a:pt x="0" y="2"/>
                    <a:pt x="0" y="4"/>
                    <a:pt x="0" y="5"/>
                  </a:cubicBezTo>
                  <a:cubicBezTo>
                    <a:pt x="0" y="7"/>
                    <a:pt x="2" y="9"/>
                    <a:pt x="4" y="9"/>
                  </a:cubicBezTo>
                  <a:cubicBezTo>
                    <a:pt x="7" y="9"/>
                    <a:pt x="9" y="7"/>
                    <a:pt x="9" y="5"/>
                  </a:cubicBezTo>
                  <a:cubicBezTo>
                    <a:pt x="9" y="2"/>
                    <a:pt x="7" y="0"/>
                    <a:pt x="4" y="0"/>
                  </a:cubicBezTo>
                  <a:close/>
                  <a:moveTo>
                    <a:pt x="4" y="8"/>
                  </a:moveTo>
                  <a:cubicBezTo>
                    <a:pt x="2" y="8"/>
                    <a:pt x="1" y="6"/>
                    <a:pt x="1" y="5"/>
                  </a:cubicBezTo>
                  <a:cubicBezTo>
                    <a:pt x="1" y="4"/>
                    <a:pt x="1" y="3"/>
                    <a:pt x="2" y="2"/>
                  </a:cubicBezTo>
                  <a:cubicBezTo>
                    <a:pt x="2" y="2"/>
                    <a:pt x="2" y="2"/>
                    <a:pt x="2" y="2"/>
                  </a:cubicBezTo>
                  <a:cubicBezTo>
                    <a:pt x="2" y="2"/>
                    <a:pt x="3" y="2"/>
                    <a:pt x="4" y="2"/>
                  </a:cubicBezTo>
                  <a:cubicBezTo>
                    <a:pt x="6" y="2"/>
                    <a:pt x="7" y="3"/>
                    <a:pt x="7" y="5"/>
                  </a:cubicBezTo>
                  <a:cubicBezTo>
                    <a:pt x="7" y="6"/>
                    <a:pt x="6"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9" name="Freeform 31">
              <a:extLst>
                <a:ext uri="{FF2B5EF4-FFF2-40B4-BE49-F238E27FC236}">
                  <a16:creationId xmlns:a16="http://schemas.microsoft.com/office/drawing/2014/main" id="{A73A87F6-F36B-E104-D914-F862F7DA84D9}"/>
                </a:ext>
              </a:extLst>
            </p:cNvPr>
            <p:cNvSpPr>
              <a:spLocks/>
            </p:cNvSpPr>
            <p:nvPr/>
          </p:nvSpPr>
          <p:spPr bwMode="auto">
            <a:xfrm>
              <a:off x="5051425" y="2636838"/>
              <a:ext cx="28575" cy="30163"/>
            </a:xfrm>
            <a:custGeom>
              <a:avLst/>
              <a:gdLst>
                <a:gd name="T0" fmla="*/ 4 w 9"/>
                <a:gd name="T1" fmla="*/ 9 h 9"/>
                <a:gd name="T2" fmla="*/ 0 w 9"/>
                <a:gd name="T3" fmla="*/ 5 h 9"/>
                <a:gd name="T4" fmla="*/ 1 w 9"/>
                <a:gd name="T5" fmla="*/ 2 h 9"/>
                <a:gd name="T6" fmla="*/ 4 w 9"/>
                <a:gd name="T7" fmla="*/ 0 h 9"/>
                <a:gd name="T8" fmla="*/ 9 w 9"/>
                <a:gd name="T9" fmla="*/ 5 h 9"/>
                <a:gd name="T10" fmla="*/ 4 w 9"/>
                <a:gd name="T11" fmla="*/ 9 h 9"/>
              </a:gdLst>
              <a:ahLst/>
              <a:cxnLst>
                <a:cxn ang="0">
                  <a:pos x="T0" y="T1"/>
                </a:cxn>
                <a:cxn ang="0">
                  <a:pos x="T2" y="T3"/>
                </a:cxn>
                <a:cxn ang="0">
                  <a:pos x="T4" y="T5"/>
                </a:cxn>
                <a:cxn ang="0">
                  <a:pos x="T6" y="T7"/>
                </a:cxn>
                <a:cxn ang="0">
                  <a:pos x="T8" y="T9"/>
                </a:cxn>
                <a:cxn ang="0">
                  <a:pos x="T10" y="T11"/>
                </a:cxn>
              </a:cxnLst>
              <a:rect l="0" t="0" r="r" b="b"/>
              <a:pathLst>
                <a:path w="9" h="9">
                  <a:moveTo>
                    <a:pt x="4" y="9"/>
                  </a:moveTo>
                  <a:cubicBezTo>
                    <a:pt x="2" y="9"/>
                    <a:pt x="0" y="7"/>
                    <a:pt x="0" y="5"/>
                  </a:cubicBezTo>
                  <a:cubicBezTo>
                    <a:pt x="0" y="4"/>
                    <a:pt x="0" y="2"/>
                    <a:pt x="1" y="2"/>
                  </a:cubicBezTo>
                  <a:cubicBezTo>
                    <a:pt x="2" y="1"/>
                    <a:pt x="3" y="0"/>
                    <a:pt x="4" y="0"/>
                  </a:cubicBezTo>
                  <a:cubicBezTo>
                    <a:pt x="7" y="0"/>
                    <a:pt x="9" y="2"/>
                    <a:pt x="9" y="5"/>
                  </a:cubicBezTo>
                  <a:cubicBezTo>
                    <a:pt x="9" y="7"/>
                    <a:pt x="7"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70" name="Freeform 32">
              <a:extLst>
                <a:ext uri="{FF2B5EF4-FFF2-40B4-BE49-F238E27FC236}">
                  <a16:creationId xmlns:a16="http://schemas.microsoft.com/office/drawing/2014/main" id="{E50332F9-266C-BB2A-1B8F-1B5739C587C1}"/>
                </a:ext>
              </a:extLst>
            </p:cNvPr>
            <p:cNvSpPr>
              <a:spLocks noEditPoints="1"/>
            </p:cNvSpPr>
            <p:nvPr/>
          </p:nvSpPr>
          <p:spPr bwMode="auto">
            <a:xfrm>
              <a:off x="4981441" y="2212806"/>
              <a:ext cx="552450" cy="527050"/>
            </a:xfrm>
            <a:custGeom>
              <a:avLst/>
              <a:gdLst>
                <a:gd name="T0" fmla="*/ 164 w 173"/>
                <a:gd name="T1" fmla="*/ 34 h 165"/>
                <a:gd name="T2" fmla="*/ 161 w 173"/>
                <a:gd name="T3" fmla="*/ 37 h 165"/>
                <a:gd name="T4" fmla="*/ 161 w 173"/>
                <a:gd name="T5" fmla="*/ 37 h 165"/>
                <a:gd name="T6" fmla="*/ 142 w 173"/>
                <a:gd name="T7" fmla="*/ 55 h 165"/>
                <a:gd name="T8" fmla="*/ 142 w 173"/>
                <a:gd name="T9" fmla="*/ 55 h 165"/>
                <a:gd name="T10" fmla="*/ 128 w 173"/>
                <a:gd name="T11" fmla="*/ 61 h 165"/>
                <a:gd name="T12" fmla="*/ 108 w 173"/>
                <a:gd name="T13" fmla="*/ 41 h 165"/>
                <a:gd name="T14" fmla="*/ 114 w 173"/>
                <a:gd name="T15" fmla="*/ 28 h 165"/>
                <a:gd name="T16" fmla="*/ 136 w 173"/>
                <a:gd name="T17" fmla="*/ 6 h 165"/>
                <a:gd name="T18" fmla="*/ 114 w 173"/>
                <a:gd name="T19" fmla="*/ 0 h 165"/>
                <a:gd name="T20" fmla="*/ 92 w 173"/>
                <a:gd name="T21" fmla="*/ 9 h 165"/>
                <a:gd name="T22" fmla="*/ 71 w 173"/>
                <a:gd name="T23" fmla="*/ 29 h 165"/>
                <a:gd name="T24" fmla="*/ 71 w 173"/>
                <a:gd name="T25" fmla="*/ 71 h 165"/>
                <a:gd name="T26" fmla="*/ 71 w 173"/>
                <a:gd name="T27" fmla="*/ 71 h 165"/>
                <a:gd name="T28" fmla="*/ 71 w 173"/>
                <a:gd name="T29" fmla="*/ 72 h 165"/>
                <a:gd name="T30" fmla="*/ 7 w 173"/>
                <a:gd name="T31" fmla="*/ 127 h 165"/>
                <a:gd name="T32" fmla="*/ 0 w 173"/>
                <a:gd name="T33" fmla="*/ 143 h 165"/>
                <a:gd name="T34" fmla="*/ 23 w 173"/>
                <a:gd name="T35" fmla="*/ 165 h 165"/>
                <a:gd name="T36" fmla="*/ 39 w 173"/>
                <a:gd name="T37" fmla="*/ 158 h 165"/>
                <a:gd name="T38" fmla="*/ 97 w 173"/>
                <a:gd name="T39" fmla="*/ 96 h 165"/>
                <a:gd name="T40" fmla="*/ 98 w 173"/>
                <a:gd name="T41" fmla="*/ 96 h 165"/>
                <a:gd name="T42" fmla="*/ 125 w 173"/>
                <a:gd name="T43" fmla="*/ 105 h 165"/>
                <a:gd name="T44" fmla="*/ 141 w 173"/>
                <a:gd name="T45" fmla="*/ 98 h 165"/>
                <a:gd name="T46" fmla="*/ 162 w 173"/>
                <a:gd name="T47" fmla="*/ 78 h 165"/>
                <a:gd name="T48" fmla="*/ 164 w 173"/>
                <a:gd name="T49" fmla="*/ 34 h 165"/>
                <a:gd name="T50" fmla="*/ 157 w 173"/>
                <a:gd name="T51" fmla="*/ 73 h 165"/>
                <a:gd name="T52" fmla="*/ 136 w 173"/>
                <a:gd name="T53" fmla="*/ 94 h 165"/>
                <a:gd name="T54" fmla="*/ 125 w 173"/>
                <a:gd name="T55" fmla="*/ 98 h 165"/>
                <a:gd name="T56" fmla="*/ 99 w 173"/>
                <a:gd name="T57" fmla="*/ 90 h 165"/>
                <a:gd name="T58" fmla="*/ 99 w 173"/>
                <a:gd name="T59" fmla="*/ 90 h 165"/>
                <a:gd name="T60" fmla="*/ 98 w 173"/>
                <a:gd name="T61" fmla="*/ 89 h 165"/>
                <a:gd name="T62" fmla="*/ 94 w 173"/>
                <a:gd name="T63" fmla="*/ 90 h 165"/>
                <a:gd name="T64" fmla="*/ 94 w 173"/>
                <a:gd name="T65" fmla="*/ 91 h 165"/>
                <a:gd name="T66" fmla="*/ 94 w 173"/>
                <a:gd name="T67" fmla="*/ 91 h 165"/>
                <a:gd name="T68" fmla="*/ 34 w 173"/>
                <a:gd name="T69" fmla="*/ 154 h 165"/>
                <a:gd name="T70" fmla="*/ 23 w 173"/>
                <a:gd name="T71" fmla="*/ 158 h 165"/>
                <a:gd name="T72" fmla="*/ 7 w 173"/>
                <a:gd name="T73" fmla="*/ 143 h 165"/>
                <a:gd name="T74" fmla="*/ 12 w 173"/>
                <a:gd name="T75" fmla="*/ 132 h 165"/>
                <a:gd name="T76" fmla="*/ 77 w 173"/>
                <a:gd name="T77" fmla="*/ 75 h 165"/>
                <a:gd name="T78" fmla="*/ 77 w 173"/>
                <a:gd name="T79" fmla="*/ 75 h 165"/>
                <a:gd name="T80" fmla="*/ 77 w 173"/>
                <a:gd name="T81" fmla="*/ 74 h 165"/>
                <a:gd name="T82" fmla="*/ 79 w 173"/>
                <a:gd name="T83" fmla="*/ 72 h 165"/>
                <a:gd name="T84" fmla="*/ 78 w 173"/>
                <a:gd name="T85" fmla="*/ 70 h 165"/>
                <a:gd name="T86" fmla="*/ 78 w 173"/>
                <a:gd name="T87" fmla="*/ 70 h 165"/>
                <a:gd name="T88" fmla="*/ 78 w 173"/>
                <a:gd name="T89" fmla="*/ 70 h 165"/>
                <a:gd name="T90" fmla="*/ 76 w 173"/>
                <a:gd name="T91" fmla="*/ 34 h 165"/>
                <a:gd name="T92" fmla="*/ 97 w 173"/>
                <a:gd name="T93" fmla="*/ 13 h 165"/>
                <a:gd name="T94" fmla="*/ 114 w 173"/>
                <a:gd name="T95" fmla="*/ 7 h 165"/>
                <a:gd name="T96" fmla="*/ 123 w 173"/>
                <a:gd name="T97" fmla="*/ 8 h 165"/>
                <a:gd name="T98" fmla="*/ 124 w 173"/>
                <a:gd name="T99" fmla="*/ 8 h 165"/>
                <a:gd name="T100" fmla="*/ 109 w 173"/>
                <a:gd name="T101" fmla="*/ 23 h 165"/>
                <a:gd name="T102" fmla="*/ 101 w 173"/>
                <a:gd name="T103" fmla="*/ 41 h 165"/>
                <a:gd name="T104" fmla="*/ 128 w 173"/>
                <a:gd name="T105" fmla="*/ 67 h 165"/>
                <a:gd name="T106" fmla="*/ 147 w 173"/>
                <a:gd name="T107" fmla="*/ 59 h 165"/>
                <a:gd name="T108" fmla="*/ 147 w 173"/>
                <a:gd name="T109" fmla="*/ 59 h 165"/>
                <a:gd name="T110" fmla="*/ 147 w 173"/>
                <a:gd name="T111" fmla="*/ 59 h 165"/>
                <a:gd name="T112" fmla="*/ 162 w 173"/>
                <a:gd name="T113" fmla="*/ 45 h 165"/>
                <a:gd name="T114" fmla="*/ 162 w 173"/>
                <a:gd name="T115" fmla="*/ 46 h 165"/>
                <a:gd name="T116" fmla="*/ 157 w 173"/>
                <a:gd name="T117" fmla="*/ 7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65">
                  <a:moveTo>
                    <a:pt x="164" y="34"/>
                  </a:moveTo>
                  <a:cubicBezTo>
                    <a:pt x="161" y="37"/>
                    <a:pt x="161" y="37"/>
                    <a:pt x="161" y="37"/>
                  </a:cubicBezTo>
                  <a:cubicBezTo>
                    <a:pt x="161" y="37"/>
                    <a:pt x="161" y="37"/>
                    <a:pt x="161" y="37"/>
                  </a:cubicBezTo>
                  <a:cubicBezTo>
                    <a:pt x="142" y="55"/>
                    <a:pt x="142" y="55"/>
                    <a:pt x="142" y="55"/>
                  </a:cubicBezTo>
                  <a:cubicBezTo>
                    <a:pt x="142" y="55"/>
                    <a:pt x="142" y="55"/>
                    <a:pt x="142" y="55"/>
                  </a:cubicBezTo>
                  <a:cubicBezTo>
                    <a:pt x="138" y="59"/>
                    <a:pt x="133" y="61"/>
                    <a:pt x="128" y="61"/>
                  </a:cubicBezTo>
                  <a:cubicBezTo>
                    <a:pt x="117" y="61"/>
                    <a:pt x="108" y="52"/>
                    <a:pt x="108" y="41"/>
                  </a:cubicBezTo>
                  <a:cubicBezTo>
                    <a:pt x="108" y="36"/>
                    <a:pt x="110" y="32"/>
                    <a:pt x="114" y="28"/>
                  </a:cubicBezTo>
                  <a:cubicBezTo>
                    <a:pt x="136" y="6"/>
                    <a:pt x="136" y="6"/>
                    <a:pt x="136" y="6"/>
                  </a:cubicBezTo>
                  <a:cubicBezTo>
                    <a:pt x="129" y="2"/>
                    <a:pt x="121" y="0"/>
                    <a:pt x="114" y="0"/>
                  </a:cubicBezTo>
                  <a:cubicBezTo>
                    <a:pt x="105" y="0"/>
                    <a:pt x="98" y="3"/>
                    <a:pt x="92" y="9"/>
                  </a:cubicBezTo>
                  <a:cubicBezTo>
                    <a:pt x="71" y="29"/>
                    <a:pt x="71" y="29"/>
                    <a:pt x="71" y="29"/>
                  </a:cubicBezTo>
                  <a:cubicBezTo>
                    <a:pt x="60" y="41"/>
                    <a:pt x="60" y="55"/>
                    <a:pt x="71" y="71"/>
                  </a:cubicBezTo>
                  <a:cubicBezTo>
                    <a:pt x="71" y="71"/>
                    <a:pt x="71" y="71"/>
                    <a:pt x="71" y="71"/>
                  </a:cubicBezTo>
                  <a:cubicBezTo>
                    <a:pt x="71" y="72"/>
                    <a:pt x="71" y="72"/>
                    <a:pt x="71" y="72"/>
                  </a:cubicBezTo>
                  <a:cubicBezTo>
                    <a:pt x="7" y="127"/>
                    <a:pt x="7" y="127"/>
                    <a:pt x="7" y="127"/>
                  </a:cubicBezTo>
                  <a:cubicBezTo>
                    <a:pt x="3" y="131"/>
                    <a:pt x="0" y="137"/>
                    <a:pt x="0" y="143"/>
                  </a:cubicBezTo>
                  <a:cubicBezTo>
                    <a:pt x="0" y="155"/>
                    <a:pt x="10" y="165"/>
                    <a:pt x="23" y="165"/>
                  </a:cubicBezTo>
                  <a:cubicBezTo>
                    <a:pt x="29" y="165"/>
                    <a:pt x="35" y="162"/>
                    <a:pt x="39" y="158"/>
                  </a:cubicBezTo>
                  <a:cubicBezTo>
                    <a:pt x="97" y="96"/>
                    <a:pt x="97" y="96"/>
                    <a:pt x="97" y="96"/>
                  </a:cubicBezTo>
                  <a:cubicBezTo>
                    <a:pt x="98" y="96"/>
                    <a:pt x="98" y="96"/>
                    <a:pt x="98" y="96"/>
                  </a:cubicBezTo>
                  <a:cubicBezTo>
                    <a:pt x="112" y="104"/>
                    <a:pt x="125" y="105"/>
                    <a:pt x="125" y="105"/>
                  </a:cubicBezTo>
                  <a:cubicBezTo>
                    <a:pt x="131" y="105"/>
                    <a:pt x="137" y="102"/>
                    <a:pt x="141" y="98"/>
                  </a:cubicBezTo>
                  <a:cubicBezTo>
                    <a:pt x="162" y="78"/>
                    <a:pt x="162" y="78"/>
                    <a:pt x="162" y="78"/>
                  </a:cubicBezTo>
                  <a:cubicBezTo>
                    <a:pt x="172" y="67"/>
                    <a:pt x="173" y="50"/>
                    <a:pt x="164" y="34"/>
                  </a:cubicBezTo>
                  <a:close/>
                  <a:moveTo>
                    <a:pt x="157" y="73"/>
                  </a:moveTo>
                  <a:cubicBezTo>
                    <a:pt x="136" y="94"/>
                    <a:pt x="136" y="94"/>
                    <a:pt x="136" y="94"/>
                  </a:cubicBezTo>
                  <a:cubicBezTo>
                    <a:pt x="134" y="96"/>
                    <a:pt x="129" y="98"/>
                    <a:pt x="125" y="98"/>
                  </a:cubicBezTo>
                  <a:cubicBezTo>
                    <a:pt x="125" y="98"/>
                    <a:pt x="112" y="97"/>
                    <a:pt x="99" y="90"/>
                  </a:cubicBezTo>
                  <a:cubicBezTo>
                    <a:pt x="99" y="90"/>
                    <a:pt x="99" y="90"/>
                    <a:pt x="99" y="90"/>
                  </a:cubicBezTo>
                  <a:cubicBezTo>
                    <a:pt x="98" y="89"/>
                    <a:pt x="98" y="89"/>
                    <a:pt x="98" y="89"/>
                  </a:cubicBezTo>
                  <a:cubicBezTo>
                    <a:pt x="97" y="88"/>
                    <a:pt x="95" y="89"/>
                    <a:pt x="94" y="90"/>
                  </a:cubicBezTo>
                  <a:cubicBezTo>
                    <a:pt x="94" y="91"/>
                    <a:pt x="94" y="91"/>
                    <a:pt x="94" y="91"/>
                  </a:cubicBezTo>
                  <a:cubicBezTo>
                    <a:pt x="94" y="91"/>
                    <a:pt x="94" y="91"/>
                    <a:pt x="94" y="91"/>
                  </a:cubicBezTo>
                  <a:cubicBezTo>
                    <a:pt x="34" y="154"/>
                    <a:pt x="34" y="154"/>
                    <a:pt x="34" y="154"/>
                  </a:cubicBezTo>
                  <a:cubicBezTo>
                    <a:pt x="31" y="157"/>
                    <a:pt x="27" y="158"/>
                    <a:pt x="23" y="158"/>
                  </a:cubicBezTo>
                  <a:cubicBezTo>
                    <a:pt x="14" y="158"/>
                    <a:pt x="7" y="151"/>
                    <a:pt x="7" y="143"/>
                  </a:cubicBezTo>
                  <a:cubicBezTo>
                    <a:pt x="7" y="139"/>
                    <a:pt x="9" y="135"/>
                    <a:pt x="12" y="132"/>
                  </a:cubicBezTo>
                  <a:cubicBezTo>
                    <a:pt x="77" y="75"/>
                    <a:pt x="77" y="75"/>
                    <a:pt x="77" y="75"/>
                  </a:cubicBezTo>
                  <a:cubicBezTo>
                    <a:pt x="77" y="75"/>
                    <a:pt x="77" y="75"/>
                    <a:pt x="77" y="75"/>
                  </a:cubicBezTo>
                  <a:cubicBezTo>
                    <a:pt x="77" y="74"/>
                    <a:pt x="77" y="74"/>
                    <a:pt x="77" y="74"/>
                  </a:cubicBezTo>
                  <a:cubicBezTo>
                    <a:pt x="78" y="74"/>
                    <a:pt x="79" y="73"/>
                    <a:pt x="79" y="72"/>
                  </a:cubicBezTo>
                  <a:cubicBezTo>
                    <a:pt x="79" y="71"/>
                    <a:pt x="78" y="71"/>
                    <a:pt x="78" y="70"/>
                  </a:cubicBezTo>
                  <a:cubicBezTo>
                    <a:pt x="78" y="70"/>
                    <a:pt x="78" y="70"/>
                    <a:pt x="78" y="70"/>
                  </a:cubicBezTo>
                  <a:cubicBezTo>
                    <a:pt x="78" y="70"/>
                    <a:pt x="78" y="70"/>
                    <a:pt x="78" y="70"/>
                  </a:cubicBezTo>
                  <a:cubicBezTo>
                    <a:pt x="67" y="55"/>
                    <a:pt x="66" y="44"/>
                    <a:pt x="76" y="34"/>
                  </a:cubicBezTo>
                  <a:cubicBezTo>
                    <a:pt x="97" y="13"/>
                    <a:pt x="97" y="13"/>
                    <a:pt x="97" y="13"/>
                  </a:cubicBezTo>
                  <a:cubicBezTo>
                    <a:pt x="102" y="8"/>
                    <a:pt x="109" y="7"/>
                    <a:pt x="114" y="7"/>
                  </a:cubicBezTo>
                  <a:cubicBezTo>
                    <a:pt x="117" y="7"/>
                    <a:pt x="120" y="7"/>
                    <a:pt x="123" y="8"/>
                  </a:cubicBezTo>
                  <a:cubicBezTo>
                    <a:pt x="124" y="8"/>
                    <a:pt x="124" y="8"/>
                    <a:pt x="124" y="8"/>
                  </a:cubicBezTo>
                  <a:cubicBezTo>
                    <a:pt x="109" y="23"/>
                    <a:pt x="109" y="23"/>
                    <a:pt x="109" y="23"/>
                  </a:cubicBezTo>
                  <a:cubicBezTo>
                    <a:pt x="104" y="28"/>
                    <a:pt x="101" y="35"/>
                    <a:pt x="101" y="41"/>
                  </a:cubicBezTo>
                  <a:cubicBezTo>
                    <a:pt x="101" y="55"/>
                    <a:pt x="113" y="67"/>
                    <a:pt x="128" y="67"/>
                  </a:cubicBezTo>
                  <a:cubicBezTo>
                    <a:pt x="135" y="67"/>
                    <a:pt x="142" y="64"/>
                    <a:pt x="147" y="59"/>
                  </a:cubicBezTo>
                  <a:cubicBezTo>
                    <a:pt x="147" y="59"/>
                    <a:pt x="147" y="59"/>
                    <a:pt x="147" y="59"/>
                  </a:cubicBezTo>
                  <a:cubicBezTo>
                    <a:pt x="147" y="59"/>
                    <a:pt x="147" y="59"/>
                    <a:pt x="147" y="59"/>
                  </a:cubicBezTo>
                  <a:cubicBezTo>
                    <a:pt x="162" y="45"/>
                    <a:pt x="162" y="45"/>
                    <a:pt x="162" y="45"/>
                  </a:cubicBezTo>
                  <a:cubicBezTo>
                    <a:pt x="162" y="46"/>
                    <a:pt x="162" y="46"/>
                    <a:pt x="162" y="46"/>
                  </a:cubicBezTo>
                  <a:cubicBezTo>
                    <a:pt x="166" y="57"/>
                    <a:pt x="164" y="67"/>
                    <a:pt x="157"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71" name="Freeform 33">
              <a:extLst>
                <a:ext uri="{FF2B5EF4-FFF2-40B4-BE49-F238E27FC236}">
                  <a16:creationId xmlns:a16="http://schemas.microsoft.com/office/drawing/2014/main" id="{5BD5761A-5A24-855F-F72A-885BA096FB3C}"/>
                </a:ext>
              </a:extLst>
            </p:cNvPr>
            <p:cNvSpPr>
              <a:spLocks/>
            </p:cNvSpPr>
            <p:nvPr/>
          </p:nvSpPr>
          <p:spPr bwMode="auto">
            <a:xfrm>
              <a:off x="5054600" y="2644775"/>
              <a:ext cx="19050" cy="19050"/>
            </a:xfrm>
            <a:custGeom>
              <a:avLst/>
              <a:gdLst>
                <a:gd name="T0" fmla="*/ 3 w 6"/>
                <a:gd name="T1" fmla="*/ 0 h 6"/>
                <a:gd name="T2" fmla="*/ 1 w 6"/>
                <a:gd name="T3" fmla="*/ 0 h 6"/>
                <a:gd name="T4" fmla="*/ 1 w 6"/>
                <a:gd name="T5" fmla="*/ 0 h 6"/>
                <a:gd name="T6" fmla="*/ 0 w 6"/>
                <a:gd name="T7" fmla="*/ 3 h 6"/>
                <a:gd name="T8" fmla="*/ 3 w 6"/>
                <a:gd name="T9" fmla="*/ 6 h 6"/>
                <a:gd name="T10" fmla="*/ 6 w 6"/>
                <a:gd name="T11" fmla="*/ 3 h 6"/>
                <a:gd name="T12" fmla="*/ 3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0"/>
                  </a:moveTo>
                  <a:cubicBezTo>
                    <a:pt x="2" y="0"/>
                    <a:pt x="1" y="0"/>
                    <a:pt x="1" y="0"/>
                  </a:cubicBezTo>
                  <a:cubicBezTo>
                    <a:pt x="1" y="0"/>
                    <a:pt x="1" y="0"/>
                    <a:pt x="1" y="0"/>
                  </a:cubicBezTo>
                  <a:cubicBezTo>
                    <a:pt x="0" y="1"/>
                    <a:pt x="0" y="2"/>
                    <a:pt x="0" y="3"/>
                  </a:cubicBezTo>
                  <a:cubicBezTo>
                    <a:pt x="0" y="4"/>
                    <a:pt x="1" y="6"/>
                    <a:pt x="3" y="6"/>
                  </a:cubicBezTo>
                  <a:cubicBezTo>
                    <a:pt x="5" y="6"/>
                    <a:pt x="6" y="4"/>
                    <a:pt x="6" y="3"/>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73" name="Group 72">
            <a:extLst>
              <a:ext uri="{FF2B5EF4-FFF2-40B4-BE49-F238E27FC236}">
                <a16:creationId xmlns:a16="http://schemas.microsoft.com/office/drawing/2014/main" id="{9344399C-E4D3-F25A-5802-32606970377F}"/>
              </a:ext>
              <a:ext uri="{C183D7F6-B498-43B3-948B-1728B52AA6E4}">
                <adec:decorative xmlns:adec="http://schemas.microsoft.com/office/drawing/2017/decorative" val="1"/>
              </a:ext>
            </a:extLst>
          </p:cNvPr>
          <p:cNvGrpSpPr/>
          <p:nvPr/>
        </p:nvGrpSpPr>
        <p:grpSpPr>
          <a:xfrm>
            <a:off x="545095" y="5323240"/>
            <a:ext cx="479761" cy="460447"/>
            <a:chOff x="374651" y="4679795"/>
            <a:chExt cx="444500" cy="426606"/>
          </a:xfrm>
        </p:grpSpPr>
        <p:sp>
          <p:nvSpPr>
            <p:cNvPr id="75" name="Rectangle: Diagonal Corners Rounded 74">
              <a:extLst>
                <a:ext uri="{FF2B5EF4-FFF2-40B4-BE49-F238E27FC236}">
                  <a16:creationId xmlns:a16="http://schemas.microsoft.com/office/drawing/2014/main" id="{38DE32C1-1A8F-661E-1C94-D918C879DB0B}"/>
                </a:ext>
              </a:extLst>
            </p:cNvPr>
            <p:cNvSpPr/>
            <p:nvPr/>
          </p:nvSpPr>
          <p:spPr>
            <a:xfrm>
              <a:off x="374651" y="4679795"/>
              <a:ext cx="444500" cy="426606"/>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200" b="1" dirty="0">
                <a:latin typeface="Arial" panose="020B0604020202020204"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251C574B-5142-61DD-E7DA-C5C2813205CF}"/>
                </a:ext>
              </a:extLst>
            </p:cNvPr>
            <p:cNvGrpSpPr>
              <a:grpSpLocks noChangeAspect="1"/>
            </p:cNvGrpSpPr>
            <p:nvPr/>
          </p:nvGrpSpPr>
          <p:grpSpPr>
            <a:xfrm>
              <a:off x="450348" y="4746545"/>
              <a:ext cx="293107" cy="293107"/>
              <a:chOff x="6161088" y="3078163"/>
              <a:chExt cx="536575" cy="536575"/>
            </a:xfrm>
            <a:solidFill>
              <a:schemeClr val="bg1"/>
            </a:solidFill>
          </p:grpSpPr>
          <p:sp>
            <p:nvSpPr>
              <p:cNvPr id="77" name="Freeform 13">
                <a:extLst>
                  <a:ext uri="{FF2B5EF4-FFF2-40B4-BE49-F238E27FC236}">
                    <a16:creationId xmlns:a16="http://schemas.microsoft.com/office/drawing/2014/main" id="{E4949A71-9A2D-DD2E-A3B3-C1A5A401F158}"/>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400"/>
              </a:p>
            </p:txBody>
          </p:sp>
          <p:sp>
            <p:nvSpPr>
              <p:cNvPr id="78" name="Freeform 14">
                <a:extLst>
                  <a:ext uri="{FF2B5EF4-FFF2-40B4-BE49-F238E27FC236}">
                    <a16:creationId xmlns:a16="http://schemas.microsoft.com/office/drawing/2014/main" id="{193DBF69-735E-7D9A-3C36-F358CA6585FC}"/>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400"/>
              </a:p>
            </p:txBody>
          </p:sp>
        </p:grpSp>
      </p:grpSp>
      <p:cxnSp>
        <p:nvCxnSpPr>
          <p:cNvPr id="79" name="Straight Connector 78">
            <a:extLst>
              <a:ext uri="{FF2B5EF4-FFF2-40B4-BE49-F238E27FC236}">
                <a16:creationId xmlns:a16="http://schemas.microsoft.com/office/drawing/2014/main" id="{9A27F157-1B54-3B00-721B-E9281F602E86}"/>
              </a:ext>
              <a:ext uri="{C183D7F6-B498-43B3-948B-1728B52AA6E4}">
                <adec:decorative xmlns:adec="http://schemas.microsoft.com/office/drawing/2017/decorative" val="1"/>
              </a:ext>
            </a:extLst>
          </p:cNvPr>
          <p:cNvCxnSpPr>
            <a:cxnSpLocks/>
          </p:cNvCxnSpPr>
          <p:nvPr/>
        </p:nvCxnSpPr>
        <p:spPr>
          <a:xfrm>
            <a:off x="3779837" y="5323240"/>
            <a:ext cx="0" cy="448918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E208EF4B-3B71-58D2-0141-2F2323754643}"/>
              </a:ext>
              <a:ext uri="{C183D7F6-B498-43B3-948B-1728B52AA6E4}">
                <adec:decorative xmlns:adec="http://schemas.microsoft.com/office/drawing/2017/decorative" val="1"/>
              </a:ext>
            </a:extLst>
          </p:cNvPr>
          <p:cNvGrpSpPr/>
          <p:nvPr/>
        </p:nvGrpSpPr>
        <p:grpSpPr>
          <a:xfrm>
            <a:off x="4004772" y="8018049"/>
            <a:ext cx="479761" cy="460447"/>
            <a:chOff x="3682063" y="5253156"/>
            <a:chExt cx="444500" cy="426606"/>
          </a:xfrm>
        </p:grpSpPr>
        <p:sp>
          <p:nvSpPr>
            <p:cNvPr id="83" name="Rectangle: Diagonal Corners Rounded 82">
              <a:extLst>
                <a:ext uri="{FF2B5EF4-FFF2-40B4-BE49-F238E27FC236}">
                  <a16:creationId xmlns:a16="http://schemas.microsoft.com/office/drawing/2014/main" id="{0D67B2EA-7357-3C26-B7A2-44E1A5A84421}"/>
                </a:ext>
              </a:extLst>
            </p:cNvPr>
            <p:cNvSpPr/>
            <p:nvPr/>
          </p:nvSpPr>
          <p:spPr>
            <a:xfrm>
              <a:off x="3682063" y="5253156"/>
              <a:ext cx="444500" cy="426606"/>
            </a:xfrm>
            <a:prstGeom prst="round2Diag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200" b="1" dirty="0">
                <a:latin typeface="Arial" panose="020B0604020202020204" pitchFamily="34" charset="0"/>
                <a:cs typeface="Arial" panose="020B0604020202020204" pitchFamily="34" charset="0"/>
              </a:endParaRPr>
            </a:p>
          </p:txBody>
        </p:sp>
        <p:grpSp>
          <p:nvGrpSpPr>
            <p:cNvPr id="84" name="Group 83">
              <a:extLst>
                <a:ext uri="{FF2B5EF4-FFF2-40B4-BE49-F238E27FC236}">
                  <a16:creationId xmlns:a16="http://schemas.microsoft.com/office/drawing/2014/main" id="{9361025D-031A-3C78-8D3F-277182C90944}"/>
                </a:ext>
              </a:extLst>
            </p:cNvPr>
            <p:cNvGrpSpPr>
              <a:grpSpLocks noChangeAspect="1"/>
            </p:cNvGrpSpPr>
            <p:nvPr/>
          </p:nvGrpSpPr>
          <p:grpSpPr>
            <a:xfrm>
              <a:off x="3757760" y="5319906"/>
              <a:ext cx="293107" cy="293107"/>
              <a:chOff x="5094288" y="3074988"/>
              <a:chExt cx="536575" cy="536575"/>
            </a:xfrm>
            <a:solidFill>
              <a:schemeClr val="bg1"/>
            </a:solidFill>
          </p:grpSpPr>
          <p:sp>
            <p:nvSpPr>
              <p:cNvPr id="85" name="Freeform 15">
                <a:extLst>
                  <a:ext uri="{FF2B5EF4-FFF2-40B4-BE49-F238E27FC236}">
                    <a16:creationId xmlns:a16="http://schemas.microsoft.com/office/drawing/2014/main" id="{36C2CDAB-DC0A-05E9-6BB2-F356A1FD7B1E}"/>
                  </a:ext>
                </a:extLst>
              </p:cNvPr>
              <p:cNvSpPr>
                <a:spLocks noEditPoints="1"/>
              </p:cNvSpPr>
              <p:nvPr/>
            </p:nvSpPr>
            <p:spPr bwMode="auto">
              <a:xfrm>
                <a:off x="5094288" y="3074988"/>
                <a:ext cx="536575" cy="5365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63 h 170"/>
                  <a:gd name="T12" fmla="*/ 7 w 170"/>
                  <a:gd name="T13" fmla="*/ 85 h 170"/>
                  <a:gd name="T14" fmla="*/ 85 w 170"/>
                  <a:gd name="T15" fmla="*/ 7 h 170"/>
                  <a:gd name="T16" fmla="*/ 163 w 170"/>
                  <a:gd name="T17" fmla="*/ 85 h 170"/>
                  <a:gd name="T18" fmla="*/ 85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5" y="163"/>
                    </a:moveTo>
                    <a:cubicBezTo>
                      <a:pt x="42" y="163"/>
                      <a:pt x="7" y="128"/>
                      <a:pt x="7" y="85"/>
                    </a:cubicBezTo>
                    <a:cubicBezTo>
                      <a:pt x="7" y="42"/>
                      <a:pt x="42" y="7"/>
                      <a:pt x="85" y="7"/>
                    </a:cubicBezTo>
                    <a:cubicBezTo>
                      <a:pt x="128" y="7"/>
                      <a:pt x="163" y="42"/>
                      <a:pt x="163" y="85"/>
                    </a:cubicBezTo>
                    <a:cubicBezTo>
                      <a:pt x="163" y="128"/>
                      <a:pt x="128" y="163"/>
                      <a:pt x="85"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400"/>
              </a:p>
            </p:txBody>
          </p:sp>
          <p:sp>
            <p:nvSpPr>
              <p:cNvPr id="86" name="Freeform 16">
                <a:extLst>
                  <a:ext uri="{FF2B5EF4-FFF2-40B4-BE49-F238E27FC236}">
                    <a16:creationId xmlns:a16="http://schemas.microsoft.com/office/drawing/2014/main" id="{3AC99288-290A-A44F-0D84-D5DB13ED233D}"/>
                  </a:ext>
                </a:extLst>
              </p:cNvPr>
              <p:cNvSpPr>
                <a:spLocks/>
              </p:cNvSpPr>
              <p:nvPr/>
            </p:nvSpPr>
            <p:spPr bwMode="auto">
              <a:xfrm>
                <a:off x="5257801" y="3238501"/>
                <a:ext cx="209550" cy="209550"/>
              </a:xfrm>
              <a:custGeom>
                <a:avLst/>
                <a:gdLst>
                  <a:gd name="T0" fmla="*/ 65 w 66"/>
                  <a:gd name="T1" fmla="*/ 2 h 66"/>
                  <a:gd name="T2" fmla="*/ 59 w 66"/>
                  <a:gd name="T3" fmla="*/ 2 h 66"/>
                  <a:gd name="T4" fmla="*/ 33 w 66"/>
                  <a:gd name="T5" fmla="*/ 28 h 66"/>
                  <a:gd name="T6" fmla="*/ 7 w 66"/>
                  <a:gd name="T7" fmla="*/ 2 h 66"/>
                  <a:gd name="T8" fmla="*/ 1 w 66"/>
                  <a:gd name="T9" fmla="*/ 2 h 66"/>
                  <a:gd name="T10" fmla="*/ 1 w 66"/>
                  <a:gd name="T11" fmla="*/ 7 h 66"/>
                  <a:gd name="T12" fmla="*/ 28 w 66"/>
                  <a:gd name="T13" fmla="*/ 33 h 66"/>
                  <a:gd name="T14" fmla="*/ 1 w 66"/>
                  <a:gd name="T15" fmla="*/ 60 h 66"/>
                  <a:gd name="T16" fmla="*/ 1 w 66"/>
                  <a:gd name="T17" fmla="*/ 65 h 66"/>
                  <a:gd name="T18" fmla="*/ 4 w 66"/>
                  <a:gd name="T19" fmla="*/ 66 h 66"/>
                  <a:gd name="T20" fmla="*/ 7 w 66"/>
                  <a:gd name="T21" fmla="*/ 65 h 66"/>
                  <a:gd name="T22" fmla="*/ 33 w 66"/>
                  <a:gd name="T23" fmla="*/ 38 h 66"/>
                  <a:gd name="T24" fmla="*/ 59 w 66"/>
                  <a:gd name="T25" fmla="*/ 65 h 66"/>
                  <a:gd name="T26" fmla="*/ 62 w 66"/>
                  <a:gd name="T27" fmla="*/ 66 h 66"/>
                  <a:gd name="T28" fmla="*/ 65 w 66"/>
                  <a:gd name="T29" fmla="*/ 65 h 66"/>
                  <a:gd name="T30" fmla="*/ 65 w 66"/>
                  <a:gd name="T31" fmla="*/ 60 h 66"/>
                  <a:gd name="T32" fmla="*/ 38 w 66"/>
                  <a:gd name="T33" fmla="*/ 33 h 66"/>
                  <a:gd name="T34" fmla="*/ 65 w 66"/>
                  <a:gd name="T35" fmla="*/ 7 h 66"/>
                  <a:gd name="T36" fmla="*/ 65 w 66"/>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65" y="2"/>
                    </a:moveTo>
                    <a:cubicBezTo>
                      <a:pt x="63" y="0"/>
                      <a:pt x="61" y="0"/>
                      <a:pt x="59" y="2"/>
                    </a:cubicBezTo>
                    <a:cubicBezTo>
                      <a:pt x="33" y="28"/>
                      <a:pt x="33" y="28"/>
                      <a:pt x="33" y="28"/>
                    </a:cubicBezTo>
                    <a:cubicBezTo>
                      <a:pt x="7" y="2"/>
                      <a:pt x="7" y="2"/>
                      <a:pt x="7" y="2"/>
                    </a:cubicBezTo>
                    <a:cubicBezTo>
                      <a:pt x="5" y="0"/>
                      <a:pt x="3" y="0"/>
                      <a:pt x="1" y="2"/>
                    </a:cubicBezTo>
                    <a:cubicBezTo>
                      <a:pt x="0" y="3"/>
                      <a:pt x="0" y="5"/>
                      <a:pt x="1" y="7"/>
                    </a:cubicBezTo>
                    <a:cubicBezTo>
                      <a:pt x="28" y="33"/>
                      <a:pt x="28" y="33"/>
                      <a:pt x="28" y="33"/>
                    </a:cubicBezTo>
                    <a:cubicBezTo>
                      <a:pt x="1" y="60"/>
                      <a:pt x="1" y="60"/>
                      <a:pt x="1" y="60"/>
                    </a:cubicBezTo>
                    <a:cubicBezTo>
                      <a:pt x="0" y="61"/>
                      <a:pt x="0" y="63"/>
                      <a:pt x="1" y="65"/>
                    </a:cubicBezTo>
                    <a:cubicBezTo>
                      <a:pt x="2" y="65"/>
                      <a:pt x="3" y="66"/>
                      <a:pt x="4" y="66"/>
                    </a:cubicBezTo>
                    <a:cubicBezTo>
                      <a:pt x="5" y="66"/>
                      <a:pt x="6" y="65"/>
                      <a:pt x="7" y="65"/>
                    </a:cubicBezTo>
                    <a:cubicBezTo>
                      <a:pt x="33" y="38"/>
                      <a:pt x="33" y="38"/>
                      <a:pt x="33" y="38"/>
                    </a:cubicBezTo>
                    <a:cubicBezTo>
                      <a:pt x="59" y="65"/>
                      <a:pt x="59" y="65"/>
                      <a:pt x="59" y="65"/>
                    </a:cubicBezTo>
                    <a:cubicBezTo>
                      <a:pt x="60" y="65"/>
                      <a:pt x="61" y="66"/>
                      <a:pt x="62" y="66"/>
                    </a:cubicBezTo>
                    <a:cubicBezTo>
                      <a:pt x="63" y="66"/>
                      <a:pt x="64" y="65"/>
                      <a:pt x="65" y="65"/>
                    </a:cubicBezTo>
                    <a:cubicBezTo>
                      <a:pt x="66" y="63"/>
                      <a:pt x="66" y="61"/>
                      <a:pt x="65" y="60"/>
                    </a:cubicBezTo>
                    <a:cubicBezTo>
                      <a:pt x="38" y="33"/>
                      <a:pt x="38" y="33"/>
                      <a:pt x="38" y="33"/>
                    </a:cubicBezTo>
                    <a:cubicBezTo>
                      <a:pt x="65" y="7"/>
                      <a:pt x="65" y="7"/>
                      <a:pt x="65" y="7"/>
                    </a:cubicBezTo>
                    <a:cubicBezTo>
                      <a:pt x="66" y="5"/>
                      <a:pt x="66" y="3"/>
                      <a:pt x="6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400"/>
              </a:p>
            </p:txBody>
          </p:sp>
        </p:grpSp>
      </p:grpSp>
    </p:spTree>
    <p:extLst>
      <p:ext uri="{BB962C8B-B14F-4D97-AF65-F5344CB8AC3E}">
        <p14:creationId xmlns:p14="http://schemas.microsoft.com/office/powerpoint/2010/main" val="2143564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38AB140F-1737-2526-CE91-E2B41BE3806D}"/>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580488293"/>
              </p:ext>
            </p:extLst>
          </p:nvPr>
        </p:nvGraphicFramePr>
        <p:xfrm>
          <a:off x="79925" y="2730195"/>
          <a:ext cx="1100" cy="1100"/>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27" name="Object 26" hidden="1">
                        <a:extLst>
                          <a:ext uri="{FF2B5EF4-FFF2-40B4-BE49-F238E27FC236}">
                            <a16:creationId xmlns:a16="http://schemas.microsoft.com/office/drawing/2014/main" id="{38AB140F-1737-2526-CE91-E2B41BE3806D}"/>
                          </a:ext>
                          <a:ext uri="{C183D7F6-B498-43B3-948B-1728B52AA6E4}">
                            <adec:decorative xmlns:adec="http://schemas.microsoft.com/office/drawing/2017/decorative" val="1"/>
                          </a:ext>
                        </a:extLst>
                      </p:cNvPr>
                      <p:cNvPicPr/>
                      <p:nvPr/>
                    </p:nvPicPr>
                    <p:blipFill>
                      <a:blip r:embed="rId4"/>
                      <a:stretch>
                        <a:fillRect/>
                      </a:stretch>
                    </p:blipFill>
                    <p:spPr>
                      <a:xfrm>
                        <a:off x="79925" y="2730195"/>
                        <a:ext cx="1100" cy="1100"/>
                      </a:xfrm>
                      <a:prstGeom prst="rect">
                        <a:avLst/>
                      </a:prstGeom>
                    </p:spPr>
                  </p:pic>
                </p:oleObj>
              </mc:Fallback>
            </mc:AlternateContent>
          </a:graphicData>
        </a:graphic>
      </p:graphicFrame>
      <p:sp>
        <p:nvSpPr>
          <p:cNvPr id="8" name="Text Placeholder 2">
            <a:extLst>
              <a:ext uri="{FF2B5EF4-FFF2-40B4-BE49-F238E27FC236}">
                <a16:creationId xmlns:a16="http://schemas.microsoft.com/office/drawing/2014/main" id="{B51F9ACB-EA12-8C32-E082-24C400329AEF}"/>
              </a:ext>
            </a:extLst>
          </p:cNvPr>
          <p:cNvSpPr txBox="1">
            <a:spLocks noGrp="1"/>
          </p:cNvSpPr>
          <p:nvPr>
            <p:ph type="title" idx="4294967295"/>
          </p:nvPr>
        </p:nvSpPr>
        <p:spPr>
          <a:xfrm>
            <a:off x="1698387" y="616353"/>
            <a:ext cx="5332961" cy="240102"/>
          </a:xfrm>
          <a:prstGeom prst="rect">
            <a:avLst/>
          </a:prstGeom>
          <a:noFill/>
          <a:ln>
            <a:noFill/>
            <a:prstDash/>
          </a:ln>
          <a:effectLst/>
        </p:spPr>
        <p:txBody>
          <a:bodyPr rot="0" spcFirstLastPara="0" vertOverflow="overflow" horzOverflow="overflow" vert="horz" wrap="square" lIns="0" tIns="24923" rIns="0" bIns="24923" numCol="1" spcCol="0" rtlCol="0" fromWordArt="0" anchor="t" anchorCtr="0" forceAA="0" compatLnSpc="1">
            <a:prstTxWarp prst="textNoShape">
              <a:avLst/>
            </a:prstTxWarp>
            <a:noAutofit/>
          </a:bodyPr>
          <a:lstStyle>
            <a:lvl1pPr marL="0" indent="0" algn="l" defTabSz="995230" rtl="0" eaLnBrk="1" latinLnBrk="0" hangingPunct="1">
              <a:spcBef>
                <a:spcPts val="1306"/>
              </a:spcBef>
              <a:buFont typeface="Arial" pitchFamily="34" charset="0"/>
              <a:buNone/>
              <a:defRPr lang="en-AU" sz="1800" b="0" kern="1200" spc="0" noProof="0" dirty="0">
                <a:solidFill>
                  <a:schemeClr val="bg2"/>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195922" indent="-195922" algn="l" defTabSz="995230" rtl="0" eaLnBrk="1" latinLnBrk="0" hangingPunct="1">
              <a:spcBef>
                <a:spcPts val="436"/>
              </a:spcBef>
              <a:buClr>
                <a:schemeClr val="bg2"/>
              </a:buClr>
              <a:buFont typeface="Arial" pitchFamily="34" charset="0"/>
              <a:buChar char="•"/>
              <a:defRPr sz="1626"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548582" indent="-195922" algn="l" defTabSz="995230" rtl="0" eaLnBrk="1" latinLnBrk="0" hangingPunct="1">
              <a:spcBef>
                <a:spcPts val="436"/>
              </a:spcBef>
              <a:buClr>
                <a:schemeClr val="bg2"/>
              </a:buClr>
              <a:buFont typeface="Arial" pitchFamily="34" charset="0"/>
              <a:buChar char="•"/>
              <a:defRPr sz="1626"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901242" indent="-195922" algn="l" defTabSz="995230" rtl="0" eaLnBrk="1" latinLnBrk="0" hangingPunct="1">
              <a:spcBef>
                <a:spcPts val="436"/>
              </a:spcBef>
              <a:buClr>
                <a:schemeClr val="bg2"/>
              </a:buClr>
              <a:buFont typeface="Arial" pitchFamily="34" charset="0"/>
              <a:buChar char="•"/>
              <a:defRPr sz="1626"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214718" indent="-195922" algn="l" defTabSz="995230" rtl="0" eaLnBrk="1" latinLnBrk="0" hangingPunct="1">
              <a:spcBef>
                <a:spcPts val="436"/>
              </a:spcBef>
              <a:buClr>
                <a:schemeClr val="bg2"/>
              </a:buClr>
              <a:buFont typeface="Arial" pitchFamily="34" charset="0"/>
              <a:buChar char="•"/>
              <a:defRPr sz="1626"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587734" indent="-293868" algn="l" defTabSz="995230" rtl="0" eaLnBrk="1" latinLnBrk="0" hangingPunct="1">
              <a:spcBef>
                <a:spcPts val="436"/>
              </a:spcBef>
              <a:buClr>
                <a:schemeClr val="bg2"/>
              </a:buClr>
              <a:buFont typeface="+mj-lt"/>
              <a:buAutoNum type="arabicPeriod"/>
              <a:defRPr sz="1626"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81600" indent="-293868" algn="l" defTabSz="995230" rtl="0" eaLnBrk="1" latinLnBrk="0" hangingPunct="1">
              <a:spcBef>
                <a:spcPts val="436"/>
              </a:spcBef>
              <a:buClr>
                <a:schemeClr val="bg2"/>
              </a:buClr>
              <a:buFont typeface="+mj-lt"/>
              <a:buAutoNum type="alphaLcPeriod"/>
              <a:defRPr sz="1626"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175467" indent="-293868" algn="l" defTabSz="995230" rtl="0" eaLnBrk="1" latinLnBrk="0" hangingPunct="1">
              <a:spcBef>
                <a:spcPts val="436"/>
              </a:spcBef>
              <a:buClr>
                <a:schemeClr val="bg2"/>
              </a:buClr>
              <a:buFont typeface="+mj-lt"/>
              <a:buAutoNum type="romanLcPeriod"/>
              <a:defRPr sz="1626"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229720" indent="-248807" algn="l" defTabSz="995230" rtl="0" eaLnBrk="1" latinLnBrk="0" hangingPunct="1">
              <a:spcBef>
                <a:spcPct val="20000"/>
              </a:spcBef>
              <a:buFont typeface="Arial" pitchFamily="34" charset="0"/>
              <a:buChar char="•"/>
              <a:defRPr sz="2191" kern="1200">
                <a:solidFill>
                  <a:schemeClr val="tx1"/>
                </a:solidFill>
                <a:latin typeface="+mn-lt"/>
                <a:ea typeface="+mn-ea"/>
                <a:cs typeface="+mn-cs"/>
              </a:defRPr>
            </a:lvl9pPr>
          </a:lstStyle>
          <a:p>
            <a:pPr marL="0" marR="0" lvl="0" indent="0" algn="l" defTabSz="995230" rtl="0" eaLnBrk="1" fontAlgn="auto" latinLnBrk="0" hangingPunct="1">
              <a:lnSpc>
                <a:spcPct val="100000"/>
              </a:lnSpc>
              <a:spcBef>
                <a:spcPts val="1306"/>
              </a:spcBef>
              <a:spcAft>
                <a:spcPts val="0"/>
              </a:spcAft>
              <a:buClrTx/>
              <a:buSzTx/>
              <a:buFont typeface="Arial" pitchFamily="34" charset="0"/>
              <a:buNone/>
              <a:tabLst/>
              <a:defRPr/>
            </a:pPr>
            <a:r>
              <a:rPr kumimoji="0" lang="en-AU" sz="1800" b="1" i="0" u="none" strike="noStrike" kern="1200" cap="none" spc="0" normalizeH="0" baseline="0" noProof="0" dirty="0">
                <a:ln>
                  <a:noFill/>
                </a:ln>
                <a:solidFill>
                  <a:schemeClr val="accent6"/>
                </a:solidFill>
                <a:effectLst/>
                <a:uLnTx/>
                <a:uFillTx/>
                <a:latin typeface="+mn-lt"/>
                <a:ea typeface="Segoe UI Semibold" panose="020B0702040204020203" pitchFamily="34" charset="0"/>
                <a:cs typeface="Segoe UI Semibold" panose="020B0702040204020203" pitchFamily="34" charset="0"/>
              </a:rPr>
              <a:t>Hot topics and our stance</a:t>
            </a:r>
          </a:p>
        </p:txBody>
      </p:sp>
      <p:sp>
        <p:nvSpPr>
          <p:cNvPr id="5" name="Content Placeholder 4">
            <a:extLst>
              <a:ext uri="{FF2B5EF4-FFF2-40B4-BE49-F238E27FC236}">
                <a16:creationId xmlns:a16="http://schemas.microsoft.com/office/drawing/2014/main" id="{41738BD2-571C-CC06-BB8E-29FD0C15B3CE}"/>
              </a:ext>
            </a:extLst>
          </p:cNvPr>
          <p:cNvSpPr>
            <a:spLocks noGrp="1"/>
          </p:cNvSpPr>
          <p:nvPr>
            <p:ph sz="quarter" idx="33"/>
          </p:nvPr>
        </p:nvSpPr>
        <p:spPr/>
        <p:txBody>
          <a:bodyPr/>
          <a:lstStyle/>
          <a:p>
            <a:pPr defTabSz="688850">
              <a:spcAft>
                <a:spcPts val="0"/>
              </a:spcAft>
              <a:buClrTx/>
              <a:defRPr/>
            </a:pPr>
            <a:r>
              <a:rPr lang="en-AU" sz="1079" b="1" dirty="0">
                <a:latin typeface="Segoe UI"/>
                <a:ea typeface="+mn-ea"/>
                <a:cs typeface="Segoe UI"/>
              </a:rPr>
              <a:t>This page summarises current ‘hot topics’ for planning at </a:t>
            </a:r>
            <a:r>
              <a:rPr lang="en-AU" sz="1079" b="1" dirty="0">
                <a:highlight>
                  <a:srgbClr val="FFFF00"/>
                </a:highlight>
                <a:latin typeface="Segoe UI"/>
                <a:ea typeface="+mn-ea"/>
                <a:cs typeface="Segoe UI"/>
              </a:rPr>
              <a:t>[Insert Council Name] C</a:t>
            </a:r>
            <a:r>
              <a:rPr lang="en-AU" sz="1079" b="1" dirty="0">
                <a:latin typeface="Segoe UI"/>
                <a:ea typeface="+mn-ea"/>
                <a:cs typeface="Segoe UI"/>
              </a:rPr>
              <a:t>ouncil and summarises our stance on them.</a:t>
            </a:r>
            <a:endParaRPr lang="en-AU" sz="1079" b="1" dirty="0"/>
          </a:p>
        </p:txBody>
      </p:sp>
      <p:grpSp>
        <p:nvGrpSpPr>
          <p:cNvPr id="20" name="Group 19">
            <a:extLst>
              <a:ext uri="{FF2B5EF4-FFF2-40B4-BE49-F238E27FC236}">
                <a16:creationId xmlns:a16="http://schemas.microsoft.com/office/drawing/2014/main" id="{2F6300DE-6178-1BD7-AA78-5A4FF8EDFCB2}"/>
              </a:ext>
              <a:ext uri="{C183D7F6-B498-43B3-948B-1728B52AA6E4}">
                <adec:decorative xmlns:adec="http://schemas.microsoft.com/office/drawing/2017/decorative" val="1"/>
              </a:ext>
            </a:extLst>
          </p:cNvPr>
          <p:cNvGrpSpPr>
            <a:grpSpLocks noChangeAspect="1"/>
          </p:cNvGrpSpPr>
          <p:nvPr/>
        </p:nvGrpSpPr>
        <p:grpSpPr>
          <a:xfrm>
            <a:off x="210424" y="9281971"/>
            <a:ext cx="1323457" cy="871624"/>
            <a:chOff x="5865543" y="4508547"/>
            <a:chExt cx="2927921" cy="2088895"/>
          </a:xfrm>
        </p:grpSpPr>
        <p:sp>
          <p:nvSpPr>
            <p:cNvPr id="21" name="Freeform: Shape 20">
              <a:extLst>
                <a:ext uri="{FF2B5EF4-FFF2-40B4-BE49-F238E27FC236}">
                  <a16:creationId xmlns:a16="http://schemas.microsoft.com/office/drawing/2014/main" id="{1CA73726-8BDA-71DD-A7C9-D64DA0D46354}"/>
                </a:ext>
              </a:extLst>
            </p:cNvPr>
            <p:cNvSpPr/>
            <p:nvPr/>
          </p:nvSpPr>
          <p:spPr>
            <a:xfrm>
              <a:off x="8494038" y="5481842"/>
              <a:ext cx="299426" cy="552934"/>
            </a:xfrm>
            <a:custGeom>
              <a:avLst/>
              <a:gdLst>
                <a:gd name="connsiteX0" fmla="*/ 0 w 299426"/>
                <a:gd name="connsiteY0" fmla="*/ 541084 h 552934"/>
                <a:gd name="connsiteX1" fmla="*/ 276746 w 299426"/>
                <a:gd name="connsiteY1" fmla="*/ 0 h 552934"/>
                <a:gd name="connsiteX2" fmla="*/ 95209 w 299426"/>
                <a:gd name="connsiteY2" fmla="*/ 550879 h 552934"/>
                <a:gd name="connsiteX3" fmla="*/ 131 w 299426"/>
                <a:gd name="connsiteY3" fmla="*/ 541084 h 552934"/>
              </a:gdLst>
              <a:ahLst/>
              <a:cxnLst>
                <a:cxn ang="0">
                  <a:pos x="connsiteX0" y="connsiteY0"/>
                </a:cxn>
                <a:cxn ang="0">
                  <a:pos x="connsiteX1" y="connsiteY1"/>
                </a:cxn>
                <a:cxn ang="0">
                  <a:pos x="connsiteX2" y="connsiteY2"/>
                </a:cxn>
                <a:cxn ang="0">
                  <a:pos x="connsiteX3" y="connsiteY3"/>
                </a:cxn>
              </a:cxnLst>
              <a:rect l="l" t="t" r="r" b="b"/>
              <a:pathLst>
                <a:path w="299426" h="552934">
                  <a:moveTo>
                    <a:pt x="0" y="541084"/>
                  </a:moveTo>
                  <a:cubicBezTo>
                    <a:pt x="0" y="541084"/>
                    <a:pt x="55375" y="208702"/>
                    <a:pt x="276746" y="0"/>
                  </a:cubicBezTo>
                  <a:cubicBezTo>
                    <a:pt x="276746" y="0"/>
                    <a:pt x="394026" y="440128"/>
                    <a:pt x="95209" y="550879"/>
                  </a:cubicBezTo>
                  <a:cubicBezTo>
                    <a:pt x="73529" y="558845"/>
                    <a:pt x="131" y="541084"/>
                    <a:pt x="131" y="541084"/>
                  </a:cubicBezTo>
                  <a:close/>
                </a:path>
              </a:pathLst>
            </a:custGeom>
            <a:solidFill>
              <a:srgbClr val="8DC441"/>
            </a:solidFill>
            <a:ln w="13054" cap="flat">
              <a:noFill/>
              <a:prstDash val="solid"/>
              <a:miter/>
            </a:ln>
          </p:spPr>
          <p:txBody>
            <a:bodyPr rtlCol="0" anchor="ctr"/>
            <a:lstStyle/>
            <a:p>
              <a:endParaRPr lang="en-US" sz="1285"/>
            </a:p>
          </p:txBody>
        </p:sp>
        <p:sp>
          <p:nvSpPr>
            <p:cNvPr id="22" name="Freeform: Shape 21">
              <a:extLst>
                <a:ext uri="{FF2B5EF4-FFF2-40B4-BE49-F238E27FC236}">
                  <a16:creationId xmlns:a16="http://schemas.microsoft.com/office/drawing/2014/main" id="{FA8892F0-26B6-1CA9-EC21-EED289D8F5DE}"/>
                </a:ext>
              </a:extLst>
            </p:cNvPr>
            <p:cNvSpPr/>
            <p:nvPr/>
          </p:nvSpPr>
          <p:spPr>
            <a:xfrm>
              <a:off x="8192708" y="5273401"/>
              <a:ext cx="277299" cy="777734"/>
            </a:xfrm>
            <a:custGeom>
              <a:avLst/>
              <a:gdLst>
                <a:gd name="connsiteX0" fmla="*/ 245563 w 277299"/>
                <a:gd name="connsiteY0" fmla="*/ 368950 h 777734"/>
                <a:gd name="connsiteX1" fmla="*/ 4863 w 277299"/>
                <a:gd name="connsiteY1" fmla="*/ 0 h 777734"/>
                <a:gd name="connsiteX2" fmla="*/ 220879 w 277299"/>
                <a:gd name="connsiteY2" fmla="*/ 749524 h 777734"/>
                <a:gd name="connsiteX3" fmla="*/ 277299 w 277299"/>
                <a:gd name="connsiteY3" fmla="*/ 777734 h 777734"/>
                <a:gd name="connsiteX4" fmla="*/ 245563 w 277299"/>
                <a:gd name="connsiteY4" fmla="*/ 369081 h 77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299" h="777734">
                  <a:moveTo>
                    <a:pt x="245563" y="368950"/>
                  </a:moveTo>
                  <a:cubicBezTo>
                    <a:pt x="245563" y="368950"/>
                    <a:pt x="236943" y="72876"/>
                    <a:pt x="4863" y="0"/>
                  </a:cubicBezTo>
                  <a:cubicBezTo>
                    <a:pt x="4863" y="0"/>
                    <a:pt x="-51687" y="459327"/>
                    <a:pt x="220879" y="749524"/>
                  </a:cubicBezTo>
                  <a:lnTo>
                    <a:pt x="277299" y="777734"/>
                  </a:lnTo>
                  <a:lnTo>
                    <a:pt x="245563" y="369081"/>
                  </a:lnTo>
                  <a:close/>
                </a:path>
              </a:pathLst>
            </a:custGeom>
            <a:solidFill>
              <a:srgbClr val="8DC441"/>
            </a:solidFill>
            <a:ln w="13054" cap="flat">
              <a:noFill/>
              <a:prstDash val="solid"/>
              <a:miter/>
            </a:ln>
          </p:spPr>
          <p:txBody>
            <a:bodyPr rtlCol="0" anchor="ctr"/>
            <a:lstStyle/>
            <a:p>
              <a:endParaRPr lang="en-US" sz="1285"/>
            </a:p>
          </p:txBody>
        </p:sp>
        <p:sp>
          <p:nvSpPr>
            <p:cNvPr id="23" name="Freeform: Shape 22">
              <a:extLst>
                <a:ext uri="{FF2B5EF4-FFF2-40B4-BE49-F238E27FC236}">
                  <a16:creationId xmlns:a16="http://schemas.microsoft.com/office/drawing/2014/main" id="{BA17D8A0-8C10-322F-4083-7A8F42033628}"/>
                </a:ext>
              </a:extLst>
            </p:cNvPr>
            <p:cNvSpPr/>
            <p:nvPr/>
          </p:nvSpPr>
          <p:spPr>
            <a:xfrm>
              <a:off x="8413460" y="5207578"/>
              <a:ext cx="223581" cy="843426"/>
            </a:xfrm>
            <a:custGeom>
              <a:avLst/>
              <a:gdLst>
                <a:gd name="connsiteX0" fmla="*/ 18933 w 223581"/>
                <a:gd name="connsiteY0" fmla="*/ 825143 h 843426"/>
                <a:gd name="connsiteX1" fmla="*/ 181794 w 223581"/>
                <a:gd name="connsiteY1" fmla="*/ 0 h 843426"/>
                <a:gd name="connsiteX2" fmla="*/ 90895 w 223581"/>
                <a:gd name="connsiteY2" fmla="*/ 843427 h 843426"/>
                <a:gd name="connsiteX3" fmla="*/ 18933 w 223581"/>
                <a:gd name="connsiteY3" fmla="*/ 825143 h 843426"/>
              </a:gdLst>
              <a:ahLst/>
              <a:cxnLst>
                <a:cxn ang="0">
                  <a:pos x="connsiteX0" y="connsiteY0"/>
                </a:cxn>
                <a:cxn ang="0">
                  <a:pos x="connsiteX1" y="connsiteY1"/>
                </a:cxn>
                <a:cxn ang="0">
                  <a:pos x="connsiteX2" y="connsiteY2"/>
                </a:cxn>
                <a:cxn ang="0">
                  <a:pos x="connsiteX3" y="connsiteY3"/>
                </a:cxn>
              </a:cxnLst>
              <a:rect l="l" t="t" r="r" b="b"/>
              <a:pathLst>
                <a:path w="223581" h="843426">
                  <a:moveTo>
                    <a:pt x="18933" y="825143"/>
                  </a:moveTo>
                  <a:cubicBezTo>
                    <a:pt x="18933" y="825143"/>
                    <a:pt x="-81891" y="249319"/>
                    <a:pt x="181794" y="0"/>
                  </a:cubicBezTo>
                  <a:cubicBezTo>
                    <a:pt x="181794" y="0"/>
                    <a:pt x="321146" y="420930"/>
                    <a:pt x="90895" y="843427"/>
                  </a:cubicBezTo>
                  <a:lnTo>
                    <a:pt x="18933" y="825143"/>
                  </a:lnTo>
                  <a:close/>
                </a:path>
              </a:pathLst>
            </a:custGeom>
            <a:solidFill>
              <a:srgbClr val="8DC441"/>
            </a:solidFill>
            <a:ln w="13054" cap="flat">
              <a:noFill/>
              <a:prstDash val="solid"/>
              <a:miter/>
            </a:ln>
          </p:spPr>
          <p:txBody>
            <a:bodyPr rtlCol="0" anchor="ctr"/>
            <a:lstStyle/>
            <a:p>
              <a:endParaRPr lang="en-US" sz="1285"/>
            </a:p>
          </p:txBody>
        </p:sp>
        <p:sp>
          <p:nvSpPr>
            <p:cNvPr id="24" name="Freeform: Shape 23">
              <a:extLst>
                <a:ext uri="{FF2B5EF4-FFF2-40B4-BE49-F238E27FC236}">
                  <a16:creationId xmlns:a16="http://schemas.microsoft.com/office/drawing/2014/main" id="{843994DB-F1F7-CBE5-771E-80C40D73DAFD}"/>
                </a:ext>
              </a:extLst>
            </p:cNvPr>
            <p:cNvSpPr/>
            <p:nvPr/>
          </p:nvSpPr>
          <p:spPr>
            <a:xfrm>
              <a:off x="7641860" y="4616604"/>
              <a:ext cx="988003" cy="429810"/>
            </a:xfrm>
            <a:custGeom>
              <a:avLst/>
              <a:gdLst>
                <a:gd name="connsiteX0" fmla="*/ 831282 w 988003"/>
                <a:gd name="connsiteY0" fmla="*/ 0 h 429810"/>
                <a:gd name="connsiteX1" fmla="*/ 988004 w 988003"/>
                <a:gd name="connsiteY1" fmla="*/ 156722 h 429810"/>
                <a:gd name="connsiteX2" fmla="*/ 988004 w 988003"/>
                <a:gd name="connsiteY2" fmla="*/ 273089 h 429810"/>
                <a:gd name="connsiteX3" fmla="*/ 831282 w 988003"/>
                <a:gd name="connsiteY3" fmla="*/ 429811 h 429810"/>
                <a:gd name="connsiteX4" fmla="*/ 156722 w 988003"/>
                <a:gd name="connsiteY4" fmla="*/ 429811 h 429810"/>
                <a:gd name="connsiteX5" fmla="*/ 0 w 988003"/>
                <a:gd name="connsiteY5" fmla="*/ 273089 h 429810"/>
                <a:gd name="connsiteX6" fmla="*/ 0 w 988003"/>
                <a:gd name="connsiteY6" fmla="*/ 156722 h 429810"/>
                <a:gd name="connsiteX7" fmla="*/ 156722 w 988003"/>
                <a:gd name="connsiteY7" fmla="*/ 0 h 42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003" h="429810">
                  <a:moveTo>
                    <a:pt x="831282" y="0"/>
                  </a:moveTo>
                  <a:cubicBezTo>
                    <a:pt x="917837" y="0"/>
                    <a:pt x="988004" y="70167"/>
                    <a:pt x="988004" y="156722"/>
                  </a:cubicBezTo>
                  <a:lnTo>
                    <a:pt x="988004" y="273089"/>
                  </a:lnTo>
                  <a:cubicBezTo>
                    <a:pt x="988004" y="359644"/>
                    <a:pt x="917837" y="429811"/>
                    <a:pt x="831282" y="429811"/>
                  </a:cubicBezTo>
                  <a:lnTo>
                    <a:pt x="156722" y="429811"/>
                  </a:lnTo>
                  <a:cubicBezTo>
                    <a:pt x="70167" y="429811"/>
                    <a:pt x="0" y="359644"/>
                    <a:pt x="0" y="273089"/>
                  </a:cubicBezTo>
                  <a:lnTo>
                    <a:pt x="0" y="156722"/>
                  </a:lnTo>
                  <a:cubicBezTo>
                    <a:pt x="0" y="70167"/>
                    <a:pt x="70167" y="0"/>
                    <a:pt x="156722" y="0"/>
                  </a:cubicBezTo>
                  <a:close/>
                </a:path>
              </a:pathLst>
            </a:custGeom>
            <a:solidFill>
              <a:srgbClr val="F2F2F2"/>
            </a:solidFill>
            <a:ln w="13054" cap="flat">
              <a:noFill/>
              <a:prstDash val="solid"/>
              <a:miter/>
            </a:ln>
          </p:spPr>
          <p:txBody>
            <a:bodyPr rtlCol="0" anchor="ctr"/>
            <a:lstStyle/>
            <a:p>
              <a:endParaRPr lang="en-US" sz="1285"/>
            </a:p>
          </p:txBody>
        </p:sp>
        <p:sp>
          <p:nvSpPr>
            <p:cNvPr id="25" name="Freeform: Shape 24">
              <a:extLst>
                <a:ext uri="{FF2B5EF4-FFF2-40B4-BE49-F238E27FC236}">
                  <a16:creationId xmlns:a16="http://schemas.microsoft.com/office/drawing/2014/main" id="{73242D4A-C50D-139A-1347-2E1B306D202A}"/>
                </a:ext>
              </a:extLst>
            </p:cNvPr>
            <p:cNvSpPr/>
            <p:nvPr/>
          </p:nvSpPr>
          <p:spPr>
            <a:xfrm>
              <a:off x="7731975" y="4715470"/>
              <a:ext cx="499944" cy="85152"/>
            </a:xfrm>
            <a:custGeom>
              <a:avLst/>
              <a:gdLst>
                <a:gd name="connsiteX0" fmla="*/ 457368 w 499944"/>
                <a:gd name="connsiteY0" fmla="*/ 85152 h 85152"/>
                <a:gd name="connsiteX1" fmla="*/ 42576 w 499944"/>
                <a:gd name="connsiteY1" fmla="*/ 85152 h 85152"/>
                <a:gd name="connsiteX2" fmla="*/ 0 w 499944"/>
                <a:gd name="connsiteY2" fmla="*/ 42576 h 85152"/>
                <a:gd name="connsiteX3" fmla="*/ 0 w 499944"/>
                <a:gd name="connsiteY3" fmla="*/ 42576 h 85152"/>
                <a:gd name="connsiteX4" fmla="*/ 42576 w 499944"/>
                <a:gd name="connsiteY4" fmla="*/ 0 h 85152"/>
                <a:gd name="connsiteX5" fmla="*/ 457368 w 499944"/>
                <a:gd name="connsiteY5" fmla="*/ 0 h 85152"/>
                <a:gd name="connsiteX6" fmla="*/ 499944 w 499944"/>
                <a:gd name="connsiteY6" fmla="*/ 42576 h 85152"/>
                <a:gd name="connsiteX7" fmla="*/ 499944 w 499944"/>
                <a:gd name="connsiteY7" fmla="*/ 42576 h 85152"/>
                <a:gd name="connsiteX8" fmla="*/ 457368 w 499944"/>
                <a:gd name="connsiteY8" fmla="*/ 85152 h 8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944" h="85152">
                  <a:moveTo>
                    <a:pt x="457368" y="85152"/>
                  </a:moveTo>
                  <a:lnTo>
                    <a:pt x="42576" y="85152"/>
                  </a:lnTo>
                  <a:cubicBezTo>
                    <a:pt x="19068" y="85152"/>
                    <a:pt x="0" y="65954"/>
                    <a:pt x="0" y="42576"/>
                  </a:cubicBezTo>
                  <a:lnTo>
                    <a:pt x="0" y="42576"/>
                  </a:lnTo>
                  <a:cubicBezTo>
                    <a:pt x="0" y="19068"/>
                    <a:pt x="19199" y="0"/>
                    <a:pt x="42576" y="0"/>
                  </a:cubicBezTo>
                  <a:lnTo>
                    <a:pt x="457368" y="0"/>
                  </a:lnTo>
                  <a:cubicBezTo>
                    <a:pt x="480876" y="0"/>
                    <a:pt x="499944" y="19198"/>
                    <a:pt x="499944" y="42576"/>
                  </a:cubicBezTo>
                  <a:lnTo>
                    <a:pt x="499944" y="42576"/>
                  </a:lnTo>
                  <a:cubicBezTo>
                    <a:pt x="499944" y="66085"/>
                    <a:pt x="480746" y="85152"/>
                    <a:pt x="457368" y="85152"/>
                  </a:cubicBezTo>
                  <a:close/>
                </a:path>
              </a:pathLst>
            </a:custGeom>
            <a:solidFill>
              <a:srgbClr val="00264D"/>
            </a:solidFill>
            <a:ln w="13054" cap="flat">
              <a:noFill/>
              <a:prstDash val="solid"/>
              <a:miter/>
            </a:ln>
          </p:spPr>
          <p:txBody>
            <a:bodyPr rtlCol="0" anchor="ctr"/>
            <a:lstStyle/>
            <a:p>
              <a:endParaRPr lang="en-US" sz="1285"/>
            </a:p>
          </p:txBody>
        </p:sp>
        <p:sp>
          <p:nvSpPr>
            <p:cNvPr id="26" name="Freeform: Shape 25">
              <a:extLst>
                <a:ext uri="{FF2B5EF4-FFF2-40B4-BE49-F238E27FC236}">
                  <a16:creationId xmlns:a16="http://schemas.microsoft.com/office/drawing/2014/main" id="{EADBBE13-93D6-C563-7B70-FD5DE402A26E}"/>
                </a:ext>
              </a:extLst>
            </p:cNvPr>
            <p:cNvSpPr/>
            <p:nvPr/>
          </p:nvSpPr>
          <p:spPr>
            <a:xfrm>
              <a:off x="8298396" y="4715470"/>
              <a:ext cx="251408" cy="85152"/>
            </a:xfrm>
            <a:custGeom>
              <a:avLst/>
              <a:gdLst>
                <a:gd name="connsiteX0" fmla="*/ 208833 w 251408"/>
                <a:gd name="connsiteY0" fmla="*/ 85152 h 85152"/>
                <a:gd name="connsiteX1" fmla="*/ 42576 w 251408"/>
                <a:gd name="connsiteY1" fmla="*/ 85152 h 85152"/>
                <a:gd name="connsiteX2" fmla="*/ 0 w 251408"/>
                <a:gd name="connsiteY2" fmla="*/ 42576 h 85152"/>
                <a:gd name="connsiteX3" fmla="*/ 0 w 251408"/>
                <a:gd name="connsiteY3" fmla="*/ 42576 h 85152"/>
                <a:gd name="connsiteX4" fmla="*/ 42576 w 251408"/>
                <a:gd name="connsiteY4" fmla="*/ 0 h 85152"/>
                <a:gd name="connsiteX5" fmla="*/ 208833 w 251408"/>
                <a:gd name="connsiteY5" fmla="*/ 0 h 85152"/>
                <a:gd name="connsiteX6" fmla="*/ 251409 w 251408"/>
                <a:gd name="connsiteY6" fmla="*/ 42576 h 85152"/>
                <a:gd name="connsiteX7" fmla="*/ 251409 w 251408"/>
                <a:gd name="connsiteY7" fmla="*/ 42576 h 85152"/>
                <a:gd name="connsiteX8" fmla="*/ 208833 w 251408"/>
                <a:gd name="connsiteY8" fmla="*/ 85152 h 8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408" h="85152">
                  <a:moveTo>
                    <a:pt x="208833" y="85152"/>
                  </a:moveTo>
                  <a:lnTo>
                    <a:pt x="42576" y="85152"/>
                  </a:lnTo>
                  <a:cubicBezTo>
                    <a:pt x="19068" y="85152"/>
                    <a:pt x="0" y="65954"/>
                    <a:pt x="0" y="42576"/>
                  </a:cubicBezTo>
                  <a:lnTo>
                    <a:pt x="0" y="42576"/>
                  </a:lnTo>
                  <a:cubicBezTo>
                    <a:pt x="0" y="19068"/>
                    <a:pt x="19199" y="0"/>
                    <a:pt x="42576" y="0"/>
                  </a:cubicBezTo>
                  <a:lnTo>
                    <a:pt x="208833" y="0"/>
                  </a:lnTo>
                  <a:cubicBezTo>
                    <a:pt x="232341" y="0"/>
                    <a:pt x="251409" y="19198"/>
                    <a:pt x="251409" y="42576"/>
                  </a:cubicBezTo>
                  <a:lnTo>
                    <a:pt x="251409" y="42576"/>
                  </a:lnTo>
                  <a:cubicBezTo>
                    <a:pt x="251409" y="66085"/>
                    <a:pt x="232210" y="85152"/>
                    <a:pt x="208833" y="85152"/>
                  </a:cubicBezTo>
                  <a:close/>
                </a:path>
              </a:pathLst>
            </a:custGeom>
            <a:solidFill>
              <a:srgbClr val="00264D"/>
            </a:solidFill>
            <a:ln w="13054" cap="flat">
              <a:noFill/>
              <a:prstDash val="solid"/>
              <a:miter/>
            </a:ln>
          </p:spPr>
          <p:txBody>
            <a:bodyPr rtlCol="0" anchor="ctr"/>
            <a:lstStyle/>
            <a:p>
              <a:endParaRPr lang="en-US" sz="1285"/>
            </a:p>
          </p:txBody>
        </p:sp>
        <p:sp>
          <p:nvSpPr>
            <p:cNvPr id="28" name="Freeform: Shape 27">
              <a:extLst>
                <a:ext uri="{FF2B5EF4-FFF2-40B4-BE49-F238E27FC236}">
                  <a16:creationId xmlns:a16="http://schemas.microsoft.com/office/drawing/2014/main" id="{2E2F9D45-53A1-40EF-86E8-EC6E50BAC634}"/>
                </a:ext>
              </a:extLst>
            </p:cNvPr>
            <p:cNvSpPr/>
            <p:nvPr/>
          </p:nvSpPr>
          <p:spPr>
            <a:xfrm>
              <a:off x="7731975" y="4910197"/>
              <a:ext cx="500074" cy="42576"/>
            </a:xfrm>
            <a:custGeom>
              <a:avLst/>
              <a:gdLst>
                <a:gd name="connsiteX0" fmla="*/ 478787 w 500074"/>
                <a:gd name="connsiteY0" fmla="*/ 42576 h 42576"/>
                <a:gd name="connsiteX1" fmla="*/ 21288 w 500074"/>
                <a:gd name="connsiteY1" fmla="*/ 42576 h 42576"/>
                <a:gd name="connsiteX2" fmla="*/ 0 w 500074"/>
                <a:gd name="connsiteY2" fmla="*/ 21288 h 42576"/>
                <a:gd name="connsiteX3" fmla="*/ 0 w 500074"/>
                <a:gd name="connsiteY3" fmla="*/ 21288 h 42576"/>
                <a:gd name="connsiteX4" fmla="*/ 21288 w 500074"/>
                <a:gd name="connsiteY4" fmla="*/ 0 h 42576"/>
                <a:gd name="connsiteX5" fmla="*/ 478787 w 500074"/>
                <a:gd name="connsiteY5" fmla="*/ 0 h 42576"/>
                <a:gd name="connsiteX6" fmla="*/ 500075 w 500074"/>
                <a:gd name="connsiteY6" fmla="*/ 21288 h 42576"/>
                <a:gd name="connsiteX7" fmla="*/ 500075 w 500074"/>
                <a:gd name="connsiteY7" fmla="*/ 21288 h 42576"/>
                <a:gd name="connsiteX8" fmla="*/ 478787 w 500074"/>
                <a:gd name="connsiteY8" fmla="*/ 42576 h 4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74" h="42576">
                  <a:moveTo>
                    <a:pt x="478787" y="42576"/>
                  </a:moveTo>
                  <a:lnTo>
                    <a:pt x="21288" y="42576"/>
                  </a:lnTo>
                  <a:cubicBezTo>
                    <a:pt x="9534" y="42576"/>
                    <a:pt x="0" y="33042"/>
                    <a:pt x="0" y="21288"/>
                  </a:cubicBezTo>
                  <a:lnTo>
                    <a:pt x="0" y="21288"/>
                  </a:lnTo>
                  <a:cubicBezTo>
                    <a:pt x="0" y="9534"/>
                    <a:pt x="9534" y="0"/>
                    <a:pt x="21288" y="0"/>
                  </a:cubicBezTo>
                  <a:lnTo>
                    <a:pt x="478787" y="0"/>
                  </a:lnTo>
                  <a:cubicBezTo>
                    <a:pt x="490541" y="0"/>
                    <a:pt x="500075" y="9534"/>
                    <a:pt x="500075" y="21288"/>
                  </a:cubicBezTo>
                  <a:lnTo>
                    <a:pt x="500075" y="21288"/>
                  </a:lnTo>
                  <a:cubicBezTo>
                    <a:pt x="500075" y="33042"/>
                    <a:pt x="490541" y="42576"/>
                    <a:pt x="478787" y="42576"/>
                  </a:cubicBezTo>
                  <a:close/>
                </a:path>
              </a:pathLst>
            </a:custGeom>
            <a:solidFill>
              <a:srgbClr val="FFFFFF"/>
            </a:solidFill>
            <a:ln w="13054" cap="flat">
              <a:noFill/>
              <a:prstDash val="solid"/>
              <a:miter/>
            </a:ln>
          </p:spPr>
          <p:txBody>
            <a:bodyPr rtlCol="0" anchor="ctr"/>
            <a:lstStyle/>
            <a:p>
              <a:endParaRPr lang="en-US" sz="1285"/>
            </a:p>
          </p:txBody>
        </p:sp>
        <p:sp>
          <p:nvSpPr>
            <p:cNvPr id="29" name="Freeform: Shape 28">
              <a:extLst>
                <a:ext uri="{FF2B5EF4-FFF2-40B4-BE49-F238E27FC236}">
                  <a16:creationId xmlns:a16="http://schemas.microsoft.com/office/drawing/2014/main" id="{2C521BDE-9675-DED1-49E0-DDCB15F9F3AF}"/>
                </a:ext>
              </a:extLst>
            </p:cNvPr>
            <p:cNvSpPr/>
            <p:nvPr/>
          </p:nvSpPr>
          <p:spPr>
            <a:xfrm rot="16760401">
              <a:off x="6887558" y="4508547"/>
              <a:ext cx="467032" cy="467032"/>
            </a:xfrm>
            <a:custGeom>
              <a:avLst/>
              <a:gdLst>
                <a:gd name="connsiteX0" fmla="*/ 467033 w 467032"/>
                <a:gd name="connsiteY0" fmla="*/ 233516 h 467032"/>
                <a:gd name="connsiteX1" fmla="*/ 233516 w 467032"/>
                <a:gd name="connsiteY1" fmla="*/ 467032 h 467032"/>
                <a:gd name="connsiteX2" fmla="*/ 0 w 467032"/>
                <a:gd name="connsiteY2" fmla="*/ 233516 h 467032"/>
                <a:gd name="connsiteX3" fmla="*/ 233516 w 467032"/>
                <a:gd name="connsiteY3" fmla="*/ 0 h 467032"/>
                <a:gd name="connsiteX4" fmla="*/ 467033 w 467032"/>
                <a:gd name="connsiteY4" fmla="*/ 233516 h 467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32" h="467032">
                  <a:moveTo>
                    <a:pt x="467033" y="233516"/>
                  </a:moveTo>
                  <a:cubicBezTo>
                    <a:pt x="467033" y="362484"/>
                    <a:pt x="362484" y="467032"/>
                    <a:pt x="233516" y="467032"/>
                  </a:cubicBezTo>
                  <a:cubicBezTo>
                    <a:pt x="104549" y="467032"/>
                    <a:pt x="0" y="362484"/>
                    <a:pt x="0" y="233516"/>
                  </a:cubicBezTo>
                  <a:cubicBezTo>
                    <a:pt x="0" y="104549"/>
                    <a:pt x="104549" y="0"/>
                    <a:pt x="233516" y="0"/>
                  </a:cubicBezTo>
                  <a:cubicBezTo>
                    <a:pt x="362484" y="0"/>
                    <a:pt x="467033" y="104549"/>
                    <a:pt x="467033" y="233516"/>
                  </a:cubicBezTo>
                  <a:close/>
                </a:path>
              </a:pathLst>
            </a:custGeom>
            <a:solidFill>
              <a:srgbClr val="F2F2F2"/>
            </a:solidFill>
            <a:ln w="13054" cap="flat">
              <a:noFill/>
              <a:prstDash val="solid"/>
              <a:miter/>
            </a:ln>
          </p:spPr>
          <p:txBody>
            <a:bodyPr rtlCol="0" anchor="ctr"/>
            <a:lstStyle/>
            <a:p>
              <a:endParaRPr lang="en-US" sz="1285"/>
            </a:p>
          </p:txBody>
        </p:sp>
        <p:sp>
          <p:nvSpPr>
            <p:cNvPr id="30" name="Freeform: Shape 29">
              <a:extLst>
                <a:ext uri="{FF2B5EF4-FFF2-40B4-BE49-F238E27FC236}">
                  <a16:creationId xmlns:a16="http://schemas.microsoft.com/office/drawing/2014/main" id="{D7415CC8-A100-8E84-BCDA-A59B6406E177}"/>
                </a:ext>
              </a:extLst>
            </p:cNvPr>
            <p:cNvSpPr/>
            <p:nvPr/>
          </p:nvSpPr>
          <p:spPr>
            <a:xfrm>
              <a:off x="7510082" y="5215283"/>
              <a:ext cx="131777" cy="220064"/>
            </a:xfrm>
            <a:custGeom>
              <a:avLst/>
              <a:gdLst>
                <a:gd name="connsiteX0" fmla="*/ 0 w 131777"/>
                <a:gd name="connsiteY0" fmla="*/ 0 h 220064"/>
                <a:gd name="connsiteX1" fmla="*/ 131777 w 131777"/>
                <a:gd name="connsiteY1" fmla="*/ 0 h 220064"/>
                <a:gd name="connsiteX2" fmla="*/ 131777 w 131777"/>
                <a:gd name="connsiteY2" fmla="*/ 220064 h 220064"/>
                <a:gd name="connsiteX3" fmla="*/ 0 w 131777"/>
                <a:gd name="connsiteY3" fmla="*/ 220064 h 220064"/>
              </a:gdLst>
              <a:ahLst/>
              <a:cxnLst>
                <a:cxn ang="0">
                  <a:pos x="connsiteX0" y="connsiteY0"/>
                </a:cxn>
                <a:cxn ang="0">
                  <a:pos x="connsiteX1" y="connsiteY1"/>
                </a:cxn>
                <a:cxn ang="0">
                  <a:pos x="connsiteX2" y="connsiteY2"/>
                </a:cxn>
                <a:cxn ang="0">
                  <a:pos x="connsiteX3" y="connsiteY3"/>
                </a:cxn>
              </a:cxnLst>
              <a:rect l="l" t="t" r="r" b="b"/>
              <a:pathLst>
                <a:path w="131777" h="220064">
                  <a:moveTo>
                    <a:pt x="0" y="0"/>
                  </a:moveTo>
                  <a:lnTo>
                    <a:pt x="131777" y="0"/>
                  </a:lnTo>
                  <a:lnTo>
                    <a:pt x="131777" y="220064"/>
                  </a:lnTo>
                  <a:lnTo>
                    <a:pt x="0" y="220064"/>
                  </a:lnTo>
                  <a:close/>
                </a:path>
              </a:pathLst>
            </a:custGeom>
            <a:solidFill>
              <a:srgbClr val="00264D"/>
            </a:solidFill>
            <a:ln w="13054" cap="flat">
              <a:noFill/>
              <a:prstDash val="solid"/>
              <a:miter/>
            </a:ln>
          </p:spPr>
          <p:txBody>
            <a:bodyPr rtlCol="0" anchor="ctr"/>
            <a:lstStyle/>
            <a:p>
              <a:endParaRPr lang="en-US" sz="1285"/>
            </a:p>
          </p:txBody>
        </p:sp>
        <p:sp>
          <p:nvSpPr>
            <p:cNvPr id="31" name="Freeform: Shape 30">
              <a:extLst>
                <a:ext uri="{FF2B5EF4-FFF2-40B4-BE49-F238E27FC236}">
                  <a16:creationId xmlns:a16="http://schemas.microsoft.com/office/drawing/2014/main" id="{24CED43D-ADC5-1742-19B6-CBBF47B1FCC7}"/>
                </a:ext>
              </a:extLst>
            </p:cNvPr>
            <p:cNvSpPr/>
            <p:nvPr/>
          </p:nvSpPr>
          <p:spPr>
            <a:xfrm>
              <a:off x="7421273" y="5435347"/>
              <a:ext cx="330814" cy="44665"/>
            </a:xfrm>
            <a:custGeom>
              <a:avLst/>
              <a:gdLst>
                <a:gd name="connsiteX0" fmla="*/ 308482 w 330814"/>
                <a:gd name="connsiteY0" fmla="*/ 44666 h 44665"/>
                <a:gd name="connsiteX1" fmla="*/ 22333 w 330814"/>
                <a:gd name="connsiteY1" fmla="*/ 44666 h 44665"/>
                <a:gd name="connsiteX2" fmla="*/ 0 w 330814"/>
                <a:gd name="connsiteY2" fmla="*/ 22333 h 44665"/>
                <a:gd name="connsiteX3" fmla="*/ 0 w 330814"/>
                <a:gd name="connsiteY3" fmla="*/ 22333 h 44665"/>
                <a:gd name="connsiteX4" fmla="*/ 22333 w 330814"/>
                <a:gd name="connsiteY4" fmla="*/ 0 h 44665"/>
                <a:gd name="connsiteX5" fmla="*/ 308482 w 330814"/>
                <a:gd name="connsiteY5" fmla="*/ 0 h 44665"/>
                <a:gd name="connsiteX6" fmla="*/ 330815 w 330814"/>
                <a:gd name="connsiteY6" fmla="*/ 22333 h 44665"/>
                <a:gd name="connsiteX7" fmla="*/ 330815 w 330814"/>
                <a:gd name="connsiteY7" fmla="*/ 22333 h 44665"/>
                <a:gd name="connsiteX8" fmla="*/ 308482 w 330814"/>
                <a:gd name="connsiteY8" fmla="*/ 44666 h 4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814" h="44665">
                  <a:moveTo>
                    <a:pt x="308482" y="44666"/>
                  </a:moveTo>
                  <a:lnTo>
                    <a:pt x="22333" y="44666"/>
                  </a:lnTo>
                  <a:cubicBezTo>
                    <a:pt x="10056" y="44666"/>
                    <a:pt x="0" y="34610"/>
                    <a:pt x="0" y="22333"/>
                  </a:cubicBezTo>
                  <a:lnTo>
                    <a:pt x="0" y="22333"/>
                  </a:lnTo>
                  <a:cubicBezTo>
                    <a:pt x="0" y="10056"/>
                    <a:pt x="10056" y="0"/>
                    <a:pt x="22333" y="0"/>
                  </a:cubicBezTo>
                  <a:lnTo>
                    <a:pt x="308482" y="0"/>
                  </a:lnTo>
                  <a:cubicBezTo>
                    <a:pt x="320758" y="0"/>
                    <a:pt x="330815" y="10056"/>
                    <a:pt x="330815" y="22333"/>
                  </a:cubicBezTo>
                  <a:lnTo>
                    <a:pt x="330815" y="22333"/>
                  </a:lnTo>
                  <a:cubicBezTo>
                    <a:pt x="330815" y="34610"/>
                    <a:pt x="320758" y="44666"/>
                    <a:pt x="308482" y="44666"/>
                  </a:cubicBezTo>
                  <a:close/>
                </a:path>
              </a:pathLst>
            </a:custGeom>
            <a:solidFill>
              <a:srgbClr val="00264D"/>
            </a:solidFill>
            <a:ln w="13054" cap="flat">
              <a:noFill/>
              <a:prstDash val="solid"/>
              <a:miter/>
            </a:ln>
          </p:spPr>
          <p:txBody>
            <a:bodyPr rtlCol="0" anchor="ctr"/>
            <a:lstStyle/>
            <a:p>
              <a:endParaRPr lang="en-US" sz="1285"/>
            </a:p>
          </p:txBody>
        </p:sp>
        <p:sp>
          <p:nvSpPr>
            <p:cNvPr id="32" name="Freeform: Shape 31">
              <a:extLst>
                <a:ext uri="{FF2B5EF4-FFF2-40B4-BE49-F238E27FC236}">
                  <a16:creationId xmlns:a16="http://schemas.microsoft.com/office/drawing/2014/main" id="{982E3BD2-04D7-12CE-0616-524A9E554CBF}"/>
                </a:ext>
              </a:extLst>
            </p:cNvPr>
            <p:cNvSpPr/>
            <p:nvPr/>
          </p:nvSpPr>
          <p:spPr>
            <a:xfrm>
              <a:off x="5865543" y="6459005"/>
              <a:ext cx="2764321" cy="138437"/>
            </a:xfrm>
            <a:custGeom>
              <a:avLst/>
              <a:gdLst>
                <a:gd name="connsiteX0" fmla="*/ 2764321 w 2764321"/>
                <a:gd name="connsiteY0" fmla="*/ 69219 h 138437"/>
                <a:gd name="connsiteX1" fmla="*/ 1382161 w 2764321"/>
                <a:gd name="connsiteY1" fmla="*/ 138438 h 138437"/>
                <a:gd name="connsiteX2" fmla="*/ 0 w 2764321"/>
                <a:gd name="connsiteY2" fmla="*/ 69219 h 138437"/>
                <a:gd name="connsiteX3" fmla="*/ 1382161 w 2764321"/>
                <a:gd name="connsiteY3" fmla="*/ 0 h 138437"/>
                <a:gd name="connsiteX4" fmla="*/ 2764321 w 2764321"/>
                <a:gd name="connsiteY4" fmla="*/ 69219 h 13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321" h="138437">
                  <a:moveTo>
                    <a:pt x="2764321" y="69219"/>
                  </a:moveTo>
                  <a:cubicBezTo>
                    <a:pt x="2764321" y="107448"/>
                    <a:pt x="2145507" y="138438"/>
                    <a:pt x="1382161" y="138438"/>
                  </a:cubicBezTo>
                  <a:cubicBezTo>
                    <a:pt x="618814" y="138438"/>
                    <a:pt x="0" y="107448"/>
                    <a:pt x="0" y="69219"/>
                  </a:cubicBezTo>
                  <a:cubicBezTo>
                    <a:pt x="0" y="30990"/>
                    <a:pt x="618814" y="0"/>
                    <a:pt x="1382161" y="0"/>
                  </a:cubicBezTo>
                  <a:cubicBezTo>
                    <a:pt x="2145507" y="0"/>
                    <a:pt x="2764321" y="30990"/>
                    <a:pt x="2764321" y="69219"/>
                  </a:cubicBezTo>
                  <a:close/>
                </a:path>
              </a:pathLst>
            </a:custGeom>
            <a:solidFill>
              <a:srgbClr val="F2F2F2"/>
            </a:solidFill>
            <a:ln w="13054" cap="flat">
              <a:noFill/>
              <a:prstDash val="solid"/>
              <a:miter/>
            </a:ln>
          </p:spPr>
          <p:txBody>
            <a:bodyPr rtlCol="0" anchor="ctr"/>
            <a:lstStyle/>
            <a:p>
              <a:endParaRPr lang="en-US" sz="1285"/>
            </a:p>
          </p:txBody>
        </p:sp>
        <p:sp>
          <p:nvSpPr>
            <p:cNvPr id="33" name="Freeform: Shape 32">
              <a:extLst>
                <a:ext uri="{FF2B5EF4-FFF2-40B4-BE49-F238E27FC236}">
                  <a16:creationId xmlns:a16="http://schemas.microsoft.com/office/drawing/2014/main" id="{2B2CF1DA-EC91-3823-C5EC-C34008370868}"/>
                </a:ext>
              </a:extLst>
            </p:cNvPr>
            <p:cNvSpPr/>
            <p:nvPr/>
          </p:nvSpPr>
          <p:spPr>
            <a:xfrm>
              <a:off x="6338618" y="5834995"/>
              <a:ext cx="297309" cy="658744"/>
            </a:xfrm>
            <a:custGeom>
              <a:avLst/>
              <a:gdLst>
                <a:gd name="connsiteX0" fmla="*/ 287419 w 297309"/>
                <a:gd name="connsiteY0" fmla="*/ 657575 h 658744"/>
                <a:gd name="connsiteX1" fmla="*/ 287419 w 297309"/>
                <a:gd name="connsiteY1" fmla="*/ 657575 h 658744"/>
                <a:gd name="connsiteX2" fmla="*/ 296300 w 297309"/>
                <a:gd name="connsiteY2" fmla="*/ 639029 h 658744"/>
                <a:gd name="connsiteX3" fmla="*/ 29742 w 297309"/>
                <a:gd name="connsiteY3" fmla="*/ 8614 h 658744"/>
                <a:gd name="connsiteX4" fmla="*/ 9890 w 297309"/>
                <a:gd name="connsiteY4" fmla="*/ 1170 h 658744"/>
                <a:gd name="connsiteX5" fmla="*/ 9890 w 297309"/>
                <a:gd name="connsiteY5" fmla="*/ 1170 h 658744"/>
                <a:gd name="connsiteX6" fmla="*/ 1009 w 297309"/>
                <a:gd name="connsiteY6" fmla="*/ 19715 h 658744"/>
                <a:gd name="connsiteX7" fmla="*/ 267568 w 297309"/>
                <a:gd name="connsiteY7" fmla="*/ 650130 h 658744"/>
                <a:gd name="connsiteX8" fmla="*/ 287419 w 297309"/>
                <a:gd name="connsiteY8" fmla="*/ 657575 h 65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09" h="658744">
                  <a:moveTo>
                    <a:pt x="287419" y="657575"/>
                  </a:moveTo>
                  <a:lnTo>
                    <a:pt x="287419" y="657575"/>
                  </a:lnTo>
                  <a:cubicBezTo>
                    <a:pt x="295386" y="654571"/>
                    <a:pt x="299304" y="646212"/>
                    <a:pt x="296300" y="639029"/>
                  </a:cubicBezTo>
                  <a:lnTo>
                    <a:pt x="29742" y="8614"/>
                  </a:lnTo>
                  <a:cubicBezTo>
                    <a:pt x="26738" y="1431"/>
                    <a:pt x="17857" y="-1965"/>
                    <a:pt x="9890" y="1170"/>
                  </a:cubicBezTo>
                  <a:lnTo>
                    <a:pt x="9890" y="1170"/>
                  </a:lnTo>
                  <a:cubicBezTo>
                    <a:pt x="1923" y="4173"/>
                    <a:pt x="-1995" y="12532"/>
                    <a:pt x="1009" y="19715"/>
                  </a:cubicBezTo>
                  <a:lnTo>
                    <a:pt x="267568" y="650130"/>
                  </a:lnTo>
                  <a:cubicBezTo>
                    <a:pt x="270572" y="657313"/>
                    <a:pt x="279453" y="660709"/>
                    <a:pt x="287419" y="657575"/>
                  </a:cubicBezTo>
                  <a:close/>
                </a:path>
              </a:pathLst>
            </a:custGeom>
            <a:solidFill>
              <a:srgbClr val="F25E21"/>
            </a:solidFill>
            <a:ln w="13054" cap="flat">
              <a:noFill/>
              <a:prstDash val="solid"/>
              <a:miter/>
            </a:ln>
          </p:spPr>
          <p:txBody>
            <a:bodyPr rtlCol="0" anchor="ctr"/>
            <a:lstStyle/>
            <a:p>
              <a:endParaRPr lang="en-US" sz="1285"/>
            </a:p>
          </p:txBody>
        </p:sp>
        <p:sp>
          <p:nvSpPr>
            <p:cNvPr id="34" name="Freeform: Shape 33">
              <a:extLst>
                <a:ext uri="{FF2B5EF4-FFF2-40B4-BE49-F238E27FC236}">
                  <a16:creationId xmlns:a16="http://schemas.microsoft.com/office/drawing/2014/main" id="{274C6285-8610-06B3-ACD5-1F9024F8CC49}"/>
                </a:ext>
              </a:extLst>
            </p:cNvPr>
            <p:cNvSpPr/>
            <p:nvPr/>
          </p:nvSpPr>
          <p:spPr>
            <a:xfrm>
              <a:off x="6485771" y="6256441"/>
              <a:ext cx="166517" cy="124333"/>
            </a:xfrm>
            <a:custGeom>
              <a:avLst/>
              <a:gdLst>
                <a:gd name="connsiteX0" fmla="*/ 0 w 166517"/>
                <a:gd name="connsiteY0" fmla="*/ 76925 h 124333"/>
                <a:gd name="connsiteX1" fmla="*/ 99127 w 166517"/>
                <a:gd name="connsiteY1" fmla="*/ 124333 h 124333"/>
                <a:gd name="connsiteX2" fmla="*/ 166518 w 166517"/>
                <a:gd name="connsiteY2" fmla="*/ 47409 h 124333"/>
                <a:gd name="connsiteX3" fmla="*/ 67391 w 166517"/>
                <a:gd name="connsiteY3" fmla="*/ 0 h 124333"/>
                <a:gd name="connsiteX4" fmla="*/ 0 w 166517"/>
                <a:gd name="connsiteY4" fmla="*/ 76925 h 12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17" h="124333">
                  <a:moveTo>
                    <a:pt x="0" y="76925"/>
                  </a:moveTo>
                  <a:lnTo>
                    <a:pt x="99127" y="124333"/>
                  </a:lnTo>
                  <a:lnTo>
                    <a:pt x="166518" y="47409"/>
                  </a:lnTo>
                  <a:lnTo>
                    <a:pt x="67391" y="0"/>
                  </a:lnTo>
                  <a:lnTo>
                    <a:pt x="0" y="76925"/>
                  </a:lnTo>
                  <a:close/>
                </a:path>
              </a:pathLst>
            </a:custGeom>
            <a:solidFill>
              <a:srgbClr val="ED6C6C"/>
            </a:solidFill>
            <a:ln w="13054" cap="flat">
              <a:noFill/>
              <a:prstDash val="solid"/>
              <a:miter/>
            </a:ln>
          </p:spPr>
          <p:txBody>
            <a:bodyPr rtlCol="0" anchor="ctr"/>
            <a:lstStyle/>
            <a:p>
              <a:endParaRPr lang="en-US" sz="1285"/>
            </a:p>
          </p:txBody>
        </p:sp>
        <p:sp>
          <p:nvSpPr>
            <p:cNvPr id="35" name="Freeform: Shape 34">
              <a:extLst>
                <a:ext uri="{FF2B5EF4-FFF2-40B4-BE49-F238E27FC236}">
                  <a16:creationId xmlns:a16="http://schemas.microsoft.com/office/drawing/2014/main" id="{94BD9A68-D1AD-92FF-8932-CF3DBF29291E}"/>
                </a:ext>
              </a:extLst>
            </p:cNvPr>
            <p:cNvSpPr/>
            <p:nvPr/>
          </p:nvSpPr>
          <p:spPr>
            <a:xfrm>
              <a:off x="6440207" y="6323179"/>
              <a:ext cx="219566" cy="196973"/>
            </a:xfrm>
            <a:custGeom>
              <a:avLst/>
              <a:gdLst>
                <a:gd name="connsiteX0" fmla="*/ 211298 w 219566"/>
                <a:gd name="connsiteY0" fmla="*/ 190940 h 196973"/>
                <a:gd name="connsiteX1" fmla="*/ 201373 w 219566"/>
                <a:gd name="connsiteY1" fmla="*/ 196948 h 196973"/>
                <a:gd name="connsiteX2" fmla="*/ 161408 w 219566"/>
                <a:gd name="connsiteY2" fmla="*/ 183234 h 196973"/>
                <a:gd name="connsiteX3" fmla="*/ 15004 w 219566"/>
                <a:gd name="connsiteY3" fmla="*/ 92205 h 196973"/>
                <a:gd name="connsiteX4" fmla="*/ 768 w 219566"/>
                <a:gd name="connsiteY4" fmla="*/ 74051 h 196973"/>
                <a:gd name="connsiteX5" fmla="*/ 5078 w 219566"/>
                <a:gd name="connsiteY5" fmla="*/ 53155 h 196973"/>
                <a:gd name="connsiteX6" fmla="*/ 46348 w 219566"/>
                <a:gd name="connsiteY6" fmla="*/ 0 h 196973"/>
                <a:gd name="connsiteX7" fmla="*/ 149654 w 219566"/>
                <a:gd name="connsiteY7" fmla="*/ 51718 h 196973"/>
                <a:gd name="connsiteX8" fmla="*/ 212343 w 219566"/>
                <a:gd name="connsiteY8" fmla="*/ 156069 h 196973"/>
                <a:gd name="connsiteX9" fmla="*/ 211298 w 219566"/>
                <a:gd name="connsiteY9" fmla="*/ 190679 h 196973"/>
                <a:gd name="connsiteX10" fmla="*/ 211298 w 219566"/>
                <a:gd name="connsiteY10" fmla="*/ 190679 h 19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566" h="196973">
                  <a:moveTo>
                    <a:pt x="211298" y="190940"/>
                  </a:moveTo>
                  <a:cubicBezTo>
                    <a:pt x="209209" y="194074"/>
                    <a:pt x="205552" y="196295"/>
                    <a:pt x="201373" y="196948"/>
                  </a:cubicBezTo>
                  <a:cubicBezTo>
                    <a:pt x="197193" y="197601"/>
                    <a:pt x="165065" y="185455"/>
                    <a:pt x="161408" y="183234"/>
                  </a:cubicBezTo>
                  <a:cubicBezTo>
                    <a:pt x="126276" y="162599"/>
                    <a:pt x="61628" y="119631"/>
                    <a:pt x="15004" y="92205"/>
                  </a:cubicBezTo>
                  <a:cubicBezTo>
                    <a:pt x="7820" y="87895"/>
                    <a:pt x="2596" y="81365"/>
                    <a:pt x="768" y="74051"/>
                  </a:cubicBezTo>
                  <a:cubicBezTo>
                    <a:pt x="-1061" y="66738"/>
                    <a:pt x="376" y="59163"/>
                    <a:pt x="5078" y="53155"/>
                  </a:cubicBezTo>
                  <a:cubicBezTo>
                    <a:pt x="22448" y="30822"/>
                    <a:pt x="46348" y="0"/>
                    <a:pt x="46348" y="0"/>
                  </a:cubicBezTo>
                  <a:lnTo>
                    <a:pt x="149654" y="51718"/>
                  </a:lnTo>
                  <a:cubicBezTo>
                    <a:pt x="149654" y="51718"/>
                    <a:pt x="186092" y="121590"/>
                    <a:pt x="212343" y="156069"/>
                  </a:cubicBezTo>
                  <a:cubicBezTo>
                    <a:pt x="223314" y="170566"/>
                    <a:pt x="220832" y="176704"/>
                    <a:pt x="211298" y="190679"/>
                  </a:cubicBezTo>
                  <a:lnTo>
                    <a:pt x="211298" y="190679"/>
                  </a:lnTo>
                  <a:close/>
                </a:path>
              </a:pathLst>
            </a:custGeom>
            <a:solidFill>
              <a:srgbClr val="2C72B5"/>
            </a:solidFill>
            <a:ln w="13054" cap="flat">
              <a:noFill/>
              <a:prstDash val="solid"/>
              <a:miter/>
            </a:ln>
          </p:spPr>
          <p:txBody>
            <a:bodyPr rtlCol="0" anchor="ctr"/>
            <a:lstStyle/>
            <a:p>
              <a:endParaRPr lang="en-US" sz="1285"/>
            </a:p>
          </p:txBody>
        </p:sp>
        <p:sp>
          <p:nvSpPr>
            <p:cNvPr id="36" name="Freeform: Shape 35">
              <a:extLst>
                <a:ext uri="{FF2B5EF4-FFF2-40B4-BE49-F238E27FC236}">
                  <a16:creationId xmlns:a16="http://schemas.microsoft.com/office/drawing/2014/main" id="{BF748C3F-1453-D370-825B-CFB6D0B606ED}"/>
                </a:ext>
              </a:extLst>
            </p:cNvPr>
            <p:cNvSpPr/>
            <p:nvPr/>
          </p:nvSpPr>
          <p:spPr>
            <a:xfrm>
              <a:off x="6509149" y="5861042"/>
              <a:ext cx="520840" cy="483686"/>
            </a:xfrm>
            <a:custGeom>
              <a:avLst/>
              <a:gdLst>
                <a:gd name="connsiteX0" fmla="*/ 520841 w 520840"/>
                <a:gd name="connsiteY0" fmla="*/ 95407 h 483686"/>
                <a:gd name="connsiteX1" fmla="*/ 128121 w 520840"/>
                <a:gd name="connsiteY1" fmla="*/ 483686 h 483686"/>
                <a:gd name="connsiteX2" fmla="*/ 0 w 520840"/>
                <a:gd name="connsiteY2" fmla="*/ 411855 h 483686"/>
                <a:gd name="connsiteX3" fmla="*/ 365816 w 520840"/>
                <a:gd name="connsiteY3" fmla="*/ 67 h 483686"/>
                <a:gd name="connsiteX4" fmla="*/ 520841 w 520840"/>
                <a:gd name="connsiteY4" fmla="*/ 95407 h 48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840" h="483686">
                  <a:moveTo>
                    <a:pt x="520841" y="95407"/>
                  </a:moveTo>
                  <a:lnTo>
                    <a:pt x="128121" y="483686"/>
                  </a:lnTo>
                  <a:lnTo>
                    <a:pt x="0" y="411855"/>
                  </a:lnTo>
                  <a:cubicBezTo>
                    <a:pt x="93380" y="224703"/>
                    <a:pt x="235867" y="-4504"/>
                    <a:pt x="365816" y="67"/>
                  </a:cubicBezTo>
                  <a:lnTo>
                    <a:pt x="520841" y="95407"/>
                  </a:lnTo>
                  <a:close/>
                </a:path>
              </a:pathLst>
            </a:custGeom>
            <a:solidFill>
              <a:srgbClr val="00264D"/>
            </a:solidFill>
            <a:ln w="13054" cap="flat">
              <a:noFill/>
              <a:prstDash val="solid"/>
              <a:miter/>
            </a:ln>
          </p:spPr>
          <p:txBody>
            <a:bodyPr rtlCol="0" anchor="ctr"/>
            <a:lstStyle/>
            <a:p>
              <a:endParaRPr lang="en-US" sz="1285"/>
            </a:p>
          </p:txBody>
        </p:sp>
        <p:sp>
          <p:nvSpPr>
            <p:cNvPr id="37" name="Freeform: Shape 36">
              <a:extLst>
                <a:ext uri="{FF2B5EF4-FFF2-40B4-BE49-F238E27FC236}">
                  <a16:creationId xmlns:a16="http://schemas.microsoft.com/office/drawing/2014/main" id="{D13AE66D-44C8-009D-9C65-2063B06CA5CE}"/>
                </a:ext>
              </a:extLst>
            </p:cNvPr>
            <p:cNvSpPr/>
            <p:nvPr/>
          </p:nvSpPr>
          <p:spPr>
            <a:xfrm>
              <a:off x="7088107" y="6296928"/>
              <a:ext cx="121590" cy="155808"/>
            </a:xfrm>
            <a:custGeom>
              <a:avLst/>
              <a:gdLst>
                <a:gd name="connsiteX0" fmla="*/ 27949 w 121590"/>
                <a:gd name="connsiteY0" fmla="*/ 155808 h 155808"/>
                <a:gd name="connsiteX1" fmla="*/ 121590 w 121590"/>
                <a:gd name="connsiteY1" fmla="*/ 98343 h 155808"/>
                <a:gd name="connsiteX2" fmla="*/ 93642 w 121590"/>
                <a:gd name="connsiteY2" fmla="*/ 0 h 155808"/>
                <a:gd name="connsiteX3" fmla="*/ 0 w 121590"/>
                <a:gd name="connsiteY3" fmla="*/ 57465 h 155808"/>
                <a:gd name="connsiteX4" fmla="*/ 27949 w 121590"/>
                <a:gd name="connsiteY4" fmla="*/ 155808 h 155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90" h="155808">
                  <a:moveTo>
                    <a:pt x="27949" y="155808"/>
                  </a:moveTo>
                  <a:lnTo>
                    <a:pt x="121590" y="98343"/>
                  </a:lnTo>
                  <a:lnTo>
                    <a:pt x="93642" y="0"/>
                  </a:lnTo>
                  <a:lnTo>
                    <a:pt x="0" y="57465"/>
                  </a:lnTo>
                  <a:lnTo>
                    <a:pt x="27949" y="155808"/>
                  </a:lnTo>
                  <a:close/>
                </a:path>
              </a:pathLst>
            </a:custGeom>
            <a:solidFill>
              <a:srgbClr val="ED6C6C"/>
            </a:solidFill>
            <a:ln w="13054" cap="flat">
              <a:noFill/>
              <a:prstDash val="solid"/>
              <a:miter/>
            </a:ln>
          </p:spPr>
          <p:txBody>
            <a:bodyPr rtlCol="0" anchor="ctr"/>
            <a:lstStyle/>
            <a:p>
              <a:endParaRPr lang="en-US" sz="1285"/>
            </a:p>
          </p:txBody>
        </p:sp>
        <p:sp>
          <p:nvSpPr>
            <p:cNvPr id="38" name="Freeform: Shape 37">
              <a:extLst>
                <a:ext uri="{FF2B5EF4-FFF2-40B4-BE49-F238E27FC236}">
                  <a16:creationId xmlns:a16="http://schemas.microsoft.com/office/drawing/2014/main" id="{B596A4EF-1736-BF16-4AF1-A6005893C117}"/>
                </a:ext>
              </a:extLst>
            </p:cNvPr>
            <p:cNvSpPr/>
            <p:nvPr/>
          </p:nvSpPr>
          <p:spPr>
            <a:xfrm>
              <a:off x="7107828" y="6387435"/>
              <a:ext cx="251546" cy="137027"/>
            </a:xfrm>
            <a:custGeom>
              <a:avLst/>
              <a:gdLst>
                <a:gd name="connsiteX0" fmla="*/ 250625 w 251546"/>
                <a:gd name="connsiteY0" fmla="*/ 27688 h 137027"/>
                <a:gd name="connsiteX1" fmla="*/ 249972 w 251546"/>
                <a:gd name="connsiteY1" fmla="*/ 39311 h 137027"/>
                <a:gd name="connsiteX2" fmla="*/ 216146 w 251546"/>
                <a:gd name="connsiteY2" fmla="*/ 64517 h 137027"/>
                <a:gd name="connsiteX3" fmla="*/ 58379 w 251546"/>
                <a:gd name="connsiteY3" fmla="*/ 133867 h 137027"/>
                <a:gd name="connsiteX4" fmla="*/ 35262 w 251546"/>
                <a:gd name="connsiteY4" fmla="*/ 135434 h 137027"/>
                <a:gd name="connsiteX5" fmla="*/ 20505 w 251546"/>
                <a:gd name="connsiteY5" fmla="*/ 120154 h 137027"/>
                <a:gd name="connsiteX6" fmla="*/ 0 w 251546"/>
                <a:gd name="connsiteY6" fmla="*/ 56028 h 137027"/>
                <a:gd name="connsiteX7" fmla="*/ 101086 w 251546"/>
                <a:gd name="connsiteY7" fmla="*/ 0 h 137027"/>
                <a:gd name="connsiteX8" fmla="*/ 222676 w 251546"/>
                <a:gd name="connsiteY8" fmla="*/ 7314 h 137027"/>
                <a:gd name="connsiteX9" fmla="*/ 250756 w 251546"/>
                <a:gd name="connsiteY9" fmla="*/ 27688 h 137027"/>
                <a:gd name="connsiteX10" fmla="*/ 250756 w 251546"/>
                <a:gd name="connsiteY10" fmla="*/ 27688 h 13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1546" h="137027">
                  <a:moveTo>
                    <a:pt x="250625" y="27688"/>
                  </a:moveTo>
                  <a:cubicBezTo>
                    <a:pt x="252062" y="31214"/>
                    <a:pt x="251801" y="35393"/>
                    <a:pt x="249972" y="39311"/>
                  </a:cubicBezTo>
                  <a:cubicBezTo>
                    <a:pt x="248144" y="43099"/>
                    <a:pt x="219934" y="62819"/>
                    <a:pt x="216146" y="64517"/>
                  </a:cubicBezTo>
                  <a:cubicBezTo>
                    <a:pt x="179186" y="81887"/>
                    <a:pt x="107224" y="110881"/>
                    <a:pt x="58379" y="133867"/>
                  </a:cubicBezTo>
                  <a:cubicBezTo>
                    <a:pt x="50804" y="137393"/>
                    <a:pt x="42446" y="138046"/>
                    <a:pt x="35262" y="135434"/>
                  </a:cubicBezTo>
                  <a:cubicBezTo>
                    <a:pt x="28079" y="132822"/>
                    <a:pt x="22855" y="127337"/>
                    <a:pt x="20505" y="120154"/>
                  </a:cubicBezTo>
                  <a:cubicBezTo>
                    <a:pt x="11885" y="93119"/>
                    <a:pt x="0" y="56028"/>
                    <a:pt x="0" y="56028"/>
                  </a:cubicBezTo>
                  <a:lnTo>
                    <a:pt x="101086" y="0"/>
                  </a:lnTo>
                  <a:cubicBezTo>
                    <a:pt x="101086" y="0"/>
                    <a:pt x="179316" y="9403"/>
                    <a:pt x="222676" y="7314"/>
                  </a:cubicBezTo>
                  <a:cubicBezTo>
                    <a:pt x="240830" y="6400"/>
                    <a:pt x="244487" y="11885"/>
                    <a:pt x="250756" y="27688"/>
                  </a:cubicBezTo>
                  <a:lnTo>
                    <a:pt x="250756" y="27688"/>
                  </a:lnTo>
                  <a:close/>
                </a:path>
              </a:pathLst>
            </a:custGeom>
            <a:solidFill>
              <a:srgbClr val="2C72B5"/>
            </a:solidFill>
            <a:ln w="13054" cap="flat">
              <a:noFill/>
              <a:prstDash val="solid"/>
              <a:miter/>
            </a:ln>
          </p:spPr>
          <p:txBody>
            <a:bodyPr rtlCol="0" anchor="ctr"/>
            <a:lstStyle/>
            <a:p>
              <a:endParaRPr lang="en-US" sz="1285"/>
            </a:p>
          </p:txBody>
        </p:sp>
        <p:sp>
          <p:nvSpPr>
            <p:cNvPr id="39" name="Freeform: Shape 38">
              <a:extLst>
                <a:ext uri="{FF2B5EF4-FFF2-40B4-BE49-F238E27FC236}">
                  <a16:creationId xmlns:a16="http://schemas.microsoft.com/office/drawing/2014/main" id="{718EB14D-9AA8-FC34-45E0-6AA2A4D31CA0}"/>
                </a:ext>
              </a:extLst>
            </p:cNvPr>
            <p:cNvSpPr/>
            <p:nvPr/>
          </p:nvSpPr>
          <p:spPr>
            <a:xfrm>
              <a:off x="8058135" y="5502554"/>
              <a:ext cx="434941" cy="1000255"/>
            </a:xfrm>
            <a:custGeom>
              <a:avLst/>
              <a:gdLst>
                <a:gd name="connsiteX0" fmla="*/ 420883 w 434941"/>
                <a:gd name="connsiteY0" fmla="*/ 998766 h 1000255"/>
                <a:gd name="connsiteX1" fmla="*/ 420883 w 434941"/>
                <a:gd name="connsiteY1" fmla="*/ 998766 h 1000255"/>
                <a:gd name="connsiteX2" fmla="*/ 392282 w 434941"/>
                <a:gd name="connsiteY2" fmla="*/ 986750 h 1000255"/>
                <a:gd name="connsiteX3" fmla="*/ 1521 w 434941"/>
                <a:gd name="connsiteY3" fmla="*/ 29047 h 1000255"/>
                <a:gd name="connsiteX4" fmla="*/ 14058 w 434941"/>
                <a:gd name="connsiteY4" fmla="*/ 1490 h 1000255"/>
                <a:gd name="connsiteX5" fmla="*/ 14058 w 434941"/>
                <a:gd name="connsiteY5" fmla="*/ 1490 h 1000255"/>
                <a:gd name="connsiteX6" fmla="*/ 42660 w 434941"/>
                <a:gd name="connsiteY6" fmla="*/ 13505 h 1000255"/>
                <a:gd name="connsiteX7" fmla="*/ 433421 w 434941"/>
                <a:gd name="connsiteY7" fmla="*/ 971209 h 1000255"/>
                <a:gd name="connsiteX8" fmla="*/ 420883 w 434941"/>
                <a:gd name="connsiteY8" fmla="*/ 998766 h 100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41" h="1000255">
                  <a:moveTo>
                    <a:pt x="420883" y="998766"/>
                  </a:moveTo>
                  <a:lnTo>
                    <a:pt x="420883" y="998766"/>
                  </a:lnTo>
                  <a:cubicBezTo>
                    <a:pt x="409521" y="1003076"/>
                    <a:pt x="396722" y="997721"/>
                    <a:pt x="392282" y="986750"/>
                  </a:cubicBezTo>
                  <a:lnTo>
                    <a:pt x="1521" y="29047"/>
                  </a:lnTo>
                  <a:cubicBezTo>
                    <a:pt x="-2920" y="18076"/>
                    <a:pt x="2696" y="5800"/>
                    <a:pt x="14058" y="1490"/>
                  </a:cubicBezTo>
                  <a:lnTo>
                    <a:pt x="14058" y="1490"/>
                  </a:lnTo>
                  <a:cubicBezTo>
                    <a:pt x="25421" y="-2820"/>
                    <a:pt x="38220" y="2535"/>
                    <a:pt x="42660" y="13505"/>
                  </a:cubicBezTo>
                  <a:lnTo>
                    <a:pt x="433421" y="971209"/>
                  </a:lnTo>
                  <a:cubicBezTo>
                    <a:pt x="437862" y="982179"/>
                    <a:pt x="432246" y="994456"/>
                    <a:pt x="420883" y="998766"/>
                  </a:cubicBezTo>
                  <a:close/>
                </a:path>
              </a:pathLst>
            </a:custGeom>
            <a:solidFill>
              <a:srgbClr val="F8981D"/>
            </a:solidFill>
            <a:ln w="13054" cap="flat">
              <a:noFill/>
              <a:prstDash val="solid"/>
              <a:miter/>
            </a:ln>
          </p:spPr>
          <p:txBody>
            <a:bodyPr rtlCol="0" anchor="ctr"/>
            <a:lstStyle/>
            <a:p>
              <a:endParaRPr lang="en-US" sz="1285"/>
            </a:p>
          </p:txBody>
        </p:sp>
        <p:sp>
          <p:nvSpPr>
            <p:cNvPr id="40" name="Freeform: Shape 39">
              <a:extLst>
                <a:ext uri="{FF2B5EF4-FFF2-40B4-BE49-F238E27FC236}">
                  <a16:creationId xmlns:a16="http://schemas.microsoft.com/office/drawing/2014/main" id="{0E0521DD-DD1A-62E1-277E-EE3DCFC1A519}"/>
                </a:ext>
              </a:extLst>
            </p:cNvPr>
            <p:cNvSpPr/>
            <p:nvPr/>
          </p:nvSpPr>
          <p:spPr>
            <a:xfrm>
              <a:off x="5885367" y="5481906"/>
              <a:ext cx="463504" cy="1043902"/>
            </a:xfrm>
            <a:custGeom>
              <a:avLst/>
              <a:gdLst>
                <a:gd name="connsiteX0" fmla="*/ 13609 w 463504"/>
                <a:gd name="connsiteY0" fmla="*/ 1042400 h 1043902"/>
                <a:gd name="connsiteX1" fmla="*/ 13609 w 463504"/>
                <a:gd name="connsiteY1" fmla="*/ 1042400 h 1043902"/>
                <a:gd name="connsiteX2" fmla="*/ 1724 w 463504"/>
                <a:gd name="connsiteY2" fmla="*/ 1013798 h 1043902"/>
                <a:gd name="connsiteX3" fmla="*/ 420826 w 463504"/>
                <a:gd name="connsiteY3" fmla="*/ 14171 h 1043902"/>
                <a:gd name="connsiteX4" fmla="*/ 449950 w 463504"/>
                <a:gd name="connsiteY4" fmla="*/ 1503 h 1043902"/>
                <a:gd name="connsiteX5" fmla="*/ 449950 w 463504"/>
                <a:gd name="connsiteY5" fmla="*/ 1503 h 1043902"/>
                <a:gd name="connsiteX6" fmla="*/ 461705 w 463504"/>
                <a:gd name="connsiteY6" fmla="*/ 30105 h 1043902"/>
                <a:gd name="connsiteX7" fmla="*/ 42733 w 463504"/>
                <a:gd name="connsiteY7" fmla="*/ 1029731 h 1043902"/>
                <a:gd name="connsiteX8" fmla="*/ 13609 w 463504"/>
                <a:gd name="connsiteY8" fmla="*/ 1042400 h 104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504" h="1043902">
                  <a:moveTo>
                    <a:pt x="13609" y="1042400"/>
                  </a:moveTo>
                  <a:lnTo>
                    <a:pt x="13609" y="1042400"/>
                  </a:lnTo>
                  <a:cubicBezTo>
                    <a:pt x="2247" y="1037959"/>
                    <a:pt x="-2977" y="1025291"/>
                    <a:pt x="1724" y="1013798"/>
                  </a:cubicBezTo>
                  <a:lnTo>
                    <a:pt x="420826" y="14171"/>
                  </a:lnTo>
                  <a:cubicBezTo>
                    <a:pt x="425658" y="2809"/>
                    <a:pt x="438588" y="-2938"/>
                    <a:pt x="449950" y="1503"/>
                  </a:cubicBezTo>
                  <a:lnTo>
                    <a:pt x="449950" y="1503"/>
                  </a:lnTo>
                  <a:cubicBezTo>
                    <a:pt x="461313" y="5943"/>
                    <a:pt x="466537" y="18612"/>
                    <a:pt x="461705" y="30105"/>
                  </a:cubicBezTo>
                  <a:lnTo>
                    <a:pt x="42733" y="1029731"/>
                  </a:lnTo>
                  <a:cubicBezTo>
                    <a:pt x="37901" y="1041094"/>
                    <a:pt x="24972" y="1046840"/>
                    <a:pt x="13609" y="1042400"/>
                  </a:cubicBezTo>
                  <a:close/>
                </a:path>
              </a:pathLst>
            </a:custGeom>
            <a:solidFill>
              <a:srgbClr val="F8981D"/>
            </a:solidFill>
            <a:ln w="13054" cap="flat">
              <a:noFill/>
              <a:prstDash val="solid"/>
              <a:miter/>
            </a:ln>
          </p:spPr>
          <p:txBody>
            <a:bodyPr rtlCol="0" anchor="ctr"/>
            <a:lstStyle/>
            <a:p>
              <a:endParaRPr lang="en-US" sz="1285"/>
            </a:p>
          </p:txBody>
        </p:sp>
        <p:sp>
          <p:nvSpPr>
            <p:cNvPr id="41" name="Freeform: Shape 40">
              <a:extLst>
                <a:ext uri="{FF2B5EF4-FFF2-40B4-BE49-F238E27FC236}">
                  <a16:creationId xmlns:a16="http://schemas.microsoft.com/office/drawing/2014/main" id="{66693666-9C8B-1580-348B-E888FEB0D814}"/>
                </a:ext>
              </a:extLst>
            </p:cNvPr>
            <p:cNvSpPr/>
            <p:nvPr/>
          </p:nvSpPr>
          <p:spPr>
            <a:xfrm>
              <a:off x="7373272" y="5504625"/>
              <a:ext cx="482844" cy="1092758"/>
            </a:xfrm>
            <a:custGeom>
              <a:avLst/>
              <a:gdLst>
                <a:gd name="connsiteX0" fmla="*/ 13391 w 482844"/>
                <a:gd name="connsiteY0" fmla="*/ 1091381 h 1092758"/>
                <a:gd name="connsiteX1" fmla="*/ 13391 w 482844"/>
                <a:gd name="connsiteY1" fmla="*/ 1091381 h 1092758"/>
                <a:gd name="connsiteX2" fmla="*/ 1898 w 482844"/>
                <a:gd name="connsiteY2" fmla="*/ 1061865 h 1092758"/>
                <a:gd name="connsiteX3" fmla="*/ 439937 w 482844"/>
                <a:gd name="connsiteY3" fmla="*/ 15091 h 1092758"/>
                <a:gd name="connsiteX4" fmla="*/ 469453 w 482844"/>
                <a:gd name="connsiteY4" fmla="*/ 1378 h 1092758"/>
                <a:gd name="connsiteX5" fmla="*/ 469453 w 482844"/>
                <a:gd name="connsiteY5" fmla="*/ 1378 h 1092758"/>
                <a:gd name="connsiteX6" fmla="*/ 480946 w 482844"/>
                <a:gd name="connsiteY6" fmla="*/ 30894 h 1092758"/>
                <a:gd name="connsiteX7" fmla="*/ 42907 w 482844"/>
                <a:gd name="connsiteY7" fmla="*/ 1077668 h 1092758"/>
                <a:gd name="connsiteX8" fmla="*/ 13391 w 482844"/>
                <a:gd name="connsiteY8" fmla="*/ 1091381 h 109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844" h="1092758">
                  <a:moveTo>
                    <a:pt x="13391" y="1091381"/>
                  </a:moveTo>
                  <a:lnTo>
                    <a:pt x="13391" y="1091381"/>
                  </a:lnTo>
                  <a:cubicBezTo>
                    <a:pt x="2029" y="1086941"/>
                    <a:pt x="-3065" y="1073750"/>
                    <a:pt x="1898" y="1061865"/>
                  </a:cubicBezTo>
                  <a:lnTo>
                    <a:pt x="439937" y="15091"/>
                  </a:lnTo>
                  <a:cubicBezTo>
                    <a:pt x="444900" y="3206"/>
                    <a:pt x="458091" y="-2932"/>
                    <a:pt x="469453" y="1378"/>
                  </a:cubicBezTo>
                  <a:lnTo>
                    <a:pt x="469453" y="1378"/>
                  </a:lnTo>
                  <a:cubicBezTo>
                    <a:pt x="480816" y="5818"/>
                    <a:pt x="485909" y="19009"/>
                    <a:pt x="480946" y="30894"/>
                  </a:cubicBezTo>
                  <a:lnTo>
                    <a:pt x="42907" y="1077668"/>
                  </a:lnTo>
                  <a:cubicBezTo>
                    <a:pt x="37944" y="1089553"/>
                    <a:pt x="24754" y="1095691"/>
                    <a:pt x="13391" y="1091381"/>
                  </a:cubicBezTo>
                  <a:close/>
                </a:path>
              </a:pathLst>
            </a:custGeom>
            <a:solidFill>
              <a:srgbClr val="F8981D"/>
            </a:solidFill>
            <a:ln w="13054" cap="flat">
              <a:noFill/>
              <a:prstDash val="solid"/>
              <a:miter/>
            </a:ln>
          </p:spPr>
          <p:txBody>
            <a:bodyPr rtlCol="0" anchor="ctr"/>
            <a:lstStyle/>
            <a:p>
              <a:endParaRPr lang="en-US" sz="1285"/>
            </a:p>
          </p:txBody>
        </p:sp>
        <p:sp>
          <p:nvSpPr>
            <p:cNvPr id="42" name="Freeform: Shape 41">
              <a:extLst>
                <a:ext uri="{FF2B5EF4-FFF2-40B4-BE49-F238E27FC236}">
                  <a16:creationId xmlns:a16="http://schemas.microsoft.com/office/drawing/2014/main" id="{F2316A0F-9D6D-9B81-0A2E-AF1714C09D5F}"/>
                </a:ext>
              </a:extLst>
            </p:cNvPr>
            <p:cNvSpPr/>
            <p:nvPr/>
          </p:nvSpPr>
          <p:spPr>
            <a:xfrm>
              <a:off x="6310311" y="5595465"/>
              <a:ext cx="793183" cy="296148"/>
            </a:xfrm>
            <a:custGeom>
              <a:avLst/>
              <a:gdLst>
                <a:gd name="connsiteX0" fmla="*/ 1759 w 793183"/>
                <a:gd name="connsiteY0" fmla="*/ 131 h 296148"/>
                <a:gd name="connsiteX1" fmla="*/ 177419 w 793183"/>
                <a:gd name="connsiteY1" fmla="*/ 276615 h 296148"/>
                <a:gd name="connsiteX2" fmla="*/ 788897 w 793183"/>
                <a:gd name="connsiteY2" fmla="*/ 294246 h 296148"/>
                <a:gd name="connsiteX3" fmla="*/ 696039 w 793183"/>
                <a:gd name="connsiteY3" fmla="*/ 86067 h 296148"/>
                <a:gd name="connsiteX4" fmla="*/ 450899 w 793183"/>
                <a:gd name="connsiteY4" fmla="*/ 28471 h 296148"/>
                <a:gd name="connsiteX5" fmla="*/ 1759 w 793183"/>
                <a:gd name="connsiteY5" fmla="*/ 0 h 29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183" h="296148">
                  <a:moveTo>
                    <a:pt x="1759" y="131"/>
                  </a:moveTo>
                  <a:cubicBezTo>
                    <a:pt x="1759" y="131"/>
                    <a:pt x="-30108" y="248535"/>
                    <a:pt x="177419" y="276615"/>
                  </a:cubicBezTo>
                  <a:cubicBezTo>
                    <a:pt x="384945" y="304694"/>
                    <a:pt x="788897" y="294246"/>
                    <a:pt x="788897" y="294246"/>
                  </a:cubicBezTo>
                  <a:cubicBezTo>
                    <a:pt x="788897" y="294246"/>
                    <a:pt x="823507" y="116627"/>
                    <a:pt x="696039" y="86067"/>
                  </a:cubicBezTo>
                  <a:cubicBezTo>
                    <a:pt x="534876" y="47539"/>
                    <a:pt x="450899" y="28471"/>
                    <a:pt x="450899" y="28471"/>
                  </a:cubicBezTo>
                  <a:lnTo>
                    <a:pt x="1759" y="0"/>
                  </a:lnTo>
                  <a:close/>
                </a:path>
              </a:pathLst>
            </a:custGeom>
            <a:solidFill>
              <a:srgbClr val="00264D"/>
            </a:solidFill>
            <a:ln w="13054" cap="flat">
              <a:noFill/>
              <a:prstDash val="solid"/>
              <a:miter/>
            </a:ln>
          </p:spPr>
          <p:txBody>
            <a:bodyPr rtlCol="0" anchor="ctr"/>
            <a:lstStyle/>
            <a:p>
              <a:endParaRPr lang="en-US" sz="1285"/>
            </a:p>
          </p:txBody>
        </p:sp>
        <p:sp>
          <p:nvSpPr>
            <p:cNvPr id="43" name="Freeform: Shape 42">
              <a:extLst>
                <a:ext uri="{FF2B5EF4-FFF2-40B4-BE49-F238E27FC236}">
                  <a16:creationId xmlns:a16="http://schemas.microsoft.com/office/drawing/2014/main" id="{DD0F9D8C-D256-5627-0C0B-AC87210DDFF9}"/>
                </a:ext>
              </a:extLst>
            </p:cNvPr>
            <p:cNvSpPr/>
            <p:nvPr/>
          </p:nvSpPr>
          <p:spPr>
            <a:xfrm>
              <a:off x="6449595" y="4831444"/>
              <a:ext cx="160248" cy="190939"/>
            </a:xfrm>
            <a:custGeom>
              <a:avLst/>
              <a:gdLst>
                <a:gd name="connsiteX0" fmla="*/ 0 w 160248"/>
                <a:gd name="connsiteY0" fmla="*/ 156722 h 190939"/>
                <a:gd name="connsiteX1" fmla="*/ 50021 w 160248"/>
                <a:gd name="connsiteY1" fmla="*/ 0 h 190939"/>
                <a:gd name="connsiteX2" fmla="*/ 160249 w 160248"/>
                <a:gd name="connsiteY2" fmla="*/ 41531 h 190939"/>
                <a:gd name="connsiteX3" fmla="*/ 139222 w 160248"/>
                <a:gd name="connsiteY3" fmla="*/ 190940 h 190939"/>
                <a:gd name="connsiteX4" fmla="*/ 131 w 160248"/>
                <a:gd name="connsiteY4" fmla="*/ 156722 h 190939"/>
                <a:gd name="connsiteX5" fmla="*/ 131 w 160248"/>
                <a:gd name="connsiteY5" fmla="*/ 156722 h 19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48" h="190939">
                  <a:moveTo>
                    <a:pt x="0" y="156722"/>
                  </a:moveTo>
                  <a:lnTo>
                    <a:pt x="50021" y="0"/>
                  </a:lnTo>
                  <a:lnTo>
                    <a:pt x="160249" y="41531"/>
                  </a:lnTo>
                  <a:lnTo>
                    <a:pt x="139222" y="190940"/>
                  </a:lnTo>
                  <a:cubicBezTo>
                    <a:pt x="106310" y="153718"/>
                    <a:pt x="56420" y="149147"/>
                    <a:pt x="131" y="156722"/>
                  </a:cubicBezTo>
                  <a:lnTo>
                    <a:pt x="131" y="156722"/>
                  </a:lnTo>
                  <a:close/>
                </a:path>
              </a:pathLst>
            </a:custGeom>
            <a:solidFill>
              <a:srgbClr val="ED6C6C"/>
            </a:solidFill>
            <a:ln w="13054" cap="flat">
              <a:noFill/>
              <a:prstDash val="solid"/>
              <a:miter/>
            </a:ln>
          </p:spPr>
          <p:txBody>
            <a:bodyPr rtlCol="0" anchor="ctr"/>
            <a:lstStyle/>
            <a:p>
              <a:endParaRPr lang="en-US" sz="1285"/>
            </a:p>
          </p:txBody>
        </p:sp>
        <p:sp>
          <p:nvSpPr>
            <p:cNvPr id="44" name="Freeform: Shape 43">
              <a:extLst>
                <a:ext uri="{FF2B5EF4-FFF2-40B4-BE49-F238E27FC236}">
                  <a16:creationId xmlns:a16="http://schemas.microsoft.com/office/drawing/2014/main" id="{BC5AE1BA-EB1B-C81D-E728-A67E1DAAE7D1}"/>
                </a:ext>
              </a:extLst>
            </p:cNvPr>
            <p:cNvSpPr/>
            <p:nvPr/>
          </p:nvSpPr>
          <p:spPr>
            <a:xfrm>
              <a:off x="6546371" y="4880681"/>
              <a:ext cx="59815" cy="94816"/>
            </a:xfrm>
            <a:custGeom>
              <a:avLst/>
              <a:gdLst>
                <a:gd name="connsiteX0" fmla="*/ 0 w 59815"/>
                <a:gd name="connsiteY0" fmla="*/ 0 h 94816"/>
                <a:gd name="connsiteX1" fmla="*/ 48845 w 59815"/>
                <a:gd name="connsiteY1" fmla="*/ 94817 h 94816"/>
                <a:gd name="connsiteX2" fmla="*/ 53286 w 59815"/>
                <a:gd name="connsiteY2" fmla="*/ 63603 h 94816"/>
                <a:gd name="connsiteX3" fmla="*/ 59816 w 59815"/>
                <a:gd name="connsiteY3" fmla="*/ 17631 h 94816"/>
                <a:gd name="connsiteX4" fmla="*/ 131 w 59815"/>
                <a:gd name="connsiteY4" fmla="*/ 0 h 94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15" h="94816">
                  <a:moveTo>
                    <a:pt x="0" y="0"/>
                  </a:moveTo>
                  <a:cubicBezTo>
                    <a:pt x="0" y="0"/>
                    <a:pt x="4310" y="53416"/>
                    <a:pt x="48845" y="94817"/>
                  </a:cubicBezTo>
                  <a:lnTo>
                    <a:pt x="53286" y="63603"/>
                  </a:lnTo>
                  <a:lnTo>
                    <a:pt x="59816" y="17631"/>
                  </a:lnTo>
                  <a:cubicBezTo>
                    <a:pt x="37222" y="17109"/>
                    <a:pt x="16456" y="12799"/>
                    <a:pt x="131" y="0"/>
                  </a:cubicBezTo>
                  <a:close/>
                </a:path>
              </a:pathLst>
            </a:custGeom>
            <a:solidFill>
              <a:srgbClr val="D66262"/>
            </a:solidFill>
            <a:ln w="13054" cap="flat">
              <a:noFill/>
              <a:prstDash val="solid"/>
              <a:miter/>
            </a:ln>
          </p:spPr>
          <p:txBody>
            <a:bodyPr rtlCol="0" anchor="ctr"/>
            <a:lstStyle/>
            <a:p>
              <a:endParaRPr lang="en-US" sz="1285"/>
            </a:p>
          </p:txBody>
        </p:sp>
        <p:sp>
          <p:nvSpPr>
            <p:cNvPr id="45" name="Freeform: Shape 44">
              <a:extLst>
                <a:ext uri="{FF2B5EF4-FFF2-40B4-BE49-F238E27FC236}">
                  <a16:creationId xmlns:a16="http://schemas.microsoft.com/office/drawing/2014/main" id="{444E8533-F0E2-77A4-E1AF-B56F86F5BA28}"/>
                </a:ext>
              </a:extLst>
            </p:cNvPr>
            <p:cNvSpPr/>
            <p:nvPr/>
          </p:nvSpPr>
          <p:spPr>
            <a:xfrm>
              <a:off x="6476917" y="4654222"/>
              <a:ext cx="228542" cy="279045"/>
            </a:xfrm>
            <a:custGeom>
              <a:avLst/>
              <a:gdLst>
                <a:gd name="connsiteX0" fmla="*/ 365 w 228542"/>
                <a:gd name="connsiteY0" fmla="*/ 99515 h 279045"/>
                <a:gd name="connsiteX1" fmla="*/ 85125 w 228542"/>
                <a:gd name="connsiteY1" fmla="*/ 1171 h 279045"/>
                <a:gd name="connsiteX2" fmla="*/ 175110 w 228542"/>
                <a:gd name="connsiteY2" fmla="*/ 33038 h 279045"/>
                <a:gd name="connsiteX3" fmla="*/ 208675 w 228542"/>
                <a:gd name="connsiteY3" fmla="*/ 125635 h 279045"/>
                <a:gd name="connsiteX4" fmla="*/ 228004 w 228542"/>
                <a:gd name="connsiteY4" fmla="*/ 175002 h 279045"/>
                <a:gd name="connsiteX5" fmla="*/ 208022 w 228542"/>
                <a:gd name="connsiteY5" fmla="*/ 199164 h 279045"/>
                <a:gd name="connsiteX6" fmla="*/ 191044 w 228542"/>
                <a:gd name="connsiteY6" fmla="*/ 268775 h 279045"/>
                <a:gd name="connsiteX7" fmla="*/ 79379 w 228542"/>
                <a:gd name="connsiteY7" fmla="*/ 264595 h 279045"/>
                <a:gd name="connsiteX8" fmla="*/ 47120 w 228542"/>
                <a:gd name="connsiteY8" fmla="*/ 75092 h 279045"/>
                <a:gd name="connsiteX9" fmla="*/ 234 w 228542"/>
                <a:gd name="connsiteY9" fmla="*/ 99645 h 27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542" h="279045">
                  <a:moveTo>
                    <a:pt x="365" y="99515"/>
                  </a:moveTo>
                  <a:cubicBezTo>
                    <a:pt x="15253" y="26116"/>
                    <a:pt x="20477" y="13578"/>
                    <a:pt x="85125" y="1171"/>
                  </a:cubicBezTo>
                  <a:cubicBezTo>
                    <a:pt x="150557" y="-5489"/>
                    <a:pt x="107328" y="17758"/>
                    <a:pt x="175110" y="33038"/>
                  </a:cubicBezTo>
                  <a:cubicBezTo>
                    <a:pt x="215074" y="42050"/>
                    <a:pt x="215336" y="79010"/>
                    <a:pt x="208675" y="125635"/>
                  </a:cubicBezTo>
                  <a:cubicBezTo>
                    <a:pt x="206324" y="141830"/>
                    <a:pt x="213768" y="157110"/>
                    <a:pt x="228004" y="175002"/>
                  </a:cubicBezTo>
                  <a:cubicBezTo>
                    <a:pt x="231922" y="186234"/>
                    <a:pt x="213377" y="194331"/>
                    <a:pt x="208022" y="199164"/>
                  </a:cubicBezTo>
                  <a:cubicBezTo>
                    <a:pt x="201753" y="204780"/>
                    <a:pt x="206585" y="259502"/>
                    <a:pt x="191044" y="268775"/>
                  </a:cubicBezTo>
                  <a:cubicBezTo>
                    <a:pt x="148729" y="294111"/>
                    <a:pt x="79379" y="264595"/>
                    <a:pt x="79379" y="264595"/>
                  </a:cubicBezTo>
                  <a:cubicBezTo>
                    <a:pt x="4805" y="225937"/>
                    <a:pt x="47120" y="75092"/>
                    <a:pt x="47120" y="75092"/>
                  </a:cubicBezTo>
                  <a:cubicBezTo>
                    <a:pt x="42810" y="49625"/>
                    <a:pt x="-3684" y="119105"/>
                    <a:pt x="234" y="99645"/>
                  </a:cubicBezTo>
                  <a:close/>
                </a:path>
              </a:pathLst>
            </a:custGeom>
            <a:solidFill>
              <a:srgbClr val="ED6C6C"/>
            </a:solidFill>
            <a:ln w="13054" cap="flat">
              <a:noFill/>
              <a:prstDash val="solid"/>
              <a:miter/>
            </a:ln>
          </p:spPr>
          <p:txBody>
            <a:bodyPr rtlCol="0" anchor="ctr"/>
            <a:lstStyle/>
            <a:p>
              <a:endParaRPr lang="en-US" sz="1285"/>
            </a:p>
          </p:txBody>
        </p:sp>
        <p:sp>
          <p:nvSpPr>
            <p:cNvPr id="46" name="Freeform: Shape 45">
              <a:extLst>
                <a:ext uri="{FF2B5EF4-FFF2-40B4-BE49-F238E27FC236}">
                  <a16:creationId xmlns:a16="http://schemas.microsoft.com/office/drawing/2014/main" id="{8F51E076-12FC-BB53-D105-2F1EB1213724}"/>
                </a:ext>
              </a:extLst>
            </p:cNvPr>
            <p:cNvSpPr/>
            <p:nvPr/>
          </p:nvSpPr>
          <p:spPr>
            <a:xfrm>
              <a:off x="6424318" y="4634186"/>
              <a:ext cx="273492" cy="271261"/>
            </a:xfrm>
            <a:custGeom>
              <a:avLst/>
              <a:gdLst>
                <a:gd name="connsiteX0" fmla="*/ 136680 w 273492"/>
                <a:gd name="connsiteY0" fmla="*/ 152985 h 271261"/>
                <a:gd name="connsiteX1" fmla="*/ 64457 w 273492"/>
                <a:gd name="connsiteY1" fmla="*/ 264519 h 271261"/>
                <a:gd name="connsiteX2" fmla="*/ 24885 w 273492"/>
                <a:gd name="connsiteY2" fmla="*/ 235003 h 271261"/>
                <a:gd name="connsiteX3" fmla="*/ 6731 w 273492"/>
                <a:gd name="connsiteY3" fmla="*/ 63914 h 271261"/>
                <a:gd name="connsiteX4" fmla="*/ 171812 w 273492"/>
                <a:gd name="connsiteY4" fmla="*/ 311 h 271261"/>
                <a:gd name="connsiteX5" fmla="*/ 208642 w 273492"/>
                <a:gd name="connsiteY5" fmla="*/ 107405 h 271261"/>
                <a:gd name="connsiteX6" fmla="*/ 169070 w 273492"/>
                <a:gd name="connsiteY6" fmla="*/ 179627 h 271261"/>
                <a:gd name="connsiteX7" fmla="*/ 144125 w 273492"/>
                <a:gd name="connsiteY7" fmla="*/ 177015 h 271261"/>
                <a:gd name="connsiteX8" fmla="*/ 136811 w 273492"/>
                <a:gd name="connsiteY8" fmla="*/ 152854 h 27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492" h="271261">
                  <a:moveTo>
                    <a:pt x="136680" y="152985"/>
                  </a:moveTo>
                  <a:cubicBezTo>
                    <a:pt x="136680" y="152985"/>
                    <a:pt x="98283" y="230954"/>
                    <a:pt x="64457" y="264519"/>
                  </a:cubicBezTo>
                  <a:cubicBezTo>
                    <a:pt x="46042" y="282803"/>
                    <a:pt x="26322" y="260862"/>
                    <a:pt x="24885" y="235003"/>
                  </a:cubicBezTo>
                  <a:cubicBezTo>
                    <a:pt x="22012" y="183415"/>
                    <a:pt x="-14818" y="137704"/>
                    <a:pt x="6731" y="63914"/>
                  </a:cubicBezTo>
                  <a:cubicBezTo>
                    <a:pt x="17832" y="26170"/>
                    <a:pt x="105336" y="6058"/>
                    <a:pt x="171812" y="311"/>
                  </a:cubicBezTo>
                  <a:cubicBezTo>
                    <a:pt x="248998" y="-6350"/>
                    <a:pt x="336371" y="96042"/>
                    <a:pt x="208642" y="107405"/>
                  </a:cubicBezTo>
                  <a:lnTo>
                    <a:pt x="169070" y="179627"/>
                  </a:lnTo>
                  <a:cubicBezTo>
                    <a:pt x="163323" y="190206"/>
                    <a:pt x="147651" y="188639"/>
                    <a:pt x="144125" y="177015"/>
                  </a:cubicBezTo>
                  <a:lnTo>
                    <a:pt x="136811" y="152854"/>
                  </a:lnTo>
                  <a:close/>
                </a:path>
              </a:pathLst>
            </a:custGeom>
            <a:solidFill>
              <a:srgbClr val="12284C"/>
            </a:solidFill>
            <a:ln w="13054" cap="flat">
              <a:noFill/>
              <a:prstDash val="solid"/>
              <a:miter/>
            </a:ln>
          </p:spPr>
          <p:txBody>
            <a:bodyPr rtlCol="0" anchor="ctr"/>
            <a:lstStyle/>
            <a:p>
              <a:endParaRPr lang="en-US" sz="1285"/>
            </a:p>
          </p:txBody>
        </p:sp>
        <p:sp>
          <p:nvSpPr>
            <p:cNvPr id="47" name="Freeform: Shape 46">
              <a:extLst>
                <a:ext uri="{FF2B5EF4-FFF2-40B4-BE49-F238E27FC236}">
                  <a16:creationId xmlns:a16="http://schemas.microsoft.com/office/drawing/2014/main" id="{1FCB2B6F-C3EB-DCF2-E930-143ED331AF4C}"/>
                </a:ext>
              </a:extLst>
            </p:cNvPr>
            <p:cNvSpPr/>
            <p:nvPr/>
          </p:nvSpPr>
          <p:spPr>
            <a:xfrm>
              <a:off x="6508392" y="4769695"/>
              <a:ext cx="59240" cy="72432"/>
            </a:xfrm>
            <a:custGeom>
              <a:avLst/>
              <a:gdLst>
                <a:gd name="connsiteX0" fmla="*/ 18780 w 59240"/>
                <a:gd name="connsiteY0" fmla="*/ 1019 h 72432"/>
                <a:gd name="connsiteX1" fmla="*/ 57177 w 59240"/>
                <a:gd name="connsiteY1" fmla="*/ 27793 h 72432"/>
                <a:gd name="connsiteX2" fmla="*/ 40460 w 59240"/>
                <a:gd name="connsiteY2" fmla="*/ 71414 h 72432"/>
                <a:gd name="connsiteX3" fmla="*/ 2063 w 59240"/>
                <a:gd name="connsiteY3" fmla="*/ 44640 h 72432"/>
                <a:gd name="connsiteX4" fmla="*/ 18780 w 59240"/>
                <a:gd name="connsiteY4" fmla="*/ 1019 h 72432"/>
                <a:gd name="connsiteX5" fmla="*/ 18780 w 59240"/>
                <a:gd name="connsiteY5" fmla="*/ 1019 h 7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40" h="72432">
                  <a:moveTo>
                    <a:pt x="18780" y="1019"/>
                  </a:moveTo>
                  <a:cubicBezTo>
                    <a:pt x="34061" y="-3682"/>
                    <a:pt x="51170" y="8333"/>
                    <a:pt x="57177" y="27793"/>
                  </a:cubicBezTo>
                  <a:cubicBezTo>
                    <a:pt x="63185" y="47252"/>
                    <a:pt x="55610" y="66843"/>
                    <a:pt x="40460" y="71414"/>
                  </a:cubicBezTo>
                  <a:cubicBezTo>
                    <a:pt x="25180" y="76115"/>
                    <a:pt x="8071" y="64100"/>
                    <a:pt x="2063" y="44640"/>
                  </a:cubicBezTo>
                  <a:cubicBezTo>
                    <a:pt x="-3944" y="25181"/>
                    <a:pt x="3630" y="5590"/>
                    <a:pt x="18780" y="1019"/>
                  </a:cubicBezTo>
                  <a:lnTo>
                    <a:pt x="18780" y="1019"/>
                  </a:lnTo>
                  <a:close/>
                </a:path>
              </a:pathLst>
            </a:custGeom>
            <a:solidFill>
              <a:srgbClr val="ED6C6C"/>
            </a:solidFill>
            <a:ln w="13054" cap="flat">
              <a:noFill/>
              <a:prstDash val="solid"/>
              <a:miter/>
            </a:ln>
          </p:spPr>
          <p:txBody>
            <a:bodyPr rtlCol="0" anchor="ctr"/>
            <a:lstStyle/>
            <a:p>
              <a:endParaRPr lang="en-US" sz="1285"/>
            </a:p>
          </p:txBody>
        </p:sp>
        <p:sp>
          <p:nvSpPr>
            <p:cNvPr id="48" name="Freeform: Shape 47">
              <a:extLst>
                <a:ext uri="{FF2B5EF4-FFF2-40B4-BE49-F238E27FC236}">
                  <a16:creationId xmlns:a16="http://schemas.microsoft.com/office/drawing/2014/main" id="{43D84D38-0CB6-4137-5CB4-F4FE1D0B8469}"/>
                </a:ext>
              </a:extLst>
            </p:cNvPr>
            <p:cNvSpPr/>
            <p:nvPr/>
          </p:nvSpPr>
          <p:spPr>
            <a:xfrm rot="10800000">
              <a:off x="6972394" y="5453893"/>
              <a:ext cx="412310" cy="26120"/>
            </a:xfrm>
            <a:custGeom>
              <a:avLst/>
              <a:gdLst>
                <a:gd name="connsiteX0" fmla="*/ 0 w 412310"/>
                <a:gd name="connsiteY0" fmla="*/ 0 h 26120"/>
                <a:gd name="connsiteX1" fmla="*/ 412310 w 412310"/>
                <a:gd name="connsiteY1" fmla="*/ 0 h 26120"/>
                <a:gd name="connsiteX2" fmla="*/ 412310 w 412310"/>
                <a:gd name="connsiteY2" fmla="*/ 26120 h 26120"/>
                <a:gd name="connsiteX3" fmla="*/ 0 w 412310"/>
                <a:gd name="connsiteY3" fmla="*/ 26120 h 26120"/>
              </a:gdLst>
              <a:ahLst/>
              <a:cxnLst>
                <a:cxn ang="0">
                  <a:pos x="connsiteX0" y="connsiteY0"/>
                </a:cxn>
                <a:cxn ang="0">
                  <a:pos x="connsiteX1" y="connsiteY1"/>
                </a:cxn>
                <a:cxn ang="0">
                  <a:pos x="connsiteX2" y="connsiteY2"/>
                </a:cxn>
                <a:cxn ang="0">
                  <a:pos x="connsiteX3" y="connsiteY3"/>
                </a:cxn>
              </a:cxnLst>
              <a:rect l="l" t="t" r="r" b="b"/>
              <a:pathLst>
                <a:path w="412310" h="26120">
                  <a:moveTo>
                    <a:pt x="0" y="0"/>
                  </a:moveTo>
                  <a:lnTo>
                    <a:pt x="412310" y="0"/>
                  </a:lnTo>
                  <a:lnTo>
                    <a:pt x="412310" y="26120"/>
                  </a:lnTo>
                  <a:lnTo>
                    <a:pt x="0" y="26120"/>
                  </a:lnTo>
                  <a:close/>
                </a:path>
              </a:pathLst>
            </a:custGeom>
            <a:solidFill>
              <a:srgbClr val="705E65"/>
            </a:solidFill>
            <a:ln w="13054" cap="flat">
              <a:noFill/>
              <a:prstDash val="solid"/>
              <a:miter/>
            </a:ln>
          </p:spPr>
          <p:txBody>
            <a:bodyPr rtlCol="0" anchor="ctr"/>
            <a:lstStyle/>
            <a:p>
              <a:endParaRPr lang="en-US" sz="1285"/>
            </a:p>
          </p:txBody>
        </p:sp>
        <p:sp>
          <p:nvSpPr>
            <p:cNvPr id="49" name="Freeform: Shape 48">
              <a:extLst>
                <a:ext uri="{FF2B5EF4-FFF2-40B4-BE49-F238E27FC236}">
                  <a16:creationId xmlns:a16="http://schemas.microsoft.com/office/drawing/2014/main" id="{90B81E78-03F8-1635-102B-D6E274A35F20}"/>
                </a:ext>
              </a:extLst>
            </p:cNvPr>
            <p:cNvSpPr/>
            <p:nvPr/>
          </p:nvSpPr>
          <p:spPr>
            <a:xfrm>
              <a:off x="6197271" y="5480013"/>
              <a:ext cx="1991549" cy="49367"/>
            </a:xfrm>
            <a:custGeom>
              <a:avLst/>
              <a:gdLst>
                <a:gd name="connsiteX0" fmla="*/ 1966866 w 1991549"/>
                <a:gd name="connsiteY0" fmla="*/ 0 h 49367"/>
                <a:gd name="connsiteX1" fmla="*/ 1991549 w 1991549"/>
                <a:gd name="connsiteY1" fmla="*/ 24684 h 49367"/>
                <a:gd name="connsiteX2" fmla="*/ 1991549 w 1991549"/>
                <a:gd name="connsiteY2" fmla="*/ 24684 h 49367"/>
                <a:gd name="connsiteX3" fmla="*/ 1966866 w 1991549"/>
                <a:gd name="connsiteY3" fmla="*/ 49367 h 49367"/>
                <a:gd name="connsiteX4" fmla="*/ 24684 w 1991549"/>
                <a:gd name="connsiteY4" fmla="*/ 49367 h 49367"/>
                <a:gd name="connsiteX5" fmla="*/ 0 w 1991549"/>
                <a:gd name="connsiteY5" fmla="*/ 24684 h 49367"/>
                <a:gd name="connsiteX6" fmla="*/ 0 w 1991549"/>
                <a:gd name="connsiteY6" fmla="*/ 24684 h 49367"/>
                <a:gd name="connsiteX7" fmla="*/ 24684 w 1991549"/>
                <a:gd name="connsiteY7" fmla="*/ 0 h 4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1549" h="49367">
                  <a:moveTo>
                    <a:pt x="1966866" y="0"/>
                  </a:moveTo>
                  <a:cubicBezTo>
                    <a:pt x="1980498" y="0"/>
                    <a:pt x="1991549" y="11051"/>
                    <a:pt x="1991549" y="24684"/>
                  </a:cubicBezTo>
                  <a:lnTo>
                    <a:pt x="1991549" y="24684"/>
                  </a:lnTo>
                  <a:cubicBezTo>
                    <a:pt x="1991549" y="38316"/>
                    <a:pt x="1980498" y="49367"/>
                    <a:pt x="1966866" y="49367"/>
                  </a:cubicBezTo>
                  <a:lnTo>
                    <a:pt x="24684" y="49367"/>
                  </a:lnTo>
                  <a:cubicBezTo>
                    <a:pt x="11051" y="49367"/>
                    <a:pt x="0" y="38316"/>
                    <a:pt x="0" y="24684"/>
                  </a:cubicBezTo>
                  <a:lnTo>
                    <a:pt x="0" y="24684"/>
                  </a:lnTo>
                  <a:cubicBezTo>
                    <a:pt x="0" y="11051"/>
                    <a:pt x="11051" y="0"/>
                    <a:pt x="24684" y="0"/>
                  </a:cubicBezTo>
                  <a:close/>
                </a:path>
              </a:pathLst>
            </a:custGeom>
            <a:solidFill>
              <a:srgbClr val="F8981D"/>
            </a:solidFill>
            <a:ln w="13054" cap="flat">
              <a:noFill/>
              <a:prstDash val="solid"/>
              <a:miter/>
            </a:ln>
          </p:spPr>
          <p:txBody>
            <a:bodyPr rtlCol="0" anchor="ctr"/>
            <a:lstStyle/>
            <a:p>
              <a:endParaRPr lang="en-US" sz="1285"/>
            </a:p>
          </p:txBody>
        </p:sp>
        <p:sp>
          <p:nvSpPr>
            <p:cNvPr id="50" name="Freeform: Shape 49">
              <a:extLst>
                <a:ext uri="{FF2B5EF4-FFF2-40B4-BE49-F238E27FC236}">
                  <a16:creationId xmlns:a16="http://schemas.microsoft.com/office/drawing/2014/main" id="{AB6872B4-F7A4-3C48-CD36-883144FACE94}"/>
                </a:ext>
              </a:extLst>
            </p:cNvPr>
            <p:cNvSpPr/>
            <p:nvPr/>
          </p:nvSpPr>
          <p:spPr>
            <a:xfrm>
              <a:off x="8265484" y="6002160"/>
              <a:ext cx="455017" cy="539385"/>
            </a:xfrm>
            <a:custGeom>
              <a:avLst/>
              <a:gdLst>
                <a:gd name="connsiteX0" fmla="*/ 131 w 455017"/>
                <a:gd name="connsiteY0" fmla="*/ 0 h 539385"/>
                <a:gd name="connsiteX1" fmla="*/ 455017 w 455017"/>
                <a:gd name="connsiteY1" fmla="*/ 0 h 539385"/>
                <a:gd name="connsiteX2" fmla="*/ 455017 w 455017"/>
                <a:gd name="connsiteY2" fmla="*/ 311877 h 539385"/>
                <a:gd name="connsiteX3" fmla="*/ 227509 w 455017"/>
                <a:gd name="connsiteY3" fmla="*/ 539386 h 539385"/>
                <a:gd name="connsiteX4" fmla="*/ 227509 w 455017"/>
                <a:gd name="connsiteY4" fmla="*/ 539386 h 539385"/>
                <a:gd name="connsiteX5" fmla="*/ 0 w 455017"/>
                <a:gd name="connsiteY5" fmla="*/ 311877 h 539385"/>
                <a:gd name="connsiteX6" fmla="*/ 0 w 455017"/>
                <a:gd name="connsiteY6" fmla="*/ 0 h 539385"/>
                <a:gd name="connsiteX7" fmla="*/ 0 w 455017"/>
                <a:gd name="connsiteY7" fmla="*/ 0 h 53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017" h="539385">
                  <a:moveTo>
                    <a:pt x="131" y="0"/>
                  </a:moveTo>
                  <a:lnTo>
                    <a:pt x="455017" y="0"/>
                  </a:lnTo>
                  <a:lnTo>
                    <a:pt x="455017" y="311877"/>
                  </a:lnTo>
                  <a:cubicBezTo>
                    <a:pt x="455017" y="437386"/>
                    <a:pt x="353148" y="539386"/>
                    <a:pt x="227509" y="539386"/>
                  </a:cubicBezTo>
                  <a:lnTo>
                    <a:pt x="227509" y="539386"/>
                  </a:lnTo>
                  <a:cubicBezTo>
                    <a:pt x="102000" y="539386"/>
                    <a:pt x="0" y="437516"/>
                    <a:pt x="0" y="311877"/>
                  </a:cubicBezTo>
                  <a:lnTo>
                    <a:pt x="0" y="0"/>
                  </a:lnTo>
                  <a:lnTo>
                    <a:pt x="0" y="0"/>
                  </a:lnTo>
                  <a:close/>
                </a:path>
              </a:pathLst>
            </a:custGeom>
            <a:solidFill>
              <a:schemeClr val="bg1"/>
            </a:solidFill>
            <a:ln w="13054" cap="flat">
              <a:noFill/>
              <a:prstDash val="solid"/>
              <a:miter/>
            </a:ln>
          </p:spPr>
          <p:txBody>
            <a:bodyPr rtlCol="0" anchor="ctr"/>
            <a:lstStyle/>
            <a:p>
              <a:endParaRPr lang="en-US" sz="1285"/>
            </a:p>
          </p:txBody>
        </p:sp>
        <p:sp>
          <p:nvSpPr>
            <p:cNvPr id="51" name="Freeform: Shape 50">
              <a:extLst>
                <a:ext uri="{FF2B5EF4-FFF2-40B4-BE49-F238E27FC236}">
                  <a16:creationId xmlns:a16="http://schemas.microsoft.com/office/drawing/2014/main" id="{ADE07199-0651-FA45-212F-216EB31058E4}"/>
                </a:ext>
              </a:extLst>
            </p:cNvPr>
            <p:cNvSpPr/>
            <p:nvPr/>
          </p:nvSpPr>
          <p:spPr>
            <a:xfrm>
              <a:off x="8372839" y="6032720"/>
              <a:ext cx="347662" cy="508694"/>
            </a:xfrm>
            <a:custGeom>
              <a:avLst/>
              <a:gdLst>
                <a:gd name="connsiteX0" fmla="*/ 347663 w 347662"/>
                <a:gd name="connsiteY0" fmla="*/ 354715 h 508694"/>
                <a:gd name="connsiteX1" fmla="*/ 347663 w 347662"/>
                <a:gd name="connsiteY1" fmla="*/ 0 h 508694"/>
                <a:gd name="connsiteX2" fmla="*/ 0 w 347662"/>
                <a:gd name="connsiteY2" fmla="*/ 485317 h 508694"/>
                <a:gd name="connsiteX3" fmla="*/ 120154 w 347662"/>
                <a:gd name="connsiteY3" fmla="*/ 508694 h 508694"/>
                <a:gd name="connsiteX4" fmla="*/ 120154 w 347662"/>
                <a:gd name="connsiteY4" fmla="*/ 508694 h 508694"/>
                <a:gd name="connsiteX5" fmla="*/ 347663 w 347662"/>
                <a:gd name="connsiteY5" fmla="*/ 354584 h 50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662" h="508694">
                  <a:moveTo>
                    <a:pt x="347663" y="354715"/>
                  </a:moveTo>
                  <a:lnTo>
                    <a:pt x="347663" y="0"/>
                  </a:lnTo>
                  <a:cubicBezTo>
                    <a:pt x="256241" y="260551"/>
                    <a:pt x="73007" y="426938"/>
                    <a:pt x="0" y="485317"/>
                  </a:cubicBezTo>
                  <a:cubicBezTo>
                    <a:pt x="34871" y="500075"/>
                    <a:pt x="76010" y="508694"/>
                    <a:pt x="120154" y="508694"/>
                  </a:cubicBezTo>
                  <a:lnTo>
                    <a:pt x="120154" y="508694"/>
                  </a:lnTo>
                  <a:cubicBezTo>
                    <a:pt x="245793" y="508694"/>
                    <a:pt x="347663" y="439737"/>
                    <a:pt x="347663" y="354584"/>
                  </a:cubicBezTo>
                  <a:close/>
                </a:path>
              </a:pathLst>
            </a:custGeom>
            <a:solidFill>
              <a:schemeClr val="bg1"/>
            </a:solidFill>
            <a:ln w="13054" cap="flat">
              <a:noFill/>
              <a:prstDash val="solid"/>
              <a:miter/>
            </a:ln>
          </p:spPr>
          <p:txBody>
            <a:bodyPr rtlCol="0" anchor="ctr"/>
            <a:lstStyle/>
            <a:p>
              <a:endParaRPr lang="en-US" sz="1285"/>
            </a:p>
          </p:txBody>
        </p:sp>
        <p:sp>
          <p:nvSpPr>
            <p:cNvPr id="52" name="Freeform: Shape 51">
              <a:extLst>
                <a:ext uri="{FF2B5EF4-FFF2-40B4-BE49-F238E27FC236}">
                  <a16:creationId xmlns:a16="http://schemas.microsoft.com/office/drawing/2014/main" id="{938D6E4C-3E53-472E-2544-C4C616A52A7F}"/>
                </a:ext>
              </a:extLst>
            </p:cNvPr>
            <p:cNvSpPr/>
            <p:nvPr/>
          </p:nvSpPr>
          <p:spPr>
            <a:xfrm>
              <a:off x="6288766" y="4955498"/>
              <a:ext cx="486680" cy="693233"/>
            </a:xfrm>
            <a:custGeom>
              <a:avLst/>
              <a:gdLst>
                <a:gd name="connsiteX0" fmla="*/ 486550 w 486680"/>
                <a:gd name="connsiteY0" fmla="*/ 289823 h 693233"/>
                <a:gd name="connsiteX1" fmla="*/ 472445 w 486680"/>
                <a:gd name="connsiteY1" fmla="*/ 668438 h 693233"/>
                <a:gd name="connsiteX2" fmla="*/ 15208 w 486680"/>
                <a:gd name="connsiteY2" fmla="*/ 659427 h 693233"/>
                <a:gd name="connsiteX3" fmla="*/ 11289 w 486680"/>
                <a:gd name="connsiteY3" fmla="*/ 585637 h 693233"/>
                <a:gd name="connsiteX4" fmla="*/ 6718 w 486680"/>
                <a:gd name="connsiteY4" fmla="*/ 334750 h 693233"/>
                <a:gd name="connsiteX5" fmla="*/ 27615 w 486680"/>
                <a:gd name="connsiteY5" fmla="*/ 162878 h 693233"/>
                <a:gd name="connsiteX6" fmla="*/ 143720 w 486680"/>
                <a:gd name="connsiteY6" fmla="*/ 6156 h 693233"/>
                <a:gd name="connsiteX7" fmla="*/ 314547 w 486680"/>
                <a:gd name="connsiteY7" fmla="*/ 15951 h 693233"/>
                <a:gd name="connsiteX8" fmla="*/ 476233 w 486680"/>
                <a:gd name="connsiteY8" fmla="*/ 194876 h 693233"/>
                <a:gd name="connsiteX9" fmla="*/ 486681 w 486680"/>
                <a:gd name="connsiteY9" fmla="*/ 289823 h 69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6680" h="693233">
                  <a:moveTo>
                    <a:pt x="486550" y="289823"/>
                  </a:moveTo>
                  <a:lnTo>
                    <a:pt x="472445" y="668438"/>
                  </a:lnTo>
                  <a:cubicBezTo>
                    <a:pt x="472445" y="668438"/>
                    <a:pt x="276673" y="729821"/>
                    <a:pt x="15208" y="659427"/>
                  </a:cubicBezTo>
                  <a:cubicBezTo>
                    <a:pt x="-2816" y="646236"/>
                    <a:pt x="-5689" y="622728"/>
                    <a:pt x="11289" y="585637"/>
                  </a:cubicBezTo>
                  <a:lnTo>
                    <a:pt x="6718" y="334750"/>
                  </a:lnTo>
                  <a:cubicBezTo>
                    <a:pt x="5674" y="276763"/>
                    <a:pt x="12204" y="218776"/>
                    <a:pt x="27615" y="162878"/>
                  </a:cubicBezTo>
                  <a:cubicBezTo>
                    <a:pt x="46813" y="93268"/>
                    <a:pt x="81684" y="17257"/>
                    <a:pt x="143720" y="6156"/>
                  </a:cubicBezTo>
                  <a:cubicBezTo>
                    <a:pt x="208368" y="-5337"/>
                    <a:pt x="242716" y="18"/>
                    <a:pt x="314547" y="15951"/>
                  </a:cubicBezTo>
                  <a:cubicBezTo>
                    <a:pt x="400875" y="35019"/>
                    <a:pt x="466829" y="108679"/>
                    <a:pt x="476233" y="194876"/>
                  </a:cubicBezTo>
                  <a:lnTo>
                    <a:pt x="486681" y="289823"/>
                  </a:lnTo>
                  <a:close/>
                </a:path>
              </a:pathLst>
            </a:custGeom>
            <a:solidFill>
              <a:schemeClr val="accent6"/>
            </a:solidFill>
            <a:ln w="13054" cap="flat">
              <a:noFill/>
              <a:prstDash val="solid"/>
              <a:miter/>
            </a:ln>
          </p:spPr>
          <p:txBody>
            <a:bodyPr rtlCol="0" anchor="ctr"/>
            <a:lstStyle/>
            <a:p>
              <a:endParaRPr lang="en-US" sz="1285"/>
            </a:p>
          </p:txBody>
        </p:sp>
        <p:sp>
          <p:nvSpPr>
            <p:cNvPr id="53" name="Freeform: Shape 52">
              <a:extLst>
                <a:ext uri="{FF2B5EF4-FFF2-40B4-BE49-F238E27FC236}">
                  <a16:creationId xmlns:a16="http://schemas.microsoft.com/office/drawing/2014/main" id="{50E47868-CBB7-C9FD-733E-1987C112A0BF}"/>
                </a:ext>
              </a:extLst>
            </p:cNvPr>
            <p:cNvSpPr/>
            <p:nvPr/>
          </p:nvSpPr>
          <p:spPr>
            <a:xfrm>
              <a:off x="7060812" y="5372627"/>
              <a:ext cx="248989" cy="88305"/>
            </a:xfrm>
            <a:custGeom>
              <a:avLst/>
              <a:gdLst>
                <a:gd name="connsiteX0" fmla="*/ 87112 w 248989"/>
                <a:gd name="connsiteY0" fmla="*/ 25499 h 88305"/>
                <a:gd name="connsiteX1" fmla="*/ 149278 w 248989"/>
                <a:gd name="connsiteY1" fmla="*/ 1599 h 88305"/>
                <a:gd name="connsiteX2" fmla="*/ 201519 w 248989"/>
                <a:gd name="connsiteY2" fmla="*/ 10349 h 88305"/>
                <a:gd name="connsiteX3" fmla="*/ 248666 w 248989"/>
                <a:gd name="connsiteY3" fmla="*/ 44828 h 88305"/>
                <a:gd name="connsiteX4" fmla="*/ 229076 w 248989"/>
                <a:gd name="connsiteY4" fmla="*/ 81266 h 88305"/>
                <a:gd name="connsiteX5" fmla="*/ 190418 w 248989"/>
                <a:gd name="connsiteY5" fmla="*/ 64941 h 88305"/>
                <a:gd name="connsiteX6" fmla="*/ 91552 w 248989"/>
                <a:gd name="connsiteY6" fmla="*/ 88057 h 88305"/>
                <a:gd name="connsiteX7" fmla="*/ 28863 w 248989"/>
                <a:gd name="connsiteY7" fmla="*/ 85184 h 88305"/>
                <a:gd name="connsiteX8" fmla="*/ 0 w 248989"/>
                <a:gd name="connsiteY8" fmla="*/ 49922 h 88305"/>
                <a:gd name="connsiteX9" fmla="*/ 86981 w 248989"/>
                <a:gd name="connsiteY9" fmla="*/ 25499 h 8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989" h="88305">
                  <a:moveTo>
                    <a:pt x="87112" y="25499"/>
                  </a:moveTo>
                  <a:cubicBezTo>
                    <a:pt x="87112" y="25499"/>
                    <a:pt x="122113" y="-7543"/>
                    <a:pt x="149278" y="1599"/>
                  </a:cubicBezTo>
                  <a:cubicBezTo>
                    <a:pt x="162208" y="5909"/>
                    <a:pt x="182059" y="3166"/>
                    <a:pt x="201519" y="10349"/>
                  </a:cubicBezTo>
                  <a:cubicBezTo>
                    <a:pt x="222807" y="18186"/>
                    <a:pt x="248666" y="44828"/>
                    <a:pt x="248666" y="44828"/>
                  </a:cubicBezTo>
                  <a:cubicBezTo>
                    <a:pt x="248666" y="44828"/>
                    <a:pt x="253107" y="72516"/>
                    <a:pt x="229076" y="81266"/>
                  </a:cubicBezTo>
                  <a:cubicBezTo>
                    <a:pt x="220456" y="84401"/>
                    <a:pt x="190418" y="64941"/>
                    <a:pt x="190418" y="64941"/>
                  </a:cubicBezTo>
                  <a:cubicBezTo>
                    <a:pt x="167824" y="77218"/>
                    <a:pt x="125117" y="90278"/>
                    <a:pt x="91552" y="88057"/>
                  </a:cubicBezTo>
                  <a:lnTo>
                    <a:pt x="28863" y="85184"/>
                  </a:lnTo>
                  <a:lnTo>
                    <a:pt x="0" y="49922"/>
                  </a:lnTo>
                  <a:lnTo>
                    <a:pt x="86981" y="25499"/>
                  </a:lnTo>
                  <a:close/>
                </a:path>
              </a:pathLst>
            </a:custGeom>
            <a:solidFill>
              <a:srgbClr val="ED6C6C"/>
            </a:solidFill>
            <a:ln w="13054" cap="flat">
              <a:noFill/>
              <a:prstDash val="solid"/>
              <a:miter/>
            </a:ln>
          </p:spPr>
          <p:txBody>
            <a:bodyPr rtlCol="0" anchor="ctr"/>
            <a:lstStyle/>
            <a:p>
              <a:endParaRPr lang="en-US" sz="1285"/>
            </a:p>
          </p:txBody>
        </p:sp>
        <p:sp>
          <p:nvSpPr>
            <p:cNvPr id="54" name="Freeform: Shape 53">
              <a:extLst>
                <a:ext uri="{FF2B5EF4-FFF2-40B4-BE49-F238E27FC236}">
                  <a16:creationId xmlns:a16="http://schemas.microsoft.com/office/drawing/2014/main" id="{AF7C7800-BE9F-2C15-4508-671832AEC78A}"/>
                </a:ext>
              </a:extLst>
            </p:cNvPr>
            <p:cNvSpPr/>
            <p:nvPr/>
          </p:nvSpPr>
          <p:spPr>
            <a:xfrm>
              <a:off x="6666002" y="5070838"/>
              <a:ext cx="486361" cy="405127"/>
            </a:xfrm>
            <a:custGeom>
              <a:avLst/>
              <a:gdLst>
                <a:gd name="connsiteX0" fmla="*/ 68435 w 486361"/>
                <a:gd name="connsiteY0" fmla="*/ 0 h 405127"/>
                <a:gd name="connsiteX1" fmla="*/ 237826 w 486361"/>
                <a:gd name="connsiteY1" fmla="*/ 264469 h 405127"/>
                <a:gd name="connsiteX2" fmla="*/ 452797 w 486361"/>
                <a:gd name="connsiteY2" fmla="*/ 292548 h 405127"/>
                <a:gd name="connsiteX3" fmla="*/ 486362 w 486361"/>
                <a:gd name="connsiteY3" fmla="*/ 330815 h 405127"/>
                <a:gd name="connsiteX4" fmla="*/ 486362 w 486361"/>
                <a:gd name="connsiteY4" fmla="*/ 396115 h 405127"/>
                <a:gd name="connsiteX5" fmla="*/ 192377 w 486361"/>
                <a:gd name="connsiteY5" fmla="*/ 405127 h 405127"/>
                <a:gd name="connsiteX6" fmla="*/ 0 w 486361"/>
                <a:gd name="connsiteY6" fmla="*/ 294899 h 405127"/>
                <a:gd name="connsiteX7" fmla="*/ 68435 w 486361"/>
                <a:gd name="connsiteY7" fmla="*/ 131 h 40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361" h="405127">
                  <a:moveTo>
                    <a:pt x="68435" y="0"/>
                  </a:moveTo>
                  <a:lnTo>
                    <a:pt x="237826" y="264469"/>
                  </a:lnTo>
                  <a:lnTo>
                    <a:pt x="452797" y="292548"/>
                  </a:lnTo>
                  <a:cubicBezTo>
                    <a:pt x="471996" y="295030"/>
                    <a:pt x="486362" y="311486"/>
                    <a:pt x="486362" y="330815"/>
                  </a:cubicBezTo>
                  <a:lnTo>
                    <a:pt x="486362" y="396115"/>
                  </a:lnTo>
                  <a:lnTo>
                    <a:pt x="192377" y="405127"/>
                  </a:lnTo>
                  <a:lnTo>
                    <a:pt x="0" y="294899"/>
                  </a:lnTo>
                  <a:lnTo>
                    <a:pt x="68435" y="131"/>
                  </a:lnTo>
                  <a:close/>
                </a:path>
              </a:pathLst>
            </a:custGeom>
            <a:solidFill>
              <a:schemeClr val="accent6"/>
            </a:solidFill>
            <a:ln w="13054" cap="flat">
              <a:noFill/>
              <a:prstDash val="solid"/>
              <a:miter/>
            </a:ln>
          </p:spPr>
          <p:txBody>
            <a:bodyPr rtlCol="0" anchor="ctr"/>
            <a:lstStyle/>
            <a:p>
              <a:endParaRPr lang="en-US" sz="1285"/>
            </a:p>
          </p:txBody>
        </p:sp>
        <p:sp>
          <p:nvSpPr>
            <p:cNvPr id="55" name="Freeform: Shape 54">
              <a:extLst>
                <a:ext uri="{FF2B5EF4-FFF2-40B4-BE49-F238E27FC236}">
                  <a16:creationId xmlns:a16="http://schemas.microsoft.com/office/drawing/2014/main" id="{1266981A-C011-97FD-2A37-2064BD55EF1D}"/>
                </a:ext>
              </a:extLst>
            </p:cNvPr>
            <p:cNvSpPr/>
            <p:nvPr/>
          </p:nvSpPr>
          <p:spPr>
            <a:xfrm>
              <a:off x="6922494" y="5852490"/>
              <a:ext cx="288248" cy="541997"/>
            </a:xfrm>
            <a:custGeom>
              <a:avLst/>
              <a:gdLst>
                <a:gd name="connsiteX0" fmla="*/ 180241 w 288248"/>
                <a:gd name="connsiteY0" fmla="*/ 0 h 541997"/>
                <a:gd name="connsiteX1" fmla="*/ 288249 w 288248"/>
                <a:gd name="connsiteY1" fmla="*/ 479048 h 541997"/>
                <a:gd name="connsiteX2" fmla="*/ 155557 w 288248"/>
                <a:gd name="connsiteY2" fmla="*/ 541998 h 541997"/>
                <a:gd name="connsiteX3" fmla="*/ 2883 w 288248"/>
                <a:gd name="connsiteY3" fmla="*/ 39703 h 541997"/>
                <a:gd name="connsiteX4" fmla="*/ 180371 w 288248"/>
                <a:gd name="connsiteY4" fmla="*/ 0 h 54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48" h="541997">
                  <a:moveTo>
                    <a:pt x="180241" y="0"/>
                  </a:moveTo>
                  <a:lnTo>
                    <a:pt x="288249" y="479048"/>
                  </a:lnTo>
                  <a:lnTo>
                    <a:pt x="155557" y="541998"/>
                  </a:lnTo>
                  <a:cubicBezTo>
                    <a:pt x="66748" y="357849"/>
                    <a:pt x="-16707" y="191462"/>
                    <a:pt x="2883" y="39703"/>
                  </a:cubicBezTo>
                  <a:lnTo>
                    <a:pt x="180371" y="0"/>
                  </a:lnTo>
                  <a:close/>
                </a:path>
              </a:pathLst>
            </a:custGeom>
            <a:solidFill>
              <a:srgbClr val="00264D"/>
            </a:solidFill>
            <a:ln w="13054" cap="flat">
              <a:noFill/>
              <a:prstDash val="solid"/>
              <a:miter/>
            </a:ln>
          </p:spPr>
          <p:txBody>
            <a:bodyPr rtlCol="0" anchor="ctr"/>
            <a:lstStyle/>
            <a:p>
              <a:endParaRPr lang="en-US" sz="1285"/>
            </a:p>
          </p:txBody>
        </p:sp>
        <p:sp>
          <p:nvSpPr>
            <p:cNvPr id="56" name="Freeform: Shape 55">
              <a:extLst>
                <a:ext uri="{FF2B5EF4-FFF2-40B4-BE49-F238E27FC236}">
                  <a16:creationId xmlns:a16="http://schemas.microsoft.com/office/drawing/2014/main" id="{EEA0B932-EBE7-2A5C-7E00-203492A10258}"/>
                </a:ext>
              </a:extLst>
            </p:cNvPr>
            <p:cNvSpPr/>
            <p:nvPr/>
          </p:nvSpPr>
          <p:spPr>
            <a:xfrm>
              <a:off x="6621078" y="5834984"/>
              <a:ext cx="311479" cy="694550"/>
            </a:xfrm>
            <a:custGeom>
              <a:avLst/>
              <a:gdLst>
                <a:gd name="connsiteX0" fmla="*/ 301818 w 311479"/>
                <a:gd name="connsiteY0" fmla="*/ 693632 h 694550"/>
                <a:gd name="connsiteX1" fmla="*/ 301818 w 311479"/>
                <a:gd name="connsiteY1" fmla="*/ 693632 h 694550"/>
                <a:gd name="connsiteX2" fmla="*/ 310307 w 311479"/>
                <a:gd name="connsiteY2" fmla="*/ 674303 h 694550"/>
                <a:gd name="connsiteX3" fmla="*/ 29774 w 311479"/>
                <a:gd name="connsiteY3" fmla="*/ 9278 h 694550"/>
                <a:gd name="connsiteX4" fmla="*/ 9661 w 311479"/>
                <a:gd name="connsiteY4" fmla="*/ 1050 h 694550"/>
                <a:gd name="connsiteX5" fmla="*/ 9661 w 311479"/>
                <a:gd name="connsiteY5" fmla="*/ 1050 h 694550"/>
                <a:gd name="connsiteX6" fmla="*/ 1172 w 311479"/>
                <a:gd name="connsiteY6" fmla="*/ 20248 h 694550"/>
                <a:gd name="connsiteX7" fmla="*/ 281705 w 311479"/>
                <a:gd name="connsiteY7" fmla="*/ 685273 h 694550"/>
                <a:gd name="connsiteX8" fmla="*/ 301818 w 311479"/>
                <a:gd name="connsiteY8" fmla="*/ 693501 h 69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479" h="694550">
                  <a:moveTo>
                    <a:pt x="301818" y="693632"/>
                  </a:moveTo>
                  <a:lnTo>
                    <a:pt x="301818" y="693632"/>
                  </a:lnTo>
                  <a:cubicBezTo>
                    <a:pt x="309785" y="690628"/>
                    <a:pt x="313572" y="682008"/>
                    <a:pt x="310307" y="674303"/>
                  </a:cubicBezTo>
                  <a:lnTo>
                    <a:pt x="29774" y="9278"/>
                  </a:lnTo>
                  <a:cubicBezTo>
                    <a:pt x="26640" y="1703"/>
                    <a:pt x="17628" y="-1954"/>
                    <a:pt x="9661" y="1050"/>
                  </a:cubicBezTo>
                  <a:lnTo>
                    <a:pt x="9661" y="1050"/>
                  </a:lnTo>
                  <a:cubicBezTo>
                    <a:pt x="1695" y="4054"/>
                    <a:pt x="-2093" y="12673"/>
                    <a:pt x="1172" y="20248"/>
                  </a:cubicBezTo>
                  <a:lnTo>
                    <a:pt x="281705" y="685273"/>
                  </a:lnTo>
                  <a:cubicBezTo>
                    <a:pt x="284840" y="692848"/>
                    <a:pt x="293851" y="696505"/>
                    <a:pt x="301818" y="693501"/>
                  </a:cubicBezTo>
                  <a:close/>
                </a:path>
              </a:pathLst>
            </a:custGeom>
            <a:solidFill>
              <a:srgbClr val="F25E21"/>
            </a:solidFill>
            <a:ln w="13054" cap="flat">
              <a:noFill/>
              <a:prstDash val="solid"/>
              <a:miter/>
            </a:ln>
          </p:spPr>
          <p:txBody>
            <a:bodyPr rtlCol="0" anchor="ctr"/>
            <a:lstStyle/>
            <a:p>
              <a:endParaRPr lang="en-US" sz="1285"/>
            </a:p>
          </p:txBody>
        </p:sp>
        <p:sp>
          <p:nvSpPr>
            <p:cNvPr id="57" name="Freeform: Shape 56">
              <a:extLst>
                <a:ext uri="{FF2B5EF4-FFF2-40B4-BE49-F238E27FC236}">
                  <a16:creationId xmlns:a16="http://schemas.microsoft.com/office/drawing/2014/main" id="{5AFA43D5-ABE3-E390-B115-921362D800D8}"/>
                </a:ext>
              </a:extLst>
            </p:cNvPr>
            <p:cNvSpPr/>
            <p:nvPr/>
          </p:nvSpPr>
          <p:spPr>
            <a:xfrm>
              <a:off x="6210201" y="6144124"/>
              <a:ext cx="271521" cy="23508"/>
            </a:xfrm>
            <a:custGeom>
              <a:avLst/>
              <a:gdLst>
                <a:gd name="connsiteX0" fmla="*/ 259767 w 271521"/>
                <a:gd name="connsiteY0" fmla="*/ 23508 h 23508"/>
                <a:gd name="connsiteX1" fmla="*/ 11754 w 271521"/>
                <a:gd name="connsiteY1" fmla="*/ 23508 h 23508"/>
                <a:gd name="connsiteX2" fmla="*/ 0 w 271521"/>
                <a:gd name="connsiteY2" fmla="*/ 11754 h 23508"/>
                <a:gd name="connsiteX3" fmla="*/ 0 w 271521"/>
                <a:gd name="connsiteY3" fmla="*/ 11754 h 23508"/>
                <a:gd name="connsiteX4" fmla="*/ 11754 w 271521"/>
                <a:gd name="connsiteY4" fmla="*/ 0 h 23508"/>
                <a:gd name="connsiteX5" fmla="*/ 259767 w 271521"/>
                <a:gd name="connsiteY5" fmla="*/ 0 h 23508"/>
                <a:gd name="connsiteX6" fmla="*/ 271522 w 271521"/>
                <a:gd name="connsiteY6" fmla="*/ 11754 h 23508"/>
                <a:gd name="connsiteX7" fmla="*/ 271522 w 271521"/>
                <a:gd name="connsiteY7" fmla="*/ 11754 h 23508"/>
                <a:gd name="connsiteX8" fmla="*/ 259767 w 271521"/>
                <a:gd name="connsiteY8" fmla="*/ 23508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521" h="23508">
                  <a:moveTo>
                    <a:pt x="259767" y="23508"/>
                  </a:moveTo>
                  <a:lnTo>
                    <a:pt x="11754" y="23508"/>
                  </a:lnTo>
                  <a:cubicBezTo>
                    <a:pt x="5355" y="23508"/>
                    <a:pt x="0" y="18284"/>
                    <a:pt x="0" y="11754"/>
                  </a:cubicBezTo>
                  <a:lnTo>
                    <a:pt x="0" y="11754"/>
                  </a:lnTo>
                  <a:cubicBezTo>
                    <a:pt x="0" y="5355"/>
                    <a:pt x="5224" y="0"/>
                    <a:pt x="11754" y="0"/>
                  </a:cubicBezTo>
                  <a:lnTo>
                    <a:pt x="259767" y="0"/>
                  </a:lnTo>
                  <a:cubicBezTo>
                    <a:pt x="266167" y="0"/>
                    <a:pt x="271522" y="5224"/>
                    <a:pt x="271522" y="11754"/>
                  </a:cubicBezTo>
                  <a:lnTo>
                    <a:pt x="271522" y="11754"/>
                  </a:lnTo>
                  <a:cubicBezTo>
                    <a:pt x="271522" y="18154"/>
                    <a:pt x="266297" y="23508"/>
                    <a:pt x="259767" y="23508"/>
                  </a:cubicBezTo>
                  <a:close/>
                </a:path>
              </a:pathLst>
            </a:custGeom>
            <a:solidFill>
              <a:srgbClr val="F25E21"/>
            </a:solidFill>
            <a:ln w="13054" cap="flat">
              <a:noFill/>
              <a:prstDash val="solid"/>
              <a:miter/>
            </a:ln>
          </p:spPr>
          <p:txBody>
            <a:bodyPr rtlCol="0" anchor="ctr"/>
            <a:lstStyle/>
            <a:p>
              <a:endParaRPr lang="en-US" sz="1285"/>
            </a:p>
          </p:txBody>
        </p:sp>
        <p:sp>
          <p:nvSpPr>
            <p:cNvPr id="58" name="Freeform: Shape 57">
              <a:extLst>
                <a:ext uri="{FF2B5EF4-FFF2-40B4-BE49-F238E27FC236}">
                  <a16:creationId xmlns:a16="http://schemas.microsoft.com/office/drawing/2014/main" id="{DA687A91-4A9F-8CBB-DA56-72DAEBDFF155}"/>
                </a:ext>
              </a:extLst>
            </p:cNvPr>
            <p:cNvSpPr/>
            <p:nvPr/>
          </p:nvSpPr>
          <p:spPr>
            <a:xfrm>
              <a:off x="6323567" y="5834984"/>
              <a:ext cx="311479" cy="694550"/>
            </a:xfrm>
            <a:custGeom>
              <a:avLst/>
              <a:gdLst>
                <a:gd name="connsiteX0" fmla="*/ 9661 w 311479"/>
                <a:gd name="connsiteY0" fmla="*/ 693632 h 694550"/>
                <a:gd name="connsiteX1" fmla="*/ 9661 w 311479"/>
                <a:gd name="connsiteY1" fmla="*/ 693632 h 694550"/>
                <a:gd name="connsiteX2" fmla="*/ 1172 w 311479"/>
                <a:gd name="connsiteY2" fmla="*/ 674303 h 694550"/>
                <a:gd name="connsiteX3" fmla="*/ 281705 w 311479"/>
                <a:gd name="connsiteY3" fmla="*/ 9278 h 694550"/>
                <a:gd name="connsiteX4" fmla="*/ 301818 w 311479"/>
                <a:gd name="connsiteY4" fmla="*/ 1050 h 694550"/>
                <a:gd name="connsiteX5" fmla="*/ 301818 w 311479"/>
                <a:gd name="connsiteY5" fmla="*/ 1050 h 694550"/>
                <a:gd name="connsiteX6" fmla="*/ 310307 w 311479"/>
                <a:gd name="connsiteY6" fmla="*/ 20248 h 694550"/>
                <a:gd name="connsiteX7" fmla="*/ 29774 w 311479"/>
                <a:gd name="connsiteY7" fmla="*/ 685273 h 694550"/>
                <a:gd name="connsiteX8" fmla="*/ 9661 w 311479"/>
                <a:gd name="connsiteY8" fmla="*/ 693501 h 69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479" h="694550">
                  <a:moveTo>
                    <a:pt x="9661" y="693632"/>
                  </a:moveTo>
                  <a:lnTo>
                    <a:pt x="9661" y="693632"/>
                  </a:lnTo>
                  <a:cubicBezTo>
                    <a:pt x="1695" y="690628"/>
                    <a:pt x="-2093" y="682008"/>
                    <a:pt x="1172" y="674303"/>
                  </a:cubicBezTo>
                  <a:lnTo>
                    <a:pt x="281705" y="9278"/>
                  </a:lnTo>
                  <a:cubicBezTo>
                    <a:pt x="284840" y="1703"/>
                    <a:pt x="293851" y="-1954"/>
                    <a:pt x="301818" y="1050"/>
                  </a:cubicBezTo>
                  <a:lnTo>
                    <a:pt x="301818" y="1050"/>
                  </a:lnTo>
                  <a:cubicBezTo>
                    <a:pt x="309785" y="4054"/>
                    <a:pt x="313572" y="12673"/>
                    <a:pt x="310307" y="20248"/>
                  </a:cubicBezTo>
                  <a:lnTo>
                    <a:pt x="29774" y="685273"/>
                  </a:lnTo>
                  <a:cubicBezTo>
                    <a:pt x="26640" y="692848"/>
                    <a:pt x="17628" y="696505"/>
                    <a:pt x="9661" y="693501"/>
                  </a:cubicBezTo>
                  <a:close/>
                </a:path>
              </a:pathLst>
            </a:custGeom>
            <a:solidFill>
              <a:srgbClr val="F25E21"/>
            </a:solidFill>
            <a:ln w="13054" cap="flat">
              <a:noFill/>
              <a:prstDash val="solid"/>
              <a:miter/>
            </a:ln>
          </p:spPr>
          <p:txBody>
            <a:bodyPr rtlCol="0" anchor="ctr"/>
            <a:lstStyle/>
            <a:p>
              <a:endParaRPr lang="en-US" sz="1285"/>
            </a:p>
          </p:txBody>
        </p:sp>
        <p:sp>
          <p:nvSpPr>
            <p:cNvPr id="59" name="Freeform: Shape 58">
              <a:extLst>
                <a:ext uri="{FF2B5EF4-FFF2-40B4-BE49-F238E27FC236}">
                  <a16:creationId xmlns:a16="http://schemas.microsoft.com/office/drawing/2014/main" id="{18BCCDDE-3E5D-4D95-68D9-A2F66C7C422B}"/>
                </a:ext>
              </a:extLst>
            </p:cNvPr>
            <p:cNvSpPr/>
            <p:nvPr/>
          </p:nvSpPr>
          <p:spPr>
            <a:xfrm>
              <a:off x="6487730" y="6144124"/>
              <a:ext cx="289152" cy="23508"/>
            </a:xfrm>
            <a:custGeom>
              <a:avLst/>
              <a:gdLst>
                <a:gd name="connsiteX0" fmla="*/ 277399 w 289152"/>
                <a:gd name="connsiteY0" fmla="*/ 23508 h 23508"/>
                <a:gd name="connsiteX1" fmla="*/ 11754 w 289152"/>
                <a:gd name="connsiteY1" fmla="*/ 23508 h 23508"/>
                <a:gd name="connsiteX2" fmla="*/ 0 w 289152"/>
                <a:gd name="connsiteY2" fmla="*/ 11754 h 23508"/>
                <a:gd name="connsiteX3" fmla="*/ 0 w 289152"/>
                <a:gd name="connsiteY3" fmla="*/ 11754 h 23508"/>
                <a:gd name="connsiteX4" fmla="*/ 11754 w 289152"/>
                <a:gd name="connsiteY4" fmla="*/ 0 h 23508"/>
                <a:gd name="connsiteX5" fmla="*/ 277399 w 289152"/>
                <a:gd name="connsiteY5" fmla="*/ 0 h 23508"/>
                <a:gd name="connsiteX6" fmla="*/ 289153 w 289152"/>
                <a:gd name="connsiteY6" fmla="*/ 11754 h 23508"/>
                <a:gd name="connsiteX7" fmla="*/ 289153 w 289152"/>
                <a:gd name="connsiteY7" fmla="*/ 11754 h 23508"/>
                <a:gd name="connsiteX8" fmla="*/ 277399 w 289152"/>
                <a:gd name="connsiteY8" fmla="*/ 23508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52" h="23508">
                  <a:moveTo>
                    <a:pt x="277399" y="23508"/>
                  </a:moveTo>
                  <a:lnTo>
                    <a:pt x="11754" y="23508"/>
                  </a:lnTo>
                  <a:cubicBezTo>
                    <a:pt x="5355" y="23508"/>
                    <a:pt x="0" y="18284"/>
                    <a:pt x="0" y="11754"/>
                  </a:cubicBezTo>
                  <a:lnTo>
                    <a:pt x="0" y="11754"/>
                  </a:lnTo>
                  <a:cubicBezTo>
                    <a:pt x="0" y="5355"/>
                    <a:pt x="5224" y="0"/>
                    <a:pt x="11754" y="0"/>
                  </a:cubicBezTo>
                  <a:lnTo>
                    <a:pt x="277399" y="0"/>
                  </a:lnTo>
                  <a:cubicBezTo>
                    <a:pt x="283798" y="0"/>
                    <a:pt x="289153" y="5224"/>
                    <a:pt x="289153" y="11754"/>
                  </a:cubicBezTo>
                  <a:lnTo>
                    <a:pt x="289153" y="11754"/>
                  </a:lnTo>
                  <a:cubicBezTo>
                    <a:pt x="289153" y="18154"/>
                    <a:pt x="283929" y="23508"/>
                    <a:pt x="277399" y="23508"/>
                  </a:cubicBezTo>
                  <a:close/>
                </a:path>
              </a:pathLst>
            </a:custGeom>
            <a:solidFill>
              <a:srgbClr val="F25E21"/>
            </a:solidFill>
            <a:ln w="13054" cap="flat">
              <a:noFill/>
              <a:prstDash val="solid"/>
              <a:miter/>
            </a:ln>
          </p:spPr>
          <p:txBody>
            <a:bodyPr rtlCol="0" anchor="ctr"/>
            <a:lstStyle/>
            <a:p>
              <a:endParaRPr lang="en-US" sz="1285"/>
            </a:p>
          </p:txBody>
        </p:sp>
        <p:sp>
          <p:nvSpPr>
            <p:cNvPr id="60" name="Freeform: Shape 59">
              <a:extLst>
                <a:ext uri="{FF2B5EF4-FFF2-40B4-BE49-F238E27FC236}">
                  <a16:creationId xmlns:a16="http://schemas.microsoft.com/office/drawing/2014/main" id="{10FA8C6D-03CD-D92A-89D7-1AECA2C305F3}"/>
                </a:ext>
              </a:extLst>
            </p:cNvPr>
            <p:cNvSpPr/>
            <p:nvPr/>
          </p:nvSpPr>
          <p:spPr>
            <a:xfrm>
              <a:off x="6043997" y="5853970"/>
              <a:ext cx="300933" cy="668985"/>
            </a:xfrm>
            <a:custGeom>
              <a:avLst/>
              <a:gdLst>
                <a:gd name="connsiteX0" fmla="*/ 10527 w 300933"/>
                <a:gd name="connsiteY0" fmla="*/ 667985 h 668985"/>
                <a:gd name="connsiteX1" fmla="*/ 9221 w 300933"/>
                <a:gd name="connsiteY1" fmla="*/ 667462 h 668985"/>
                <a:gd name="connsiteX2" fmla="*/ 1123 w 300933"/>
                <a:gd name="connsiteY2" fmla="*/ 649048 h 668985"/>
                <a:gd name="connsiteX3" fmla="*/ 271208 w 300933"/>
                <a:gd name="connsiteY3" fmla="*/ 8837 h 668985"/>
                <a:gd name="connsiteX4" fmla="*/ 290407 w 300933"/>
                <a:gd name="connsiteY4" fmla="*/ 1001 h 668985"/>
                <a:gd name="connsiteX5" fmla="*/ 291713 w 300933"/>
                <a:gd name="connsiteY5" fmla="*/ 1523 h 668985"/>
                <a:gd name="connsiteX6" fmla="*/ 299810 w 300933"/>
                <a:gd name="connsiteY6" fmla="*/ 19938 h 668985"/>
                <a:gd name="connsiteX7" fmla="*/ 29725 w 300933"/>
                <a:gd name="connsiteY7" fmla="*/ 660149 h 668985"/>
                <a:gd name="connsiteX8" fmla="*/ 10527 w 300933"/>
                <a:gd name="connsiteY8" fmla="*/ 667985 h 66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933" h="668985">
                  <a:moveTo>
                    <a:pt x="10527" y="667985"/>
                  </a:moveTo>
                  <a:lnTo>
                    <a:pt x="9221" y="667462"/>
                  </a:lnTo>
                  <a:cubicBezTo>
                    <a:pt x="1646" y="664589"/>
                    <a:pt x="-2011" y="656231"/>
                    <a:pt x="1123" y="649048"/>
                  </a:cubicBezTo>
                  <a:lnTo>
                    <a:pt x="271208" y="8837"/>
                  </a:lnTo>
                  <a:cubicBezTo>
                    <a:pt x="274212" y="1654"/>
                    <a:pt x="282832" y="-1872"/>
                    <a:pt x="290407" y="1001"/>
                  </a:cubicBezTo>
                  <a:lnTo>
                    <a:pt x="291713" y="1523"/>
                  </a:lnTo>
                  <a:cubicBezTo>
                    <a:pt x="299288" y="4397"/>
                    <a:pt x="302944" y="12625"/>
                    <a:pt x="299810" y="19938"/>
                  </a:cubicBezTo>
                  <a:lnTo>
                    <a:pt x="29725" y="660149"/>
                  </a:lnTo>
                  <a:cubicBezTo>
                    <a:pt x="26721" y="667332"/>
                    <a:pt x="18101" y="670858"/>
                    <a:pt x="10527" y="667985"/>
                  </a:cubicBezTo>
                  <a:close/>
                </a:path>
              </a:pathLst>
            </a:custGeom>
            <a:solidFill>
              <a:srgbClr val="F25E21"/>
            </a:solidFill>
            <a:ln w="13054" cap="flat">
              <a:noFill/>
              <a:prstDash val="solid"/>
              <a:miter/>
            </a:ln>
          </p:spPr>
          <p:txBody>
            <a:bodyPr rtlCol="0" anchor="ctr"/>
            <a:lstStyle/>
            <a:p>
              <a:endParaRPr lang="en-US" sz="1285"/>
            </a:p>
          </p:txBody>
        </p:sp>
        <p:sp>
          <p:nvSpPr>
            <p:cNvPr id="61" name="Freeform: Shape 60">
              <a:extLst>
                <a:ext uri="{FF2B5EF4-FFF2-40B4-BE49-F238E27FC236}">
                  <a16:creationId xmlns:a16="http://schemas.microsoft.com/office/drawing/2014/main" id="{88B2F21D-79E6-3B8C-844F-B13A09821926}"/>
                </a:ext>
              </a:extLst>
            </p:cNvPr>
            <p:cNvSpPr/>
            <p:nvPr/>
          </p:nvSpPr>
          <p:spPr>
            <a:xfrm>
              <a:off x="6182905" y="5821407"/>
              <a:ext cx="609780" cy="136870"/>
            </a:xfrm>
            <a:custGeom>
              <a:avLst/>
              <a:gdLst>
                <a:gd name="connsiteX0" fmla="*/ 541345 w 609780"/>
                <a:gd name="connsiteY0" fmla="*/ 136871 h 136870"/>
                <a:gd name="connsiteX1" fmla="*/ 68435 w 609780"/>
                <a:gd name="connsiteY1" fmla="*/ 136871 h 136870"/>
                <a:gd name="connsiteX2" fmla="*/ 0 w 609780"/>
                <a:gd name="connsiteY2" fmla="*/ 68435 h 136870"/>
                <a:gd name="connsiteX3" fmla="*/ 0 w 609780"/>
                <a:gd name="connsiteY3" fmla="*/ 68435 h 136870"/>
                <a:gd name="connsiteX4" fmla="*/ 68435 w 609780"/>
                <a:gd name="connsiteY4" fmla="*/ 0 h 136870"/>
                <a:gd name="connsiteX5" fmla="*/ 541345 w 609780"/>
                <a:gd name="connsiteY5" fmla="*/ 0 h 136870"/>
                <a:gd name="connsiteX6" fmla="*/ 609781 w 609780"/>
                <a:gd name="connsiteY6" fmla="*/ 68435 h 136870"/>
                <a:gd name="connsiteX7" fmla="*/ 609781 w 609780"/>
                <a:gd name="connsiteY7" fmla="*/ 68435 h 136870"/>
                <a:gd name="connsiteX8" fmla="*/ 541345 w 609780"/>
                <a:gd name="connsiteY8" fmla="*/ 136871 h 13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780" h="136870">
                  <a:moveTo>
                    <a:pt x="541345" y="136871"/>
                  </a:moveTo>
                  <a:lnTo>
                    <a:pt x="68435" y="136871"/>
                  </a:lnTo>
                  <a:cubicBezTo>
                    <a:pt x="30691" y="136871"/>
                    <a:pt x="0" y="106179"/>
                    <a:pt x="0" y="68435"/>
                  </a:cubicBezTo>
                  <a:lnTo>
                    <a:pt x="0" y="68435"/>
                  </a:lnTo>
                  <a:cubicBezTo>
                    <a:pt x="0" y="30692"/>
                    <a:pt x="30691" y="0"/>
                    <a:pt x="68435" y="0"/>
                  </a:cubicBezTo>
                  <a:lnTo>
                    <a:pt x="541345" y="0"/>
                  </a:lnTo>
                  <a:cubicBezTo>
                    <a:pt x="579089" y="0"/>
                    <a:pt x="609781" y="30692"/>
                    <a:pt x="609781" y="68435"/>
                  </a:cubicBezTo>
                  <a:lnTo>
                    <a:pt x="609781" y="68435"/>
                  </a:lnTo>
                  <a:cubicBezTo>
                    <a:pt x="609781" y="106179"/>
                    <a:pt x="579089" y="136871"/>
                    <a:pt x="541345" y="136871"/>
                  </a:cubicBezTo>
                  <a:close/>
                </a:path>
              </a:pathLst>
            </a:custGeom>
            <a:solidFill>
              <a:srgbClr val="F25E21"/>
            </a:solidFill>
            <a:ln w="13054" cap="flat">
              <a:noFill/>
              <a:prstDash val="solid"/>
              <a:miter/>
            </a:ln>
          </p:spPr>
          <p:txBody>
            <a:bodyPr rtlCol="0" anchor="ctr"/>
            <a:lstStyle/>
            <a:p>
              <a:endParaRPr lang="en-US" sz="1285"/>
            </a:p>
          </p:txBody>
        </p:sp>
        <p:sp>
          <p:nvSpPr>
            <p:cNvPr id="62" name="Freeform: Shape 61">
              <a:extLst>
                <a:ext uri="{FF2B5EF4-FFF2-40B4-BE49-F238E27FC236}">
                  <a16:creationId xmlns:a16="http://schemas.microsoft.com/office/drawing/2014/main" id="{62CA615C-B2AA-FF7C-399A-DE0EFA766235}"/>
                </a:ext>
              </a:extLst>
            </p:cNvPr>
            <p:cNvSpPr/>
            <p:nvPr/>
          </p:nvSpPr>
          <p:spPr>
            <a:xfrm>
              <a:off x="6666002" y="5321071"/>
              <a:ext cx="110594" cy="321454"/>
            </a:xfrm>
            <a:custGeom>
              <a:avLst/>
              <a:gdLst>
                <a:gd name="connsiteX0" fmla="*/ 102914 w 110594"/>
                <a:gd name="connsiteY0" fmla="*/ 95862 h 321454"/>
                <a:gd name="connsiteX1" fmla="*/ 0 w 110594"/>
                <a:gd name="connsiteY1" fmla="*/ 0 h 321454"/>
                <a:gd name="connsiteX2" fmla="*/ 0 w 110594"/>
                <a:gd name="connsiteY2" fmla="*/ 321411 h 321454"/>
                <a:gd name="connsiteX3" fmla="*/ 95209 w 110594"/>
                <a:gd name="connsiteY3" fmla="*/ 303127 h 321454"/>
                <a:gd name="connsiteX4" fmla="*/ 97168 w 110594"/>
                <a:gd name="connsiteY4" fmla="*/ 249580 h 321454"/>
                <a:gd name="connsiteX5" fmla="*/ 102914 w 110594"/>
                <a:gd name="connsiteY5" fmla="*/ 95992 h 32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94" h="321454">
                  <a:moveTo>
                    <a:pt x="102914" y="95862"/>
                  </a:moveTo>
                  <a:lnTo>
                    <a:pt x="0" y="0"/>
                  </a:lnTo>
                  <a:lnTo>
                    <a:pt x="0" y="321411"/>
                  </a:lnTo>
                  <a:cubicBezTo>
                    <a:pt x="0" y="321411"/>
                    <a:pt x="60730" y="323240"/>
                    <a:pt x="95209" y="303127"/>
                  </a:cubicBezTo>
                  <a:cubicBezTo>
                    <a:pt x="112187" y="289675"/>
                    <a:pt x="118195" y="274656"/>
                    <a:pt x="97168" y="249580"/>
                  </a:cubicBezTo>
                  <a:lnTo>
                    <a:pt x="102914" y="95992"/>
                  </a:lnTo>
                  <a:close/>
                </a:path>
              </a:pathLst>
            </a:custGeom>
            <a:solidFill>
              <a:srgbClr val="00264D"/>
            </a:solidFill>
            <a:ln w="13054" cap="flat">
              <a:noFill/>
              <a:prstDash val="solid"/>
              <a:miter/>
            </a:ln>
          </p:spPr>
          <p:txBody>
            <a:bodyPr rtlCol="0" anchor="ctr"/>
            <a:lstStyle/>
            <a:p>
              <a:endParaRPr lang="en-US" sz="1285"/>
            </a:p>
          </p:txBody>
        </p:sp>
        <p:sp>
          <p:nvSpPr>
            <p:cNvPr id="63" name="Freeform: Shape 62">
              <a:extLst>
                <a:ext uri="{FF2B5EF4-FFF2-40B4-BE49-F238E27FC236}">
                  <a16:creationId xmlns:a16="http://schemas.microsoft.com/office/drawing/2014/main" id="{B327C1E7-405E-E554-4731-B7D337FB23E0}"/>
                </a:ext>
              </a:extLst>
            </p:cNvPr>
            <p:cNvSpPr/>
            <p:nvPr/>
          </p:nvSpPr>
          <p:spPr>
            <a:xfrm>
              <a:off x="7210822" y="4869319"/>
              <a:ext cx="675183" cy="459718"/>
            </a:xfrm>
            <a:custGeom>
              <a:avLst/>
              <a:gdLst>
                <a:gd name="connsiteX0" fmla="*/ 616362 w 675183"/>
                <a:gd name="connsiteY0" fmla="*/ 459719 h 459718"/>
                <a:gd name="connsiteX1" fmla="*/ 42105 w 675183"/>
                <a:gd name="connsiteY1" fmla="*/ 459719 h 459718"/>
                <a:gd name="connsiteX2" fmla="*/ 51 w 675183"/>
                <a:gd name="connsiteY2" fmla="*/ 415706 h 459718"/>
                <a:gd name="connsiteX3" fmla="*/ 16768 w 675183"/>
                <a:gd name="connsiteY3" fmla="*/ 40225 h 459718"/>
                <a:gd name="connsiteX4" fmla="*/ 58822 w 675183"/>
                <a:gd name="connsiteY4" fmla="*/ 0 h 459718"/>
                <a:gd name="connsiteX5" fmla="*/ 633079 w 675183"/>
                <a:gd name="connsiteY5" fmla="*/ 0 h 459718"/>
                <a:gd name="connsiteX6" fmla="*/ 675133 w 675183"/>
                <a:gd name="connsiteY6" fmla="*/ 44013 h 459718"/>
                <a:gd name="connsiteX7" fmla="*/ 658416 w 675183"/>
                <a:gd name="connsiteY7" fmla="*/ 419493 h 459718"/>
                <a:gd name="connsiteX8" fmla="*/ 616362 w 675183"/>
                <a:gd name="connsiteY8" fmla="*/ 459719 h 45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183" h="459718">
                  <a:moveTo>
                    <a:pt x="616362" y="459719"/>
                  </a:moveTo>
                  <a:lnTo>
                    <a:pt x="42105" y="459719"/>
                  </a:lnTo>
                  <a:cubicBezTo>
                    <a:pt x="18074" y="459719"/>
                    <a:pt x="-1124" y="439737"/>
                    <a:pt x="51" y="415706"/>
                  </a:cubicBezTo>
                  <a:lnTo>
                    <a:pt x="16768" y="40225"/>
                  </a:lnTo>
                  <a:cubicBezTo>
                    <a:pt x="17813" y="17762"/>
                    <a:pt x="36359" y="0"/>
                    <a:pt x="58822" y="0"/>
                  </a:cubicBezTo>
                  <a:lnTo>
                    <a:pt x="633079" y="0"/>
                  </a:lnTo>
                  <a:cubicBezTo>
                    <a:pt x="657110" y="0"/>
                    <a:pt x="676308" y="19982"/>
                    <a:pt x="675133" y="44013"/>
                  </a:cubicBezTo>
                  <a:lnTo>
                    <a:pt x="658416" y="419493"/>
                  </a:lnTo>
                  <a:cubicBezTo>
                    <a:pt x="657371" y="441957"/>
                    <a:pt x="638825" y="459719"/>
                    <a:pt x="616362" y="459719"/>
                  </a:cubicBezTo>
                  <a:close/>
                </a:path>
              </a:pathLst>
            </a:custGeom>
            <a:solidFill>
              <a:srgbClr val="00264D"/>
            </a:solidFill>
            <a:ln w="13054" cap="flat">
              <a:noFill/>
              <a:prstDash val="solid"/>
              <a:miter/>
            </a:ln>
          </p:spPr>
          <p:txBody>
            <a:bodyPr rtlCol="0" anchor="ctr"/>
            <a:lstStyle/>
            <a:p>
              <a:endParaRPr lang="en-US" sz="1285"/>
            </a:p>
          </p:txBody>
        </p:sp>
        <p:sp>
          <p:nvSpPr>
            <p:cNvPr id="64" name="Freeform: Shape 63">
              <a:extLst>
                <a:ext uri="{FF2B5EF4-FFF2-40B4-BE49-F238E27FC236}">
                  <a16:creationId xmlns:a16="http://schemas.microsoft.com/office/drawing/2014/main" id="{CC633668-AD4B-3186-6478-751D229CA7D3}"/>
                </a:ext>
              </a:extLst>
            </p:cNvPr>
            <p:cNvSpPr/>
            <p:nvPr/>
          </p:nvSpPr>
          <p:spPr>
            <a:xfrm>
              <a:off x="7262685" y="4910458"/>
              <a:ext cx="571457" cy="369733"/>
            </a:xfrm>
            <a:custGeom>
              <a:avLst/>
              <a:gdLst>
                <a:gd name="connsiteX0" fmla="*/ 521661 w 571457"/>
                <a:gd name="connsiteY0" fmla="*/ 369734 h 369733"/>
                <a:gd name="connsiteX1" fmla="*/ 35691 w 571457"/>
                <a:gd name="connsiteY1" fmla="*/ 369734 h 369733"/>
                <a:gd name="connsiteX2" fmla="*/ 37 w 571457"/>
                <a:gd name="connsiteY2" fmla="*/ 334341 h 369733"/>
                <a:gd name="connsiteX3" fmla="*/ 14142 w 571457"/>
                <a:gd name="connsiteY3" fmla="*/ 32389 h 369733"/>
                <a:gd name="connsiteX4" fmla="*/ 49796 w 571457"/>
                <a:gd name="connsiteY4" fmla="*/ 0 h 369733"/>
                <a:gd name="connsiteX5" fmla="*/ 535766 w 571457"/>
                <a:gd name="connsiteY5" fmla="*/ 0 h 369733"/>
                <a:gd name="connsiteX6" fmla="*/ 571420 w 571457"/>
                <a:gd name="connsiteY6" fmla="*/ 35393 h 369733"/>
                <a:gd name="connsiteX7" fmla="*/ 557315 w 571457"/>
                <a:gd name="connsiteY7" fmla="*/ 337345 h 369733"/>
                <a:gd name="connsiteX8" fmla="*/ 521661 w 571457"/>
                <a:gd name="connsiteY8" fmla="*/ 369734 h 36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457" h="369733">
                  <a:moveTo>
                    <a:pt x="521661" y="369734"/>
                  </a:moveTo>
                  <a:lnTo>
                    <a:pt x="35691" y="369734"/>
                  </a:lnTo>
                  <a:cubicBezTo>
                    <a:pt x="15317" y="369734"/>
                    <a:pt x="-877" y="353670"/>
                    <a:pt x="37" y="334341"/>
                  </a:cubicBezTo>
                  <a:lnTo>
                    <a:pt x="14142" y="32389"/>
                  </a:lnTo>
                  <a:cubicBezTo>
                    <a:pt x="15056" y="14236"/>
                    <a:pt x="30728" y="0"/>
                    <a:pt x="49796" y="0"/>
                  </a:cubicBezTo>
                  <a:lnTo>
                    <a:pt x="535766" y="0"/>
                  </a:lnTo>
                  <a:cubicBezTo>
                    <a:pt x="556140" y="0"/>
                    <a:pt x="572335" y="16064"/>
                    <a:pt x="571420" y="35393"/>
                  </a:cubicBezTo>
                  <a:lnTo>
                    <a:pt x="557315" y="337345"/>
                  </a:lnTo>
                  <a:cubicBezTo>
                    <a:pt x="556401" y="355498"/>
                    <a:pt x="540729" y="369734"/>
                    <a:pt x="521661" y="369734"/>
                  </a:cubicBezTo>
                  <a:close/>
                </a:path>
              </a:pathLst>
            </a:custGeom>
            <a:solidFill>
              <a:srgbClr val="F2F2F2"/>
            </a:solidFill>
            <a:ln w="13054" cap="flat">
              <a:noFill/>
              <a:prstDash val="solid"/>
              <a:miter/>
            </a:ln>
          </p:spPr>
          <p:txBody>
            <a:bodyPr rtlCol="0" anchor="ctr"/>
            <a:lstStyle/>
            <a:p>
              <a:endParaRPr lang="en-US" sz="1285"/>
            </a:p>
          </p:txBody>
        </p:sp>
        <p:sp>
          <p:nvSpPr>
            <p:cNvPr id="65" name="Freeform: Shape 64">
              <a:extLst>
                <a:ext uri="{FF2B5EF4-FFF2-40B4-BE49-F238E27FC236}">
                  <a16:creationId xmlns:a16="http://schemas.microsoft.com/office/drawing/2014/main" id="{5803A68A-CAAD-F1FE-5D32-7C424A936A67}"/>
                </a:ext>
              </a:extLst>
            </p:cNvPr>
            <p:cNvSpPr/>
            <p:nvPr/>
          </p:nvSpPr>
          <p:spPr>
            <a:xfrm>
              <a:off x="7360021" y="4965834"/>
              <a:ext cx="359547" cy="236389"/>
            </a:xfrm>
            <a:custGeom>
              <a:avLst/>
              <a:gdLst>
                <a:gd name="connsiteX0" fmla="*/ 241352 w 359547"/>
                <a:gd name="connsiteY0" fmla="*/ 0 h 236389"/>
                <a:gd name="connsiteX1" fmla="*/ 359547 w 359547"/>
                <a:gd name="connsiteY1" fmla="*/ 118195 h 236389"/>
                <a:gd name="connsiteX2" fmla="*/ 359547 w 359547"/>
                <a:gd name="connsiteY2" fmla="*/ 118195 h 236389"/>
                <a:gd name="connsiteX3" fmla="*/ 241352 w 359547"/>
                <a:gd name="connsiteY3" fmla="*/ 236389 h 236389"/>
                <a:gd name="connsiteX4" fmla="*/ 118195 w 359547"/>
                <a:gd name="connsiteY4" fmla="*/ 236389 h 236389"/>
                <a:gd name="connsiteX5" fmla="*/ 0 w 359547"/>
                <a:gd name="connsiteY5" fmla="*/ 118195 h 236389"/>
                <a:gd name="connsiteX6" fmla="*/ 0 w 359547"/>
                <a:gd name="connsiteY6" fmla="*/ 118195 h 236389"/>
                <a:gd name="connsiteX7" fmla="*/ 118195 w 359547"/>
                <a:gd name="connsiteY7" fmla="*/ 0 h 23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547" h="236389">
                  <a:moveTo>
                    <a:pt x="241352" y="0"/>
                  </a:moveTo>
                  <a:cubicBezTo>
                    <a:pt x="306630" y="0"/>
                    <a:pt x="359547" y="52918"/>
                    <a:pt x="359547" y="118195"/>
                  </a:cubicBezTo>
                  <a:lnTo>
                    <a:pt x="359547" y="118195"/>
                  </a:lnTo>
                  <a:cubicBezTo>
                    <a:pt x="359547" y="183472"/>
                    <a:pt x="306630" y="236389"/>
                    <a:pt x="241352" y="236389"/>
                  </a:cubicBezTo>
                  <a:lnTo>
                    <a:pt x="118195" y="236389"/>
                  </a:lnTo>
                  <a:cubicBezTo>
                    <a:pt x="52918" y="236389"/>
                    <a:pt x="0" y="183472"/>
                    <a:pt x="0" y="118195"/>
                  </a:cubicBezTo>
                  <a:lnTo>
                    <a:pt x="0" y="118195"/>
                  </a:lnTo>
                  <a:cubicBezTo>
                    <a:pt x="0" y="52918"/>
                    <a:pt x="52918" y="0"/>
                    <a:pt x="118195" y="0"/>
                  </a:cubicBezTo>
                  <a:close/>
                </a:path>
              </a:pathLst>
            </a:custGeom>
            <a:solidFill>
              <a:srgbClr val="FFFFFF"/>
            </a:solidFill>
            <a:ln w="13054" cap="flat">
              <a:noFill/>
              <a:prstDash val="solid"/>
              <a:miter/>
            </a:ln>
          </p:spPr>
          <p:txBody>
            <a:bodyPr rtlCol="0" anchor="ctr"/>
            <a:lstStyle/>
            <a:p>
              <a:endParaRPr lang="en-US" sz="1285"/>
            </a:p>
          </p:txBody>
        </p:sp>
        <p:sp>
          <p:nvSpPr>
            <p:cNvPr id="66" name="Freeform: Shape 65">
              <a:extLst>
                <a:ext uri="{FF2B5EF4-FFF2-40B4-BE49-F238E27FC236}">
                  <a16:creationId xmlns:a16="http://schemas.microsoft.com/office/drawing/2014/main" id="{C5C33D84-61B3-861C-D582-521A1C85E2AB}"/>
                </a:ext>
              </a:extLst>
            </p:cNvPr>
            <p:cNvSpPr/>
            <p:nvPr/>
          </p:nvSpPr>
          <p:spPr>
            <a:xfrm>
              <a:off x="7421143" y="5040161"/>
              <a:ext cx="213273" cy="105642"/>
            </a:xfrm>
            <a:custGeom>
              <a:avLst/>
              <a:gdLst>
                <a:gd name="connsiteX0" fmla="*/ 131 w 213273"/>
                <a:gd name="connsiteY0" fmla="*/ 105642 h 105642"/>
                <a:gd name="connsiteX1" fmla="*/ 56289 w 213273"/>
                <a:gd name="connsiteY1" fmla="*/ 8474 h 105642"/>
                <a:gd name="connsiteX2" fmla="*/ 85805 w 213273"/>
                <a:gd name="connsiteY2" fmla="*/ 8866 h 105642"/>
                <a:gd name="connsiteX3" fmla="*/ 134128 w 213273"/>
                <a:gd name="connsiteY3" fmla="*/ 98459 h 105642"/>
                <a:gd name="connsiteX4" fmla="*/ 159726 w 213273"/>
                <a:gd name="connsiteY4" fmla="*/ 63850 h 105642"/>
                <a:gd name="connsiteX5" fmla="*/ 187544 w 213273"/>
                <a:gd name="connsiteY5" fmla="*/ 64895 h 105642"/>
                <a:gd name="connsiteX6" fmla="*/ 213273 w 213273"/>
                <a:gd name="connsiteY6" fmla="*/ 105642 h 105642"/>
                <a:gd name="connsiteX7" fmla="*/ 0 w 213273"/>
                <a:gd name="connsiteY7" fmla="*/ 105642 h 10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273" h="105642">
                  <a:moveTo>
                    <a:pt x="131" y="105642"/>
                  </a:moveTo>
                  <a:lnTo>
                    <a:pt x="56289" y="8474"/>
                  </a:lnTo>
                  <a:cubicBezTo>
                    <a:pt x="62950" y="-3018"/>
                    <a:pt x="79537" y="-2757"/>
                    <a:pt x="85805" y="8866"/>
                  </a:cubicBezTo>
                  <a:lnTo>
                    <a:pt x="134128" y="98459"/>
                  </a:lnTo>
                  <a:lnTo>
                    <a:pt x="159726" y="63850"/>
                  </a:lnTo>
                  <a:cubicBezTo>
                    <a:pt x="166779" y="54316"/>
                    <a:pt x="181276" y="54838"/>
                    <a:pt x="187544" y="64895"/>
                  </a:cubicBezTo>
                  <a:lnTo>
                    <a:pt x="213273" y="105642"/>
                  </a:lnTo>
                  <a:lnTo>
                    <a:pt x="0" y="105642"/>
                  </a:lnTo>
                  <a:close/>
                </a:path>
              </a:pathLst>
            </a:custGeom>
            <a:solidFill>
              <a:srgbClr val="00264D"/>
            </a:solidFill>
            <a:ln w="13054" cap="flat">
              <a:noFill/>
              <a:prstDash val="solid"/>
              <a:miter/>
            </a:ln>
          </p:spPr>
          <p:txBody>
            <a:bodyPr rtlCol="0" anchor="ctr"/>
            <a:lstStyle/>
            <a:p>
              <a:endParaRPr lang="en-US" sz="1285"/>
            </a:p>
          </p:txBody>
        </p:sp>
        <p:sp>
          <p:nvSpPr>
            <p:cNvPr id="67" name="Freeform: Shape 66">
              <a:extLst>
                <a:ext uri="{FF2B5EF4-FFF2-40B4-BE49-F238E27FC236}">
                  <a16:creationId xmlns:a16="http://schemas.microsoft.com/office/drawing/2014/main" id="{E3E5E2D4-8A6E-EF71-5D70-6EEA2A6E234E}"/>
                </a:ext>
              </a:extLst>
            </p:cNvPr>
            <p:cNvSpPr/>
            <p:nvPr/>
          </p:nvSpPr>
          <p:spPr>
            <a:xfrm>
              <a:off x="7569898" y="5005667"/>
              <a:ext cx="48845" cy="48845"/>
            </a:xfrm>
            <a:custGeom>
              <a:avLst/>
              <a:gdLst>
                <a:gd name="connsiteX0" fmla="*/ 48845 w 48845"/>
                <a:gd name="connsiteY0" fmla="*/ 24423 h 48845"/>
                <a:gd name="connsiteX1" fmla="*/ 24423 w 48845"/>
                <a:gd name="connsiteY1" fmla="*/ 48845 h 48845"/>
                <a:gd name="connsiteX2" fmla="*/ 0 w 48845"/>
                <a:gd name="connsiteY2" fmla="*/ 24423 h 48845"/>
                <a:gd name="connsiteX3" fmla="*/ 24423 w 48845"/>
                <a:gd name="connsiteY3" fmla="*/ 0 h 48845"/>
                <a:gd name="connsiteX4" fmla="*/ 48845 w 48845"/>
                <a:gd name="connsiteY4" fmla="*/ 24423 h 48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45" h="48845">
                  <a:moveTo>
                    <a:pt x="48845" y="24423"/>
                  </a:moveTo>
                  <a:cubicBezTo>
                    <a:pt x="48845" y="37911"/>
                    <a:pt x="37911" y="48845"/>
                    <a:pt x="24423" y="48845"/>
                  </a:cubicBezTo>
                  <a:cubicBezTo>
                    <a:pt x="10934" y="48845"/>
                    <a:pt x="0" y="37911"/>
                    <a:pt x="0" y="24423"/>
                  </a:cubicBezTo>
                  <a:cubicBezTo>
                    <a:pt x="0" y="10934"/>
                    <a:pt x="10935" y="0"/>
                    <a:pt x="24423" y="0"/>
                  </a:cubicBezTo>
                  <a:cubicBezTo>
                    <a:pt x="37911" y="0"/>
                    <a:pt x="48845" y="10934"/>
                    <a:pt x="48845" y="24423"/>
                  </a:cubicBezTo>
                  <a:close/>
                </a:path>
              </a:pathLst>
            </a:custGeom>
            <a:solidFill>
              <a:srgbClr val="F25E21"/>
            </a:solidFill>
            <a:ln w="13054" cap="flat">
              <a:noFill/>
              <a:prstDash val="solid"/>
              <a:miter/>
            </a:ln>
          </p:spPr>
          <p:txBody>
            <a:bodyPr rtlCol="0" anchor="ctr"/>
            <a:lstStyle/>
            <a:p>
              <a:endParaRPr lang="en-US" sz="1285"/>
            </a:p>
          </p:txBody>
        </p:sp>
      </p:grpSp>
      <p:sp>
        <p:nvSpPr>
          <p:cNvPr id="4" name="TextBox 3">
            <a:extLst>
              <a:ext uri="{FF2B5EF4-FFF2-40B4-BE49-F238E27FC236}">
                <a16:creationId xmlns:a16="http://schemas.microsoft.com/office/drawing/2014/main" id="{26774E51-3AD7-144C-7F38-3A18AA32CACA}"/>
              </a:ext>
            </a:extLst>
          </p:cNvPr>
          <p:cNvSpPr txBox="1"/>
          <p:nvPr/>
        </p:nvSpPr>
        <p:spPr>
          <a:xfrm>
            <a:off x="1779196" y="1538424"/>
            <a:ext cx="1056968" cy="1497140"/>
          </a:xfrm>
          <a:prstGeom prst="roundRect">
            <a:avLst/>
          </a:prstGeom>
          <a:solidFill>
            <a:schemeClr val="accent1"/>
          </a:solidFill>
        </p:spPr>
        <p:txBody>
          <a:bodyPr wrap="square" rIns="72000" anchor="ctr">
            <a:noAutofit/>
          </a:bodyPr>
          <a:lstStyle/>
          <a:p>
            <a:pPr marL="0" marR="0" lvl="0" indent="0" algn="l" defTabSz="687143" rtl="0" eaLnBrk="1" fontAlgn="auto" latinLnBrk="0" hangingPunct="1">
              <a:lnSpc>
                <a:spcPct val="100000"/>
              </a:lnSpc>
              <a:spcBef>
                <a:spcPts val="600"/>
              </a:spcBef>
              <a:spcAft>
                <a:spcPts val="600"/>
              </a:spcAft>
              <a:buClrTx/>
              <a:buSzTx/>
              <a:buFontTx/>
              <a:buNone/>
              <a:tabLst/>
              <a:defRPr/>
            </a:pPr>
            <a:r>
              <a:rPr kumimoji="0" lang="en-AU" sz="1200" b="1" i="0" u="none" strike="noStrike" kern="1200" cap="none" spc="0" normalizeH="0" baseline="0" noProof="0" dirty="0">
                <a:ln>
                  <a:noFill/>
                </a:ln>
                <a:solidFill>
                  <a:schemeClr val="accent6"/>
                </a:solidFill>
                <a:effectLst/>
                <a:uLnTx/>
                <a:uFillTx/>
                <a:ea typeface="+mn-ea"/>
                <a:cs typeface="Segoe UI Semibold"/>
              </a:rPr>
              <a:t>Food trucks</a:t>
            </a:r>
          </a:p>
        </p:txBody>
      </p:sp>
      <p:sp>
        <p:nvSpPr>
          <p:cNvPr id="9" name="TextBox 8">
            <a:extLst>
              <a:ext uri="{FF2B5EF4-FFF2-40B4-BE49-F238E27FC236}">
                <a16:creationId xmlns:a16="http://schemas.microsoft.com/office/drawing/2014/main" id="{838344C8-FEA7-ACBA-7201-79E59AC9DA61}"/>
              </a:ext>
            </a:extLst>
          </p:cNvPr>
          <p:cNvSpPr txBox="1"/>
          <p:nvPr/>
        </p:nvSpPr>
        <p:spPr>
          <a:xfrm>
            <a:off x="2951029" y="1538424"/>
            <a:ext cx="3634303" cy="1284967"/>
          </a:xfrm>
          <a:prstGeom prst="rect">
            <a:avLst/>
          </a:prstGeom>
          <a:noFill/>
        </p:spPr>
        <p:txBody>
          <a:bodyPr wrap="square">
            <a:spAutoFit/>
          </a:bodyPr>
          <a:lstStyle/>
          <a:p>
            <a:pPr marL="0" marR="0" lvl="0" indent="0" algn="l" defTabSz="940956" rtl="0" eaLnBrk="1" fontAlgn="auto" latinLnBrk="0" hangingPunct="1">
              <a:lnSpc>
                <a:spcPct val="100000"/>
              </a:lnSpc>
              <a:spcBef>
                <a:spcPts val="0"/>
              </a:spcBef>
              <a:spcAft>
                <a:spcPts val="300"/>
              </a:spcAft>
              <a:buClrTx/>
              <a:buSzTx/>
              <a:buFontTx/>
              <a:buNone/>
              <a:tabLst/>
              <a:defRPr/>
            </a:pPr>
            <a:r>
              <a:rPr kumimoji="0" lang="en-AU" sz="10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rPr>
              <a:t>[Council] </a:t>
            </a:r>
            <a:r>
              <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rPr>
              <a:t>cannot support food trucks.</a:t>
            </a:r>
          </a:p>
          <a:p>
            <a:pPr marL="171450" marR="0" lvl="0" indent="-171450" algn="l" defTabSz="99507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rPr>
              <a:t>The council doesn't have a special area for food trucks, so food trucks result in a reduction in carpark space.</a:t>
            </a:r>
          </a:p>
          <a:p>
            <a:pPr marL="171450" marR="0" lvl="0" indent="-171450" algn="l" defTabSz="99507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rPr>
              <a:t>Food trucks often operate inside industrial areas (especially PSP areas) which is a safety issue.</a:t>
            </a:r>
          </a:p>
          <a:p>
            <a:pPr marL="171450" marR="0" lvl="0" indent="-171450" algn="l" defTabSz="99507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rPr>
              <a:t>Food trucks often operate around the clock which is difficult to manage for the council. </a:t>
            </a:r>
          </a:p>
        </p:txBody>
      </p:sp>
      <p:cxnSp>
        <p:nvCxnSpPr>
          <p:cNvPr id="12" name="Straight Connector 11">
            <a:extLst>
              <a:ext uri="{FF2B5EF4-FFF2-40B4-BE49-F238E27FC236}">
                <a16:creationId xmlns:a16="http://schemas.microsoft.com/office/drawing/2014/main" id="{0C76930D-4EDF-5185-0A59-8D95DABD25F9}"/>
              </a:ext>
              <a:ext uri="{C183D7F6-B498-43B3-948B-1728B52AA6E4}">
                <adec:decorative xmlns:adec="http://schemas.microsoft.com/office/drawing/2017/decorative" val="1"/>
              </a:ext>
            </a:extLst>
          </p:cNvPr>
          <p:cNvCxnSpPr/>
          <p:nvPr/>
        </p:nvCxnSpPr>
        <p:spPr>
          <a:xfrm>
            <a:off x="1779196" y="3195484"/>
            <a:ext cx="525215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D5DD7E5-58B7-2258-2D1E-A8FE3F3850C5}"/>
              </a:ext>
              <a:ext uri="{C183D7F6-B498-43B3-948B-1728B52AA6E4}">
                <adec:decorative xmlns:adec="http://schemas.microsoft.com/office/drawing/2017/decorative" val="1"/>
              </a:ext>
            </a:extLst>
          </p:cNvPr>
          <p:cNvCxnSpPr/>
          <p:nvPr/>
        </p:nvCxnSpPr>
        <p:spPr>
          <a:xfrm>
            <a:off x="1779196" y="4681125"/>
            <a:ext cx="525215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D6042D8-D8C6-EB47-D30A-F855D2272EF6}"/>
              </a:ext>
              <a:ext uri="{C183D7F6-B498-43B3-948B-1728B52AA6E4}">
                <adec:decorative xmlns:adec="http://schemas.microsoft.com/office/drawing/2017/decorative" val="1"/>
              </a:ext>
            </a:extLst>
          </p:cNvPr>
          <p:cNvCxnSpPr/>
          <p:nvPr/>
        </p:nvCxnSpPr>
        <p:spPr>
          <a:xfrm>
            <a:off x="1779196" y="6913423"/>
            <a:ext cx="525215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2820E02-4868-52B4-C604-827FE6C0A337}"/>
              </a:ext>
            </a:extLst>
          </p:cNvPr>
          <p:cNvSpPr txBox="1"/>
          <p:nvPr/>
        </p:nvSpPr>
        <p:spPr>
          <a:xfrm>
            <a:off x="1779196" y="3438895"/>
            <a:ext cx="1056968" cy="1094709"/>
          </a:xfrm>
          <a:prstGeom prst="roundRect">
            <a:avLst/>
          </a:prstGeom>
          <a:solidFill>
            <a:schemeClr val="accent1"/>
          </a:solidFill>
        </p:spPr>
        <p:txBody>
          <a:bodyPr wrap="square" rIns="72000" anchor="ctr">
            <a:noAutofit/>
          </a:bodyPr>
          <a:lstStyle/>
          <a:p>
            <a:pPr marL="0" marR="0" lvl="0" indent="0" algn="l" defTabSz="940956" rtl="0" eaLnBrk="1" fontAlgn="auto" latinLnBrk="0" hangingPunct="1">
              <a:lnSpc>
                <a:spcPct val="100000"/>
              </a:lnSpc>
              <a:spcBef>
                <a:spcPts val="600"/>
              </a:spcBef>
              <a:spcAft>
                <a:spcPts val="600"/>
              </a:spcAft>
              <a:buClrTx/>
              <a:buSzTx/>
              <a:buFontTx/>
              <a:buNone/>
              <a:tabLst/>
              <a:defRPr/>
            </a:pPr>
            <a:r>
              <a:rPr kumimoji="0" lang="en-AU" sz="1200" b="1" i="0" u="none" strike="noStrike" kern="1200" cap="none" spc="0" normalizeH="0" baseline="0" noProof="0" dirty="0">
                <a:ln>
                  <a:noFill/>
                </a:ln>
                <a:solidFill>
                  <a:schemeClr val="accent6"/>
                </a:solidFill>
                <a:effectLst/>
                <a:uLnTx/>
                <a:uFillTx/>
                <a:ea typeface="+mn-ea"/>
                <a:cs typeface="Segoe UI Semibold"/>
              </a:rPr>
              <a:t>Liquor licences</a:t>
            </a:r>
          </a:p>
        </p:txBody>
      </p:sp>
      <p:sp>
        <p:nvSpPr>
          <p:cNvPr id="71" name="TextBox 70">
            <a:extLst>
              <a:ext uri="{FF2B5EF4-FFF2-40B4-BE49-F238E27FC236}">
                <a16:creationId xmlns:a16="http://schemas.microsoft.com/office/drawing/2014/main" id="{CA8838F0-8F39-EEB6-0C94-E25BCFE0A7F9}"/>
              </a:ext>
            </a:extLst>
          </p:cNvPr>
          <p:cNvSpPr txBox="1"/>
          <p:nvPr/>
        </p:nvSpPr>
        <p:spPr>
          <a:xfrm>
            <a:off x="2951029" y="3438895"/>
            <a:ext cx="4080319" cy="900246"/>
          </a:xfrm>
          <a:prstGeom prst="rect">
            <a:avLst/>
          </a:prstGeom>
          <a:noFill/>
        </p:spPr>
        <p:txBody>
          <a:bodyPr wrap="square">
            <a:spAutoFit/>
          </a:bodyPr>
          <a:lstStyle/>
          <a:p>
            <a:pPr marL="171450" marR="0" lvl="0" indent="-171450" algn="l" defTabSz="940956" rtl="0" eaLnBrk="1" fontAlgn="auto" latinLnBrk="0" hangingPunct="1">
              <a:lnSpc>
                <a:spcPct val="100000"/>
              </a:lnSpc>
              <a:spcBef>
                <a:spcPts val="0"/>
              </a:spcBef>
              <a:spcAft>
                <a:spcPts val="300"/>
              </a:spcAft>
              <a:buClrTx/>
              <a:buSzTx/>
              <a:buFont typeface="Arial"/>
              <a:buChar char="•"/>
              <a:tabLst/>
              <a:defRPr/>
            </a:pPr>
            <a:r>
              <a:rPr kumimoji="0" lang="en-AU" sz="1000" b="0" i="0" u="none" strike="noStrike" kern="1200" cap="none" spc="0" normalizeH="0" baseline="0" noProof="0" dirty="0">
                <a:ln>
                  <a:noFill/>
                </a:ln>
                <a:solidFill>
                  <a:prstClr val="black"/>
                </a:solidFill>
                <a:effectLst/>
                <a:uLnTx/>
                <a:uFillTx/>
                <a:latin typeface="Segoe UI"/>
                <a:ea typeface="+mn-ea"/>
                <a:cs typeface="+mn-cs"/>
              </a:rPr>
              <a:t>An application to sell or consume liquor either in a restaurant/cafe or packaged liquor sales must be reported to a Council meeting for a decisions. </a:t>
            </a:r>
          </a:p>
          <a:p>
            <a:pPr marL="171450" marR="0" lvl="0" indent="-171450" algn="l" defTabSz="940956" rtl="0" eaLnBrk="1" fontAlgn="auto" latinLnBrk="0" hangingPunct="1">
              <a:lnSpc>
                <a:spcPct val="100000"/>
              </a:lnSpc>
              <a:spcBef>
                <a:spcPts val="0"/>
              </a:spcBef>
              <a:spcAft>
                <a:spcPts val="300"/>
              </a:spcAft>
              <a:buClrTx/>
              <a:buSzTx/>
              <a:buFont typeface="Arial"/>
              <a:buChar char="•"/>
              <a:tabLst/>
              <a:defRPr/>
            </a:pPr>
            <a:r>
              <a:rPr kumimoji="0" lang="en-AU" sz="1000" b="0" i="0" u="none" strike="noStrike" kern="1200" cap="none" spc="0" normalizeH="0" baseline="0" noProof="0" dirty="0">
                <a:ln>
                  <a:noFill/>
                </a:ln>
                <a:solidFill>
                  <a:prstClr val="black"/>
                </a:solidFill>
                <a:effectLst/>
                <a:uLnTx/>
                <a:uFillTx/>
                <a:latin typeface="Segoe UI"/>
                <a:ea typeface="+mn-ea"/>
                <a:cs typeface="+mn-cs"/>
              </a:rPr>
              <a:t>The application will be advertised to the neighbouring property owners and occupiers for comment. </a:t>
            </a:r>
          </a:p>
        </p:txBody>
      </p:sp>
      <p:sp>
        <p:nvSpPr>
          <p:cNvPr id="18" name="TextBox 17">
            <a:extLst>
              <a:ext uri="{FF2B5EF4-FFF2-40B4-BE49-F238E27FC236}">
                <a16:creationId xmlns:a16="http://schemas.microsoft.com/office/drawing/2014/main" id="{7CC40C95-39D4-04C5-F5ED-0FF2BDA83721}"/>
              </a:ext>
            </a:extLst>
          </p:cNvPr>
          <p:cNvSpPr txBox="1"/>
          <p:nvPr/>
        </p:nvSpPr>
        <p:spPr>
          <a:xfrm>
            <a:off x="1779196" y="4828647"/>
            <a:ext cx="1056968" cy="1924853"/>
          </a:xfrm>
          <a:prstGeom prst="roundRect">
            <a:avLst/>
          </a:prstGeom>
          <a:solidFill>
            <a:schemeClr val="accent1"/>
          </a:solidFill>
        </p:spPr>
        <p:txBody>
          <a:bodyPr wrap="square" rIns="72000" anchor="ctr">
            <a:noAutofit/>
          </a:bodyPr>
          <a:lstStyle/>
          <a:p>
            <a:pPr marL="0" marR="0" lvl="0" indent="0" algn="l" defTabSz="687143" rtl="0" eaLnBrk="1" fontAlgn="auto" latinLnBrk="0" hangingPunct="1">
              <a:lnSpc>
                <a:spcPct val="100000"/>
              </a:lnSpc>
              <a:spcBef>
                <a:spcPts val="600"/>
              </a:spcBef>
              <a:spcAft>
                <a:spcPts val="600"/>
              </a:spcAft>
              <a:buClrTx/>
              <a:buSzTx/>
              <a:buFontTx/>
              <a:buNone/>
              <a:tabLst/>
              <a:defRPr/>
            </a:pPr>
            <a:r>
              <a:rPr kumimoji="0" lang="en-AU" sz="1200" b="1" i="0" u="none" strike="noStrike" kern="1200" cap="none" spc="0" normalizeH="0" baseline="0" noProof="0" dirty="0">
                <a:ln>
                  <a:noFill/>
                </a:ln>
                <a:solidFill>
                  <a:schemeClr val="accent6"/>
                </a:solidFill>
                <a:effectLst/>
                <a:uLnTx/>
                <a:uFillTx/>
                <a:ea typeface="+mn-ea"/>
                <a:cs typeface="Segoe UI Semibold"/>
              </a:rPr>
              <a:t>Truck parking/ vehicle storage</a:t>
            </a:r>
          </a:p>
        </p:txBody>
      </p:sp>
      <p:sp>
        <p:nvSpPr>
          <p:cNvPr id="73" name="TextBox 72">
            <a:extLst>
              <a:ext uri="{FF2B5EF4-FFF2-40B4-BE49-F238E27FC236}">
                <a16:creationId xmlns:a16="http://schemas.microsoft.com/office/drawing/2014/main" id="{B0578582-AFB0-1ECE-9403-19042235D9CD}"/>
              </a:ext>
            </a:extLst>
          </p:cNvPr>
          <p:cNvSpPr txBox="1"/>
          <p:nvPr/>
        </p:nvSpPr>
        <p:spPr>
          <a:xfrm>
            <a:off x="2951029" y="4828647"/>
            <a:ext cx="4080319" cy="1785104"/>
          </a:xfrm>
          <a:prstGeom prst="rect">
            <a:avLst/>
          </a:prstGeom>
          <a:noFill/>
        </p:spPr>
        <p:txBody>
          <a:bodyPr wrap="square">
            <a:spAutoFit/>
          </a:bodyPr>
          <a:lstStyle/>
          <a:p>
            <a:pPr marL="0" marR="0" lvl="0" indent="0" algn="l" defTabSz="940956" rtl="0" eaLnBrk="1" fontAlgn="auto" latinLnBrk="0" hangingPunct="1">
              <a:lnSpc>
                <a:spcPct val="100000"/>
              </a:lnSpc>
              <a:spcBef>
                <a:spcPts val="0"/>
              </a:spcBef>
              <a:spcAft>
                <a:spcPts val="300"/>
              </a:spcAft>
              <a:buClrTx/>
              <a:buSzTx/>
              <a:buFontTx/>
              <a:buNone/>
              <a:tabLst/>
              <a:defRPr/>
            </a:pPr>
            <a:r>
              <a:rPr kumimoji="0" lang="en-AU" sz="1000" b="0" i="0" u="none" strike="noStrike" kern="1200" cap="none" spc="0" normalizeH="0" baseline="0" noProof="0" dirty="0">
                <a:ln>
                  <a:noFill/>
                </a:ln>
                <a:solidFill>
                  <a:prstClr val="black"/>
                </a:solidFill>
                <a:effectLst/>
                <a:highlight>
                  <a:srgbClr val="FFFF00"/>
                </a:highlight>
                <a:uLnTx/>
                <a:uFillTx/>
                <a:latin typeface="Segoe UI"/>
                <a:ea typeface="+mn-ea"/>
                <a:cs typeface="+mn-cs"/>
              </a:rPr>
              <a:t>[Council] </a:t>
            </a:r>
            <a:r>
              <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rPr>
              <a:t> can support this, subject to the site conditions. This is currently a challenge at the Council because:</a:t>
            </a:r>
          </a:p>
          <a:p>
            <a:pPr marL="171450" marR="0" lvl="0" indent="-171450" algn="l" defTabSz="99507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rPr>
              <a:t>People often operate in this space without any permits/approvals which results in getting a notice of intervention. If it's not addressed, it results in a fine. </a:t>
            </a:r>
          </a:p>
          <a:p>
            <a:pPr marL="171450" marR="0" lvl="0" indent="-171450" algn="l" defTabSz="99507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rPr>
              <a:t>Poorly maintained spaces can result in safety issues e.g. dirt.</a:t>
            </a:r>
          </a:p>
          <a:p>
            <a:pPr marL="171450" marR="0" lvl="0" indent="-171450" algn="l" defTabSz="99507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rPr>
              <a:t>Many of them are located near the PSP area and the designs do not comply with the guidelines.</a:t>
            </a:r>
          </a:p>
          <a:p>
            <a:pPr marL="0" marR="0" lvl="0" indent="0" algn="l" defTabSz="995070" rtl="0" eaLnBrk="1" fontAlgn="auto" latinLnBrk="0" hangingPunct="1">
              <a:lnSpc>
                <a:spcPct val="100000"/>
              </a:lnSpc>
              <a:spcBef>
                <a:spcPts val="0"/>
              </a:spcBef>
              <a:spcAft>
                <a:spcPts val="30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panose="020B0604020202020204"/>
                <a:ea typeface="+mn-ea"/>
                <a:cs typeface="Segoe UI"/>
              </a:rPr>
              <a:t>These problems can be mitigated is people speak with the council before pursuing this.</a:t>
            </a:r>
          </a:p>
        </p:txBody>
      </p:sp>
      <p:sp>
        <p:nvSpPr>
          <p:cNvPr id="68" name="TextBox 67">
            <a:extLst>
              <a:ext uri="{FF2B5EF4-FFF2-40B4-BE49-F238E27FC236}">
                <a16:creationId xmlns:a16="http://schemas.microsoft.com/office/drawing/2014/main" id="{4530A836-4D73-AE3D-4EC0-A4D2C28E17D0}"/>
              </a:ext>
            </a:extLst>
          </p:cNvPr>
          <p:cNvSpPr txBox="1"/>
          <p:nvPr/>
        </p:nvSpPr>
        <p:spPr>
          <a:xfrm>
            <a:off x="1779196" y="7073343"/>
            <a:ext cx="1056968" cy="1824849"/>
          </a:xfrm>
          <a:prstGeom prst="roundRect">
            <a:avLst/>
          </a:prstGeom>
          <a:solidFill>
            <a:schemeClr val="accent1"/>
          </a:solidFill>
        </p:spPr>
        <p:txBody>
          <a:bodyPr wrap="square" rIns="72000" anchor="ctr">
            <a:noAutofit/>
          </a:bodyPr>
          <a:lstStyle/>
          <a:p>
            <a:pPr marL="0" marR="0" lvl="0" indent="0" algn="l" defTabSz="687143" rtl="0" eaLnBrk="1" fontAlgn="auto" latinLnBrk="0" hangingPunct="1">
              <a:lnSpc>
                <a:spcPct val="100000"/>
              </a:lnSpc>
              <a:spcBef>
                <a:spcPts val="600"/>
              </a:spcBef>
              <a:spcAft>
                <a:spcPts val="600"/>
              </a:spcAft>
              <a:buClrTx/>
              <a:buSzTx/>
              <a:buFontTx/>
              <a:buNone/>
              <a:tabLst/>
              <a:defRPr/>
            </a:pPr>
            <a:r>
              <a:rPr kumimoji="0" lang="en-AU" sz="1200" b="1" i="0" u="none" strike="noStrike" kern="1200" cap="none" spc="0" normalizeH="0" baseline="0" noProof="0" dirty="0">
                <a:ln>
                  <a:noFill/>
                </a:ln>
                <a:solidFill>
                  <a:schemeClr val="accent6"/>
                </a:solidFill>
                <a:effectLst/>
                <a:uLnTx/>
                <a:uFillTx/>
                <a:ea typeface="+mn-ea"/>
                <a:cs typeface="Segoe UI Semibold"/>
              </a:rPr>
              <a:t>Reduction in carparking</a:t>
            </a:r>
          </a:p>
        </p:txBody>
      </p:sp>
      <p:sp>
        <p:nvSpPr>
          <p:cNvPr id="75" name="TextBox 74">
            <a:extLst>
              <a:ext uri="{FF2B5EF4-FFF2-40B4-BE49-F238E27FC236}">
                <a16:creationId xmlns:a16="http://schemas.microsoft.com/office/drawing/2014/main" id="{167CFB81-30D8-BC3A-5602-5AB473E1D1D9}"/>
              </a:ext>
            </a:extLst>
          </p:cNvPr>
          <p:cNvSpPr txBox="1"/>
          <p:nvPr/>
        </p:nvSpPr>
        <p:spPr>
          <a:xfrm>
            <a:off x="2951029" y="7073344"/>
            <a:ext cx="4021418" cy="1746632"/>
          </a:xfrm>
          <a:prstGeom prst="rect">
            <a:avLst/>
          </a:prstGeom>
          <a:noFill/>
        </p:spPr>
        <p:txBody>
          <a:bodyPr wrap="square">
            <a:spAutoFit/>
          </a:bodyPr>
          <a:lstStyle/>
          <a:p>
            <a:pPr marL="0" marR="0" lvl="0" indent="0" algn="l" defTabSz="995070" rtl="0" eaLnBrk="1" fontAlgn="auto" latinLnBrk="0" hangingPunct="1">
              <a:lnSpc>
                <a:spcPct val="100000"/>
              </a:lnSpc>
              <a:spcBef>
                <a:spcPts val="0"/>
              </a:spcBef>
              <a:spcAft>
                <a:spcPts val="30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rPr>
              <a:t>Every reduction in carparking requires a permit. These can be tricky because:</a:t>
            </a:r>
          </a:p>
          <a:p>
            <a:pPr marL="171450" marR="0" lvl="0" indent="-171450" algn="l" defTabSz="99507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rPr>
              <a:t>Depending on the type of use, the impact of the carpark reduction differs.</a:t>
            </a:r>
          </a:p>
          <a:p>
            <a:pPr marL="171450" marR="0" lvl="0" indent="-171450" algn="l" defTabSz="99507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rPr>
              <a:t>We would support a reduction if there was a clear end user to the new purpose of the space and if it was a single larger warehouse.</a:t>
            </a:r>
          </a:p>
          <a:p>
            <a:pPr marL="171450" marR="0" lvl="0" indent="-171450" algn="l" defTabSz="99507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rPr>
              <a:t>If someone is unsure what the space will be used for, it can be hard to decide if it is a reasonable recommendation pre-application advice to help the applicant understand what we need to decide. </a:t>
            </a:r>
          </a:p>
        </p:txBody>
      </p:sp>
      <p:sp>
        <p:nvSpPr>
          <p:cNvPr id="69" name="TextBox 68">
            <a:extLst>
              <a:ext uri="{FF2B5EF4-FFF2-40B4-BE49-F238E27FC236}">
                <a16:creationId xmlns:a16="http://schemas.microsoft.com/office/drawing/2014/main" id="{F5FE8BE3-99DD-45FF-B999-07332CE81C28}"/>
              </a:ext>
            </a:extLst>
          </p:cNvPr>
          <p:cNvSpPr txBox="1"/>
          <p:nvPr/>
        </p:nvSpPr>
        <p:spPr>
          <a:xfrm>
            <a:off x="5162627" y="9947234"/>
            <a:ext cx="2203642" cy="697514"/>
          </a:xfrm>
          <a:prstGeom prst="rect">
            <a:avLst/>
          </a:prstGeom>
          <a:noFill/>
          <a:ln>
            <a:solidFill>
              <a:srgbClr val="FF0000"/>
            </a:solidFill>
          </a:ln>
        </p:spPr>
        <p:txBody>
          <a:bodyPr rot="0" spcFirstLastPara="0" vertOverflow="overflow" horzOverflow="overflow" vert="horz" wrap="square" lIns="98694" tIns="49347" rIns="98694" bIns="49347" numCol="1" spcCol="0" rtlCol="0" fromWordArt="0" anchor="t" anchorCtr="0" forceAA="0" compatLnSpc="1">
            <a:prstTxWarp prst="textNoShape">
              <a:avLst/>
            </a:prstTxWarp>
            <a:spAutoFit/>
          </a:bodyPr>
          <a:lstStyle/>
          <a:p>
            <a:r>
              <a:rPr lang="en-US" sz="1295" dirty="0">
                <a:solidFill>
                  <a:srgbClr val="C00000"/>
                </a:solidFill>
                <a:highlight>
                  <a:srgbClr val="FFFF00"/>
                </a:highlight>
                <a:cs typeface="Segoe UI"/>
              </a:rPr>
              <a:t>I</a:t>
            </a:r>
            <a:r>
              <a:rPr lang="en-US" sz="1295" b="1" dirty="0">
                <a:solidFill>
                  <a:srgbClr val="C00000"/>
                </a:solidFill>
                <a:highlight>
                  <a:srgbClr val="FFFF00"/>
                </a:highlight>
                <a:cs typeface="Segoe UI"/>
              </a:rPr>
              <a:t>MPLEMENTATION NOTE </a:t>
            </a:r>
          </a:p>
          <a:p>
            <a:r>
              <a:rPr lang="en-AU" sz="1295" dirty="0">
                <a:solidFill>
                  <a:srgbClr val="C00000"/>
                </a:solidFill>
                <a:latin typeface="Segoe UI" panose="020B0502040204020203" pitchFamily="34" charset="0"/>
              </a:rPr>
              <a:t>Example only to be edited by Council. </a:t>
            </a:r>
            <a:endParaRPr lang="en-US" sz="1295" dirty="0">
              <a:solidFill>
                <a:srgbClr val="C00000"/>
              </a:solidFill>
              <a:latin typeface="Segoe UI" panose="020B0502040204020203" pitchFamily="34" charset="0"/>
            </a:endParaRPr>
          </a:p>
        </p:txBody>
      </p:sp>
      <p:cxnSp>
        <p:nvCxnSpPr>
          <p:cNvPr id="76" name="Straight Connector 75">
            <a:extLst>
              <a:ext uri="{FF2B5EF4-FFF2-40B4-BE49-F238E27FC236}">
                <a16:creationId xmlns:a16="http://schemas.microsoft.com/office/drawing/2014/main" id="{2F437804-2D5C-C689-DBA6-877599427779}"/>
              </a:ext>
              <a:ext uri="{C183D7F6-B498-43B3-948B-1728B52AA6E4}">
                <adec:decorative xmlns:adec="http://schemas.microsoft.com/office/drawing/2017/decorative" val="1"/>
              </a:ext>
            </a:extLst>
          </p:cNvPr>
          <p:cNvCxnSpPr/>
          <p:nvPr/>
        </p:nvCxnSpPr>
        <p:spPr>
          <a:xfrm>
            <a:off x="1779196" y="9115848"/>
            <a:ext cx="525215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839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109002565"/>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hidden="1">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29" name="Rectangle 28">
            <a:extLst>
              <a:ext uri="{FF2B5EF4-FFF2-40B4-BE49-F238E27FC236}">
                <a16:creationId xmlns:a16="http://schemas.microsoft.com/office/drawing/2014/main" id="{43FA84E0-1B27-0B51-1CAF-55D9504F2B1D}"/>
              </a:ext>
              <a:ext uri="{C183D7F6-B498-43B3-948B-1728B52AA6E4}">
                <adec:decorative xmlns:adec="http://schemas.microsoft.com/office/drawing/2017/decorative" val="1"/>
              </a:ext>
            </a:extLst>
          </p:cNvPr>
          <p:cNvSpPr>
            <a:spLocks/>
          </p:cNvSpPr>
          <p:nvPr/>
        </p:nvSpPr>
        <p:spPr>
          <a:xfrm>
            <a:off x="1" y="134864"/>
            <a:ext cx="7559674" cy="3370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82"/>
          </a:p>
        </p:txBody>
      </p:sp>
      <p:sp>
        <p:nvSpPr>
          <p:cNvPr id="2" name="Title 1">
            <a:extLst>
              <a:ext uri="{FF2B5EF4-FFF2-40B4-BE49-F238E27FC236}">
                <a16:creationId xmlns:a16="http://schemas.microsoft.com/office/drawing/2014/main" id="{BCD07A95-12E0-9A1A-D217-0E7559C72713}"/>
              </a:ext>
            </a:extLst>
          </p:cNvPr>
          <p:cNvSpPr>
            <a:spLocks noGrp="1"/>
          </p:cNvSpPr>
          <p:nvPr>
            <p:ph type="title"/>
          </p:nvPr>
        </p:nvSpPr>
        <p:spPr>
          <a:xfrm>
            <a:off x="784252" y="974939"/>
            <a:ext cx="6178067" cy="425584"/>
          </a:xfrm>
        </p:spPr>
        <p:txBody>
          <a:bodyPr vert="horz"/>
          <a:lstStyle/>
          <a:p>
            <a:r>
              <a:rPr lang="en-US" sz="3000" dirty="0"/>
              <a:t>How We Use Our Technology</a:t>
            </a:r>
          </a:p>
        </p:txBody>
      </p:sp>
      <p:sp>
        <p:nvSpPr>
          <p:cNvPr id="18" name="Rectangle 17">
            <a:extLst>
              <a:ext uri="{FF2B5EF4-FFF2-40B4-BE49-F238E27FC236}">
                <a16:creationId xmlns:a16="http://schemas.microsoft.com/office/drawing/2014/main" id="{EF6F1AF9-8659-FB75-F5E8-955313C5F4F8}"/>
              </a:ext>
              <a:ext uri="{C183D7F6-B498-43B3-948B-1728B52AA6E4}">
                <adec:decorative xmlns:adec="http://schemas.microsoft.com/office/drawing/2017/decorative" val="1"/>
              </a:ext>
            </a:extLst>
          </p:cNvPr>
          <p:cNvSpPr/>
          <p:nvPr/>
        </p:nvSpPr>
        <p:spPr>
          <a:xfrm>
            <a:off x="84889" y="10188061"/>
            <a:ext cx="7395959" cy="5037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19" name="TextBox 18">
            <a:extLst>
              <a:ext uri="{FF2B5EF4-FFF2-40B4-BE49-F238E27FC236}">
                <a16:creationId xmlns:a16="http://schemas.microsoft.com/office/drawing/2014/main" id="{BF45CA4F-C21E-23D7-D219-859EB74F1018}"/>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24</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Content Placeholder 4">
            <a:extLst>
              <a:ext uri="{FF2B5EF4-FFF2-40B4-BE49-F238E27FC236}">
                <a16:creationId xmlns:a16="http://schemas.microsoft.com/office/drawing/2014/main" id="{2EDB293E-86FE-41B7-D203-03BAD42E1898}"/>
              </a:ext>
            </a:extLst>
          </p:cNvPr>
          <p:cNvSpPr txBox="1">
            <a:spLocks/>
          </p:cNvSpPr>
          <p:nvPr/>
        </p:nvSpPr>
        <p:spPr>
          <a:xfrm>
            <a:off x="784251" y="1624185"/>
            <a:ext cx="4377891" cy="1017552"/>
          </a:xfrm>
          <a:prstGeom prst="rect">
            <a:avLst/>
          </a:prstGeom>
        </p:spPr>
        <p:txBody>
          <a:bodyPr lIns="0" tIns="49347" rIns="98694" bIns="49347" anchor="t"/>
          <a:lstStyle>
            <a:lvl1pPr marL="0" indent="0" algn="l" defTabSz="871821" rtl="0" eaLnBrk="1" latinLnBrk="0" hangingPunct="1">
              <a:spcBef>
                <a:spcPts val="1144"/>
              </a:spcBef>
              <a:buClr>
                <a:schemeClr val="bg2"/>
              </a:buClr>
              <a:buFont typeface="Arial" pitchFamily="34" charset="0"/>
              <a:buNone/>
              <a:defRPr sz="1355"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71628" indent="-171628" algn="l" defTabSz="871821" rtl="0" eaLnBrk="1" latinLnBrk="0" hangingPunct="1">
              <a:spcBef>
                <a:spcPts val="381"/>
              </a:spcBef>
              <a:buClr>
                <a:schemeClr val="bg2"/>
              </a:buClr>
              <a:buFont typeface="Arial" pitchFamily="34" charset="0"/>
              <a:buChar char="•"/>
              <a:defRPr sz="1355"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480558" indent="-171628" algn="l" defTabSz="871821" rtl="0" eaLnBrk="1" latinLnBrk="0" hangingPunct="1">
              <a:spcBef>
                <a:spcPts val="381"/>
              </a:spcBef>
              <a:buClr>
                <a:schemeClr val="bg2"/>
              </a:buClr>
              <a:buFont typeface="Arial" pitchFamily="34" charset="0"/>
              <a:buChar char="•"/>
              <a:defRPr sz="1355"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789488" indent="-171628" algn="l" defTabSz="871821" rtl="0" eaLnBrk="1" latinLnBrk="0" hangingPunct="1">
              <a:spcBef>
                <a:spcPts val="381"/>
              </a:spcBef>
              <a:buClr>
                <a:schemeClr val="bg2"/>
              </a:buClr>
              <a:buFont typeface="Arial" pitchFamily="34" charset="0"/>
              <a:buChar char="•"/>
              <a:defRPr sz="1355"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064092" indent="-171628" algn="l" defTabSz="871821" rtl="0" eaLnBrk="1" latinLnBrk="0" hangingPunct="1">
              <a:spcBef>
                <a:spcPts val="381"/>
              </a:spcBef>
              <a:buClr>
                <a:schemeClr val="bg2"/>
              </a:buClr>
              <a:buFont typeface="Arial" pitchFamily="34" charset="0"/>
              <a:buChar char="•"/>
              <a:defRPr sz="1355"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514855" indent="-257427" algn="l" defTabSz="871821" rtl="0" eaLnBrk="1" latinLnBrk="0" hangingPunct="1">
              <a:spcBef>
                <a:spcPts val="381"/>
              </a:spcBef>
              <a:buClr>
                <a:schemeClr val="bg2"/>
              </a:buClr>
              <a:buFont typeface="+mj-lt"/>
              <a:buAutoNum type="arabicPeriod"/>
              <a:defRPr sz="1355"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772282" indent="-257427" algn="l" defTabSz="871821" rtl="0" eaLnBrk="1" latinLnBrk="0" hangingPunct="1">
              <a:spcBef>
                <a:spcPts val="381"/>
              </a:spcBef>
              <a:buClr>
                <a:schemeClr val="bg2"/>
              </a:buClr>
              <a:buFont typeface="+mj-lt"/>
              <a:buAutoNum type="alphaLcPeriod"/>
              <a:defRPr sz="1355"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29711" indent="-257427" algn="l" defTabSz="871821" rtl="0" eaLnBrk="1" latinLnBrk="0" hangingPunct="1">
              <a:spcBef>
                <a:spcPts val="381"/>
              </a:spcBef>
              <a:buClr>
                <a:schemeClr val="bg2"/>
              </a:buClr>
              <a:buFont typeface="+mj-lt"/>
              <a:buAutoNum type="romanLcPeriod"/>
              <a:defRPr sz="1355"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705237" indent="-217955" algn="l" defTabSz="871821" rtl="0" eaLnBrk="1" latinLnBrk="0" hangingPunct="1">
              <a:spcBef>
                <a:spcPct val="20000"/>
              </a:spcBef>
              <a:buFont typeface="Arial" pitchFamily="34" charset="0"/>
              <a:buChar char="•"/>
              <a:defRPr sz="1876" kern="1200">
                <a:solidFill>
                  <a:schemeClr val="tx1"/>
                </a:solidFill>
                <a:latin typeface="+mn-lt"/>
                <a:ea typeface="+mn-ea"/>
                <a:cs typeface="+mn-cs"/>
              </a:defRPr>
            </a:lvl9pPr>
          </a:lstStyle>
          <a:p>
            <a:pPr defTabSz="688850">
              <a:buClrTx/>
              <a:defRPr/>
            </a:pPr>
            <a:r>
              <a:rPr lang="en-AU" sz="1295" dirty="0">
                <a:solidFill>
                  <a:schemeClr val="accent6"/>
                </a:solidFill>
                <a:latin typeface="+mn-lt"/>
                <a:ea typeface="+mn-ea"/>
                <a:cs typeface="Segoe UI"/>
              </a:rPr>
              <a:t>This page provides an overview of the systems we use, how we use them, as well as some quick tips. </a:t>
            </a:r>
            <a:endParaRPr lang="en-AU" sz="1295" dirty="0">
              <a:solidFill>
                <a:schemeClr val="accent6"/>
              </a:solidFill>
              <a:latin typeface="+mn-lt"/>
            </a:endParaRPr>
          </a:p>
          <a:p>
            <a:endParaRPr lang="en-AU" sz="1462" dirty="0">
              <a:solidFill>
                <a:schemeClr val="accent6"/>
              </a:solidFill>
              <a:latin typeface="+mn-lt"/>
            </a:endParaRPr>
          </a:p>
        </p:txBody>
      </p:sp>
      <p:sp>
        <p:nvSpPr>
          <p:cNvPr id="5" name="TextBox 4">
            <a:extLst>
              <a:ext uri="{FF2B5EF4-FFF2-40B4-BE49-F238E27FC236}">
                <a16:creationId xmlns:a16="http://schemas.microsoft.com/office/drawing/2014/main" id="{5F6787FD-6B5D-4D27-3F49-B2DE13AE0611}"/>
              </a:ext>
            </a:extLst>
          </p:cNvPr>
          <p:cNvSpPr txBox="1"/>
          <p:nvPr/>
        </p:nvSpPr>
        <p:spPr>
          <a:xfrm>
            <a:off x="566711" y="2474958"/>
            <a:ext cx="2203642" cy="852941"/>
          </a:xfrm>
          <a:prstGeom prst="rect">
            <a:avLst/>
          </a:prstGeom>
          <a:solidFill>
            <a:schemeClr val="bg1"/>
          </a:solidFill>
          <a:ln>
            <a:solidFill>
              <a:srgbClr val="FF0000"/>
            </a:solidFill>
          </a:ln>
        </p:spPr>
        <p:txBody>
          <a:bodyPr rot="0" spcFirstLastPara="0" vertOverflow="overflow" horzOverflow="overflow" vert="horz" wrap="square" lIns="98694" tIns="49347" rIns="98694" bIns="49347" numCol="1" spcCol="0" rtlCol="0" fromWordArt="0" anchor="t" anchorCtr="0" forceAA="0" compatLnSpc="1">
            <a:prstTxWarp prst="textNoShape">
              <a:avLst/>
            </a:prstTxWarp>
            <a:spAutoFit/>
          </a:bodyPr>
          <a:lstStyle/>
          <a:p>
            <a:r>
              <a:rPr lang="en-US" sz="1295" dirty="0">
                <a:solidFill>
                  <a:srgbClr val="C00000"/>
                </a:solidFill>
                <a:cs typeface="Segoe UI"/>
              </a:rPr>
              <a:t>I</a:t>
            </a:r>
            <a:r>
              <a:rPr lang="en-US" sz="1295" b="1" dirty="0">
                <a:solidFill>
                  <a:srgbClr val="C00000"/>
                </a:solidFill>
                <a:cs typeface="Segoe UI"/>
              </a:rPr>
              <a:t>mplementation note </a:t>
            </a:r>
          </a:p>
          <a:p>
            <a:r>
              <a:rPr lang="en-AU" sz="1200" dirty="0">
                <a:solidFill>
                  <a:srgbClr val="C00000"/>
                </a:solidFill>
                <a:cs typeface="Segoe UI"/>
              </a:rPr>
              <a:t>Edit application software according to what is used by council </a:t>
            </a:r>
          </a:p>
        </p:txBody>
      </p:sp>
      <p:sp>
        <p:nvSpPr>
          <p:cNvPr id="10" name="Rectangle: Rounded Corners 9">
            <a:extLst>
              <a:ext uri="{FF2B5EF4-FFF2-40B4-BE49-F238E27FC236}">
                <a16:creationId xmlns:a16="http://schemas.microsoft.com/office/drawing/2014/main" id="{9C3D9F83-B185-F6D8-2F75-A10229ACBC8D}"/>
              </a:ext>
            </a:extLst>
          </p:cNvPr>
          <p:cNvSpPr/>
          <p:nvPr/>
        </p:nvSpPr>
        <p:spPr>
          <a:xfrm>
            <a:off x="726815" y="3674600"/>
            <a:ext cx="1645772" cy="33224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318" rIns="65318" rtlCol="0" anchor="ctr"/>
          <a:lstStyle>
            <a:defPPr>
              <a:defRPr lang="en-US"/>
            </a:defPPr>
            <a:lvl1pPr marL="0" algn="l" defTabSz="914110" rtl="0" eaLnBrk="1" latinLnBrk="0" hangingPunct="1">
              <a:defRPr sz="1857" kern="1200">
                <a:solidFill>
                  <a:schemeClr val="lt1"/>
                </a:solidFill>
                <a:latin typeface="+mn-lt"/>
                <a:ea typeface="+mn-ea"/>
                <a:cs typeface="+mn-cs"/>
              </a:defRPr>
            </a:lvl1pPr>
            <a:lvl2pPr marL="457055" algn="l" defTabSz="914110" rtl="0" eaLnBrk="1" latinLnBrk="0" hangingPunct="1">
              <a:defRPr sz="1857" kern="1200">
                <a:solidFill>
                  <a:schemeClr val="lt1"/>
                </a:solidFill>
                <a:latin typeface="+mn-lt"/>
                <a:ea typeface="+mn-ea"/>
                <a:cs typeface="+mn-cs"/>
              </a:defRPr>
            </a:lvl2pPr>
            <a:lvl3pPr marL="914110" algn="l" defTabSz="914110" rtl="0" eaLnBrk="1" latinLnBrk="0" hangingPunct="1">
              <a:defRPr sz="1857" kern="1200">
                <a:solidFill>
                  <a:schemeClr val="lt1"/>
                </a:solidFill>
                <a:latin typeface="+mn-lt"/>
                <a:ea typeface="+mn-ea"/>
                <a:cs typeface="+mn-cs"/>
              </a:defRPr>
            </a:lvl3pPr>
            <a:lvl4pPr marL="1371165" algn="l" defTabSz="914110" rtl="0" eaLnBrk="1" latinLnBrk="0" hangingPunct="1">
              <a:defRPr sz="1857" kern="1200">
                <a:solidFill>
                  <a:schemeClr val="lt1"/>
                </a:solidFill>
                <a:latin typeface="+mn-lt"/>
                <a:ea typeface="+mn-ea"/>
                <a:cs typeface="+mn-cs"/>
              </a:defRPr>
            </a:lvl4pPr>
            <a:lvl5pPr marL="1828218" algn="l" defTabSz="914110" rtl="0" eaLnBrk="1" latinLnBrk="0" hangingPunct="1">
              <a:defRPr sz="1857" kern="1200">
                <a:solidFill>
                  <a:schemeClr val="lt1"/>
                </a:solidFill>
                <a:latin typeface="+mn-lt"/>
                <a:ea typeface="+mn-ea"/>
                <a:cs typeface="+mn-cs"/>
              </a:defRPr>
            </a:lvl5pPr>
            <a:lvl6pPr marL="2285273" algn="l" defTabSz="914110" rtl="0" eaLnBrk="1" latinLnBrk="0" hangingPunct="1">
              <a:defRPr sz="1857" kern="1200">
                <a:solidFill>
                  <a:schemeClr val="lt1"/>
                </a:solidFill>
                <a:latin typeface="+mn-lt"/>
                <a:ea typeface="+mn-ea"/>
                <a:cs typeface="+mn-cs"/>
              </a:defRPr>
            </a:lvl6pPr>
            <a:lvl7pPr marL="2742327" algn="l" defTabSz="914110" rtl="0" eaLnBrk="1" latinLnBrk="0" hangingPunct="1">
              <a:defRPr sz="1857" kern="1200">
                <a:solidFill>
                  <a:schemeClr val="lt1"/>
                </a:solidFill>
                <a:latin typeface="+mn-lt"/>
                <a:ea typeface="+mn-ea"/>
                <a:cs typeface="+mn-cs"/>
              </a:defRPr>
            </a:lvl7pPr>
            <a:lvl8pPr marL="3199383" algn="l" defTabSz="914110" rtl="0" eaLnBrk="1" latinLnBrk="0" hangingPunct="1">
              <a:defRPr sz="1857" kern="1200">
                <a:solidFill>
                  <a:schemeClr val="lt1"/>
                </a:solidFill>
                <a:latin typeface="+mn-lt"/>
                <a:ea typeface="+mn-ea"/>
                <a:cs typeface="+mn-cs"/>
              </a:defRPr>
            </a:lvl8pPr>
            <a:lvl9pPr marL="3656437" algn="l" defTabSz="914110" rtl="0" eaLnBrk="1" latinLnBrk="0" hangingPunct="1">
              <a:defRPr sz="1857" kern="1200">
                <a:solidFill>
                  <a:schemeClr val="lt1"/>
                </a:solidFill>
                <a:latin typeface="+mn-lt"/>
                <a:ea typeface="+mn-ea"/>
                <a:cs typeface="+mn-cs"/>
              </a:defRPr>
            </a:lvl9pPr>
          </a:lstStyle>
          <a:p>
            <a:pPr algn="ctr" defTabSz="688850">
              <a:spcAft>
                <a:spcPts val="831"/>
              </a:spcAft>
              <a:defRPr/>
            </a:pPr>
            <a:r>
              <a:rPr lang="en-AU" sz="1200" b="1" dirty="0">
                <a:solidFill>
                  <a:schemeClr val="accent6"/>
                </a:solidFill>
                <a:cs typeface="Segoe UI Semibold"/>
              </a:rPr>
              <a:t>Tech 1</a:t>
            </a:r>
          </a:p>
        </p:txBody>
      </p:sp>
      <p:sp>
        <p:nvSpPr>
          <p:cNvPr id="4" name="Content Placeholder 7">
            <a:extLst>
              <a:ext uri="{FF2B5EF4-FFF2-40B4-BE49-F238E27FC236}">
                <a16:creationId xmlns:a16="http://schemas.microsoft.com/office/drawing/2014/main" id="{00F7BEED-C4F1-7A5B-A5A5-64421314BF3D}"/>
              </a:ext>
            </a:extLst>
          </p:cNvPr>
          <p:cNvSpPr txBox="1">
            <a:spLocks/>
          </p:cNvSpPr>
          <p:nvPr/>
        </p:nvSpPr>
        <p:spPr>
          <a:xfrm>
            <a:off x="566711" y="4110691"/>
            <a:ext cx="1971827" cy="4727585"/>
          </a:xfrm>
          <a:prstGeom prst="rect">
            <a:avLst/>
          </a:prstGeom>
          <a:solidFill>
            <a:schemeClr val="bg1">
              <a:lumMod val="95000"/>
            </a:schemeClr>
          </a:solidFill>
          <a:effectLst/>
        </p:spPr>
        <p:txBody>
          <a:bodyPr vert="horz" wrap="square" lIns="87231" tIns="108000" rIns="87231" bIns="74769" numCol="1" spcCol="180000" rtlCol="0" anchor="t">
            <a:noAutofit/>
          </a:bodyPr>
          <a:lstStyle>
            <a:lvl1pPr marL="0" indent="0" algn="l" defTabSz="995230" rtl="0" eaLnBrk="1" latinLnBrk="0" hangingPunct="1">
              <a:spcBef>
                <a:spcPts val="1306"/>
              </a:spcBef>
              <a:buFont typeface="Arial" pitchFamily="34" charset="0"/>
              <a:buNone/>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19592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54858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90124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214718"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587734" indent="-293868" algn="l" defTabSz="995230" rtl="0" eaLnBrk="1" latinLnBrk="0" hangingPunct="1">
              <a:spcBef>
                <a:spcPts val="436"/>
              </a:spcBef>
              <a:buClr>
                <a:schemeClr val="bg2"/>
              </a:buClr>
              <a:buFont typeface="+mj-lt"/>
              <a:buAutoNum type="arabicPeriod"/>
              <a:defRPr sz="1626"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81600" indent="-293868" algn="l" defTabSz="995230" rtl="0" eaLnBrk="1" latinLnBrk="0" hangingPunct="1">
              <a:spcBef>
                <a:spcPts val="436"/>
              </a:spcBef>
              <a:buClr>
                <a:schemeClr val="bg2"/>
              </a:buClr>
              <a:buFont typeface="+mj-lt"/>
              <a:buAutoNum type="alphaLcPeriod"/>
              <a:defRPr sz="1626"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175467" indent="-293868" algn="l" defTabSz="995230" rtl="0" eaLnBrk="1" latinLnBrk="0" hangingPunct="1">
              <a:spcBef>
                <a:spcPts val="436"/>
              </a:spcBef>
              <a:buClr>
                <a:schemeClr val="bg2"/>
              </a:buClr>
              <a:buFont typeface="+mj-lt"/>
              <a:buAutoNum type="romanLcPeriod"/>
              <a:defRPr sz="1626"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229720" indent="-248807" algn="l" defTabSz="995230" rtl="0" eaLnBrk="1" latinLnBrk="0" hangingPunct="1">
              <a:spcBef>
                <a:spcPct val="20000"/>
              </a:spcBef>
              <a:buFont typeface="Arial" pitchFamily="34" charset="0"/>
              <a:buChar char="•"/>
              <a:defRPr sz="2191" kern="1200">
                <a:solidFill>
                  <a:schemeClr val="tx1"/>
                </a:solidFill>
                <a:latin typeface="+mn-lt"/>
                <a:ea typeface="+mn-ea"/>
                <a:cs typeface="+mn-cs"/>
              </a:defRPr>
            </a:lvl9pPr>
          </a:lstStyle>
          <a:p>
            <a:pPr defTabSz="688850">
              <a:spcBef>
                <a:spcPts val="0"/>
              </a:spcBef>
              <a:spcAft>
                <a:spcPts val="623"/>
              </a:spcAft>
              <a:defRPr/>
            </a:pPr>
            <a:r>
              <a:rPr lang="en-AU" sz="1000" dirty="0">
                <a:latin typeface="+mn-lt"/>
                <a:ea typeface="+mn-ea"/>
                <a:cs typeface="+mn-cs"/>
              </a:rPr>
              <a:t>We use Tech 1 to manage enquiries. These are divided into PLAs and PIRs. </a:t>
            </a:r>
            <a:endParaRPr lang="en-AU" sz="1000" dirty="0">
              <a:latin typeface="+mn-lt"/>
              <a:ea typeface="+mn-ea"/>
              <a:cs typeface="Segoe UI Semibold" panose="020B0702040204020203" pitchFamily="34" charset="0"/>
            </a:endParaRPr>
          </a:p>
          <a:p>
            <a:pPr defTabSz="688850">
              <a:spcBef>
                <a:spcPts val="0"/>
              </a:spcBef>
              <a:spcAft>
                <a:spcPts val="623"/>
              </a:spcAft>
              <a:defRPr/>
            </a:pPr>
            <a:r>
              <a:rPr lang="en-AU" sz="1000" dirty="0">
                <a:latin typeface="+mn-lt"/>
                <a:ea typeface="+mn-ea"/>
                <a:cs typeface="Segoe UI Semibold" panose="020B0702040204020203" pitchFamily="34" charset="0"/>
              </a:rPr>
              <a:t>PLA: </a:t>
            </a:r>
          </a:p>
          <a:p>
            <a:pPr marL="118688" indent="-118688" defTabSz="688850">
              <a:spcBef>
                <a:spcPts val="0"/>
              </a:spcBef>
              <a:spcAft>
                <a:spcPts val="623"/>
              </a:spcAft>
              <a:buFont typeface="Arial" panose="020B0604020202020204" pitchFamily="34" charset="0"/>
              <a:buChar char="•"/>
              <a:defRPr/>
            </a:pPr>
            <a:r>
              <a:rPr lang="en-AU" sz="1000" dirty="0">
                <a:latin typeface="+mn-lt"/>
                <a:ea typeface="+mn-ea"/>
                <a:cs typeface="+mn-cs"/>
              </a:rPr>
              <a:t>Used to capture informal enquiries</a:t>
            </a:r>
          </a:p>
          <a:p>
            <a:pPr marL="118688" indent="-118688" defTabSz="688850">
              <a:spcBef>
                <a:spcPts val="0"/>
              </a:spcBef>
              <a:spcAft>
                <a:spcPts val="623"/>
              </a:spcAft>
              <a:buFont typeface="Arial" panose="020B0604020202020204" pitchFamily="34" charset="0"/>
              <a:buChar char="•"/>
              <a:defRPr/>
            </a:pPr>
            <a:r>
              <a:rPr lang="en-AU" sz="1000" dirty="0">
                <a:latin typeface="+mn-lt"/>
                <a:ea typeface="+mn-ea"/>
                <a:cs typeface="+mn-cs"/>
              </a:rPr>
              <a:t>Capture the nature of the enquiry (in detail), how it came through (verbal/written advice) and what advice was given.</a:t>
            </a:r>
          </a:p>
          <a:p>
            <a:pPr marL="118688" indent="-118688" defTabSz="688850">
              <a:spcBef>
                <a:spcPts val="0"/>
              </a:spcBef>
              <a:spcAft>
                <a:spcPts val="623"/>
              </a:spcAft>
              <a:buFont typeface="Arial" panose="020B0604020202020204" pitchFamily="34" charset="0"/>
              <a:buChar char="•"/>
              <a:defRPr/>
            </a:pPr>
            <a:r>
              <a:rPr lang="en-AU" sz="1000" dirty="0">
                <a:latin typeface="+mn-lt"/>
                <a:ea typeface="+mn-ea"/>
                <a:cs typeface="+mn-cs"/>
              </a:rPr>
              <a:t>Every time that you create a PLA it creates a new enquiry number. Ensure to close a PLA for it to save.</a:t>
            </a:r>
          </a:p>
          <a:p>
            <a:pPr defTabSz="688850">
              <a:spcBef>
                <a:spcPts val="0"/>
              </a:spcBef>
              <a:spcAft>
                <a:spcPts val="623"/>
              </a:spcAft>
              <a:defRPr/>
            </a:pPr>
            <a:r>
              <a:rPr lang="en-AU" sz="1000" dirty="0">
                <a:solidFill>
                  <a:prstClr val="black"/>
                </a:solidFill>
                <a:latin typeface="+mn-lt"/>
                <a:ea typeface="+mn-ea"/>
                <a:cs typeface="Segoe UI Semibold" panose="020B0702040204020203" pitchFamily="34" charset="0"/>
              </a:rPr>
              <a:t>PIR:</a:t>
            </a:r>
          </a:p>
          <a:p>
            <a:pPr marL="118688" indent="-118688" defTabSz="688850">
              <a:spcBef>
                <a:spcPts val="0"/>
              </a:spcBef>
              <a:spcAft>
                <a:spcPts val="623"/>
              </a:spcAft>
              <a:buFont typeface="Arial" panose="020B0604020202020204" pitchFamily="34" charset="0"/>
              <a:buChar char="•"/>
              <a:defRPr/>
            </a:pPr>
            <a:r>
              <a:rPr lang="en-AU" sz="1000" dirty="0">
                <a:solidFill>
                  <a:prstClr val="black"/>
                </a:solidFill>
                <a:latin typeface="+mn-lt"/>
                <a:ea typeface="+mn-ea"/>
                <a:cs typeface="+mn-cs"/>
              </a:rPr>
              <a:t>Used to capture formal enquiries in a form format.</a:t>
            </a:r>
          </a:p>
          <a:p>
            <a:pPr marL="118688" indent="-118688" defTabSz="688850">
              <a:spcBef>
                <a:spcPts val="0"/>
              </a:spcBef>
              <a:spcAft>
                <a:spcPts val="623"/>
              </a:spcAft>
              <a:buFont typeface="Arial" panose="020B0604020202020204" pitchFamily="34" charset="0"/>
              <a:buChar char="•"/>
              <a:defRPr/>
            </a:pPr>
            <a:r>
              <a:rPr lang="en-AU" sz="1000" dirty="0">
                <a:solidFill>
                  <a:prstClr val="black"/>
                </a:solidFill>
                <a:latin typeface="+mn-lt"/>
                <a:ea typeface="+mn-ea"/>
                <a:cs typeface="+mn-cs"/>
              </a:rPr>
              <a:t>Records a broad range of information and advice on a potential project.</a:t>
            </a:r>
          </a:p>
        </p:txBody>
      </p:sp>
      <p:pic>
        <p:nvPicPr>
          <p:cNvPr id="12" name="Graphic 11">
            <a:extLst>
              <a:ext uri="{FF2B5EF4-FFF2-40B4-BE49-F238E27FC236}">
                <a16:creationId xmlns:a16="http://schemas.microsoft.com/office/drawing/2014/main" id="{25C04BB2-7DDA-6173-C92E-4D449C1CC46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5244962" y="1486070"/>
            <a:ext cx="1799103" cy="1819664"/>
          </a:xfrm>
          <a:prstGeom prst="rect">
            <a:avLst/>
          </a:prstGeom>
        </p:spPr>
      </p:pic>
      <p:sp>
        <p:nvSpPr>
          <p:cNvPr id="13" name="Rectangle: Rounded Corners 12">
            <a:extLst>
              <a:ext uri="{FF2B5EF4-FFF2-40B4-BE49-F238E27FC236}">
                <a16:creationId xmlns:a16="http://schemas.microsoft.com/office/drawing/2014/main" id="{D1CB1999-C785-A43F-0172-5EF0FB0DBF35}"/>
              </a:ext>
            </a:extLst>
          </p:cNvPr>
          <p:cNvSpPr/>
          <p:nvPr/>
        </p:nvSpPr>
        <p:spPr>
          <a:xfrm>
            <a:off x="3034612" y="3674599"/>
            <a:ext cx="1687910" cy="37952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923" rIns="24923" rtlCol="0" anchor="ctr"/>
          <a:lstStyle/>
          <a:p>
            <a:pPr algn="ctr" defTabSz="688850">
              <a:spcAft>
                <a:spcPts val="831"/>
              </a:spcAft>
              <a:defRPr/>
            </a:pPr>
            <a:r>
              <a:rPr lang="en-AU" sz="1200" b="1" dirty="0">
                <a:solidFill>
                  <a:schemeClr val="accent6"/>
                </a:solidFill>
                <a:cs typeface="Segoe UI Semibold"/>
              </a:rPr>
              <a:t>Objective navigator</a:t>
            </a:r>
          </a:p>
        </p:txBody>
      </p:sp>
      <p:sp>
        <p:nvSpPr>
          <p:cNvPr id="7" name="Content Placeholder 7">
            <a:extLst>
              <a:ext uri="{FF2B5EF4-FFF2-40B4-BE49-F238E27FC236}">
                <a16:creationId xmlns:a16="http://schemas.microsoft.com/office/drawing/2014/main" id="{DE4374BA-97DA-040E-C897-9544557E6B7B}"/>
              </a:ext>
            </a:extLst>
          </p:cNvPr>
          <p:cNvSpPr txBox="1">
            <a:spLocks/>
          </p:cNvSpPr>
          <p:nvPr/>
        </p:nvSpPr>
        <p:spPr>
          <a:xfrm>
            <a:off x="2893209" y="4125629"/>
            <a:ext cx="1960151" cy="4727888"/>
          </a:xfrm>
          <a:prstGeom prst="rect">
            <a:avLst/>
          </a:prstGeom>
          <a:solidFill>
            <a:schemeClr val="bg1">
              <a:lumMod val="95000"/>
            </a:schemeClr>
          </a:solidFill>
          <a:effectLst/>
        </p:spPr>
        <p:txBody>
          <a:bodyPr vert="horz" wrap="square" lIns="87231" tIns="108000" rIns="87231" bIns="74769" numCol="1" spcCol="180000" rtlCol="0" anchor="t">
            <a:noAutofit/>
          </a:bodyPr>
          <a:lstStyle>
            <a:lvl1pPr marL="0" indent="0" algn="l" defTabSz="995230" rtl="0" eaLnBrk="1" latinLnBrk="0" hangingPunct="1">
              <a:spcBef>
                <a:spcPts val="1306"/>
              </a:spcBef>
              <a:buFont typeface="Arial" pitchFamily="34" charset="0"/>
              <a:buNone/>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19592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54858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90124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214718"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587734" indent="-293868" algn="l" defTabSz="995230" rtl="0" eaLnBrk="1" latinLnBrk="0" hangingPunct="1">
              <a:spcBef>
                <a:spcPts val="436"/>
              </a:spcBef>
              <a:buClr>
                <a:schemeClr val="bg2"/>
              </a:buClr>
              <a:buFont typeface="+mj-lt"/>
              <a:buAutoNum type="arabicPeriod"/>
              <a:defRPr sz="1626"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81600" indent="-293868" algn="l" defTabSz="995230" rtl="0" eaLnBrk="1" latinLnBrk="0" hangingPunct="1">
              <a:spcBef>
                <a:spcPts val="436"/>
              </a:spcBef>
              <a:buClr>
                <a:schemeClr val="bg2"/>
              </a:buClr>
              <a:buFont typeface="+mj-lt"/>
              <a:buAutoNum type="alphaLcPeriod"/>
              <a:defRPr sz="1626"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175467" indent="-293868" algn="l" defTabSz="995230" rtl="0" eaLnBrk="1" latinLnBrk="0" hangingPunct="1">
              <a:spcBef>
                <a:spcPts val="436"/>
              </a:spcBef>
              <a:buClr>
                <a:schemeClr val="bg2"/>
              </a:buClr>
              <a:buFont typeface="+mj-lt"/>
              <a:buAutoNum type="romanLcPeriod"/>
              <a:defRPr sz="1626"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229720" indent="-248807" algn="l" defTabSz="995230" rtl="0" eaLnBrk="1" latinLnBrk="0" hangingPunct="1">
              <a:spcBef>
                <a:spcPct val="20000"/>
              </a:spcBef>
              <a:buFont typeface="Arial" pitchFamily="34" charset="0"/>
              <a:buChar char="•"/>
              <a:defRPr sz="2191" kern="1200">
                <a:solidFill>
                  <a:schemeClr val="tx1"/>
                </a:solidFill>
                <a:latin typeface="+mn-lt"/>
                <a:ea typeface="+mn-ea"/>
                <a:cs typeface="+mn-cs"/>
              </a:defRPr>
            </a:lvl9pPr>
          </a:lstStyle>
          <a:p>
            <a:pPr defTabSz="688850">
              <a:spcBef>
                <a:spcPts val="0"/>
              </a:spcBef>
              <a:spcAft>
                <a:spcPts val="623"/>
              </a:spcAft>
              <a:defRPr/>
            </a:pPr>
            <a:r>
              <a:rPr lang="en-AU" sz="1000" dirty="0">
                <a:latin typeface="+mn-lt"/>
                <a:ea typeface="+mn-ea"/>
                <a:cs typeface="+mn-cs"/>
              </a:rPr>
              <a:t>We use Objective Navigator to manage applications.</a:t>
            </a:r>
          </a:p>
          <a:p>
            <a:pPr marL="118688" indent="-118688" defTabSz="688850">
              <a:spcBef>
                <a:spcPts val="0"/>
              </a:spcBef>
              <a:spcAft>
                <a:spcPts val="623"/>
              </a:spcAft>
              <a:buFont typeface="Arial" panose="020B0604020202020204" pitchFamily="34" charset="0"/>
              <a:buChar char="•"/>
              <a:defRPr/>
            </a:pPr>
            <a:r>
              <a:rPr lang="en-AU" sz="1000" dirty="0">
                <a:latin typeface="+mn-lt"/>
                <a:ea typeface="+mn-ea"/>
                <a:cs typeface="+mn-cs"/>
              </a:rPr>
              <a:t>For each planning application, we save the application, the relevant documents, and the correspondence with a WYP number. Tip: when the admin team allocates an application to a planner, it includes a WYP number.</a:t>
            </a:r>
          </a:p>
          <a:p>
            <a:pPr marL="118688" indent="-118688" defTabSz="688850">
              <a:spcBef>
                <a:spcPts val="0"/>
              </a:spcBef>
              <a:spcAft>
                <a:spcPts val="623"/>
              </a:spcAft>
              <a:buFont typeface="Arial" panose="020B0604020202020204" pitchFamily="34" charset="0"/>
              <a:buChar char="•"/>
              <a:defRPr/>
            </a:pPr>
            <a:r>
              <a:rPr lang="en-AU" sz="1000" dirty="0">
                <a:latin typeface="+mn-lt"/>
                <a:ea typeface="+mn-ea"/>
                <a:cs typeface="+mn-cs"/>
              </a:rPr>
              <a:t>If you drag and drop a document it will require you to fill out some custom fields – always ensure to fill them out.</a:t>
            </a:r>
          </a:p>
          <a:p>
            <a:pPr marL="118688" indent="-118688" defTabSz="688850">
              <a:spcBef>
                <a:spcPts val="0"/>
              </a:spcBef>
              <a:spcAft>
                <a:spcPts val="623"/>
              </a:spcAft>
              <a:buFont typeface="Arial" panose="020B0604020202020204" pitchFamily="34" charset="0"/>
              <a:buChar char="•"/>
              <a:defRPr/>
            </a:pPr>
            <a:r>
              <a:rPr lang="en-AU" sz="1000" dirty="0">
                <a:latin typeface="+mn-lt"/>
                <a:ea typeface="+mn-ea"/>
                <a:cs typeface="+mn-cs"/>
              </a:rPr>
              <a:t>Every document you save needs to follow a naming guide: WYP &gt; Document type &gt; Location</a:t>
            </a:r>
          </a:p>
        </p:txBody>
      </p:sp>
      <p:sp>
        <p:nvSpPr>
          <p:cNvPr id="15" name="Rectangle: Rounded Corners 14">
            <a:extLst>
              <a:ext uri="{FF2B5EF4-FFF2-40B4-BE49-F238E27FC236}">
                <a16:creationId xmlns:a16="http://schemas.microsoft.com/office/drawing/2014/main" id="{C7C830CA-791D-B507-2C88-CE4ACEF44502}"/>
              </a:ext>
            </a:extLst>
          </p:cNvPr>
          <p:cNvSpPr/>
          <p:nvPr/>
        </p:nvSpPr>
        <p:spPr>
          <a:xfrm>
            <a:off x="5331119" y="3674599"/>
            <a:ext cx="1643350" cy="37952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9347" rIns="0" bIns="49347" rtlCol="0" anchor="ctr"/>
          <a:lstStyle/>
          <a:p>
            <a:pPr algn="ctr" defTabSz="688850">
              <a:spcAft>
                <a:spcPts val="831"/>
              </a:spcAft>
              <a:defRPr/>
            </a:pPr>
            <a:r>
              <a:rPr lang="en-AU" sz="1200" b="1" dirty="0">
                <a:solidFill>
                  <a:schemeClr val="accent6"/>
                </a:solidFill>
                <a:cs typeface="Segoe UI Semibold"/>
              </a:rPr>
              <a:t>Email inbox</a:t>
            </a:r>
          </a:p>
        </p:txBody>
      </p:sp>
      <p:sp>
        <p:nvSpPr>
          <p:cNvPr id="9" name="Content Placeholder 7">
            <a:extLst>
              <a:ext uri="{FF2B5EF4-FFF2-40B4-BE49-F238E27FC236}">
                <a16:creationId xmlns:a16="http://schemas.microsoft.com/office/drawing/2014/main" id="{0C7E65C8-C6A9-1472-5662-255300C6E411}"/>
              </a:ext>
            </a:extLst>
          </p:cNvPr>
          <p:cNvSpPr txBox="1">
            <a:spLocks/>
          </p:cNvSpPr>
          <p:nvPr/>
        </p:nvSpPr>
        <p:spPr>
          <a:xfrm>
            <a:off x="5190157" y="4125932"/>
            <a:ext cx="1957913" cy="4727585"/>
          </a:xfrm>
          <a:prstGeom prst="rect">
            <a:avLst/>
          </a:prstGeom>
          <a:solidFill>
            <a:schemeClr val="bg1">
              <a:lumMod val="95000"/>
            </a:schemeClr>
          </a:solidFill>
          <a:effectLst/>
        </p:spPr>
        <p:txBody>
          <a:bodyPr vert="horz" wrap="square" lIns="87231" tIns="108000" rIns="87231" bIns="74769" numCol="1" spcCol="180000" rtlCol="0" anchor="t">
            <a:noAutofit/>
          </a:bodyPr>
          <a:lstStyle>
            <a:lvl1pPr marL="0" indent="0" algn="l" defTabSz="995230" rtl="0" eaLnBrk="1" latinLnBrk="0" hangingPunct="1">
              <a:spcBef>
                <a:spcPts val="1306"/>
              </a:spcBef>
              <a:buFont typeface="Arial" pitchFamily="34" charset="0"/>
              <a:buNone/>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19592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54858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901242"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214718" indent="-195922" algn="l" defTabSz="995230" rtl="0" eaLnBrk="1" latinLnBrk="0" hangingPunct="1">
              <a:spcBef>
                <a:spcPts val="436"/>
              </a:spcBef>
              <a:buClr>
                <a:schemeClr val="bg2"/>
              </a:buClr>
              <a:buFont typeface="Arial" pitchFamily="34" charset="0"/>
              <a:buChar char="•"/>
              <a:defRPr sz="105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587734" indent="-293868" algn="l" defTabSz="995230" rtl="0" eaLnBrk="1" latinLnBrk="0" hangingPunct="1">
              <a:spcBef>
                <a:spcPts val="436"/>
              </a:spcBef>
              <a:buClr>
                <a:schemeClr val="bg2"/>
              </a:buClr>
              <a:buFont typeface="+mj-lt"/>
              <a:buAutoNum type="arabicPeriod"/>
              <a:defRPr sz="1626"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81600" indent="-293868" algn="l" defTabSz="995230" rtl="0" eaLnBrk="1" latinLnBrk="0" hangingPunct="1">
              <a:spcBef>
                <a:spcPts val="436"/>
              </a:spcBef>
              <a:buClr>
                <a:schemeClr val="bg2"/>
              </a:buClr>
              <a:buFont typeface="+mj-lt"/>
              <a:buAutoNum type="alphaLcPeriod"/>
              <a:defRPr sz="1626"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175467" indent="-293868" algn="l" defTabSz="995230" rtl="0" eaLnBrk="1" latinLnBrk="0" hangingPunct="1">
              <a:spcBef>
                <a:spcPts val="436"/>
              </a:spcBef>
              <a:buClr>
                <a:schemeClr val="bg2"/>
              </a:buClr>
              <a:buFont typeface="+mj-lt"/>
              <a:buAutoNum type="romanLcPeriod"/>
              <a:defRPr sz="1626"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229720" indent="-248807" algn="l" defTabSz="995230" rtl="0" eaLnBrk="1" latinLnBrk="0" hangingPunct="1">
              <a:spcBef>
                <a:spcPct val="20000"/>
              </a:spcBef>
              <a:buFont typeface="Arial" pitchFamily="34" charset="0"/>
              <a:buChar char="•"/>
              <a:defRPr sz="2191" kern="1200">
                <a:solidFill>
                  <a:schemeClr val="tx1"/>
                </a:solidFill>
                <a:latin typeface="+mn-lt"/>
                <a:ea typeface="+mn-ea"/>
                <a:cs typeface="+mn-cs"/>
              </a:defRPr>
            </a:lvl9pPr>
          </a:lstStyle>
          <a:p>
            <a:pPr defTabSz="688850">
              <a:spcBef>
                <a:spcPts val="0"/>
              </a:spcBef>
              <a:spcAft>
                <a:spcPts val="623"/>
              </a:spcAft>
              <a:defRPr/>
            </a:pPr>
            <a:r>
              <a:rPr lang="en-AU" sz="1000" dirty="0">
                <a:latin typeface="+mn-lt"/>
                <a:ea typeface="+mn-ea"/>
                <a:cs typeface="+mn-cs"/>
              </a:rPr>
              <a:t>Planning permit applications come through here and get transferred to Objective Navigator</a:t>
            </a:r>
            <a:endParaRPr lang="en-AU" sz="1200" dirty="0">
              <a:latin typeface="+mn-lt"/>
              <a:ea typeface="+mn-ea"/>
              <a:cs typeface="+mn-cs"/>
            </a:endParaRPr>
          </a:p>
          <a:p>
            <a:pPr marL="118567" indent="-118567" defTabSz="688850">
              <a:spcBef>
                <a:spcPts val="0"/>
              </a:spcBef>
              <a:spcAft>
                <a:spcPts val="623"/>
              </a:spcAft>
              <a:buFont typeface="Arial" panose="020B0604020202020204" pitchFamily="34" charset="0"/>
              <a:buChar char="•"/>
              <a:defRPr/>
            </a:pPr>
            <a:r>
              <a:rPr lang="en-AU" sz="1000" dirty="0">
                <a:latin typeface="+mn-lt"/>
                <a:ea typeface="+mn-ea"/>
                <a:cs typeface="+mn-cs"/>
              </a:rPr>
              <a:t>Enquiries that come through here get captured in Tech 1</a:t>
            </a:r>
            <a:endParaRPr lang="en-AU" sz="1000" dirty="0">
              <a:latin typeface="+mn-lt"/>
              <a:ea typeface="+mn-ea"/>
              <a:cs typeface="Segoe UI"/>
            </a:endParaRPr>
          </a:p>
          <a:p>
            <a:pPr marL="118567" indent="-118567" defTabSz="688850">
              <a:spcBef>
                <a:spcPts val="0"/>
              </a:spcBef>
              <a:spcAft>
                <a:spcPts val="623"/>
              </a:spcAft>
              <a:buFont typeface="Arial" panose="020B0604020202020204" pitchFamily="34" charset="0"/>
              <a:buChar char="•"/>
              <a:defRPr/>
            </a:pPr>
            <a:r>
              <a:rPr lang="en-AU" sz="1000" dirty="0">
                <a:latin typeface="+mn-lt"/>
                <a:ea typeface="+mn-ea"/>
                <a:cs typeface="+mn-cs"/>
              </a:rPr>
              <a:t>Check the inbox every morning to see if there is anything specifically addressed to you. Take it out to avoid duplication of effort.</a:t>
            </a:r>
            <a:endParaRPr lang="en-AU" sz="1000" dirty="0">
              <a:latin typeface="+mn-lt"/>
              <a:ea typeface="+mn-ea"/>
              <a:cs typeface="Segoe UI"/>
            </a:endParaRPr>
          </a:p>
        </p:txBody>
      </p:sp>
      <p:sp>
        <p:nvSpPr>
          <p:cNvPr id="22" name="TextBox 21">
            <a:extLst>
              <a:ext uri="{FF2B5EF4-FFF2-40B4-BE49-F238E27FC236}">
                <a16:creationId xmlns:a16="http://schemas.microsoft.com/office/drawing/2014/main" id="{DD006368-4CD5-4D43-BC6C-9DB42363FED7}"/>
              </a:ext>
            </a:extLst>
          </p:cNvPr>
          <p:cNvSpPr txBox="1"/>
          <p:nvPr/>
        </p:nvSpPr>
        <p:spPr>
          <a:xfrm>
            <a:off x="1668532" y="8983963"/>
            <a:ext cx="5451523" cy="1037607"/>
          </a:xfrm>
          <a:prstGeom prst="rect">
            <a:avLst/>
          </a:prstGeom>
          <a:noFill/>
          <a:ln>
            <a:solidFill>
              <a:srgbClr val="FF0000"/>
            </a:solidFill>
          </a:ln>
        </p:spPr>
        <p:txBody>
          <a:bodyPr rot="0" spcFirstLastPara="0" vertOverflow="overflow" horzOverflow="overflow" vert="horz" wrap="square" lIns="98694" tIns="49347" rIns="98694" bIns="49347" numCol="1" spcCol="0" rtlCol="0" fromWordArt="0" anchor="t" anchorCtr="0" forceAA="0" compatLnSpc="1">
            <a:prstTxWarp prst="textNoShape">
              <a:avLst/>
            </a:prstTxWarp>
            <a:spAutoFit/>
          </a:bodyPr>
          <a:lstStyle/>
          <a:p>
            <a:r>
              <a:rPr lang="en-US" sz="1295" dirty="0">
                <a:solidFill>
                  <a:srgbClr val="C00000"/>
                </a:solidFill>
                <a:cs typeface="Segoe UI"/>
              </a:rPr>
              <a:t>I</a:t>
            </a:r>
            <a:r>
              <a:rPr lang="en-US" sz="1295" b="1" dirty="0">
                <a:solidFill>
                  <a:srgbClr val="C00000"/>
                </a:solidFill>
                <a:cs typeface="Segoe UI"/>
              </a:rPr>
              <a:t>mplementation note </a:t>
            </a:r>
          </a:p>
          <a:p>
            <a:r>
              <a:rPr lang="en-AU" sz="1200" dirty="0">
                <a:solidFill>
                  <a:srgbClr val="C00000"/>
                </a:solidFill>
                <a:cs typeface="Segoe UI"/>
              </a:rPr>
              <a:t>The next few pages will be useful for new starters at council. These can be deleted and edited as appropriate based on the tech services used by council. The above technology is an example only and should be edited to suit your council's programs</a:t>
            </a:r>
            <a:endParaRPr lang="en-US" sz="1200" dirty="0" err="1">
              <a:solidFill>
                <a:srgbClr val="C00000"/>
              </a:solidFill>
              <a:cs typeface="Segoe UI" panose="020B0502040204020203" pitchFamily="34" charset="0"/>
            </a:endParaRPr>
          </a:p>
        </p:txBody>
      </p:sp>
    </p:spTree>
    <p:extLst>
      <p:ext uri="{BB962C8B-B14F-4D97-AF65-F5344CB8AC3E}">
        <p14:creationId xmlns:p14="http://schemas.microsoft.com/office/powerpoint/2010/main" val="3376612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38AB140F-1737-2526-CE91-E2B41BE3806D}"/>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109352757"/>
              </p:ext>
            </p:extLst>
          </p:nvPr>
        </p:nvGraphicFramePr>
        <p:xfrm>
          <a:off x="79925" y="2730195"/>
          <a:ext cx="1100" cy="1100"/>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7" name="Object 26" hidden="1">
                        <a:extLst>
                          <a:ext uri="{FF2B5EF4-FFF2-40B4-BE49-F238E27FC236}">
                            <a16:creationId xmlns:a16="http://schemas.microsoft.com/office/drawing/2014/main" id="{38AB140F-1737-2526-CE91-E2B41BE3806D}"/>
                          </a:ext>
                          <a:ext uri="{C183D7F6-B498-43B3-948B-1728B52AA6E4}">
                            <adec:decorative xmlns:adec="http://schemas.microsoft.com/office/drawing/2017/decorative" val="1"/>
                          </a:ext>
                        </a:extLst>
                      </p:cNvPr>
                      <p:cNvPicPr/>
                      <p:nvPr/>
                    </p:nvPicPr>
                    <p:blipFill>
                      <a:blip r:embed="rId5"/>
                      <a:stretch>
                        <a:fillRect/>
                      </a:stretch>
                    </p:blipFill>
                    <p:spPr>
                      <a:xfrm>
                        <a:off x="79925" y="2730195"/>
                        <a:ext cx="1100" cy="1100"/>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078EEF2A-F91B-3DC0-26FD-D1D885E8F4E9}"/>
              </a:ext>
              <a:ext uri="{C183D7F6-B498-43B3-948B-1728B52AA6E4}">
                <adec:decorative xmlns:adec="http://schemas.microsoft.com/office/drawing/2017/decorative" val="1"/>
              </a:ext>
            </a:extLst>
          </p:cNvPr>
          <p:cNvSpPr/>
          <p:nvPr/>
        </p:nvSpPr>
        <p:spPr>
          <a:xfrm>
            <a:off x="3639" y="145623"/>
            <a:ext cx="7556036" cy="43907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82"/>
          </a:p>
        </p:txBody>
      </p:sp>
      <p:sp>
        <p:nvSpPr>
          <p:cNvPr id="111" name="Rectangle 110">
            <a:extLst>
              <a:ext uri="{FF2B5EF4-FFF2-40B4-BE49-F238E27FC236}">
                <a16:creationId xmlns:a16="http://schemas.microsoft.com/office/drawing/2014/main" id="{00FA0EF7-237A-40B7-7BED-A61B4F4947D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64455" y="2019304"/>
            <a:ext cx="4245328" cy="8342475"/>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Rectangle 97">
            <a:extLst>
              <a:ext uri="{FF2B5EF4-FFF2-40B4-BE49-F238E27FC236}">
                <a16:creationId xmlns:a16="http://schemas.microsoft.com/office/drawing/2014/main" id="{295E4CB4-2E78-D128-7100-5F42015F4FB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866900" y="2019304"/>
            <a:ext cx="1220695" cy="834290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000"/>
          </a:p>
        </p:txBody>
      </p:sp>
      <p:sp>
        <p:nvSpPr>
          <p:cNvPr id="9" name="Text Placeholder 2">
            <a:extLst>
              <a:ext uri="{FF2B5EF4-FFF2-40B4-BE49-F238E27FC236}">
                <a16:creationId xmlns:a16="http://schemas.microsoft.com/office/drawing/2014/main" id="{D4742CB2-63AE-2C69-9172-A03E1FC3D619}"/>
              </a:ext>
            </a:extLst>
          </p:cNvPr>
          <p:cNvSpPr txBox="1">
            <a:spLocks noGrp="1"/>
          </p:cNvSpPr>
          <p:nvPr>
            <p:ph type="title" idx="4294967295"/>
          </p:nvPr>
        </p:nvSpPr>
        <p:spPr>
          <a:xfrm>
            <a:off x="845867" y="730166"/>
            <a:ext cx="5332961" cy="240102"/>
          </a:xfrm>
          <a:prstGeom prst="rect">
            <a:avLst/>
          </a:prstGeom>
          <a:noFill/>
          <a:ln>
            <a:noFill/>
            <a:prstDash/>
          </a:ln>
          <a:effectLst/>
        </p:spPr>
        <p:txBody>
          <a:bodyPr rot="0" spcFirstLastPara="0" vertOverflow="overflow" horzOverflow="overflow" vert="horz" wrap="square" lIns="0" tIns="24923" rIns="0" bIns="24923" numCol="1" spcCol="0" rtlCol="0" fromWordArt="0" anchor="t" anchorCtr="0" forceAA="0" compatLnSpc="1">
            <a:prstTxWarp prst="textNoShape">
              <a:avLst/>
            </a:prstTxWarp>
            <a:noAutofit/>
          </a:bodyPr>
          <a:lstStyle>
            <a:lvl1pPr marL="0" indent="0" algn="l" defTabSz="995230" rtl="0" eaLnBrk="1" latinLnBrk="0" hangingPunct="1">
              <a:spcBef>
                <a:spcPts val="1306"/>
              </a:spcBef>
              <a:buFont typeface="Arial" pitchFamily="34" charset="0"/>
              <a:buNone/>
              <a:defRPr lang="en-AU" sz="1800" b="0" kern="1200" spc="0" noProof="0" dirty="0">
                <a:solidFill>
                  <a:schemeClr val="bg2"/>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195922" indent="-195922" algn="l" defTabSz="995230" rtl="0" eaLnBrk="1" latinLnBrk="0" hangingPunct="1">
              <a:spcBef>
                <a:spcPts val="436"/>
              </a:spcBef>
              <a:buClr>
                <a:schemeClr val="bg2"/>
              </a:buClr>
              <a:buFont typeface="Arial" pitchFamily="34" charset="0"/>
              <a:buChar char="•"/>
              <a:defRPr sz="1626"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548582" indent="-195922" algn="l" defTabSz="995230" rtl="0" eaLnBrk="1" latinLnBrk="0" hangingPunct="1">
              <a:spcBef>
                <a:spcPts val="436"/>
              </a:spcBef>
              <a:buClr>
                <a:schemeClr val="bg2"/>
              </a:buClr>
              <a:buFont typeface="Arial" pitchFamily="34" charset="0"/>
              <a:buChar char="•"/>
              <a:defRPr sz="1626"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901242" indent="-195922" algn="l" defTabSz="995230" rtl="0" eaLnBrk="1" latinLnBrk="0" hangingPunct="1">
              <a:spcBef>
                <a:spcPts val="436"/>
              </a:spcBef>
              <a:buClr>
                <a:schemeClr val="bg2"/>
              </a:buClr>
              <a:buFont typeface="Arial" pitchFamily="34" charset="0"/>
              <a:buChar char="•"/>
              <a:defRPr sz="1626"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214718" indent="-195922" algn="l" defTabSz="995230" rtl="0" eaLnBrk="1" latinLnBrk="0" hangingPunct="1">
              <a:spcBef>
                <a:spcPts val="436"/>
              </a:spcBef>
              <a:buClr>
                <a:schemeClr val="bg2"/>
              </a:buClr>
              <a:buFont typeface="Arial" pitchFamily="34" charset="0"/>
              <a:buChar char="•"/>
              <a:defRPr sz="1626"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587734" indent="-293868" algn="l" defTabSz="995230" rtl="0" eaLnBrk="1" latinLnBrk="0" hangingPunct="1">
              <a:spcBef>
                <a:spcPts val="436"/>
              </a:spcBef>
              <a:buClr>
                <a:schemeClr val="bg2"/>
              </a:buClr>
              <a:buFont typeface="+mj-lt"/>
              <a:buAutoNum type="arabicPeriod"/>
              <a:defRPr sz="1626"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81600" indent="-293868" algn="l" defTabSz="995230" rtl="0" eaLnBrk="1" latinLnBrk="0" hangingPunct="1">
              <a:spcBef>
                <a:spcPts val="436"/>
              </a:spcBef>
              <a:buClr>
                <a:schemeClr val="bg2"/>
              </a:buClr>
              <a:buFont typeface="+mj-lt"/>
              <a:buAutoNum type="alphaLcPeriod"/>
              <a:defRPr sz="1626"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175467" indent="-293868" algn="l" defTabSz="995230" rtl="0" eaLnBrk="1" latinLnBrk="0" hangingPunct="1">
              <a:spcBef>
                <a:spcPts val="436"/>
              </a:spcBef>
              <a:buClr>
                <a:schemeClr val="bg2"/>
              </a:buClr>
              <a:buFont typeface="+mj-lt"/>
              <a:buAutoNum type="romanLcPeriod"/>
              <a:defRPr sz="1626"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229720" indent="-248807" algn="l" defTabSz="995230" rtl="0" eaLnBrk="1" latinLnBrk="0" hangingPunct="1">
              <a:spcBef>
                <a:spcPct val="20000"/>
              </a:spcBef>
              <a:buFont typeface="Arial" pitchFamily="34" charset="0"/>
              <a:buChar char="•"/>
              <a:defRPr sz="2191" kern="1200">
                <a:solidFill>
                  <a:schemeClr val="tx1"/>
                </a:solidFill>
                <a:latin typeface="+mn-lt"/>
                <a:ea typeface="+mn-ea"/>
                <a:cs typeface="+mn-cs"/>
              </a:defRPr>
            </a:lvl9pPr>
          </a:lstStyle>
          <a:p>
            <a:pPr marL="0" marR="0" lvl="0" indent="0" algn="l" defTabSz="995230" rtl="0" eaLnBrk="1" fontAlgn="auto" latinLnBrk="0" hangingPunct="1">
              <a:lnSpc>
                <a:spcPct val="100000"/>
              </a:lnSpc>
              <a:spcBef>
                <a:spcPts val="1306"/>
              </a:spcBef>
              <a:spcAft>
                <a:spcPts val="0"/>
              </a:spcAft>
              <a:buClrTx/>
              <a:buSzTx/>
              <a:buFont typeface="Arial" pitchFamily="34" charset="0"/>
              <a:buNone/>
              <a:tabLst/>
              <a:defRPr/>
            </a:pPr>
            <a:r>
              <a:rPr kumimoji="0" lang="en-AU" sz="2590" b="0" i="0" u="none" strike="noStrike" kern="1200" cap="none" spc="0" normalizeH="0" baseline="0" noProof="0" dirty="0">
                <a:ln>
                  <a:noFill/>
                </a:ln>
                <a:solidFill>
                  <a:schemeClr val="accent6"/>
                </a:solidFill>
                <a:effectLst/>
                <a:uLnTx/>
                <a:uFillTx/>
                <a:latin typeface="Segoe UI Semibold"/>
                <a:ea typeface="Segoe UI Semibold" panose="020B0702040204020203" pitchFamily="34" charset="0"/>
                <a:cs typeface="Segoe UI Semibold"/>
              </a:rPr>
              <a:t>Access to planning information</a:t>
            </a:r>
          </a:p>
        </p:txBody>
      </p:sp>
      <p:sp>
        <p:nvSpPr>
          <p:cNvPr id="10" name="Content Placeholder 7">
            <a:extLst>
              <a:ext uri="{FF2B5EF4-FFF2-40B4-BE49-F238E27FC236}">
                <a16:creationId xmlns:a16="http://schemas.microsoft.com/office/drawing/2014/main" id="{3E0A365F-F7F7-C4AC-BE33-4C8FCCFE30B3}"/>
              </a:ext>
            </a:extLst>
          </p:cNvPr>
          <p:cNvSpPr>
            <a:spLocks noGrp="1"/>
          </p:cNvSpPr>
          <p:nvPr>
            <p:ph sz="quarter" idx="14"/>
          </p:nvPr>
        </p:nvSpPr>
        <p:spPr>
          <a:xfrm>
            <a:off x="845868" y="1324545"/>
            <a:ext cx="6255294" cy="589379"/>
          </a:xfrm>
        </p:spPr>
        <p:txBody>
          <a:bodyPr vert="horz" wrap="square" lIns="0" tIns="45142" rIns="0" bIns="45142" rtlCol="0" anchor="t">
            <a:spAutoFit/>
          </a:bodyPr>
          <a:lstStyle/>
          <a:p>
            <a:r>
              <a:rPr lang="en-AU" sz="1050" dirty="0">
                <a:solidFill>
                  <a:schemeClr val="accent6"/>
                </a:solidFill>
                <a:cs typeface="Segoe UI"/>
              </a:rPr>
              <a:t>Below is a list of documents with definitions and privacy considerations. Please note that for all documentation shared you must 1) redact all personal information (name, phone number, email address) and insert a Copyright stamp (these can be obtained through Trapeze).</a:t>
            </a:r>
          </a:p>
        </p:txBody>
      </p:sp>
      <p:sp>
        <p:nvSpPr>
          <p:cNvPr id="11" name="TextBox 10">
            <a:extLst>
              <a:ext uri="{FF2B5EF4-FFF2-40B4-BE49-F238E27FC236}">
                <a16:creationId xmlns:a16="http://schemas.microsoft.com/office/drawing/2014/main" id="{E7F4FCD5-1398-43A7-A1AE-2CFDFE8E5741}"/>
              </a:ext>
            </a:extLst>
          </p:cNvPr>
          <p:cNvSpPr txBox="1"/>
          <p:nvPr/>
        </p:nvSpPr>
        <p:spPr>
          <a:xfrm>
            <a:off x="108856" y="2235251"/>
            <a:ext cx="1545667" cy="1693940"/>
          </a:xfrm>
          <a:prstGeom prst="rect">
            <a:avLst/>
          </a:prstGeom>
          <a:solidFill>
            <a:schemeClr val="bg1"/>
          </a:solidFill>
          <a:ln>
            <a:solidFill>
              <a:srgbClr val="FF0000"/>
            </a:solidFill>
          </a:ln>
        </p:spPr>
        <p:txBody>
          <a:bodyPr rot="0" spcFirstLastPara="0" vertOverflow="overflow" horzOverflow="overflow" vert="horz" wrap="square" lIns="98694" tIns="49347" rIns="98694" bIns="49347" numCol="1" spcCol="0" rtlCol="0" fromWordArt="0" anchor="t" anchorCtr="0" forceAA="0" compatLnSpc="1">
            <a:prstTxWarp prst="textNoShape">
              <a:avLst/>
            </a:prstTxWarp>
            <a:spAutoFit/>
          </a:bodyPr>
          <a:lstStyle/>
          <a:p>
            <a:r>
              <a:rPr lang="en-US" sz="1295" b="1" dirty="0">
                <a:solidFill>
                  <a:srgbClr val="C00000"/>
                </a:solidFill>
                <a:cs typeface="Segoe UI"/>
              </a:rPr>
              <a:t>Implementation note </a:t>
            </a:r>
          </a:p>
          <a:p>
            <a:r>
              <a:rPr lang="en-AU" sz="1295" dirty="0">
                <a:solidFill>
                  <a:srgbClr val="C00000"/>
                </a:solidFill>
                <a:latin typeface="Segoe UI"/>
                <a:cs typeface="Segoe UI"/>
              </a:rPr>
              <a:t>To be edited based on council information. *Note can be deleted as required. </a:t>
            </a:r>
            <a:endParaRPr lang="en-US" sz="1295" dirty="0">
              <a:solidFill>
                <a:srgbClr val="C00000"/>
              </a:solidFill>
              <a:latin typeface="Segoe UI" panose="020B0502040204020203" pitchFamily="34" charset="0"/>
              <a:cs typeface="Segoe UI"/>
            </a:endParaRPr>
          </a:p>
        </p:txBody>
      </p:sp>
      <p:sp>
        <p:nvSpPr>
          <p:cNvPr id="5" name="Content Placeholder 4">
            <a:extLst>
              <a:ext uri="{FF2B5EF4-FFF2-40B4-BE49-F238E27FC236}">
                <a16:creationId xmlns:a16="http://schemas.microsoft.com/office/drawing/2014/main" id="{EC139CE1-FEEB-69D9-B1E7-7A8914587A7F}"/>
              </a:ext>
            </a:extLst>
          </p:cNvPr>
          <p:cNvSpPr>
            <a:spLocks noGrp="1"/>
          </p:cNvSpPr>
          <p:nvPr>
            <p:ph sz="quarter" idx="33"/>
          </p:nvPr>
        </p:nvSpPr>
        <p:spPr>
          <a:xfrm>
            <a:off x="249893" y="4555375"/>
            <a:ext cx="1192255" cy="4734456"/>
          </a:xfrm>
        </p:spPr>
        <p:txBody>
          <a:bodyPr wrap="square">
            <a:spAutoFit/>
          </a:bodyPr>
          <a:lstStyle/>
          <a:p>
            <a:pPr defTabSz="688850">
              <a:spcAft>
                <a:spcPts val="0"/>
              </a:spcAft>
              <a:buClrTx/>
              <a:defRPr/>
            </a:pPr>
            <a:r>
              <a:rPr lang="en-AU" sz="1050" dirty="0">
                <a:latin typeface="Segoe UI"/>
                <a:ea typeface="+mn-ea"/>
                <a:cs typeface="Segoe UI"/>
              </a:rPr>
              <a:t>Sections 49 and 51</a:t>
            </a:r>
            <a:br>
              <a:rPr lang="en-AU" sz="1050" dirty="0">
                <a:latin typeface="Segoe UI"/>
                <a:ea typeface="+mn-ea"/>
                <a:cs typeface="Segoe UI"/>
              </a:rPr>
            </a:br>
            <a:r>
              <a:rPr lang="en-AU" sz="1050" dirty="0">
                <a:latin typeface="Segoe UI"/>
                <a:ea typeface="+mn-ea"/>
                <a:cs typeface="Segoe UI"/>
              </a:rPr>
              <a:t>of the Planning and Environment Act 1987 determine what information is to be made public. The following is a summary of what information can be provided, and at what times. If a person requests information beyond that listed below, they should be directed to Council’s </a:t>
            </a:r>
            <a:r>
              <a:rPr lang="en-AU" sz="1050" dirty="0">
                <a:latin typeface="Segoe UI"/>
                <a:ea typeface="+mn-ea"/>
                <a:cs typeface="Segoe UI"/>
                <a:hlinkClick r:id="rId6">
                  <a:extLst>
                    <a:ext uri="{A12FA001-AC4F-418D-AE19-62706E023703}">
                      <ahyp:hlinkClr xmlns:ahyp="http://schemas.microsoft.com/office/drawing/2018/hyperlinkcolor" val="tx"/>
                    </a:ext>
                  </a:extLst>
                </a:hlinkClick>
              </a:rPr>
              <a:t>Freedom of Information Officer (FOI). </a:t>
            </a:r>
            <a:endParaRPr lang="en-AU" sz="1050" dirty="0">
              <a:latin typeface="Segoe UI"/>
              <a:ea typeface="+mn-ea"/>
              <a:cs typeface="Segoe UI"/>
            </a:endParaRPr>
          </a:p>
          <a:p>
            <a:pPr defTabSz="688850">
              <a:spcAft>
                <a:spcPts val="0"/>
              </a:spcAft>
              <a:buClrTx/>
              <a:defRPr/>
            </a:pPr>
            <a:endParaRPr lang="en-AU" sz="1050" dirty="0">
              <a:latin typeface="Segoe UI"/>
              <a:ea typeface="+mn-ea"/>
              <a:cs typeface="Segoe UI"/>
            </a:endParaRPr>
          </a:p>
          <a:p>
            <a:pPr defTabSz="688850">
              <a:spcAft>
                <a:spcPts val="0"/>
              </a:spcAft>
              <a:buClrTx/>
              <a:defRPr/>
            </a:pPr>
            <a:r>
              <a:rPr lang="en-AU" sz="1050" dirty="0">
                <a:latin typeface="Segoe UI"/>
                <a:ea typeface="+mn-ea"/>
                <a:cs typeface="Segoe UI"/>
                <a:hlinkClick r:id="rId7">
                  <a:extLst>
                    <a:ext uri="{A12FA001-AC4F-418D-AE19-62706E023703}">
                      <ahyp:hlinkClr xmlns:ahyp="http://schemas.microsoft.com/office/drawing/2018/hyperlinkcolor" val="tx"/>
                    </a:ext>
                  </a:extLst>
                </a:hlinkClick>
              </a:rPr>
              <a:t>Planning Practice Note 74 </a:t>
            </a:r>
            <a:r>
              <a:rPr lang="en-AU" sz="1050" dirty="0">
                <a:latin typeface="Segoe UI"/>
                <a:ea typeface="+mn-ea"/>
                <a:cs typeface="Segoe UI"/>
              </a:rPr>
              <a:t>provides helpful information in understanding public access to information.  </a:t>
            </a:r>
            <a:r>
              <a:rPr lang="en-AU" sz="1050" dirty="0">
                <a:latin typeface="Segoe UI"/>
                <a:ea typeface="+mn-ea"/>
                <a:cs typeface="Segoe UI"/>
                <a:hlinkClick r:id="rId8">
                  <a:extLst>
                    <a:ext uri="{A12FA001-AC4F-418D-AE19-62706E023703}">
                      <ahyp:hlinkClr xmlns:ahyp="http://schemas.microsoft.com/office/drawing/2018/hyperlinkcolor" val="tx"/>
                    </a:ext>
                  </a:extLst>
                </a:hlinkClick>
              </a:rPr>
              <a:t>Maddocks advice on PPN74</a:t>
            </a:r>
            <a:r>
              <a:rPr lang="en-AU" sz="1050" dirty="0">
                <a:latin typeface="Segoe UI"/>
                <a:ea typeface="+mn-ea"/>
                <a:cs typeface="Segoe UI"/>
              </a:rPr>
              <a:t>.</a:t>
            </a:r>
            <a:endParaRPr lang="en-AU" sz="1050" dirty="0"/>
          </a:p>
        </p:txBody>
      </p:sp>
      <p:grpSp>
        <p:nvGrpSpPr>
          <p:cNvPr id="89" name="Group 88">
            <a:extLst>
              <a:ext uri="{FF2B5EF4-FFF2-40B4-BE49-F238E27FC236}">
                <a16:creationId xmlns:a16="http://schemas.microsoft.com/office/drawing/2014/main" id="{ECD592F7-B7E4-43B7-3605-3F8F597548F8}"/>
              </a:ext>
              <a:ext uri="{C183D7F6-B498-43B3-948B-1728B52AA6E4}">
                <adec:decorative xmlns:adec="http://schemas.microsoft.com/office/drawing/2017/decorative" val="1"/>
              </a:ext>
            </a:extLst>
          </p:cNvPr>
          <p:cNvGrpSpPr>
            <a:grpSpLocks/>
          </p:cNvGrpSpPr>
          <p:nvPr/>
        </p:nvGrpSpPr>
        <p:grpSpPr>
          <a:xfrm flipH="1">
            <a:off x="5832751" y="219941"/>
            <a:ext cx="1132435" cy="916517"/>
            <a:chOff x="4288655" y="438473"/>
            <a:chExt cx="1726391" cy="1396591"/>
          </a:xfrm>
        </p:grpSpPr>
        <p:sp>
          <p:nvSpPr>
            <p:cNvPr id="14" name="Freeform: Shape 13">
              <a:extLst>
                <a:ext uri="{FF2B5EF4-FFF2-40B4-BE49-F238E27FC236}">
                  <a16:creationId xmlns:a16="http://schemas.microsoft.com/office/drawing/2014/main" id="{DA44FD8C-5505-20D4-57A8-4C98FA8EE68B}"/>
                </a:ext>
              </a:extLst>
            </p:cNvPr>
            <p:cNvSpPr/>
            <p:nvPr/>
          </p:nvSpPr>
          <p:spPr>
            <a:xfrm>
              <a:off x="5471906" y="1293628"/>
              <a:ext cx="199490" cy="464646"/>
            </a:xfrm>
            <a:custGeom>
              <a:avLst/>
              <a:gdLst>
                <a:gd name="connsiteX0" fmla="*/ 193303 w 199490"/>
                <a:gd name="connsiteY0" fmla="*/ 463896 h 464646"/>
                <a:gd name="connsiteX1" fmla="*/ 193303 w 199490"/>
                <a:gd name="connsiteY1" fmla="*/ 463896 h 464646"/>
                <a:gd name="connsiteX2" fmla="*/ 198740 w 199490"/>
                <a:gd name="connsiteY2" fmla="*/ 451015 h 464646"/>
                <a:gd name="connsiteX3" fmla="*/ 19069 w 199490"/>
                <a:gd name="connsiteY3" fmla="*/ 6188 h 464646"/>
                <a:gd name="connsiteX4" fmla="*/ 6188 w 199490"/>
                <a:gd name="connsiteY4" fmla="*/ 751 h 464646"/>
                <a:gd name="connsiteX5" fmla="*/ 6188 w 199490"/>
                <a:gd name="connsiteY5" fmla="*/ 751 h 464646"/>
                <a:gd name="connsiteX6" fmla="*/ 751 w 199490"/>
                <a:gd name="connsiteY6" fmla="*/ 13632 h 464646"/>
                <a:gd name="connsiteX7" fmla="*/ 180421 w 199490"/>
                <a:gd name="connsiteY7" fmla="*/ 458459 h 464646"/>
                <a:gd name="connsiteX8" fmla="*/ 193303 w 199490"/>
                <a:gd name="connsiteY8" fmla="*/ 463896 h 46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490" h="464646">
                  <a:moveTo>
                    <a:pt x="193303" y="463896"/>
                  </a:moveTo>
                  <a:lnTo>
                    <a:pt x="193303" y="463896"/>
                  </a:lnTo>
                  <a:cubicBezTo>
                    <a:pt x="198405" y="461889"/>
                    <a:pt x="200831" y="456117"/>
                    <a:pt x="198740" y="451015"/>
                  </a:cubicBezTo>
                  <a:lnTo>
                    <a:pt x="19069" y="6188"/>
                  </a:lnTo>
                  <a:cubicBezTo>
                    <a:pt x="17062" y="1085"/>
                    <a:pt x="11290" y="-1340"/>
                    <a:pt x="6188" y="751"/>
                  </a:cubicBezTo>
                  <a:lnTo>
                    <a:pt x="6188" y="751"/>
                  </a:lnTo>
                  <a:cubicBezTo>
                    <a:pt x="1085" y="2758"/>
                    <a:pt x="-1340" y="8530"/>
                    <a:pt x="751" y="13632"/>
                  </a:cubicBezTo>
                  <a:lnTo>
                    <a:pt x="180421" y="458459"/>
                  </a:lnTo>
                  <a:cubicBezTo>
                    <a:pt x="182429" y="463562"/>
                    <a:pt x="188200" y="465987"/>
                    <a:pt x="193303" y="463896"/>
                  </a:cubicBezTo>
                  <a:close/>
                </a:path>
              </a:pathLst>
            </a:custGeom>
            <a:solidFill>
              <a:srgbClr val="00264D"/>
            </a:solidFill>
            <a:ln w="8323" cap="flat">
              <a:noFill/>
              <a:prstDash val="solid"/>
              <a:miter/>
            </a:ln>
          </p:spPr>
          <p:txBody>
            <a:bodyPr rtlCol="0" anchor="ctr"/>
            <a:lstStyle/>
            <a:p>
              <a:endParaRPr lang="en-AU" sz="1285"/>
            </a:p>
          </p:txBody>
        </p:sp>
        <p:sp>
          <p:nvSpPr>
            <p:cNvPr id="15" name="Freeform: Shape 14">
              <a:extLst>
                <a:ext uri="{FF2B5EF4-FFF2-40B4-BE49-F238E27FC236}">
                  <a16:creationId xmlns:a16="http://schemas.microsoft.com/office/drawing/2014/main" id="{8203EB8F-40DF-4B5C-E7F7-4EB071AE075F}"/>
                </a:ext>
              </a:extLst>
            </p:cNvPr>
            <p:cNvSpPr/>
            <p:nvPr/>
          </p:nvSpPr>
          <p:spPr>
            <a:xfrm>
              <a:off x="4288655" y="1746400"/>
              <a:ext cx="1576383" cy="88664"/>
            </a:xfrm>
            <a:custGeom>
              <a:avLst/>
              <a:gdLst>
                <a:gd name="connsiteX0" fmla="*/ 1576384 w 1576383"/>
                <a:gd name="connsiteY0" fmla="*/ 44332 h 88664"/>
                <a:gd name="connsiteX1" fmla="*/ 788192 w 1576383"/>
                <a:gd name="connsiteY1" fmla="*/ 88664 h 88664"/>
                <a:gd name="connsiteX2" fmla="*/ 0 w 1576383"/>
                <a:gd name="connsiteY2" fmla="*/ 44332 h 88664"/>
                <a:gd name="connsiteX3" fmla="*/ 788192 w 1576383"/>
                <a:gd name="connsiteY3" fmla="*/ 0 h 88664"/>
                <a:gd name="connsiteX4" fmla="*/ 1576384 w 1576383"/>
                <a:gd name="connsiteY4" fmla="*/ 44332 h 8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383" h="88664">
                  <a:moveTo>
                    <a:pt x="1576384" y="44332"/>
                  </a:moveTo>
                  <a:cubicBezTo>
                    <a:pt x="1576384" y="68816"/>
                    <a:pt x="1223498" y="88664"/>
                    <a:pt x="788192" y="88664"/>
                  </a:cubicBezTo>
                  <a:cubicBezTo>
                    <a:pt x="352886" y="88664"/>
                    <a:pt x="0" y="68816"/>
                    <a:pt x="0" y="44332"/>
                  </a:cubicBezTo>
                  <a:cubicBezTo>
                    <a:pt x="0" y="19848"/>
                    <a:pt x="352886" y="0"/>
                    <a:pt x="788192" y="0"/>
                  </a:cubicBezTo>
                  <a:cubicBezTo>
                    <a:pt x="1223498" y="0"/>
                    <a:pt x="1576384" y="19848"/>
                    <a:pt x="1576384" y="44332"/>
                  </a:cubicBezTo>
                  <a:close/>
                </a:path>
              </a:pathLst>
            </a:custGeom>
            <a:solidFill>
              <a:srgbClr val="E8E8E8"/>
            </a:solidFill>
            <a:ln w="8323" cap="flat">
              <a:noFill/>
              <a:prstDash val="solid"/>
              <a:miter/>
            </a:ln>
          </p:spPr>
          <p:txBody>
            <a:bodyPr rtlCol="0" anchor="ctr"/>
            <a:lstStyle/>
            <a:p>
              <a:endParaRPr lang="en-AU" sz="1285"/>
            </a:p>
          </p:txBody>
        </p:sp>
        <p:sp>
          <p:nvSpPr>
            <p:cNvPr id="16" name="Freeform: Shape 15">
              <a:extLst>
                <a:ext uri="{FF2B5EF4-FFF2-40B4-BE49-F238E27FC236}">
                  <a16:creationId xmlns:a16="http://schemas.microsoft.com/office/drawing/2014/main" id="{E2318EC4-29F9-34EB-DC22-9C750E56096F}"/>
                </a:ext>
              </a:extLst>
            </p:cNvPr>
            <p:cNvSpPr/>
            <p:nvPr/>
          </p:nvSpPr>
          <p:spPr>
            <a:xfrm>
              <a:off x="4858532" y="1659743"/>
              <a:ext cx="83561" cy="79212"/>
            </a:xfrm>
            <a:custGeom>
              <a:avLst/>
              <a:gdLst>
                <a:gd name="connsiteX0" fmla="*/ 64825 w 83561"/>
                <a:gd name="connsiteY0" fmla="*/ 79212 h 79212"/>
                <a:gd name="connsiteX1" fmla="*/ 0 w 83561"/>
                <a:gd name="connsiteY1" fmla="*/ 74612 h 79212"/>
                <a:gd name="connsiteX2" fmla="*/ 21497 w 83561"/>
                <a:gd name="connsiteY2" fmla="*/ 0 h 79212"/>
                <a:gd name="connsiteX3" fmla="*/ 83562 w 83561"/>
                <a:gd name="connsiteY3" fmla="*/ 4433 h 79212"/>
                <a:gd name="connsiteX4" fmla="*/ 64825 w 83561"/>
                <a:gd name="connsiteY4" fmla="*/ 79212 h 7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61" h="79212">
                  <a:moveTo>
                    <a:pt x="64825" y="79212"/>
                  </a:moveTo>
                  <a:lnTo>
                    <a:pt x="0" y="74612"/>
                  </a:lnTo>
                  <a:lnTo>
                    <a:pt x="21497" y="0"/>
                  </a:lnTo>
                  <a:lnTo>
                    <a:pt x="83562" y="4433"/>
                  </a:lnTo>
                  <a:lnTo>
                    <a:pt x="64825" y="79212"/>
                  </a:lnTo>
                  <a:close/>
                </a:path>
              </a:pathLst>
            </a:custGeom>
            <a:solidFill>
              <a:srgbClr val="FFCFA4"/>
            </a:solidFill>
            <a:ln w="8323" cap="flat">
              <a:noFill/>
              <a:prstDash val="solid"/>
              <a:miter/>
            </a:ln>
          </p:spPr>
          <p:txBody>
            <a:bodyPr rtlCol="0" anchor="ctr"/>
            <a:lstStyle/>
            <a:p>
              <a:endParaRPr lang="en-AU" sz="1285"/>
            </a:p>
          </p:txBody>
        </p:sp>
        <p:sp>
          <p:nvSpPr>
            <p:cNvPr id="17" name="Freeform: Shape 16">
              <a:extLst>
                <a:ext uri="{FF2B5EF4-FFF2-40B4-BE49-F238E27FC236}">
                  <a16:creationId xmlns:a16="http://schemas.microsoft.com/office/drawing/2014/main" id="{85BBC1C3-C8B0-882C-D15B-EBD8DF278233}"/>
                </a:ext>
              </a:extLst>
            </p:cNvPr>
            <p:cNvSpPr/>
            <p:nvPr/>
          </p:nvSpPr>
          <p:spPr>
            <a:xfrm>
              <a:off x="5145185" y="1661918"/>
              <a:ext cx="78124" cy="76535"/>
            </a:xfrm>
            <a:custGeom>
              <a:avLst/>
              <a:gdLst>
                <a:gd name="connsiteX0" fmla="*/ 69426 w 78124"/>
                <a:gd name="connsiteY0" fmla="*/ 76536 h 76535"/>
                <a:gd name="connsiteX1" fmla="*/ 0 w 78124"/>
                <a:gd name="connsiteY1" fmla="*/ 71517 h 76535"/>
                <a:gd name="connsiteX2" fmla="*/ 8783 w 78124"/>
                <a:gd name="connsiteY2" fmla="*/ 0 h 76535"/>
                <a:gd name="connsiteX3" fmla="*/ 78125 w 78124"/>
                <a:gd name="connsiteY3" fmla="*/ 5019 h 76535"/>
                <a:gd name="connsiteX4" fmla="*/ 69426 w 78124"/>
                <a:gd name="connsiteY4" fmla="*/ 76536 h 76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4" h="76535">
                  <a:moveTo>
                    <a:pt x="69426" y="76536"/>
                  </a:moveTo>
                  <a:lnTo>
                    <a:pt x="0" y="71517"/>
                  </a:lnTo>
                  <a:lnTo>
                    <a:pt x="8783" y="0"/>
                  </a:lnTo>
                  <a:lnTo>
                    <a:pt x="78125" y="5019"/>
                  </a:lnTo>
                  <a:lnTo>
                    <a:pt x="69426" y="76536"/>
                  </a:lnTo>
                  <a:close/>
                </a:path>
              </a:pathLst>
            </a:custGeom>
            <a:solidFill>
              <a:srgbClr val="FFCFA4"/>
            </a:solidFill>
            <a:ln w="8323" cap="flat">
              <a:noFill/>
              <a:prstDash val="solid"/>
              <a:miter/>
            </a:ln>
          </p:spPr>
          <p:txBody>
            <a:bodyPr rtlCol="0" anchor="ctr"/>
            <a:lstStyle/>
            <a:p>
              <a:endParaRPr lang="en-AU" sz="1285"/>
            </a:p>
          </p:txBody>
        </p:sp>
        <p:sp>
          <p:nvSpPr>
            <p:cNvPr id="18" name="Freeform: Shape 17">
              <a:extLst>
                <a:ext uri="{FF2B5EF4-FFF2-40B4-BE49-F238E27FC236}">
                  <a16:creationId xmlns:a16="http://schemas.microsoft.com/office/drawing/2014/main" id="{EC256A11-D755-A091-2185-51BDAFC254E8}"/>
                </a:ext>
              </a:extLst>
            </p:cNvPr>
            <p:cNvSpPr/>
            <p:nvPr/>
          </p:nvSpPr>
          <p:spPr>
            <a:xfrm>
              <a:off x="4768928" y="1712105"/>
              <a:ext cx="161957" cy="82732"/>
            </a:xfrm>
            <a:custGeom>
              <a:avLst/>
              <a:gdLst>
                <a:gd name="connsiteX0" fmla="*/ 19 w 161957"/>
                <a:gd name="connsiteY0" fmla="*/ 71099 h 82732"/>
                <a:gd name="connsiteX1" fmla="*/ 2612 w 161957"/>
                <a:gd name="connsiteY1" fmla="*/ 78125 h 82732"/>
                <a:gd name="connsiteX2" fmla="*/ 28543 w 161957"/>
                <a:gd name="connsiteY2" fmla="*/ 82725 h 82732"/>
                <a:gd name="connsiteX3" fmla="*/ 140209 w 161957"/>
                <a:gd name="connsiteY3" fmla="*/ 74026 h 82732"/>
                <a:gd name="connsiteX4" fmla="*/ 154931 w 161957"/>
                <a:gd name="connsiteY4" fmla="*/ 67418 h 82732"/>
                <a:gd name="connsiteX5" fmla="*/ 161288 w 161957"/>
                <a:gd name="connsiteY5" fmla="*/ 53031 h 82732"/>
                <a:gd name="connsiteX6" fmla="*/ 161957 w 161957"/>
                <a:gd name="connsiteY6" fmla="*/ 6441 h 82732"/>
                <a:gd name="connsiteX7" fmla="*/ 95626 w 161957"/>
                <a:gd name="connsiteY7" fmla="*/ 0 h 82732"/>
                <a:gd name="connsiteX8" fmla="*/ 13737 w 161957"/>
                <a:gd name="connsiteY8" fmla="*/ 49267 h 82732"/>
                <a:gd name="connsiteX9" fmla="*/ 103 w 161957"/>
                <a:gd name="connsiteY9" fmla="*/ 71182 h 82732"/>
                <a:gd name="connsiteX10" fmla="*/ 103 w 161957"/>
                <a:gd name="connsiteY10" fmla="*/ 71182 h 8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57" h="82732">
                  <a:moveTo>
                    <a:pt x="19" y="71099"/>
                  </a:moveTo>
                  <a:cubicBezTo>
                    <a:pt x="-148" y="73775"/>
                    <a:pt x="772" y="76285"/>
                    <a:pt x="2612" y="78125"/>
                  </a:cubicBezTo>
                  <a:cubicBezTo>
                    <a:pt x="4453" y="79965"/>
                    <a:pt x="25782" y="82893"/>
                    <a:pt x="28543" y="82725"/>
                  </a:cubicBezTo>
                  <a:cubicBezTo>
                    <a:pt x="54891" y="81387"/>
                    <a:pt x="105329" y="75867"/>
                    <a:pt x="140209" y="74026"/>
                  </a:cubicBezTo>
                  <a:cubicBezTo>
                    <a:pt x="145646" y="73775"/>
                    <a:pt x="150916" y="71350"/>
                    <a:pt x="154931" y="67418"/>
                  </a:cubicBezTo>
                  <a:cubicBezTo>
                    <a:pt x="158862" y="63487"/>
                    <a:pt x="161204" y="58301"/>
                    <a:pt x="161288" y="53031"/>
                  </a:cubicBezTo>
                  <a:cubicBezTo>
                    <a:pt x="161623" y="33458"/>
                    <a:pt x="161957" y="6441"/>
                    <a:pt x="161957" y="6441"/>
                  </a:cubicBezTo>
                  <a:lnTo>
                    <a:pt x="95626" y="0"/>
                  </a:lnTo>
                  <a:cubicBezTo>
                    <a:pt x="95626" y="0"/>
                    <a:pt x="41089" y="36386"/>
                    <a:pt x="13737" y="49267"/>
                  </a:cubicBezTo>
                  <a:cubicBezTo>
                    <a:pt x="2278" y="54621"/>
                    <a:pt x="939" y="59305"/>
                    <a:pt x="103" y="71182"/>
                  </a:cubicBezTo>
                  <a:lnTo>
                    <a:pt x="103" y="71182"/>
                  </a:lnTo>
                  <a:close/>
                </a:path>
              </a:pathLst>
            </a:custGeom>
            <a:solidFill>
              <a:srgbClr val="2C72B5"/>
            </a:solidFill>
            <a:ln w="8323" cap="flat">
              <a:noFill/>
              <a:prstDash val="solid"/>
              <a:miter/>
            </a:ln>
          </p:spPr>
          <p:txBody>
            <a:bodyPr rtlCol="0" anchor="ctr"/>
            <a:lstStyle/>
            <a:p>
              <a:endParaRPr lang="en-AU" sz="1285"/>
            </a:p>
          </p:txBody>
        </p:sp>
        <p:sp>
          <p:nvSpPr>
            <p:cNvPr id="19" name="Freeform: Shape 18">
              <a:extLst>
                <a:ext uri="{FF2B5EF4-FFF2-40B4-BE49-F238E27FC236}">
                  <a16:creationId xmlns:a16="http://schemas.microsoft.com/office/drawing/2014/main" id="{6A2DB8BA-396A-E461-056B-F277B89E1C22}"/>
                </a:ext>
              </a:extLst>
            </p:cNvPr>
            <p:cNvSpPr/>
            <p:nvPr/>
          </p:nvSpPr>
          <p:spPr>
            <a:xfrm>
              <a:off x="5055999" y="1728332"/>
              <a:ext cx="161957" cy="77880"/>
            </a:xfrm>
            <a:custGeom>
              <a:avLst/>
              <a:gdLst>
                <a:gd name="connsiteX0" fmla="*/ 19 w 161957"/>
                <a:gd name="connsiteY0" fmla="*/ 66247 h 77880"/>
                <a:gd name="connsiteX1" fmla="*/ 2612 w 161957"/>
                <a:gd name="connsiteY1" fmla="*/ 73274 h 77880"/>
                <a:gd name="connsiteX2" fmla="*/ 28543 w 161957"/>
                <a:gd name="connsiteY2" fmla="*/ 77874 h 77880"/>
                <a:gd name="connsiteX3" fmla="*/ 140209 w 161957"/>
                <a:gd name="connsiteY3" fmla="*/ 69175 h 77880"/>
                <a:gd name="connsiteX4" fmla="*/ 154931 w 161957"/>
                <a:gd name="connsiteY4" fmla="*/ 62567 h 77880"/>
                <a:gd name="connsiteX5" fmla="*/ 161288 w 161957"/>
                <a:gd name="connsiteY5" fmla="*/ 48180 h 77880"/>
                <a:gd name="connsiteX6" fmla="*/ 161957 w 161957"/>
                <a:gd name="connsiteY6" fmla="*/ 1589 h 77880"/>
                <a:gd name="connsiteX7" fmla="*/ 88265 w 161957"/>
                <a:gd name="connsiteY7" fmla="*/ 0 h 77880"/>
                <a:gd name="connsiteX8" fmla="*/ 13737 w 161957"/>
                <a:gd name="connsiteY8" fmla="*/ 44416 h 77880"/>
                <a:gd name="connsiteX9" fmla="*/ 103 w 161957"/>
                <a:gd name="connsiteY9" fmla="*/ 66331 h 77880"/>
                <a:gd name="connsiteX10" fmla="*/ 103 w 161957"/>
                <a:gd name="connsiteY10" fmla="*/ 66331 h 7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57" h="77880">
                  <a:moveTo>
                    <a:pt x="19" y="66247"/>
                  </a:moveTo>
                  <a:cubicBezTo>
                    <a:pt x="-148" y="68924"/>
                    <a:pt x="772" y="71433"/>
                    <a:pt x="2612" y="73274"/>
                  </a:cubicBezTo>
                  <a:cubicBezTo>
                    <a:pt x="4453" y="75114"/>
                    <a:pt x="25782" y="78041"/>
                    <a:pt x="28543" y="77874"/>
                  </a:cubicBezTo>
                  <a:cubicBezTo>
                    <a:pt x="54891" y="76536"/>
                    <a:pt x="105329" y="71015"/>
                    <a:pt x="140209" y="69175"/>
                  </a:cubicBezTo>
                  <a:cubicBezTo>
                    <a:pt x="145646" y="68924"/>
                    <a:pt x="150916" y="66498"/>
                    <a:pt x="154931" y="62567"/>
                  </a:cubicBezTo>
                  <a:cubicBezTo>
                    <a:pt x="158862" y="58636"/>
                    <a:pt x="161204" y="53450"/>
                    <a:pt x="161288" y="48180"/>
                  </a:cubicBezTo>
                  <a:cubicBezTo>
                    <a:pt x="161623" y="28607"/>
                    <a:pt x="161957" y="1589"/>
                    <a:pt x="161957" y="1589"/>
                  </a:cubicBezTo>
                  <a:lnTo>
                    <a:pt x="88265" y="0"/>
                  </a:lnTo>
                  <a:cubicBezTo>
                    <a:pt x="88265" y="0"/>
                    <a:pt x="41173" y="31534"/>
                    <a:pt x="13737" y="44416"/>
                  </a:cubicBezTo>
                  <a:cubicBezTo>
                    <a:pt x="2278" y="49769"/>
                    <a:pt x="939" y="54453"/>
                    <a:pt x="103" y="66331"/>
                  </a:cubicBezTo>
                  <a:lnTo>
                    <a:pt x="103" y="66331"/>
                  </a:lnTo>
                  <a:close/>
                </a:path>
              </a:pathLst>
            </a:custGeom>
            <a:solidFill>
              <a:srgbClr val="2C72B5"/>
            </a:solidFill>
            <a:ln w="8323" cap="flat">
              <a:noFill/>
              <a:prstDash val="solid"/>
              <a:miter/>
            </a:ln>
          </p:spPr>
          <p:txBody>
            <a:bodyPr rtlCol="0" anchor="ctr"/>
            <a:lstStyle/>
            <a:p>
              <a:endParaRPr lang="en-AU" sz="1285"/>
            </a:p>
          </p:txBody>
        </p:sp>
        <p:sp>
          <p:nvSpPr>
            <p:cNvPr id="20" name="Freeform: Shape 19">
              <a:extLst>
                <a:ext uri="{FF2B5EF4-FFF2-40B4-BE49-F238E27FC236}">
                  <a16:creationId xmlns:a16="http://schemas.microsoft.com/office/drawing/2014/main" id="{ACC79834-4F03-F89F-9CF6-24B52AE6DB30}"/>
                </a:ext>
              </a:extLst>
            </p:cNvPr>
            <p:cNvSpPr/>
            <p:nvPr/>
          </p:nvSpPr>
          <p:spPr>
            <a:xfrm rot="21519600">
              <a:off x="5814927" y="1663544"/>
              <a:ext cx="41237" cy="67502"/>
            </a:xfrm>
            <a:custGeom>
              <a:avLst/>
              <a:gdLst>
                <a:gd name="connsiteX0" fmla="*/ 0 w 41237"/>
                <a:gd name="connsiteY0" fmla="*/ 0 h 67502"/>
                <a:gd name="connsiteX1" fmla="*/ 41237 w 41237"/>
                <a:gd name="connsiteY1" fmla="*/ 0 h 67502"/>
                <a:gd name="connsiteX2" fmla="*/ 41237 w 41237"/>
                <a:gd name="connsiteY2" fmla="*/ 67502 h 67502"/>
                <a:gd name="connsiteX3" fmla="*/ 0 w 41237"/>
                <a:gd name="connsiteY3" fmla="*/ 67502 h 67502"/>
              </a:gdLst>
              <a:ahLst/>
              <a:cxnLst>
                <a:cxn ang="0">
                  <a:pos x="connsiteX0" y="connsiteY0"/>
                </a:cxn>
                <a:cxn ang="0">
                  <a:pos x="connsiteX1" y="connsiteY1"/>
                </a:cxn>
                <a:cxn ang="0">
                  <a:pos x="connsiteX2" y="connsiteY2"/>
                </a:cxn>
                <a:cxn ang="0">
                  <a:pos x="connsiteX3" y="connsiteY3"/>
                </a:cxn>
              </a:cxnLst>
              <a:rect l="l" t="t" r="r" b="b"/>
              <a:pathLst>
                <a:path w="41237" h="67502">
                  <a:moveTo>
                    <a:pt x="0" y="0"/>
                  </a:moveTo>
                  <a:lnTo>
                    <a:pt x="41237" y="0"/>
                  </a:lnTo>
                  <a:lnTo>
                    <a:pt x="41237" y="67502"/>
                  </a:lnTo>
                  <a:lnTo>
                    <a:pt x="0" y="67502"/>
                  </a:lnTo>
                  <a:close/>
                </a:path>
              </a:pathLst>
            </a:custGeom>
            <a:solidFill>
              <a:srgbClr val="ED6C6C"/>
            </a:solidFill>
            <a:ln w="8323" cap="flat">
              <a:noFill/>
              <a:prstDash val="solid"/>
              <a:miter/>
            </a:ln>
          </p:spPr>
          <p:txBody>
            <a:bodyPr rtlCol="0" anchor="ctr"/>
            <a:lstStyle/>
            <a:p>
              <a:endParaRPr lang="en-AU" sz="1285"/>
            </a:p>
          </p:txBody>
        </p:sp>
        <p:sp>
          <p:nvSpPr>
            <p:cNvPr id="21" name="Freeform: Shape 20">
              <a:extLst>
                <a:ext uri="{FF2B5EF4-FFF2-40B4-BE49-F238E27FC236}">
                  <a16:creationId xmlns:a16="http://schemas.microsoft.com/office/drawing/2014/main" id="{1E024B41-246C-B347-204E-63E2431EA9BD}"/>
                </a:ext>
              </a:extLst>
            </p:cNvPr>
            <p:cNvSpPr/>
            <p:nvPr/>
          </p:nvSpPr>
          <p:spPr>
            <a:xfrm rot="21519600">
              <a:off x="5643885" y="1659159"/>
              <a:ext cx="42659" cy="73859"/>
            </a:xfrm>
            <a:custGeom>
              <a:avLst/>
              <a:gdLst>
                <a:gd name="connsiteX0" fmla="*/ 0 w 42659"/>
                <a:gd name="connsiteY0" fmla="*/ 0 h 73859"/>
                <a:gd name="connsiteX1" fmla="*/ 42659 w 42659"/>
                <a:gd name="connsiteY1" fmla="*/ 0 h 73859"/>
                <a:gd name="connsiteX2" fmla="*/ 42659 w 42659"/>
                <a:gd name="connsiteY2" fmla="*/ 73859 h 73859"/>
                <a:gd name="connsiteX3" fmla="*/ 0 w 42659"/>
                <a:gd name="connsiteY3" fmla="*/ 73859 h 73859"/>
              </a:gdLst>
              <a:ahLst/>
              <a:cxnLst>
                <a:cxn ang="0">
                  <a:pos x="connsiteX0" y="connsiteY0"/>
                </a:cxn>
                <a:cxn ang="0">
                  <a:pos x="connsiteX1" y="connsiteY1"/>
                </a:cxn>
                <a:cxn ang="0">
                  <a:pos x="connsiteX2" y="connsiteY2"/>
                </a:cxn>
                <a:cxn ang="0">
                  <a:pos x="connsiteX3" y="connsiteY3"/>
                </a:cxn>
              </a:cxnLst>
              <a:rect l="l" t="t" r="r" b="b"/>
              <a:pathLst>
                <a:path w="42659" h="73859">
                  <a:moveTo>
                    <a:pt x="0" y="0"/>
                  </a:moveTo>
                  <a:lnTo>
                    <a:pt x="42659" y="0"/>
                  </a:lnTo>
                  <a:lnTo>
                    <a:pt x="42659" y="73859"/>
                  </a:lnTo>
                  <a:lnTo>
                    <a:pt x="0" y="73859"/>
                  </a:lnTo>
                  <a:close/>
                </a:path>
              </a:pathLst>
            </a:custGeom>
            <a:solidFill>
              <a:srgbClr val="ED6C6C"/>
            </a:solidFill>
            <a:ln w="8323" cap="flat">
              <a:noFill/>
              <a:prstDash val="solid"/>
              <a:miter/>
            </a:ln>
          </p:spPr>
          <p:txBody>
            <a:bodyPr rtlCol="0" anchor="ctr"/>
            <a:lstStyle/>
            <a:p>
              <a:endParaRPr lang="en-AU" sz="1285"/>
            </a:p>
          </p:txBody>
        </p:sp>
        <p:sp>
          <p:nvSpPr>
            <p:cNvPr id="22" name="Freeform: Shape 21">
              <a:extLst>
                <a:ext uri="{FF2B5EF4-FFF2-40B4-BE49-F238E27FC236}">
                  <a16:creationId xmlns:a16="http://schemas.microsoft.com/office/drawing/2014/main" id="{7ECD4AD3-A104-C62F-9136-E018BA023492}"/>
                </a:ext>
              </a:extLst>
            </p:cNvPr>
            <p:cNvSpPr/>
            <p:nvPr/>
          </p:nvSpPr>
          <p:spPr>
            <a:xfrm>
              <a:off x="5806334" y="1714320"/>
              <a:ext cx="67543" cy="93678"/>
            </a:xfrm>
            <a:custGeom>
              <a:avLst/>
              <a:gdLst>
                <a:gd name="connsiteX0" fmla="*/ 7764 w 67543"/>
                <a:gd name="connsiteY0" fmla="*/ 6819 h 93678"/>
                <a:gd name="connsiteX1" fmla="*/ 69 w 67543"/>
                <a:gd name="connsiteY1" fmla="*/ 76663 h 93678"/>
                <a:gd name="connsiteX2" fmla="*/ 6677 w 67543"/>
                <a:gd name="connsiteY2" fmla="*/ 89210 h 93678"/>
                <a:gd name="connsiteX3" fmla="*/ 20227 w 67543"/>
                <a:gd name="connsiteY3" fmla="*/ 93559 h 93678"/>
                <a:gd name="connsiteX4" fmla="*/ 47663 w 67543"/>
                <a:gd name="connsiteY4" fmla="*/ 89628 h 93678"/>
                <a:gd name="connsiteX5" fmla="*/ 57868 w 67543"/>
                <a:gd name="connsiteY5" fmla="*/ 83940 h 93678"/>
                <a:gd name="connsiteX6" fmla="*/ 62803 w 67543"/>
                <a:gd name="connsiteY6" fmla="*/ 77499 h 93678"/>
                <a:gd name="connsiteX7" fmla="*/ 61716 w 67543"/>
                <a:gd name="connsiteY7" fmla="*/ 40946 h 93678"/>
                <a:gd name="connsiteX8" fmla="*/ 52264 w 67543"/>
                <a:gd name="connsiteY8" fmla="*/ 7404 h 93678"/>
                <a:gd name="connsiteX9" fmla="*/ 7681 w 67543"/>
                <a:gd name="connsiteY9" fmla="*/ 6819 h 9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543" h="93678">
                  <a:moveTo>
                    <a:pt x="7764" y="6819"/>
                  </a:moveTo>
                  <a:cubicBezTo>
                    <a:pt x="7764" y="6819"/>
                    <a:pt x="-851" y="50147"/>
                    <a:pt x="69" y="76663"/>
                  </a:cubicBezTo>
                  <a:cubicBezTo>
                    <a:pt x="236" y="81180"/>
                    <a:pt x="2745" y="85864"/>
                    <a:pt x="6677" y="89210"/>
                  </a:cubicBezTo>
                  <a:cubicBezTo>
                    <a:pt x="10692" y="92555"/>
                    <a:pt x="15711" y="94145"/>
                    <a:pt x="20227" y="93559"/>
                  </a:cubicBezTo>
                  <a:cubicBezTo>
                    <a:pt x="29847" y="92221"/>
                    <a:pt x="40888" y="90632"/>
                    <a:pt x="47663" y="89628"/>
                  </a:cubicBezTo>
                  <a:cubicBezTo>
                    <a:pt x="51929" y="89042"/>
                    <a:pt x="55526" y="87035"/>
                    <a:pt x="57868" y="83940"/>
                  </a:cubicBezTo>
                  <a:cubicBezTo>
                    <a:pt x="59290" y="82100"/>
                    <a:pt x="61046" y="79841"/>
                    <a:pt x="62803" y="77499"/>
                  </a:cubicBezTo>
                  <a:cubicBezTo>
                    <a:pt x="71084" y="66709"/>
                    <a:pt x="67069" y="56086"/>
                    <a:pt x="61716" y="40946"/>
                  </a:cubicBezTo>
                  <a:cubicBezTo>
                    <a:pt x="56195" y="25388"/>
                    <a:pt x="52264" y="7404"/>
                    <a:pt x="52264" y="7404"/>
                  </a:cubicBezTo>
                  <a:cubicBezTo>
                    <a:pt x="27755" y="-8907"/>
                    <a:pt x="7681" y="6819"/>
                    <a:pt x="7681" y="6819"/>
                  </a:cubicBezTo>
                  <a:close/>
                </a:path>
              </a:pathLst>
            </a:custGeom>
            <a:solidFill>
              <a:srgbClr val="00264D"/>
            </a:solidFill>
            <a:ln w="8323" cap="flat">
              <a:noFill/>
              <a:prstDash val="solid"/>
              <a:miter/>
            </a:ln>
          </p:spPr>
          <p:txBody>
            <a:bodyPr rtlCol="0" anchor="ctr"/>
            <a:lstStyle/>
            <a:p>
              <a:endParaRPr lang="en-AU" sz="1285"/>
            </a:p>
          </p:txBody>
        </p:sp>
        <p:sp>
          <p:nvSpPr>
            <p:cNvPr id="23" name="Freeform: Shape 22">
              <a:extLst>
                <a:ext uri="{FF2B5EF4-FFF2-40B4-BE49-F238E27FC236}">
                  <a16:creationId xmlns:a16="http://schemas.microsoft.com/office/drawing/2014/main" id="{207E9A80-00D9-3BEC-4390-D05E28E79BE6}"/>
                </a:ext>
              </a:extLst>
            </p:cNvPr>
            <p:cNvSpPr/>
            <p:nvPr/>
          </p:nvSpPr>
          <p:spPr>
            <a:xfrm>
              <a:off x="5561368" y="1720720"/>
              <a:ext cx="141549" cy="74611"/>
            </a:xfrm>
            <a:custGeom>
              <a:avLst/>
              <a:gdLst>
                <a:gd name="connsiteX0" fmla="*/ 79416 w 141549"/>
                <a:gd name="connsiteY0" fmla="*/ 3346 h 74611"/>
                <a:gd name="connsiteX1" fmla="*/ 47882 w 141549"/>
                <a:gd name="connsiteY1" fmla="*/ 34546 h 74611"/>
                <a:gd name="connsiteX2" fmla="*/ 20279 w 141549"/>
                <a:gd name="connsiteY2" fmla="*/ 48096 h 74611"/>
                <a:gd name="connsiteX3" fmla="*/ 9656 w 141549"/>
                <a:gd name="connsiteY3" fmla="*/ 49518 h 74611"/>
                <a:gd name="connsiteX4" fmla="*/ 204 w 141549"/>
                <a:gd name="connsiteY4" fmla="*/ 58468 h 74611"/>
                <a:gd name="connsiteX5" fmla="*/ 204 w 141549"/>
                <a:gd name="connsiteY5" fmla="*/ 58468 h 74611"/>
                <a:gd name="connsiteX6" fmla="*/ 10158 w 141549"/>
                <a:gd name="connsiteY6" fmla="*/ 71601 h 74611"/>
                <a:gd name="connsiteX7" fmla="*/ 45791 w 141549"/>
                <a:gd name="connsiteY7" fmla="*/ 74612 h 74611"/>
                <a:gd name="connsiteX8" fmla="*/ 127847 w 141549"/>
                <a:gd name="connsiteY8" fmla="*/ 59137 h 74611"/>
                <a:gd name="connsiteX9" fmla="*/ 132615 w 141549"/>
                <a:gd name="connsiteY9" fmla="*/ 0 h 74611"/>
                <a:gd name="connsiteX10" fmla="*/ 79500 w 141549"/>
                <a:gd name="connsiteY10" fmla="*/ 3262 h 7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549" h="74611">
                  <a:moveTo>
                    <a:pt x="79416" y="3346"/>
                  </a:moveTo>
                  <a:lnTo>
                    <a:pt x="47882" y="34546"/>
                  </a:lnTo>
                  <a:cubicBezTo>
                    <a:pt x="40354" y="41990"/>
                    <a:pt x="30651" y="46758"/>
                    <a:pt x="20279" y="48096"/>
                  </a:cubicBezTo>
                  <a:lnTo>
                    <a:pt x="9656" y="49518"/>
                  </a:lnTo>
                  <a:cubicBezTo>
                    <a:pt x="4888" y="50187"/>
                    <a:pt x="1124" y="53784"/>
                    <a:pt x="204" y="58468"/>
                  </a:cubicBezTo>
                  <a:lnTo>
                    <a:pt x="204" y="58468"/>
                  </a:lnTo>
                  <a:cubicBezTo>
                    <a:pt x="-1051" y="64909"/>
                    <a:pt x="3633" y="71015"/>
                    <a:pt x="10158" y="71601"/>
                  </a:cubicBezTo>
                  <a:lnTo>
                    <a:pt x="45791" y="74612"/>
                  </a:lnTo>
                  <a:lnTo>
                    <a:pt x="127847" y="59137"/>
                  </a:lnTo>
                  <a:cubicBezTo>
                    <a:pt x="127847" y="59137"/>
                    <a:pt x="155199" y="51107"/>
                    <a:pt x="132615" y="0"/>
                  </a:cubicBezTo>
                  <a:lnTo>
                    <a:pt x="79500" y="3262"/>
                  </a:lnTo>
                  <a:close/>
                </a:path>
              </a:pathLst>
            </a:custGeom>
            <a:solidFill>
              <a:srgbClr val="00264D"/>
            </a:solidFill>
            <a:ln w="8323" cap="flat">
              <a:noFill/>
              <a:prstDash val="solid"/>
              <a:miter/>
            </a:ln>
          </p:spPr>
          <p:txBody>
            <a:bodyPr rtlCol="0" anchor="ctr"/>
            <a:lstStyle/>
            <a:p>
              <a:endParaRPr lang="en-AU" sz="1285"/>
            </a:p>
          </p:txBody>
        </p:sp>
        <p:grpSp>
          <p:nvGrpSpPr>
            <p:cNvPr id="24" name="Graphic 119">
              <a:extLst>
                <a:ext uri="{FF2B5EF4-FFF2-40B4-BE49-F238E27FC236}">
                  <a16:creationId xmlns:a16="http://schemas.microsoft.com/office/drawing/2014/main" id="{9395D5F2-B472-358F-BC05-455779BFB907}"/>
                </a:ext>
              </a:extLst>
            </p:cNvPr>
            <p:cNvGrpSpPr/>
            <p:nvPr/>
          </p:nvGrpSpPr>
          <p:grpSpPr>
            <a:xfrm>
              <a:off x="4301352" y="438473"/>
              <a:ext cx="1713694" cy="1396552"/>
              <a:chOff x="4301352" y="438473"/>
              <a:chExt cx="1713694" cy="1396552"/>
            </a:xfrm>
          </p:grpSpPr>
          <p:sp>
            <p:nvSpPr>
              <p:cNvPr id="25" name="Freeform: Shape 24">
                <a:extLst>
                  <a:ext uri="{FF2B5EF4-FFF2-40B4-BE49-F238E27FC236}">
                    <a16:creationId xmlns:a16="http://schemas.microsoft.com/office/drawing/2014/main" id="{042C3D11-7066-8293-82A9-87D5B115597B}"/>
                  </a:ext>
                </a:extLst>
              </p:cNvPr>
              <p:cNvSpPr/>
              <p:nvPr/>
            </p:nvSpPr>
            <p:spPr>
              <a:xfrm>
                <a:off x="5592356" y="942649"/>
                <a:ext cx="283073" cy="736164"/>
              </a:xfrm>
              <a:custGeom>
                <a:avLst/>
                <a:gdLst>
                  <a:gd name="connsiteX0" fmla="*/ 228099 w 283073"/>
                  <a:gd name="connsiteY0" fmla="*/ 0 h 736164"/>
                  <a:gd name="connsiteX1" fmla="*/ 44748 w 283073"/>
                  <a:gd name="connsiteY1" fmla="*/ 7612 h 736164"/>
                  <a:gd name="connsiteX2" fmla="*/ 1670 w 283073"/>
                  <a:gd name="connsiteY2" fmla="*/ 213631 h 736164"/>
                  <a:gd name="connsiteX3" fmla="*/ 1001 w 283073"/>
                  <a:gd name="connsiteY3" fmla="*/ 449093 h 736164"/>
                  <a:gd name="connsiteX4" fmla="*/ 45166 w 283073"/>
                  <a:gd name="connsiteY4" fmla="*/ 736165 h 736164"/>
                  <a:gd name="connsiteX5" fmla="*/ 107398 w 283073"/>
                  <a:gd name="connsiteY5" fmla="*/ 727131 h 736164"/>
                  <a:gd name="connsiteX6" fmla="*/ 97947 w 283073"/>
                  <a:gd name="connsiteY6" fmla="*/ 489745 h 736164"/>
                  <a:gd name="connsiteX7" fmla="*/ 138096 w 283073"/>
                  <a:gd name="connsiteY7" fmla="*/ 223334 h 736164"/>
                  <a:gd name="connsiteX8" fmla="*/ 282218 w 283073"/>
                  <a:gd name="connsiteY8" fmla="*/ 167542 h 736164"/>
                  <a:gd name="connsiteX9" fmla="*/ 228099 w 283073"/>
                  <a:gd name="connsiteY9" fmla="*/ 84 h 73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073" h="736164">
                    <a:moveTo>
                      <a:pt x="228099" y="0"/>
                    </a:moveTo>
                    <a:lnTo>
                      <a:pt x="44748" y="7612"/>
                    </a:lnTo>
                    <a:cubicBezTo>
                      <a:pt x="-5941" y="100793"/>
                      <a:pt x="1670" y="213631"/>
                      <a:pt x="1670" y="213631"/>
                    </a:cubicBezTo>
                    <a:cubicBezTo>
                      <a:pt x="1670" y="213631"/>
                      <a:pt x="-1592" y="439641"/>
                      <a:pt x="1001" y="449093"/>
                    </a:cubicBezTo>
                    <a:lnTo>
                      <a:pt x="45166" y="736165"/>
                    </a:lnTo>
                    <a:lnTo>
                      <a:pt x="107398" y="727131"/>
                    </a:lnTo>
                    <a:cubicBezTo>
                      <a:pt x="102882" y="616384"/>
                      <a:pt x="105976" y="565695"/>
                      <a:pt x="97947" y="489745"/>
                    </a:cubicBezTo>
                    <a:lnTo>
                      <a:pt x="138096" y="223334"/>
                    </a:lnTo>
                    <a:cubicBezTo>
                      <a:pt x="200580" y="222079"/>
                      <a:pt x="274439" y="270510"/>
                      <a:pt x="282218" y="167542"/>
                    </a:cubicBezTo>
                    <a:cubicBezTo>
                      <a:pt x="291084" y="49853"/>
                      <a:pt x="228099" y="84"/>
                      <a:pt x="228099" y="84"/>
                    </a:cubicBezTo>
                    <a:close/>
                  </a:path>
                </a:pathLst>
              </a:custGeom>
              <a:solidFill>
                <a:schemeClr val="accent2"/>
              </a:solidFill>
              <a:ln w="8323" cap="flat">
                <a:noFill/>
                <a:prstDash val="solid"/>
                <a:miter/>
              </a:ln>
            </p:spPr>
            <p:txBody>
              <a:bodyPr rtlCol="0" anchor="ctr"/>
              <a:lstStyle/>
              <a:p>
                <a:endParaRPr lang="en-AU" sz="1285"/>
              </a:p>
            </p:txBody>
          </p:sp>
          <p:sp>
            <p:nvSpPr>
              <p:cNvPr id="26" name="Freeform: Shape 25">
                <a:extLst>
                  <a:ext uri="{FF2B5EF4-FFF2-40B4-BE49-F238E27FC236}">
                    <a16:creationId xmlns:a16="http://schemas.microsoft.com/office/drawing/2014/main" id="{FCC1CBC3-D465-62BE-07DE-A1FE9F0A286B}"/>
                  </a:ext>
                </a:extLst>
              </p:cNvPr>
              <p:cNvSpPr/>
              <p:nvPr/>
            </p:nvSpPr>
            <p:spPr>
              <a:xfrm>
                <a:off x="5150622" y="1500398"/>
                <a:ext cx="173899" cy="15725"/>
              </a:xfrm>
              <a:custGeom>
                <a:avLst/>
                <a:gdLst>
                  <a:gd name="connsiteX0" fmla="*/ 166036 w 173899"/>
                  <a:gd name="connsiteY0" fmla="*/ 15725 h 15725"/>
                  <a:gd name="connsiteX1" fmla="*/ 7863 w 173899"/>
                  <a:gd name="connsiteY1" fmla="*/ 15725 h 15725"/>
                  <a:gd name="connsiteX2" fmla="*/ 0 w 173899"/>
                  <a:gd name="connsiteY2" fmla="*/ 7863 h 15725"/>
                  <a:gd name="connsiteX3" fmla="*/ 0 w 173899"/>
                  <a:gd name="connsiteY3" fmla="*/ 7863 h 15725"/>
                  <a:gd name="connsiteX4" fmla="*/ 7863 w 173899"/>
                  <a:gd name="connsiteY4" fmla="*/ 0 h 15725"/>
                  <a:gd name="connsiteX5" fmla="*/ 166036 w 173899"/>
                  <a:gd name="connsiteY5" fmla="*/ 0 h 15725"/>
                  <a:gd name="connsiteX6" fmla="*/ 173899 w 173899"/>
                  <a:gd name="connsiteY6" fmla="*/ 7863 h 15725"/>
                  <a:gd name="connsiteX7" fmla="*/ 173899 w 173899"/>
                  <a:gd name="connsiteY7" fmla="*/ 7863 h 15725"/>
                  <a:gd name="connsiteX8" fmla="*/ 166036 w 173899"/>
                  <a:gd name="connsiteY8" fmla="*/ 15725 h 1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99" h="15725">
                    <a:moveTo>
                      <a:pt x="166036" y="15725"/>
                    </a:moveTo>
                    <a:lnTo>
                      <a:pt x="7863" y="15725"/>
                    </a:lnTo>
                    <a:cubicBezTo>
                      <a:pt x="3513" y="15725"/>
                      <a:pt x="0" y="12212"/>
                      <a:pt x="0" y="7863"/>
                    </a:cubicBezTo>
                    <a:lnTo>
                      <a:pt x="0" y="7863"/>
                    </a:lnTo>
                    <a:cubicBezTo>
                      <a:pt x="0" y="3513"/>
                      <a:pt x="3513" y="0"/>
                      <a:pt x="7863" y="0"/>
                    </a:cubicBezTo>
                    <a:lnTo>
                      <a:pt x="166036" y="0"/>
                    </a:lnTo>
                    <a:cubicBezTo>
                      <a:pt x="170386" y="0"/>
                      <a:pt x="173899" y="3513"/>
                      <a:pt x="173899" y="7863"/>
                    </a:cubicBezTo>
                    <a:lnTo>
                      <a:pt x="173899" y="7863"/>
                    </a:lnTo>
                    <a:cubicBezTo>
                      <a:pt x="173899" y="12212"/>
                      <a:pt x="170386" y="15725"/>
                      <a:pt x="166036" y="15725"/>
                    </a:cubicBezTo>
                    <a:close/>
                  </a:path>
                </a:pathLst>
              </a:custGeom>
              <a:solidFill>
                <a:srgbClr val="00264D"/>
              </a:solidFill>
              <a:ln w="8323" cap="flat">
                <a:noFill/>
                <a:prstDash val="solid"/>
                <a:miter/>
              </a:ln>
            </p:spPr>
            <p:txBody>
              <a:bodyPr rtlCol="0" anchor="ctr"/>
              <a:lstStyle/>
              <a:p>
                <a:endParaRPr lang="en-AU" sz="1285"/>
              </a:p>
            </p:txBody>
          </p:sp>
          <p:sp>
            <p:nvSpPr>
              <p:cNvPr id="28" name="Freeform: Shape 27">
                <a:extLst>
                  <a:ext uri="{FF2B5EF4-FFF2-40B4-BE49-F238E27FC236}">
                    <a16:creationId xmlns:a16="http://schemas.microsoft.com/office/drawing/2014/main" id="{0CF0662C-C8B9-D3D1-12FF-BC8FE3C4DDF2}"/>
                  </a:ext>
                </a:extLst>
              </p:cNvPr>
              <p:cNvSpPr/>
              <p:nvPr/>
            </p:nvSpPr>
            <p:spPr>
              <a:xfrm>
                <a:off x="5281445" y="1293628"/>
                <a:ext cx="199490" cy="464646"/>
              </a:xfrm>
              <a:custGeom>
                <a:avLst/>
                <a:gdLst>
                  <a:gd name="connsiteX0" fmla="*/ 6188 w 199490"/>
                  <a:gd name="connsiteY0" fmla="*/ 463896 h 464646"/>
                  <a:gd name="connsiteX1" fmla="*/ 6188 w 199490"/>
                  <a:gd name="connsiteY1" fmla="*/ 463896 h 464646"/>
                  <a:gd name="connsiteX2" fmla="*/ 751 w 199490"/>
                  <a:gd name="connsiteY2" fmla="*/ 451015 h 464646"/>
                  <a:gd name="connsiteX3" fmla="*/ 180421 w 199490"/>
                  <a:gd name="connsiteY3" fmla="*/ 6188 h 464646"/>
                  <a:gd name="connsiteX4" fmla="*/ 193303 w 199490"/>
                  <a:gd name="connsiteY4" fmla="*/ 751 h 464646"/>
                  <a:gd name="connsiteX5" fmla="*/ 193303 w 199490"/>
                  <a:gd name="connsiteY5" fmla="*/ 751 h 464646"/>
                  <a:gd name="connsiteX6" fmla="*/ 198740 w 199490"/>
                  <a:gd name="connsiteY6" fmla="*/ 13632 h 464646"/>
                  <a:gd name="connsiteX7" fmla="*/ 19069 w 199490"/>
                  <a:gd name="connsiteY7" fmla="*/ 458459 h 464646"/>
                  <a:gd name="connsiteX8" fmla="*/ 6188 w 199490"/>
                  <a:gd name="connsiteY8" fmla="*/ 463896 h 46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490" h="464646">
                    <a:moveTo>
                      <a:pt x="6188" y="463896"/>
                    </a:moveTo>
                    <a:lnTo>
                      <a:pt x="6188" y="463896"/>
                    </a:lnTo>
                    <a:cubicBezTo>
                      <a:pt x="1085" y="461889"/>
                      <a:pt x="-1340" y="456117"/>
                      <a:pt x="751" y="451015"/>
                    </a:cubicBezTo>
                    <a:lnTo>
                      <a:pt x="180421" y="6188"/>
                    </a:lnTo>
                    <a:cubicBezTo>
                      <a:pt x="182429" y="1085"/>
                      <a:pt x="188200" y="-1340"/>
                      <a:pt x="193303" y="751"/>
                    </a:cubicBezTo>
                    <a:lnTo>
                      <a:pt x="193303" y="751"/>
                    </a:lnTo>
                    <a:cubicBezTo>
                      <a:pt x="198405" y="2758"/>
                      <a:pt x="200831" y="8530"/>
                      <a:pt x="198740" y="13632"/>
                    </a:cubicBezTo>
                    <a:lnTo>
                      <a:pt x="19069" y="458459"/>
                    </a:lnTo>
                    <a:cubicBezTo>
                      <a:pt x="17062" y="463562"/>
                      <a:pt x="11290" y="465987"/>
                      <a:pt x="6188" y="463896"/>
                    </a:cubicBezTo>
                    <a:close/>
                  </a:path>
                </a:pathLst>
              </a:custGeom>
              <a:solidFill>
                <a:srgbClr val="00264D"/>
              </a:solidFill>
              <a:ln w="8323" cap="flat">
                <a:noFill/>
                <a:prstDash val="solid"/>
                <a:miter/>
              </a:ln>
            </p:spPr>
            <p:txBody>
              <a:bodyPr rtlCol="0" anchor="ctr"/>
              <a:lstStyle/>
              <a:p>
                <a:endParaRPr lang="en-AU" sz="1285"/>
              </a:p>
            </p:txBody>
          </p:sp>
          <p:sp>
            <p:nvSpPr>
              <p:cNvPr id="29" name="Freeform: Shape 28">
                <a:extLst>
                  <a:ext uri="{FF2B5EF4-FFF2-40B4-BE49-F238E27FC236}">
                    <a16:creationId xmlns:a16="http://schemas.microsoft.com/office/drawing/2014/main" id="{45488F45-91F8-04B0-0DAB-4D225CC05A38}"/>
                  </a:ext>
                </a:extLst>
              </p:cNvPr>
              <p:cNvSpPr/>
              <p:nvPr/>
            </p:nvSpPr>
            <p:spPr>
              <a:xfrm>
                <a:off x="5232931" y="1293628"/>
                <a:ext cx="199490" cy="464646"/>
              </a:xfrm>
              <a:custGeom>
                <a:avLst/>
                <a:gdLst>
                  <a:gd name="connsiteX0" fmla="*/ 193303 w 199490"/>
                  <a:gd name="connsiteY0" fmla="*/ 463896 h 464646"/>
                  <a:gd name="connsiteX1" fmla="*/ 193303 w 199490"/>
                  <a:gd name="connsiteY1" fmla="*/ 463896 h 464646"/>
                  <a:gd name="connsiteX2" fmla="*/ 198740 w 199490"/>
                  <a:gd name="connsiteY2" fmla="*/ 451015 h 464646"/>
                  <a:gd name="connsiteX3" fmla="*/ 19069 w 199490"/>
                  <a:gd name="connsiteY3" fmla="*/ 6188 h 464646"/>
                  <a:gd name="connsiteX4" fmla="*/ 6188 w 199490"/>
                  <a:gd name="connsiteY4" fmla="*/ 751 h 464646"/>
                  <a:gd name="connsiteX5" fmla="*/ 6188 w 199490"/>
                  <a:gd name="connsiteY5" fmla="*/ 751 h 464646"/>
                  <a:gd name="connsiteX6" fmla="*/ 751 w 199490"/>
                  <a:gd name="connsiteY6" fmla="*/ 13632 h 464646"/>
                  <a:gd name="connsiteX7" fmla="*/ 180421 w 199490"/>
                  <a:gd name="connsiteY7" fmla="*/ 458459 h 464646"/>
                  <a:gd name="connsiteX8" fmla="*/ 193303 w 199490"/>
                  <a:gd name="connsiteY8" fmla="*/ 463896 h 46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490" h="464646">
                    <a:moveTo>
                      <a:pt x="193303" y="463896"/>
                    </a:moveTo>
                    <a:lnTo>
                      <a:pt x="193303" y="463896"/>
                    </a:lnTo>
                    <a:cubicBezTo>
                      <a:pt x="198405" y="461889"/>
                      <a:pt x="200831" y="456117"/>
                      <a:pt x="198740" y="451015"/>
                    </a:cubicBezTo>
                    <a:lnTo>
                      <a:pt x="19069" y="6188"/>
                    </a:lnTo>
                    <a:cubicBezTo>
                      <a:pt x="17062" y="1085"/>
                      <a:pt x="11290" y="-1340"/>
                      <a:pt x="6188" y="751"/>
                    </a:cubicBezTo>
                    <a:lnTo>
                      <a:pt x="6188" y="751"/>
                    </a:lnTo>
                    <a:cubicBezTo>
                      <a:pt x="1085" y="2758"/>
                      <a:pt x="-1340" y="8530"/>
                      <a:pt x="751" y="13632"/>
                    </a:cubicBezTo>
                    <a:lnTo>
                      <a:pt x="180421" y="458459"/>
                    </a:lnTo>
                    <a:cubicBezTo>
                      <a:pt x="182429" y="463562"/>
                      <a:pt x="188200" y="465987"/>
                      <a:pt x="193303" y="463896"/>
                    </a:cubicBezTo>
                    <a:close/>
                  </a:path>
                </a:pathLst>
              </a:custGeom>
              <a:solidFill>
                <a:srgbClr val="00264D"/>
              </a:solidFill>
              <a:ln w="8323" cap="flat">
                <a:noFill/>
                <a:prstDash val="solid"/>
                <a:miter/>
              </a:ln>
            </p:spPr>
            <p:txBody>
              <a:bodyPr rtlCol="0" anchor="ctr"/>
              <a:lstStyle/>
              <a:p>
                <a:endParaRPr lang="en-AU" sz="1285"/>
              </a:p>
            </p:txBody>
          </p:sp>
          <p:sp>
            <p:nvSpPr>
              <p:cNvPr id="30" name="Freeform: Shape 29">
                <a:extLst>
                  <a:ext uri="{FF2B5EF4-FFF2-40B4-BE49-F238E27FC236}">
                    <a16:creationId xmlns:a16="http://schemas.microsoft.com/office/drawing/2014/main" id="{942B7317-CA77-3584-05A5-759FBEE30B49}"/>
                  </a:ext>
                </a:extLst>
              </p:cNvPr>
              <p:cNvSpPr/>
              <p:nvPr/>
            </p:nvSpPr>
            <p:spPr>
              <a:xfrm>
                <a:off x="5386502" y="1500398"/>
                <a:ext cx="185191" cy="15725"/>
              </a:xfrm>
              <a:custGeom>
                <a:avLst/>
                <a:gdLst>
                  <a:gd name="connsiteX0" fmla="*/ 177329 w 185191"/>
                  <a:gd name="connsiteY0" fmla="*/ 15725 h 15725"/>
                  <a:gd name="connsiteX1" fmla="*/ 7863 w 185191"/>
                  <a:gd name="connsiteY1" fmla="*/ 15725 h 15725"/>
                  <a:gd name="connsiteX2" fmla="*/ 0 w 185191"/>
                  <a:gd name="connsiteY2" fmla="*/ 7863 h 15725"/>
                  <a:gd name="connsiteX3" fmla="*/ 0 w 185191"/>
                  <a:gd name="connsiteY3" fmla="*/ 7863 h 15725"/>
                  <a:gd name="connsiteX4" fmla="*/ 7863 w 185191"/>
                  <a:gd name="connsiteY4" fmla="*/ 0 h 15725"/>
                  <a:gd name="connsiteX5" fmla="*/ 177329 w 185191"/>
                  <a:gd name="connsiteY5" fmla="*/ 0 h 15725"/>
                  <a:gd name="connsiteX6" fmla="*/ 185191 w 185191"/>
                  <a:gd name="connsiteY6" fmla="*/ 7863 h 15725"/>
                  <a:gd name="connsiteX7" fmla="*/ 185191 w 185191"/>
                  <a:gd name="connsiteY7" fmla="*/ 7863 h 15725"/>
                  <a:gd name="connsiteX8" fmla="*/ 177329 w 185191"/>
                  <a:gd name="connsiteY8" fmla="*/ 15725 h 1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91" h="15725">
                    <a:moveTo>
                      <a:pt x="177329" y="15725"/>
                    </a:moveTo>
                    <a:lnTo>
                      <a:pt x="7863" y="15725"/>
                    </a:lnTo>
                    <a:cubicBezTo>
                      <a:pt x="3513" y="15725"/>
                      <a:pt x="0" y="12212"/>
                      <a:pt x="0" y="7863"/>
                    </a:cubicBezTo>
                    <a:lnTo>
                      <a:pt x="0" y="7863"/>
                    </a:lnTo>
                    <a:cubicBezTo>
                      <a:pt x="0" y="3513"/>
                      <a:pt x="3513" y="0"/>
                      <a:pt x="7863" y="0"/>
                    </a:cubicBezTo>
                    <a:lnTo>
                      <a:pt x="177329" y="0"/>
                    </a:lnTo>
                    <a:cubicBezTo>
                      <a:pt x="181678" y="0"/>
                      <a:pt x="185191" y="3513"/>
                      <a:pt x="185191" y="7863"/>
                    </a:cubicBezTo>
                    <a:lnTo>
                      <a:pt x="185191" y="7863"/>
                    </a:lnTo>
                    <a:cubicBezTo>
                      <a:pt x="185191" y="12212"/>
                      <a:pt x="181678" y="15725"/>
                      <a:pt x="177329" y="15725"/>
                    </a:cubicBezTo>
                    <a:close/>
                  </a:path>
                </a:pathLst>
              </a:custGeom>
              <a:solidFill>
                <a:srgbClr val="00264D"/>
              </a:solidFill>
              <a:ln w="8323" cap="flat">
                <a:noFill/>
                <a:prstDash val="solid"/>
                <a:miter/>
              </a:ln>
            </p:spPr>
            <p:txBody>
              <a:bodyPr rtlCol="0" anchor="ctr"/>
              <a:lstStyle/>
              <a:p>
                <a:endParaRPr lang="en-AU" sz="1285"/>
              </a:p>
            </p:txBody>
          </p:sp>
          <p:sp>
            <p:nvSpPr>
              <p:cNvPr id="31" name="Freeform: Shape 30">
                <a:extLst>
                  <a:ext uri="{FF2B5EF4-FFF2-40B4-BE49-F238E27FC236}">
                    <a16:creationId xmlns:a16="http://schemas.microsoft.com/office/drawing/2014/main" id="{A1C8365A-97E6-8D36-E437-3FF6E74948D3}"/>
                  </a:ext>
                </a:extLst>
              </p:cNvPr>
              <p:cNvSpPr/>
              <p:nvPr/>
            </p:nvSpPr>
            <p:spPr>
              <a:xfrm>
                <a:off x="5171951" y="779875"/>
                <a:ext cx="52362" cy="201920"/>
              </a:xfrm>
              <a:custGeom>
                <a:avLst/>
                <a:gdLst>
                  <a:gd name="connsiteX0" fmla="*/ 52362 w 52362"/>
                  <a:gd name="connsiteY0" fmla="*/ 0 h 201920"/>
                  <a:gd name="connsiteX1" fmla="*/ 0 w 52362"/>
                  <a:gd name="connsiteY1" fmla="*/ 201920 h 201920"/>
                  <a:gd name="connsiteX2" fmla="*/ 31869 w 52362"/>
                  <a:gd name="connsiteY2" fmla="*/ 194309 h 201920"/>
                  <a:gd name="connsiteX3" fmla="*/ 52278 w 52362"/>
                  <a:gd name="connsiteY3" fmla="*/ 84 h 201920"/>
                </a:gdLst>
                <a:ahLst/>
                <a:cxnLst>
                  <a:cxn ang="0">
                    <a:pos x="connsiteX0" y="connsiteY0"/>
                  </a:cxn>
                  <a:cxn ang="0">
                    <a:pos x="connsiteX1" y="connsiteY1"/>
                  </a:cxn>
                  <a:cxn ang="0">
                    <a:pos x="connsiteX2" y="connsiteY2"/>
                  </a:cxn>
                  <a:cxn ang="0">
                    <a:pos x="connsiteX3" y="connsiteY3"/>
                  </a:cxn>
                </a:cxnLst>
                <a:rect l="l" t="t" r="r" b="b"/>
                <a:pathLst>
                  <a:path w="52362" h="201920">
                    <a:moveTo>
                      <a:pt x="52362" y="0"/>
                    </a:moveTo>
                    <a:cubicBezTo>
                      <a:pt x="52362" y="0"/>
                      <a:pt x="8197" y="72270"/>
                      <a:pt x="0" y="201920"/>
                    </a:cubicBezTo>
                    <a:cubicBezTo>
                      <a:pt x="0" y="201920"/>
                      <a:pt x="31953" y="198909"/>
                      <a:pt x="31869" y="194309"/>
                    </a:cubicBezTo>
                    <a:cubicBezTo>
                      <a:pt x="31785" y="189708"/>
                      <a:pt x="52278" y="84"/>
                      <a:pt x="52278" y="84"/>
                    </a:cubicBezTo>
                    <a:close/>
                  </a:path>
                </a:pathLst>
              </a:custGeom>
              <a:solidFill>
                <a:srgbClr val="F8981D"/>
              </a:solidFill>
              <a:ln w="8323" cap="flat">
                <a:noFill/>
                <a:prstDash val="solid"/>
                <a:miter/>
              </a:ln>
            </p:spPr>
            <p:txBody>
              <a:bodyPr rtlCol="0" anchor="ctr"/>
              <a:lstStyle/>
              <a:p>
                <a:endParaRPr lang="en-AU" sz="1285"/>
              </a:p>
            </p:txBody>
          </p:sp>
          <p:sp>
            <p:nvSpPr>
              <p:cNvPr id="32" name="Freeform: Shape 31">
                <a:extLst>
                  <a:ext uri="{FF2B5EF4-FFF2-40B4-BE49-F238E27FC236}">
                    <a16:creationId xmlns:a16="http://schemas.microsoft.com/office/drawing/2014/main" id="{B0D347D6-8F45-25EA-0A0B-A6831F7EE6E4}"/>
                  </a:ext>
                </a:extLst>
              </p:cNvPr>
              <p:cNvSpPr/>
              <p:nvPr/>
            </p:nvSpPr>
            <p:spPr>
              <a:xfrm>
                <a:off x="5531406" y="1133829"/>
                <a:ext cx="278563" cy="640625"/>
              </a:xfrm>
              <a:custGeom>
                <a:avLst/>
                <a:gdLst>
                  <a:gd name="connsiteX0" fmla="*/ 269560 w 278563"/>
                  <a:gd name="connsiteY0" fmla="*/ 639672 h 640625"/>
                  <a:gd name="connsiteX1" fmla="*/ 269560 w 278563"/>
                  <a:gd name="connsiteY1" fmla="*/ 639672 h 640625"/>
                  <a:gd name="connsiteX2" fmla="*/ 251241 w 278563"/>
                  <a:gd name="connsiteY2" fmla="*/ 631976 h 640625"/>
                  <a:gd name="connsiteX3" fmla="*/ 974 w 278563"/>
                  <a:gd name="connsiteY3" fmla="*/ 18603 h 640625"/>
                  <a:gd name="connsiteX4" fmla="*/ 9004 w 278563"/>
                  <a:gd name="connsiteY4" fmla="*/ 954 h 640625"/>
                  <a:gd name="connsiteX5" fmla="*/ 9004 w 278563"/>
                  <a:gd name="connsiteY5" fmla="*/ 954 h 640625"/>
                  <a:gd name="connsiteX6" fmla="*/ 27322 w 278563"/>
                  <a:gd name="connsiteY6" fmla="*/ 8650 h 640625"/>
                  <a:gd name="connsiteX7" fmla="*/ 277590 w 278563"/>
                  <a:gd name="connsiteY7" fmla="*/ 622023 h 640625"/>
                  <a:gd name="connsiteX8" fmla="*/ 269560 w 278563"/>
                  <a:gd name="connsiteY8" fmla="*/ 639672 h 64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563" h="640625">
                    <a:moveTo>
                      <a:pt x="269560" y="639672"/>
                    </a:moveTo>
                    <a:lnTo>
                      <a:pt x="269560" y="639672"/>
                    </a:lnTo>
                    <a:cubicBezTo>
                      <a:pt x="262282" y="642432"/>
                      <a:pt x="254085" y="639003"/>
                      <a:pt x="251241" y="631976"/>
                    </a:cubicBezTo>
                    <a:lnTo>
                      <a:pt x="974" y="18603"/>
                    </a:lnTo>
                    <a:cubicBezTo>
                      <a:pt x="-1870" y="11577"/>
                      <a:pt x="1727" y="3714"/>
                      <a:pt x="9004" y="954"/>
                    </a:cubicBezTo>
                    <a:lnTo>
                      <a:pt x="9004" y="954"/>
                    </a:lnTo>
                    <a:cubicBezTo>
                      <a:pt x="16281" y="-1806"/>
                      <a:pt x="24478" y="1623"/>
                      <a:pt x="27322" y="8650"/>
                    </a:cubicBezTo>
                    <a:lnTo>
                      <a:pt x="277590" y="622023"/>
                    </a:lnTo>
                    <a:cubicBezTo>
                      <a:pt x="280434" y="629049"/>
                      <a:pt x="276837" y="636912"/>
                      <a:pt x="269560" y="639672"/>
                    </a:cubicBezTo>
                    <a:close/>
                  </a:path>
                </a:pathLst>
              </a:custGeom>
              <a:solidFill>
                <a:srgbClr val="00264D"/>
              </a:solidFill>
              <a:ln w="8323" cap="flat">
                <a:noFill/>
                <a:prstDash val="solid"/>
                <a:miter/>
              </a:ln>
            </p:spPr>
            <p:txBody>
              <a:bodyPr rtlCol="0" anchor="ctr"/>
              <a:lstStyle/>
              <a:p>
                <a:endParaRPr lang="en-AU" sz="1285"/>
              </a:p>
            </p:txBody>
          </p:sp>
          <p:sp>
            <p:nvSpPr>
              <p:cNvPr id="33" name="Freeform: Shape 32">
                <a:extLst>
                  <a:ext uri="{FF2B5EF4-FFF2-40B4-BE49-F238E27FC236}">
                    <a16:creationId xmlns:a16="http://schemas.microsoft.com/office/drawing/2014/main" id="{7C925916-F694-FA9B-4F9C-075461D48B91}"/>
                  </a:ext>
                </a:extLst>
              </p:cNvPr>
              <p:cNvSpPr/>
              <p:nvPr/>
            </p:nvSpPr>
            <p:spPr>
              <a:xfrm>
                <a:off x="5031931" y="1293545"/>
                <a:ext cx="210029" cy="490660"/>
              </a:xfrm>
              <a:custGeom>
                <a:avLst/>
                <a:gdLst>
                  <a:gd name="connsiteX0" fmla="*/ 6188 w 210029"/>
                  <a:gd name="connsiteY0" fmla="*/ 489910 h 490660"/>
                  <a:gd name="connsiteX1" fmla="*/ 6188 w 210029"/>
                  <a:gd name="connsiteY1" fmla="*/ 489910 h 490660"/>
                  <a:gd name="connsiteX2" fmla="*/ 751 w 210029"/>
                  <a:gd name="connsiteY2" fmla="*/ 477029 h 490660"/>
                  <a:gd name="connsiteX3" fmla="*/ 190961 w 210029"/>
                  <a:gd name="connsiteY3" fmla="*/ 6188 h 490660"/>
                  <a:gd name="connsiteX4" fmla="*/ 203842 w 210029"/>
                  <a:gd name="connsiteY4" fmla="*/ 751 h 490660"/>
                  <a:gd name="connsiteX5" fmla="*/ 203842 w 210029"/>
                  <a:gd name="connsiteY5" fmla="*/ 751 h 490660"/>
                  <a:gd name="connsiteX6" fmla="*/ 209279 w 210029"/>
                  <a:gd name="connsiteY6" fmla="*/ 13632 h 490660"/>
                  <a:gd name="connsiteX7" fmla="*/ 19069 w 210029"/>
                  <a:gd name="connsiteY7" fmla="*/ 484473 h 490660"/>
                  <a:gd name="connsiteX8" fmla="*/ 6188 w 210029"/>
                  <a:gd name="connsiteY8" fmla="*/ 489910 h 49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29" h="490660">
                    <a:moveTo>
                      <a:pt x="6188" y="489910"/>
                    </a:moveTo>
                    <a:lnTo>
                      <a:pt x="6188" y="489910"/>
                    </a:lnTo>
                    <a:cubicBezTo>
                      <a:pt x="1085" y="487903"/>
                      <a:pt x="-1340" y="482131"/>
                      <a:pt x="751" y="477029"/>
                    </a:cubicBezTo>
                    <a:lnTo>
                      <a:pt x="190961" y="6188"/>
                    </a:lnTo>
                    <a:cubicBezTo>
                      <a:pt x="192968" y="1085"/>
                      <a:pt x="198740" y="-1340"/>
                      <a:pt x="203842" y="751"/>
                    </a:cubicBezTo>
                    <a:lnTo>
                      <a:pt x="203842" y="751"/>
                    </a:lnTo>
                    <a:cubicBezTo>
                      <a:pt x="208944" y="2758"/>
                      <a:pt x="211370" y="8530"/>
                      <a:pt x="209279" y="13632"/>
                    </a:cubicBezTo>
                    <a:lnTo>
                      <a:pt x="19069" y="484473"/>
                    </a:lnTo>
                    <a:cubicBezTo>
                      <a:pt x="17062" y="489575"/>
                      <a:pt x="11290" y="492001"/>
                      <a:pt x="6188" y="489910"/>
                    </a:cubicBezTo>
                    <a:close/>
                  </a:path>
                </a:pathLst>
              </a:custGeom>
              <a:solidFill>
                <a:srgbClr val="00264D"/>
              </a:solidFill>
              <a:ln w="8323" cap="flat">
                <a:noFill/>
                <a:prstDash val="solid"/>
                <a:miter/>
              </a:ln>
            </p:spPr>
            <p:txBody>
              <a:bodyPr rtlCol="0" anchor="ctr"/>
              <a:lstStyle/>
              <a:p>
                <a:endParaRPr lang="en-AU" sz="1285"/>
              </a:p>
            </p:txBody>
          </p:sp>
          <p:sp>
            <p:nvSpPr>
              <p:cNvPr id="34" name="Freeform: Shape 33">
                <a:extLst>
                  <a:ext uri="{FF2B5EF4-FFF2-40B4-BE49-F238E27FC236}">
                    <a16:creationId xmlns:a16="http://schemas.microsoft.com/office/drawing/2014/main" id="{E7D1212E-B08F-C790-1305-CEB6941CBE0B}"/>
                  </a:ext>
                </a:extLst>
              </p:cNvPr>
              <p:cNvSpPr/>
              <p:nvPr/>
            </p:nvSpPr>
            <p:spPr>
              <a:xfrm>
                <a:off x="4743006" y="1054238"/>
                <a:ext cx="315449" cy="736738"/>
              </a:xfrm>
              <a:custGeom>
                <a:avLst/>
                <a:gdLst>
                  <a:gd name="connsiteX0" fmla="*/ 306990 w 315449"/>
                  <a:gd name="connsiteY0" fmla="*/ 735908 h 736738"/>
                  <a:gd name="connsiteX1" fmla="*/ 306990 w 315449"/>
                  <a:gd name="connsiteY1" fmla="*/ 735908 h 736738"/>
                  <a:gd name="connsiteX2" fmla="*/ 287919 w 315449"/>
                  <a:gd name="connsiteY2" fmla="*/ 726289 h 736738"/>
                  <a:gd name="connsiteX3" fmla="*/ 1266 w 315449"/>
                  <a:gd name="connsiteY3" fmla="*/ 20320 h 736738"/>
                  <a:gd name="connsiteX4" fmla="*/ 8543 w 315449"/>
                  <a:gd name="connsiteY4" fmla="*/ 831 h 736738"/>
                  <a:gd name="connsiteX5" fmla="*/ 8543 w 315449"/>
                  <a:gd name="connsiteY5" fmla="*/ 831 h 736738"/>
                  <a:gd name="connsiteX6" fmla="*/ 27614 w 315449"/>
                  <a:gd name="connsiteY6" fmla="*/ 10450 h 736738"/>
                  <a:gd name="connsiteX7" fmla="*/ 314184 w 315449"/>
                  <a:gd name="connsiteY7" fmla="*/ 716502 h 736738"/>
                  <a:gd name="connsiteX8" fmla="*/ 306906 w 315449"/>
                  <a:gd name="connsiteY8" fmla="*/ 735992 h 73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449" h="736738">
                    <a:moveTo>
                      <a:pt x="306990" y="735908"/>
                    </a:moveTo>
                    <a:lnTo>
                      <a:pt x="306990" y="735908"/>
                    </a:lnTo>
                    <a:cubicBezTo>
                      <a:pt x="299713" y="738668"/>
                      <a:pt x="291181" y="734319"/>
                      <a:pt x="287919" y="726289"/>
                    </a:cubicBezTo>
                    <a:lnTo>
                      <a:pt x="1266" y="20320"/>
                    </a:lnTo>
                    <a:cubicBezTo>
                      <a:pt x="-1997" y="12290"/>
                      <a:pt x="1266" y="3507"/>
                      <a:pt x="8543" y="831"/>
                    </a:cubicBezTo>
                    <a:lnTo>
                      <a:pt x="8543" y="831"/>
                    </a:lnTo>
                    <a:cubicBezTo>
                      <a:pt x="15820" y="-1930"/>
                      <a:pt x="24352" y="2420"/>
                      <a:pt x="27614" y="10450"/>
                    </a:cubicBezTo>
                    <a:lnTo>
                      <a:pt x="314184" y="716502"/>
                    </a:lnTo>
                    <a:cubicBezTo>
                      <a:pt x="317446" y="724532"/>
                      <a:pt x="314184" y="733315"/>
                      <a:pt x="306906" y="735992"/>
                    </a:cubicBezTo>
                    <a:close/>
                  </a:path>
                </a:pathLst>
              </a:custGeom>
              <a:solidFill>
                <a:srgbClr val="00264D"/>
              </a:solidFill>
              <a:ln w="8323" cap="flat">
                <a:noFill/>
                <a:prstDash val="solid"/>
                <a:miter/>
              </a:ln>
            </p:spPr>
            <p:txBody>
              <a:bodyPr rtlCol="0" anchor="ctr"/>
              <a:lstStyle/>
              <a:p>
                <a:endParaRPr lang="en-AU" sz="1285"/>
              </a:p>
            </p:txBody>
          </p:sp>
          <p:sp>
            <p:nvSpPr>
              <p:cNvPr id="35" name="Freeform: Shape 34">
                <a:extLst>
                  <a:ext uri="{FF2B5EF4-FFF2-40B4-BE49-F238E27FC236}">
                    <a16:creationId xmlns:a16="http://schemas.microsoft.com/office/drawing/2014/main" id="{05DB5DEB-0DE9-5A7A-EA02-6D34F8DBE45F}"/>
                  </a:ext>
                </a:extLst>
              </p:cNvPr>
              <p:cNvSpPr/>
              <p:nvPr/>
            </p:nvSpPr>
            <p:spPr>
              <a:xfrm>
                <a:off x="5081363" y="1238671"/>
                <a:ext cx="460217" cy="87660"/>
              </a:xfrm>
              <a:custGeom>
                <a:avLst/>
                <a:gdLst>
                  <a:gd name="connsiteX0" fmla="*/ 416388 w 460217"/>
                  <a:gd name="connsiteY0" fmla="*/ 0 h 87660"/>
                  <a:gd name="connsiteX1" fmla="*/ 460218 w 460217"/>
                  <a:gd name="connsiteY1" fmla="*/ 43830 h 87660"/>
                  <a:gd name="connsiteX2" fmla="*/ 460218 w 460217"/>
                  <a:gd name="connsiteY2" fmla="*/ 43830 h 87660"/>
                  <a:gd name="connsiteX3" fmla="*/ 416388 w 460217"/>
                  <a:gd name="connsiteY3" fmla="*/ 87661 h 87660"/>
                  <a:gd name="connsiteX4" fmla="*/ 43830 w 460217"/>
                  <a:gd name="connsiteY4" fmla="*/ 87661 h 87660"/>
                  <a:gd name="connsiteX5" fmla="*/ 0 w 460217"/>
                  <a:gd name="connsiteY5" fmla="*/ 43830 h 87660"/>
                  <a:gd name="connsiteX6" fmla="*/ 0 w 460217"/>
                  <a:gd name="connsiteY6" fmla="*/ 43830 h 87660"/>
                  <a:gd name="connsiteX7" fmla="*/ 43830 w 460217"/>
                  <a:gd name="connsiteY7" fmla="*/ 0 h 8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217" h="87660">
                    <a:moveTo>
                      <a:pt x="416388" y="0"/>
                    </a:moveTo>
                    <a:cubicBezTo>
                      <a:pt x="440594" y="0"/>
                      <a:pt x="460218" y="19624"/>
                      <a:pt x="460218" y="43830"/>
                    </a:cubicBezTo>
                    <a:lnTo>
                      <a:pt x="460218" y="43830"/>
                    </a:lnTo>
                    <a:cubicBezTo>
                      <a:pt x="460218" y="68037"/>
                      <a:pt x="440594" y="87661"/>
                      <a:pt x="416388" y="87661"/>
                    </a:cubicBezTo>
                    <a:lnTo>
                      <a:pt x="43830" y="87661"/>
                    </a:lnTo>
                    <a:cubicBezTo>
                      <a:pt x="19623" y="87661"/>
                      <a:pt x="0" y="68037"/>
                      <a:pt x="0" y="43830"/>
                    </a:cubicBezTo>
                    <a:lnTo>
                      <a:pt x="0" y="43830"/>
                    </a:lnTo>
                    <a:cubicBezTo>
                      <a:pt x="0" y="19623"/>
                      <a:pt x="19624" y="0"/>
                      <a:pt x="43830" y="0"/>
                    </a:cubicBezTo>
                    <a:close/>
                  </a:path>
                </a:pathLst>
              </a:custGeom>
              <a:solidFill>
                <a:srgbClr val="00264D"/>
              </a:solidFill>
              <a:ln w="8323" cap="flat">
                <a:noFill/>
                <a:prstDash val="solid"/>
                <a:miter/>
              </a:ln>
            </p:spPr>
            <p:txBody>
              <a:bodyPr rtlCol="0" anchor="ctr"/>
              <a:lstStyle/>
              <a:p>
                <a:endParaRPr lang="en-AU" sz="1285"/>
              </a:p>
            </p:txBody>
          </p:sp>
          <p:sp>
            <p:nvSpPr>
              <p:cNvPr id="36" name="Freeform: Shape 35">
                <a:extLst>
                  <a:ext uri="{FF2B5EF4-FFF2-40B4-BE49-F238E27FC236}">
                    <a16:creationId xmlns:a16="http://schemas.microsoft.com/office/drawing/2014/main" id="{626653CA-040D-C9F8-78C4-3C4F8C2E8EBC}"/>
                  </a:ext>
                </a:extLst>
              </p:cNvPr>
              <p:cNvSpPr/>
              <p:nvPr/>
            </p:nvSpPr>
            <p:spPr>
              <a:xfrm>
                <a:off x="5203846" y="1036500"/>
                <a:ext cx="321620" cy="228937"/>
              </a:xfrm>
              <a:custGeom>
                <a:avLst/>
                <a:gdLst>
                  <a:gd name="connsiteX0" fmla="*/ 38200 w 321620"/>
                  <a:gd name="connsiteY0" fmla="*/ 15307 h 228937"/>
                  <a:gd name="connsiteX1" fmla="*/ 142 w 321620"/>
                  <a:gd name="connsiteY1" fmla="*/ 155664 h 228937"/>
                  <a:gd name="connsiteX2" fmla="*/ 28832 w 321620"/>
                  <a:gd name="connsiteY2" fmla="*/ 228938 h 228937"/>
                  <a:gd name="connsiteX3" fmla="*/ 229498 w 321620"/>
                  <a:gd name="connsiteY3" fmla="*/ 227349 h 228937"/>
                  <a:gd name="connsiteX4" fmla="*/ 320253 w 321620"/>
                  <a:gd name="connsiteY4" fmla="*/ 118693 h 228937"/>
                  <a:gd name="connsiteX5" fmla="*/ 320086 w 321620"/>
                  <a:gd name="connsiteY5" fmla="*/ 117857 h 228937"/>
                  <a:gd name="connsiteX6" fmla="*/ 317577 w 321620"/>
                  <a:gd name="connsiteY6" fmla="*/ 101629 h 228937"/>
                  <a:gd name="connsiteX7" fmla="*/ 303859 w 321620"/>
                  <a:gd name="connsiteY7" fmla="*/ 0 h 228937"/>
                  <a:gd name="connsiteX8" fmla="*/ 29669 w 321620"/>
                  <a:gd name="connsiteY8" fmla="*/ 30363 h 228937"/>
                  <a:gd name="connsiteX9" fmla="*/ 38200 w 321620"/>
                  <a:gd name="connsiteY9" fmla="*/ 15223 h 22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620" h="228937">
                    <a:moveTo>
                      <a:pt x="38200" y="15307"/>
                    </a:moveTo>
                    <a:cubicBezTo>
                      <a:pt x="38200" y="15307"/>
                      <a:pt x="-2702" y="132746"/>
                      <a:pt x="142" y="155664"/>
                    </a:cubicBezTo>
                    <a:cubicBezTo>
                      <a:pt x="5411" y="198575"/>
                      <a:pt x="28832" y="228938"/>
                      <a:pt x="28832" y="228938"/>
                    </a:cubicBezTo>
                    <a:lnTo>
                      <a:pt x="229498" y="227349"/>
                    </a:lnTo>
                    <a:cubicBezTo>
                      <a:pt x="286795" y="226930"/>
                      <a:pt x="329956" y="175154"/>
                      <a:pt x="320253" y="118693"/>
                    </a:cubicBezTo>
                    <a:lnTo>
                      <a:pt x="320086" y="117857"/>
                    </a:lnTo>
                    <a:cubicBezTo>
                      <a:pt x="319166" y="112503"/>
                      <a:pt x="318329" y="107066"/>
                      <a:pt x="317577" y="101629"/>
                    </a:cubicBezTo>
                    <a:cubicBezTo>
                      <a:pt x="314147" y="76201"/>
                      <a:pt x="303859" y="0"/>
                      <a:pt x="303859" y="0"/>
                    </a:cubicBezTo>
                    <a:cubicBezTo>
                      <a:pt x="241543" y="40401"/>
                      <a:pt x="128621" y="57046"/>
                      <a:pt x="29669" y="30363"/>
                    </a:cubicBezTo>
                    <a:lnTo>
                      <a:pt x="38200" y="15223"/>
                    </a:lnTo>
                    <a:close/>
                  </a:path>
                </a:pathLst>
              </a:custGeom>
              <a:solidFill>
                <a:srgbClr val="25B3E0"/>
              </a:solidFill>
              <a:ln w="8323" cap="flat">
                <a:noFill/>
                <a:prstDash val="solid"/>
                <a:miter/>
              </a:ln>
            </p:spPr>
            <p:txBody>
              <a:bodyPr rtlCol="0" anchor="ctr"/>
              <a:lstStyle/>
              <a:p>
                <a:endParaRPr lang="en-AU" sz="1285"/>
              </a:p>
            </p:txBody>
          </p:sp>
          <p:sp>
            <p:nvSpPr>
              <p:cNvPr id="37" name="Freeform: Shape 36">
                <a:extLst>
                  <a:ext uri="{FF2B5EF4-FFF2-40B4-BE49-F238E27FC236}">
                    <a16:creationId xmlns:a16="http://schemas.microsoft.com/office/drawing/2014/main" id="{A6256407-810C-5D87-B4D0-44890238249E}"/>
                  </a:ext>
                </a:extLst>
              </p:cNvPr>
              <p:cNvSpPr/>
              <p:nvPr/>
            </p:nvSpPr>
            <p:spPr>
              <a:xfrm>
                <a:off x="5077097" y="925251"/>
                <a:ext cx="162774" cy="186947"/>
              </a:xfrm>
              <a:custGeom>
                <a:avLst/>
                <a:gdLst>
                  <a:gd name="connsiteX0" fmla="*/ 0 w 162774"/>
                  <a:gd name="connsiteY0" fmla="*/ 134586 h 186947"/>
                  <a:gd name="connsiteX1" fmla="*/ 73775 w 162774"/>
                  <a:gd name="connsiteY1" fmla="*/ 69928 h 186947"/>
                  <a:gd name="connsiteX2" fmla="*/ 129651 w 162774"/>
                  <a:gd name="connsiteY2" fmla="*/ 0 h 186947"/>
                  <a:gd name="connsiteX3" fmla="*/ 162774 w 162774"/>
                  <a:gd name="connsiteY3" fmla="*/ 78292 h 186947"/>
                  <a:gd name="connsiteX4" fmla="*/ 12212 w 162774"/>
                  <a:gd name="connsiteY4" fmla="*/ 186948 h 186947"/>
                  <a:gd name="connsiteX5" fmla="*/ 3429 w 162774"/>
                  <a:gd name="connsiteY5" fmla="*/ 160683 h 186947"/>
                  <a:gd name="connsiteX6" fmla="*/ 0 w 162774"/>
                  <a:gd name="connsiteY6" fmla="*/ 134586 h 18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74" h="186947">
                    <a:moveTo>
                      <a:pt x="0" y="134586"/>
                    </a:moveTo>
                    <a:lnTo>
                      <a:pt x="73775" y="69928"/>
                    </a:lnTo>
                    <a:lnTo>
                      <a:pt x="129651" y="0"/>
                    </a:lnTo>
                    <a:lnTo>
                      <a:pt x="162774" y="78292"/>
                    </a:lnTo>
                    <a:cubicBezTo>
                      <a:pt x="129902" y="127560"/>
                      <a:pt x="84147" y="167124"/>
                      <a:pt x="12212" y="186948"/>
                    </a:cubicBezTo>
                    <a:lnTo>
                      <a:pt x="3429" y="160683"/>
                    </a:lnTo>
                    <a:lnTo>
                      <a:pt x="0" y="134586"/>
                    </a:lnTo>
                    <a:close/>
                  </a:path>
                </a:pathLst>
              </a:custGeom>
              <a:solidFill>
                <a:srgbClr val="F8981D"/>
              </a:solidFill>
              <a:ln w="8323" cap="flat">
                <a:noFill/>
                <a:prstDash val="solid"/>
                <a:miter/>
              </a:ln>
            </p:spPr>
            <p:txBody>
              <a:bodyPr rtlCol="0" anchor="ctr"/>
              <a:lstStyle/>
              <a:p>
                <a:endParaRPr lang="en-AU" sz="1285"/>
              </a:p>
            </p:txBody>
          </p:sp>
          <p:sp>
            <p:nvSpPr>
              <p:cNvPr id="38" name="Freeform: Shape 37">
                <a:extLst>
                  <a:ext uri="{FF2B5EF4-FFF2-40B4-BE49-F238E27FC236}">
                    <a16:creationId xmlns:a16="http://schemas.microsoft.com/office/drawing/2014/main" id="{106B7CCC-461C-C97E-FAF0-4A24AFAFF65E}"/>
                  </a:ext>
                </a:extLst>
              </p:cNvPr>
              <p:cNvSpPr/>
              <p:nvPr/>
            </p:nvSpPr>
            <p:spPr>
              <a:xfrm>
                <a:off x="4865892" y="1151094"/>
                <a:ext cx="514670" cy="538761"/>
              </a:xfrm>
              <a:custGeom>
                <a:avLst/>
                <a:gdLst>
                  <a:gd name="connsiteX0" fmla="*/ 84 w 514670"/>
                  <a:gd name="connsiteY0" fmla="*/ 531149 h 538761"/>
                  <a:gd name="connsiteX1" fmla="*/ 100626 w 514670"/>
                  <a:gd name="connsiteY1" fmla="*/ 172226 h 538761"/>
                  <a:gd name="connsiteX2" fmla="*/ 158425 w 514670"/>
                  <a:gd name="connsiteY2" fmla="*/ 106983 h 538761"/>
                  <a:gd name="connsiteX3" fmla="*/ 373896 w 514670"/>
                  <a:gd name="connsiteY3" fmla="*/ 0 h 538761"/>
                  <a:gd name="connsiteX4" fmla="*/ 514671 w 514670"/>
                  <a:gd name="connsiteY4" fmla="*/ 119613 h 538761"/>
                  <a:gd name="connsiteX5" fmla="*/ 218315 w 514670"/>
                  <a:gd name="connsiteY5" fmla="*/ 241903 h 538761"/>
                  <a:gd name="connsiteX6" fmla="*/ 89333 w 514670"/>
                  <a:gd name="connsiteY6" fmla="*/ 538761 h 538761"/>
                  <a:gd name="connsiteX7" fmla="*/ 0 w 514670"/>
                  <a:gd name="connsiteY7" fmla="*/ 531233 h 53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670" h="538761">
                    <a:moveTo>
                      <a:pt x="84" y="531149"/>
                    </a:moveTo>
                    <a:cubicBezTo>
                      <a:pt x="84" y="519857"/>
                      <a:pt x="64407" y="275110"/>
                      <a:pt x="100626" y="172226"/>
                    </a:cubicBezTo>
                    <a:cubicBezTo>
                      <a:pt x="110663" y="143787"/>
                      <a:pt x="131407" y="120366"/>
                      <a:pt x="158425" y="106983"/>
                    </a:cubicBezTo>
                    <a:lnTo>
                      <a:pt x="373896" y="0"/>
                    </a:lnTo>
                    <a:lnTo>
                      <a:pt x="514671" y="119613"/>
                    </a:lnTo>
                    <a:lnTo>
                      <a:pt x="218315" y="241903"/>
                    </a:lnTo>
                    <a:cubicBezTo>
                      <a:pt x="206772" y="319610"/>
                      <a:pt x="151984" y="432113"/>
                      <a:pt x="89333" y="538761"/>
                    </a:cubicBezTo>
                    <a:lnTo>
                      <a:pt x="0" y="531233"/>
                    </a:lnTo>
                    <a:close/>
                  </a:path>
                </a:pathLst>
              </a:custGeom>
              <a:solidFill>
                <a:srgbClr val="25B3E0"/>
              </a:solidFill>
              <a:ln w="8323" cap="flat">
                <a:noFill/>
                <a:prstDash val="solid"/>
                <a:miter/>
              </a:ln>
            </p:spPr>
            <p:txBody>
              <a:bodyPr rtlCol="0" anchor="ctr"/>
              <a:lstStyle/>
              <a:p>
                <a:endParaRPr lang="en-AU" sz="1285"/>
              </a:p>
            </p:txBody>
          </p:sp>
          <p:sp>
            <p:nvSpPr>
              <p:cNvPr id="39" name="Freeform: Shape 38">
                <a:extLst>
                  <a:ext uri="{FF2B5EF4-FFF2-40B4-BE49-F238E27FC236}">
                    <a16:creationId xmlns:a16="http://schemas.microsoft.com/office/drawing/2014/main" id="{DE6D5477-03E4-23FB-BAF8-1A8B2D2E189B}"/>
                  </a:ext>
                </a:extLst>
              </p:cNvPr>
              <p:cNvSpPr/>
              <p:nvPr/>
            </p:nvSpPr>
            <p:spPr>
              <a:xfrm>
                <a:off x="4919175" y="1194004"/>
                <a:ext cx="461388" cy="495767"/>
              </a:xfrm>
              <a:custGeom>
                <a:avLst/>
                <a:gdLst>
                  <a:gd name="connsiteX0" fmla="*/ 0 w 461388"/>
                  <a:gd name="connsiteY0" fmla="*/ 492672 h 495767"/>
                  <a:gd name="connsiteX1" fmla="*/ 89250 w 461388"/>
                  <a:gd name="connsiteY1" fmla="*/ 322119 h 495767"/>
                  <a:gd name="connsiteX2" fmla="*/ 114929 w 461388"/>
                  <a:gd name="connsiteY2" fmla="*/ 164364 h 495767"/>
                  <a:gd name="connsiteX3" fmla="*/ 142365 w 461388"/>
                  <a:gd name="connsiteY3" fmla="*/ 125970 h 495767"/>
                  <a:gd name="connsiteX4" fmla="*/ 249431 w 461388"/>
                  <a:gd name="connsiteY4" fmla="*/ 61981 h 495767"/>
                  <a:gd name="connsiteX5" fmla="*/ 371135 w 461388"/>
                  <a:gd name="connsiteY5" fmla="*/ 0 h 495767"/>
                  <a:gd name="connsiteX6" fmla="*/ 461389 w 461388"/>
                  <a:gd name="connsiteY6" fmla="*/ 76619 h 495767"/>
                  <a:gd name="connsiteX7" fmla="*/ 165033 w 461388"/>
                  <a:gd name="connsiteY7" fmla="*/ 198909 h 495767"/>
                  <a:gd name="connsiteX8" fmla="*/ 36051 w 461388"/>
                  <a:gd name="connsiteY8" fmla="*/ 495767 h 495767"/>
                  <a:gd name="connsiteX9" fmla="*/ 0 w 461388"/>
                  <a:gd name="connsiteY9" fmla="*/ 492756 h 49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388" h="495767">
                    <a:moveTo>
                      <a:pt x="0" y="492672"/>
                    </a:moveTo>
                    <a:cubicBezTo>
                      <a:pt x="8616" y="421323"/>
                      <a:pt x="64240" y="357585"/>
                      <a:pt x="89250" y="322119"/>
                    </a:cubicBezTo>
                    <a:cubicBezTo>
                      <a:pt x="121119" y="277034"/>
                      <a:pt x="101713" y="201920"/>
                      <a:pt x="114929" y="164364"/>
                    </a:cubicBezTo>
                    <a:cubicBezTo>
                      <a:pt x="118693" y="153657"/>
                      <a:pt x="129232" y="139855"/>
                      <a:pt x="142365" y="125970"/>
                    </a:cubicBezTo>
                    <a:cubicBezTo>
                      <a:pt x="171473" y="95272"/>
                      <a:pt x="208779" y="73859"/>
                      <a:pt x="249431" y="61981"/>
                    </a:cubicBezTo>
                    <a:cubicBezTo>
                      <a:pt x="304386" y="45838"/>
                      <a:pt x="336924" y="22668"/>
                      <a:pt x="371135" y="0"/>
                    </a:cubicBezTo>
                    <a:lnTo>
                      <a:pt x="461389" y="76619"/>
                    </a:lnTo>
                    <a:lnTo>
                      <a:pt x="165033" y="198909"/>
                    </a:lnTo>
                    <a:cubicBezTo>
                      <a:pt x="153490" y="276616"/>
                      <a:pt x="98702" y="389119"/>
                      <a:pt x="36051" y="495767"/>
                    </a:cubicBezTo>
                    <a:lnTo>
                      <a:pt x="0" y="492756"/>
                    </a:lnTo>
                    <a:close/>
                  </a:path>
                </a:pathLst>
              </a:custGeom>
              <a:solidFill>
                <a:srgbClr val="25B3E0"/>
              </a:solidFill>
              <a:ln w="8323" cap="flat">
                <a:noFill/>
                <a:prstDash val="solid"/>
                <a:miter/>
              </a:ln>
            </p:spPr>
            <p:txBody>
              <a:bodyPr rtlCol="0" anchor="ctr"/>
              <a:lstStyle/>
              <a:p>
                <a:endParaRPr lang="en-AU" sz="1285"/>
              </a:p>
            </p:txBody>
          </p:sp>
          <p:sp>
            <p:nvSpPr>
              <p:cNvPr id="40" name="Freeform: Shape 39">
                <a:extLst>
                  <a:ext uri="{FF2B5EF4-FFF2-40B4-BE49-F238E27FC236}">
                    <a16:creationId xmlns:a16="http://schemas.microsoft.com/office/drawing/2014/main" id="{DC64F61F-2758-0B4E-4F6C-DCA6C9928692}"/>
                  </a:ext>
                </a:extLst>
              </p:cNvPr>
              <p:cNvSpPr/>
              <p:nvPr/>
            </p:nvSpPr>
            <p:spPr>
              <a:xfrm>
                <a:off x="4301352" y="1120521"/>
                <a:ext cx="296892" cy="668580"/>
              </a:xfrm>
              <a:custGeom>
                <a:avLst/>
                <a:gdLst>
                  <a:gd name="connsiteX0" fmla="*/ 8716 w 296892"/>
                  <a:gd name="connsiteY0" fmla="*/ 667701 h 668580"/>
                  <a:gd name="connsiteX1" fmla="*/ 8716 w 296892"/>
                  <a:gd name="connsiteY1" fmla="*/ 667701 h 668580"/>
                  <a:gd name="connsiteX2" fmla="*/ 1104 w 296892"/>
                  <a:gd name="connsiteY2" fmla="*/ 649383 h 668580"/>
                  <a:gd name="connsiteX3" fmla="*/ 269523 w 296892"/>
                  <a:gd name="connsiteY3" fmla="*/ 9076 h 668580"/>
                  <a:gd name="connsiteX4" fmla="*/ 288176 w 296892"/>
                  <a:gd name="connsiteY4" fmla="*/ 963 h 668580"/>
                  <a:gd name="connsiteX5" fmla="*/ 288176 w 296892"/>
                  <a:gd name="connsiteY5" fmla="*/ 963 h 668580"/>
                  <a:gd name="connsiteX6" fmla="*/ 295788 w 296892"/>
                  <a:gd name="connsiteY6" fmla="*/ 19281 h 668580"/>
                  <a:gd name="connsiteX7" fmla="*/ 27369 w 296892"/>
                  <a:gd name="connsiteY7" fmla="*/ 659504 h 668580"/>
                  <a:gd name="connsiteX8" fmla="*/ 8716 w 296892"/>
                  <a:gd name="connsiteY8" fmla="*/ 667618 h 6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92" h="668580">
                    <a:moveTo>
                      <a:pt x="8716" y="667701"/>
                    </a:moveTo>
                    <a:lnTo>
                      <a:pt x="8716" y="667701"/>
                    </a:lnTo>
                    <a:cubicBezTo>
                      <a:pt x="1439" y="664857"/>
                      <a:pt x="-1907" y="656744"/>
                      <a:pt x="1104" y="649383"/>
                    </a:cubicBezTo>
                    <a:lnTo>
                      <a:pt x="269523" y="9076"/>
                    </a:lnTo>
                    <a:cubicBezTo>
                      <a:pt x="272618" y="1799"/>
                      <a:pt x="280899" y="-1881"/>
                      <a:pt x="288176" y="963"/>
                    </a:cubicBezTo>
                    <a:lnTo>
                      <a:pt x="288176" y="963"/>
                    </a:lnTo>
                    <a:cubicBezTo>
                      <a:pt x="295453" y="3806"/>
                      <a:pt x="298799" y="11920"/>
                      <a:pt x="295788" y="19281"/>
                    </a:cubicBezTo>
                    <a:lnTo>
                      <a:pt x="27369" y="659504"/>
                    </a:lnTo>
                    <a:cubicBezTo>
                      <a:pt x="24274" y="666781"/>
                      <a:pt x="15993" y="670462"/>
                      <a:pt x="8716" y="667618"/>
                    </a:cubicBezTo>
                    <a:close/>
                  </a:path>
                </a:pathLst>
              </a:custGeom>
              <a:solidFill>
                <a:srgbClr val="00264D"/>
              </a:solidFill>
              <a:ln w="8323" cap="flat">
                <a:noFill/>
                <a:prstDash val="solid"/>
                <a:miter/>
              </a:ln>
            </p:spPr>
            <p:txBody>
              <a:bodyPr rtlCol="0" anchor="ctr"/>
              <a:lstStyle/>
              <a:p>
                <a:endParaRPr lang="en-AU" sz="1285"/>
              </a:p>
            </p:txBody>
          </p:sp>
          <p:sp>
            <p:nvSpPr>
              <p:cNvPr id="41" name="Freeform: Shape 40">
                <a:extLst>
                  <a:ext uri="{FF2B5EF4-FFF2-40B4-BE49-F238E27FC236}">
                    <a16:creationId xmlns:a16="http://schemas.microsoft.com/office/drawing/2014/main" id="{DA676A38-93B5-F01E-46ED-0DA04F8167B5}"/>
                  </a:ext>
                </a:extLst>
              </p:cNvPr>
              <p:cNvSpPr/>
              <p:nvPr/>
            </p:nvSpPr>
            <p:spPr>
              <a:xfrm>
                <a:off x="5271338" y="542907"/>
                <a:ext cx="33876" cy="76133"/>
              </a:xfrm>
              <a:custGeom>
                <a:avLst/>
                <a:gdLst>
                  <a:gd name="connsiteX0" fmla="*/ 24493 w 33876"/>
                  <a:gd name="connsiteY0" fmla="*/ 0 h 76133"/>
                  <a:gd name="connsiteX1" fmla="*/ 14204 w 33876"/>
                  <a:gd name="connsiteY1" fmla="*/ 65662 h 76133"/>
                  <a:gd name="connsiteX2" fmla="*/ 24493 w 33876"/>
                  <a:gd name="connsiteY2" fmla="*/ 0 h 76133"/>
                  <a:gd name="connsiteX3" fmla="*/ 24493 w 33876"/>
                  <a:gd name="connsiteY3" fmla="*/ 0 h 76133"/>
                </a:gdLst>
                <a:ahLst/>
                <a:cxnLst>
                  <a:cxn ang="0">
                    <a:pos x="connsiteX0" y="connsiteY0"/>
                  </a:cxn>
                  <a:cxn ang="0">
                    <a:pos x="connsiteX1" y="connsiteY1"/>
                  </a:cxn>
                  <a:cxn ang="0">
                    <a:pos x="connsiteX2" y="connsiteY2"/>
                  </a:cxn>
                  <a:cxn ang="0">
                    <a:pos x="connsiteX3" y="connsiteY3"/>
                  </a:cxn>
                </a:cxnLst>
                <a:rect l="l" t="t" r="r" b="b"/>
                <a:pathLst>
                  <a:path w="33876" h="76133">
                    <a:moveTo>
                      <a:pt x="24493" y="0"/>
                    </a:moveTo>
                    <a:cubicBezTo>
                      <a:pt x="24493" y="0"/>
                      <a:pt x="-22934" y="21413"/>
                      <a:pt x="14204" y="65662"/>
                    </a:cubicBezTo>
                    <a:cubicBezTo>
                      <a:pt x="51343" y="109827"/>
                      <a:pt x="24493" y="0"/>
                      <a:pt x="24493" y="0"/>
                    </a:cubicBezTo>
                    <a:lnTo>
                      <a:pt x="24493" y="0"/>
                    </a:lnTo>
                    <a:close/>
                  </a:path>
                </a:pathLst>
              </a:custGeom>
              <a:solidFill>
                <a:srgbClr val="00264D"/>
              </a:solidFill>
              <a:ln w="8323" cap="flat">
                <a:noFill/>
                <a:prstDash val="solid"/>
                <a:miter/>
              </a:ln>
            </p:spPr>
            <p:txBody>
              <a:bodyPr rtlCol="0" anchor="ctr"/>
              <a:lstStyle/>
              <a:p>
                <a:endParaRPr lang="en-AU" sz="1285"/>
              </a:p>
            </p:txBody>
          </p:sp>
          <p:sp>
            <p:nvSpPr>
              <p:cNvPr id="42" name="Freeform: Shape 41">
                <a:extLst>
                  <a:ext uri="{FF2B5EF4-FFF2-40B4-BE49-F238E27FC236}">
                    <a16:creationId xmlns:a16="http://schemas.microsoft.com/office/drawing/2014/main" id="{1D0538D9-27D2-598E-C018-90B3A9264799}"/>
                  </a:ext>
                </a:extLst>
              </p:cNvPr>
              <p:cNvSpPr/>
              <p:nvPr/>
            </p:nvSpPr>
            <p:spPr>
              <a:xfrm>
                <a:off x="5280691" y="703127"/>
                <a:ext cx="195646" cy="119574"/>
              </a:xfrm>
              <a:custGeom>
                <a:avLst/>
                <a:gdLst>
                  <a:gd name="connsiteX0" fmla="*/ 175739 w 195646"/>
                  <a:gd name="connsiteY0" fmla="*/ 47806 h 119574"/>
                  <a:gd name="connsiteX1" fmla="*/ 148805 w 195646"/>
                  <a:gd name="connsiteY1" fmla="*/ 7991 h 119574"/>
                  <a:gd name="connsiteX2" fmla="*/ 89668 w 195646"/>
                  <a:gd name="connsiteY2" fmla="*/ 2805 h 119574"/>
                  <a:gd name="connsiteX3" fmla="*/ 19740 w 195646"/>
                  <a:gd name="connsiteY3" fmla="*/ 23047 h 119574"/>
                  <a:gd name="connsiteX4" fmla="*/ 0 w 195646"/>
                  <a:gd name="connsiteY4" fmla="*/ 88291 h 119574"/>
                  <a:gd name="connsiteX5" fmla="*/ 65913 w 195646"/>
                  <a:gd name="connsiteY5" fmla="*/ 119574 h 119574"/>
                  <a:gd name="connsiteX6" fmla="*/ 195647 w 195646"/>
                  <a:gd name="connsiteY6" fmla="*/ 22462 h 119574"/>
                  <a:gd name="connsiteX7" fmla="*/ 175656 w 195646"/>
                  <a:gd name="connsiteY7" fmla="*/ 47806 h 11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646" h="119574">
                    <a:moveTo>
                      <a:pt x="175739" y="47806"/>
                    </a:moveTo>
                    <a:cubicBezTo>
                      <a:pt x="175739" y="47806"/>
                      <a:pt x="175237" y="21123"/>
                      <a:pt x="148805" y="7991"/>
                    </a:cubicBezTo>
                    <a:cubicBezTo>
                      <a:pt x="136091" y="1717"/>
                      <a:pt x="115849" y="-3385"/>
                      <a:pt x="89668" y="2805"/>
                    </a:cubicBezTo>
                    <a:cubicBezTo>
                      <a:pt x="37390" y="15017"/>
                      <a:pt x="19740" y="23047"/>
                      <a:pt x="19740" y="23047"/>
                    </a:cubicBezTo>
                    <a:lnTo>
                      <a:pt x="0" y="88291"/>
                    </a:lnTo>
                    <a:lnTo>
                      <a:pt x="65913" y="119574"/>
                    </a:lnTo>
                    <a:lnTo>
                      <a:pt x="195647" y="22462"/>
                    </a:lnTo>
                    <a:lnTo>
                      <a:pt x="175656" y="47806"/>
                    </a:lnTo>
                    <a:close/>
                  </a:path>
                </a:pathLst>
              </a:custGeom>
              <a:solidFill>
                <a:srgbClr val="F8981D"/>
              </a:solidFill>
              <a:ln w="8323" cap="flat">
                <a:noFill/>
                <a:prstDash val="solid"/>
                <a:miter/>
              </a:ln>
            </p:spPr>
            <p:txBody>
              <a:bodyPr rtlCol="0" anchor="ctr"/>
              <a:lstStyle/>
              <a:p>
                <a:endParaRPr lang="en-AU" sz="1285"/>
              </a:p>
            </p:txBody>
          </p:sp>
          <p:sp>
            <p:nvSpPr>
              <p:cNvPr id="43" name="Freeform: Shape 42">
                <a:extLst>
                  <a:ext uri="{FF2B5EF4-FFF2-40B4-BE49-F238E27FC236}">
                    <a16:creationId xmlns:a16="http://schemas.microsoft.com/office/drawing/2014/main" id="{CE70B28F-1878-683F-2B3D-638897A9CB8F}"/>
                  </a:ext>
                </a:extLst>
              </p:cNvPr>
              <p:cNvSpPr/>
              <p:nvPr/>
            </p:nvSpPr>
            <p:spPr>
              <a:xfrm>
                <a:off x="5285004" y="525497"/>
                <a:ext cx="117356" cy="153216"/>
              </a:xfrm>
              <a:custGeom>
                <a:avLst/>
                <a:gdLst>
                  <a:gd name="connsiteX0" fmla="*/ 2044 w 117356"/>
                  <a:gd name="connsiteY0" fmla="*/ 55218 h 153216"/>
                  <a:gd name="connsiteX1" fmla="*/ 21784 w 117356"/>
                  <a:gd name="connsiteY1" fmla="*/ 14148 h 153216"/>
                  <a:gd name="connsiteX2" fmla="*/ 65196 w 117356"/>
                  <a:gd name="connsiteY2" fmla="*/ 262 h 153216"/>
                  <a:gd name="connsiteX3" fmla="*/ 65196 w 117356"/>
                  <a:gd name="connsiteY3" fmla="*/ 262 h 153216"/>
                  <a:gd name="connsiteX4" fmla="*/ 117307 w 117356"/>
                  <a:gd name="connsiteY4" fmla="*/ 60153 h 153216"/>
                  <a:gd name="connsiteX5" fmla="*/ 115132 w 117356"/>
                  <a:gd name="connsiteY5" fmla="*/ 113769 h 153216"/>
                  <a:gd name="connsiteX6" fmla="*/ 101080 w 117356"/>
                  <a:gd name="connsiteY6" fmla="*/ 143129 h 153216"/>
                  <a:gd name="connsiteX7" fmla="*/ 70047 w 117356"/>
                  <a:gd name="connsiteY7" fmla="*/ 152999 h 153216"/>
                  <a:gd name="connsiteX8" fmla="*/ 38262 w 117356"/>
                  <a:gd name="connsiteY8" fmla="*/ 149821 h 153216"/>
                  <a:gd name="connsiteX9" fmla="*/ 36 w 117356"/>
                  <a:gd name="connsiteY9" fmla="*/ 105823 h 153216"/>
                  <a:gd name="connsiteX10" fmla="*/ 2127 w 117356"/>
                  <a:gd name="connsiteY10" fmla="*/ 55134 h 153216"/>
                  <a:gd name="connsiteX11" fmla="*/ 2127 w 117356"/>
                  <a:gd name="connsiteY11" fmla="*/ 55134 h 15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356" h="153216">
                    <a:moveTo>
                      <a:pt x="2044" y="55218"/>
                    </a:moveTo>
                    <a:cubicBezTo>
                      <a:pt x="2713" y="39409"/>
                      <a:pt x="9823" y="24520"/>
                      <a:pt x="21784" y="14148"/>
                    </a:cubicBezTo>
                    <a:cubicBezTo>
                      <a:pt x="33745" y="3776"/>
                      <a:pt x="49471" y="-1243"/>
                      <a:pt x="65196" y="262"/>
                    </a:cubicBezTo>
                    <a:lnTo>
                      <a:pt x="65196" y="262"/>
                    </a:lnTo>
                    <a:cubicBezTo>
                      <a:pt x="95727" y="3274"/>
                      <a:pt x="118562" y="29538"/>
                      <a:pt x="117307" y="60153"/>
                    </a:cubicBezTo>
                    <a:cubicBezTo>
                      <a:pt x="116554" y="77802"/>
                      <a:pt x="115802" y="97040"/>
                      <a:pt x="115132" y="113769"/>
                    </a:cubicBezTo>
                    <a:cubicBezTo>
                      <a:pt x="114714" y="125062"/>
                      <a:pt x="109612" y="135685"/>
                      <a:pt x="101080" y="143129"/>
                    </a:cubicBezTo>
                    <a:cubicBezTo>
                      <a:pt x="92548" y="150574"/>
                      <a:pt x="81340" y="154170"/>
                      <a:pt x="70047" y="152999"/>
                    </a:cubicBezTo>
                    <a:cubicBezTo>
                      <a:pt x="59592" y="151995"/>
                      <a:pt x="48551" y="150908"/>
                      <a:pt x="38262" y="149821"/>
                    </a:cubicBezTo>
                    <a:cubicBezTo>
                      <a:pt x="15845" y="147646"/>
                      <a:pt x="-884" y="128324"/>
                      <a:pt x="36" y="105823"/>
                    </a:cubicBezTo>
                    <a:cubicBezTo>
                      <a:pt x="705" y="90265"/>
                      <a:pt x="1374" y="72198"/>
                      <a:pt x="2127" y="55134"/>
                    </a:cubicBezTo>
                    <a:lnTo>
                      <a:pt x="2127" y="55134"/>
                    </a:lnTo>
                    <a:close/>
                  </a:path>
                </a:pathLst>
              </a:custGeom>
              <a:solidFill>
                <a:srgbClr val="FFCFA4"/>
              </a:solidFill>
              <a:ln w="8323" cap="flat">
                <a:noFill/>
                <a:prstDash val="solid"/>
                <a:miter/>
              </a:ln>
            </p:spPr>
            <p:txBody>
              <a:bodyPr rtlCol="0" anchor="ctr"/>
              <a:lstStyle/>
              <a:p>
                <a:endParaRPr lang="en-AU" sz="1285"/>
              </a:p>
            </p:txBody>
          </p:sp>
          <p:sp>
            <p:nvSpPr>
              <p:cNvPr id="44" name="Freeform: Shape 43">
                <a:extLst>
                  <a:ext uri="{FF2B5EF4-FFF2-40B4-BE49-F238E27FC236}">
                    <a16:creationId xmlns:a16="http://schemas.microsoft.com/office/drawing/2014/main" id="{FA00157F-E496-7635-4BE3-57BBDAFDF8F5}"/>
                  </a:ext>
                </a:extLst>
              </p:cNvPr>
              <p:cNvSpPr/>
              <p:nvPr/>
            </p:nvSpPr>
            <p:spPr>
              <a:xfrm>
                <a:off x="5314316" y="637343"/>
                <a:ext cx="116518" cy="137011"/>
              </a:xfrm>
              <a:custGeom>
                <a:avLst/>
                <a:gdLst>
                  <a:gd name="connsiteX0" fmla="*/ 116518 w 116518"/>
                  <a:gd name="connsiteY0" fmla="*/ 107401 h 137011"/>
                  <a:gd name="connsiteX1" fmla="*/ 75197 w 116518"/>
                  <a:gd name="connsiteY1" fmla="*/ 0 h 137011"/>
                  <a:gd name="connsiteX2" fmla="*/ 0 w 116518"/>
                  <a:gd name="connsiteY2" fmla="*/ 33542 h 137011"/>
                  <a:gd name="connsiteX3" fmla="*/ 20828 w 116518"/>
                  <a:gd name="connsiteY3" fmla="*/ 137011 h 137011"/>
                  <a:gd name="connsiteX4" fmla="*/ 116518 w 116518"/>
                  <a:gd name="connsiteY4" fmla="*/ 107401 h 137011"/>
                  <a:gd name="connsiteX5" fmla="*/ 116518 w 116518"/>
                  <a:gd name="connsiteY5" fmla="*/ 107401 h 13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18" h="137011">
                    <a:moveTo>
                      <a:pt x="116518" y="107401"/>
                    </a:moveTo>
                    <a:lnTo>
                      <a:pt x="75197" y="0"/>
                    </a:lnTo>
                    <a:lnTo>
                      <a:pt x="0" y="33542"/>
                    </a:lnTo>
                    <a:lnTo>
                      <a:pt x="20828" y="137011"/>
                    </a:lnTo>
                    <a:lnTo>
                      <a:pt x="116518" y="107401"/>
                    </a:lnTo>
                    <a:lnTo>
                      <a:pt x="116518" y="107401"/>
                    </a:lnTo>
                    <a:close/>
                  </a:path>
                </a:pathLst>
              </a:custGeom>
              <a:solidFill>
                <a:srgbClr val="FFCFA4"/>
              </a:solidFill>
              <a:ln w="8323" cap="flat">
                <a:noFill/>
                <a:prstDash val="solid"/>
                <a:miter/>
              </a:ln>
            </p:spPr>
            <p:txBody>
              <a:bodyPr rtlCol="0" anchor="ctr"/>
              <a:lstStyle/>
              <a:p>
                <a:endParaRPr lang="en-AU" sz="1285"/>
              </a:p>
            </p:txBody>
          </p:sp>
          <p:sp>
            <p:nvSpPr>
              <p:cNvPr id="45" name="Freeform: Shape 44">
                <a:extLst>
                  <a:ext uri="{FF2B5EF4-FFF2-40B4-BE49-F238E27FC236}">
                    <a16:creationId xmlns:a16="http://schemas.microsoft.com/office/drawing/2014/main" id="{9EEB186B-81CF-CFA4-28DD-8F95C4489603}"/>
                  </a:ext>
                </a:extLst>
              </p:cNvPr>
              <p:cNvSpPr/>
              <p:nvPr/>
            </p:nvSpPr>
            <p:spPr>
              <a:xfrm>
                <a:off x="5286556" y="511408"/>
                <a:ext cx="140091" cy="116315"/>
              </a:xfrm>
              <a:custGeom>
                <a:avLst/>
                <a:gdLst>
                  <a:gd name="connsiteX0" fmla="*/ 82548 w 140091"/>
                  <a:gd name="connsiteY0" fmla="*/ 62532 h 116315"/>
                  <a:gd name="connsiteX1" fmla="*/ 116508 w 140091"/>
                  <a:gd name="connsiteY1" fmla="*/ 116316 h 116315"/>
                  <a:gd name="connsiteX2" fmla="*/ 139928 w 140091"/>
                  <a:gd name="connsiteY2" fmla="*/ 44548 h 116315"/>
                  <a:gd name="connsiteX3" fmla="*/ 17137 w 140091"/>
                  <a:gd name="connsiteY3" fmla="*/ 9584 h 116315"/>
                  <a:gd name="connsiteX4" fmla="*/ 82631 w 140091"/>
                  <a:gd name="connsiteY4" fmla="*/ 62532 h 116315"/>
                  <a:gd name="connsiteX5" fmla="*/ 82631 w 140091"/>
                  <a:gd name="connsiteY5" fmla="*/ 62532 h 11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91" h="116315">
                    <a:moveTo>
                      <a:pt x="82548" y="62532"/>
                    </a:moveTo>
                    <a:cubicBezTo>
                      <a:pt x="82548" y="62532"/>
                      <a:pt x="75187" y="115145"/>
                      <a:pt x="116508" y="116316"/>
                    </a:cubicBezTo>
                    <a:cubicBezTo>
                      <a:pt x="116508" y="116316"/>
                      <a:pt x="137503" y="68889"/>
                      <a:pt x="139928" y="44548"/>
                    </a:cubicBezTo>
                    <a:cubicBezTo>
                      <a:pt x="144445" y="-704"/>
                      <a:pt x="53774" y="-9738"/>
                      <a:pt x="17137" y="9584"/>
                    </a:cubicBezTo>
                    <a:cubicBezTo>
                      <a:pt x="-19584" y="28822"/>
                      <a:pt x="2917" y="63619"/>
                      <a:pt x="82631" y="62532"/>
                    </a:cubicBezTo>
                    <a:lnTo>
                      <a:pt x="82631" y="62532"/>
                    </a:lnTo>
                    <a:close/>
                  </a:path>
                </a:pathLst>
              </a:custGeom>
              <a:solidFill>
                <a:srgbClr val="00264D"/>
              </a:solidFill>
              <a:ln w="8323" cap="flat">
                <a:noFill/>
                <a:prstDash val="solid"/>
                <a:miter/>
              </a:ln>
            </p:spPr>
            <p:txBody>
              <a:bodyPr rtlCol="0" anchor="ctr"/>
              <a:lstStyle/>
              <a:p>
                <a:endParaRPr lang="en-AU" sz="1285"/>
              </a:p>
            </p:txBody>
          </p:sp>
          <p:sp>
            <p:nvSpPr>
              <p:cNvPr id="46" name="Freeform: Shape 45">
                <a:extLst>
                  <a:ext uri="{FF2B5EF4-FFF2-40B4-BE49-F238E27FC236}">
                    <a16:creationId xmlns:a16="http://schemas.microsoft.com/office/drawing/2014/main" id="{75805FAC-D86B-51F1-2C19-355FC1731566}"/>
                  </a:ext>
                </a:extLst>
              </p:cNvPr>
              <p:cNvSpPr/>
              <p:nvPr/>
            </p:nvSpPr>
            <p:spPr>
              <a:xfrm>
                <a:off x="5257899" y="715524"/>
                <a:ext cx="281205" cy="411497"/>
              </a:xfrm>
              <a:custGeom>
                <a:avLst/>
                <a:gdLst>
                  <a:gd name="connsiteX0" fmla="*/ 67375 w 281205"/>
                  <a:gd name="connsiteY0" fmla="*/ 9981 h 411497"/>
                  <a:gd name="connsiteX1" fmla="*/ 161727 w 281205"/>
                  <a:gd name="connsiteY1" fmla="*/ 195 h 411497"/>
                  <a:gd name="connsiteX2" fmla="*/ 193011 w 281205"/>
                  <a:gd name="connsiteY2" fmla="*/ 15836 h 411497"/>
                  <a:gd name="connsiteX3" fmla="*/ 261684 w 281205"/>
                  <a:gd name="connsiteY3" fmla="*/ 263427 h 411497"/>
                  <a:gd name="connsiteX4" fmla="*/ 277409 w 281205"/>
                  <a:gd name="connsiteY4" fmla="*/ 399853 h 411497"/>
                  <a:gd name="connsiteX5" fmla="*/ 224043 w 281205"/>
                  <a:gd name="connsiteY5" fmla="*/ 403032 h 411497"/>
                  <a:gd name="connsiteX6" fmla="*/ 15431 w 281205"/>
                  <a:gd name="connsiteY6" fmla="*/ 397511 h 411497"/>
                  <a:gd name="connsiteX7" fmla="*/ 6147 w 281205"/>
                  <a:gd name="connsiteY7" fmla="*/ 303159 h 411497"/>
                  <a:gd name="connsiteX8" fmla="*/ 25552 w 281205"/>
                  <a:gd name="connsiteY8" fmla="*/ 32231 h 411497"/>
                  <a:gd name="connsiteX9" fmla="*/ 67291 w 281205"/>
                  <a:gd name="connsiteY9" fmla="*/ 9898 h 41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205" h="411497">
                    <a:moveTo>
                      <a:pt x="67375" y="9981"/>
                    </a:moveTo>
                    <a:cubicBezTo>
                      <a:pt x="92302" y="47622"/>
                      <a:pt x="152024" y="13494"/>
                      <a:pt x="161727" y="195"/>
                    </a:cubicBezTo>
                    <a:cubicBezTo>
                      <a:pt x="163233" y="-1896"/>
                      <a:pt x="189581" y="13494"/>
                      <a:pt x="193011" y="15836"/>
                    </a:cubicBezTo>
                    <a:cubicBezTo>
                      <a:pt x="245456" y="52055"/>
                      <a:pt x="252315" y="207468"/>
                      <a:pt x="261684" y="263427"/>
                    </a:cubicBezTo>
                    <a:cubicBezTo>
                      <a:pt x="266033" y="289441"/>
                      <a:pt x="290458" y="377102"/>
                      <a:pt x="277409" y="399853"/>
                    </a:cubicBezTo>
                    <a:cubicBezTo>
                      <a:pt x="273060" y="407381"/>
                      <a:pt x="232157" y="401610"/>
                      <a:pt x="224043" y="403032"/>
                    </a:cubicBezTo>
                    <a:cubicBezTo>
                      <a:pt x="189832" y="409138"/>
                      <a:pt x="36510" y="421016"/>
                      <a:pt x="15431" y="397511"/>
                    </a:cubicBezTo>
                    <a:cubicBezTo>
                      <a:pt x="-5480" y="374174"/>
                      <a:pt x="10162" y="330762"/>
                      <a:pt x="6147" y="303159"/>
                    </a:cubicBezTo>
                    <a:cubicBezTo>
                      <a:pt x="-15099" y="158118"/>
                      <a:pt x="25552" y="32231"/>
                      <a:pt x="25552" y="32231"/>
                    </a:cubicBezTo>
                    <a:lnTo>
                      <a:pt x="67291" y="9898"/>
                    </a:lnTo>
                    <a:close/>
                  </a:path>
                </a:pathLst>
              </a:custGeom>
              <a:solidFill>
                <a:srgbClr val="FFFFFF"/>
              </a:solidFill>
              <a:ln w="8323" cap="flat">
                <a:noFill/>
                <a:prstDash val="solid"/>
                <a:miter/>
              </a:ln>
            </p:spPr>
            <p:txBody>
              <a:bodyPr rtlCol="0" anchor="ctr"/>
              <a:lstStyle/>
              <a:p>
                <a:endParaRPr lang="en-AU" sz="1285"/>
              </a:p>
            </p:txBody>
          </p:sp>
          <p:sp>
            <p:nvSpPr>
              <p:cNvPr id="47" name="Freeform: Shape 46">
                <a:extLst>
                  <a:ext uri="{FF2B5EF4-FFF2-40B4-BE49-F238E27FC236}">
                    <a16:creationId xmlns:a16="http://schemas.microsoft.com/office/drawing/2014/main" id="{50B4C50D-97B2-56B5-9230-91241B45E2B1}"/>
                  </a:ext>
                </a:extLst>
              </p:cNvPr>
              <p:cNvSpPr/>
              <p:nvPr/>
            </p:nvSpPr>
            <p:spPr>
              <a:xfrm>
                <a:off x="5220983" y="870130"/>
                <a:ext cx="318205" cy="317294"/>
              </a:xfrm>
              <a:custGeom>
                <a:avLst/>
                <a:gdLst>
                  <a:gd name="connsiteX0" fmla="*/ 47579 w 318205"/>
                  <a:gd name="connsiteY0" fmla="*/ 60140 h 317294"/>
                  <a:gd name="connsiteX1" fmla="*/ 273840 w 318205"/>
                  <a:gd name="connsiteY1" fmla="*/ 16226 h 317294"/>
                  <a:gd name="connsiteX2" fmla="*/ 298683 w 318205"/>
                  <a:gd name="connsiteY2" fmla="*/ 108906 h 317294"/>
                  <a:gd name="connsiteX3" fmla="*/ 314409 w 318205"/>
                  <a:gd name="connsiteY3" fmla="*/ 245332 h 317294"/>
                  <a:gd name="connsiteX4" fmla="*/ 284380 w 318205"/>
                  <a:gd name="connsiteY4" fmla="*/ 314005 h 317294"/>
                  <a:gd name="connsiteX5" fmla="*/ 1491 w 318205"/>
                  <a:gd name="connsiteY5" fmla="*/ 293428 h 317294"/>
                  <a:gd name="connsiteX6" fmla="*/ 43146 w 318205"/>
                  <a:gd name="connsiteY6" fmla="*/ 148637 h 317294"/>
                  <a:gd name="connsiteX7" fmla="*/ 47579 w 318205"/>
                  <a:gd name="connsiteY7" fmla="*/ 60057 h 31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205" h="317294">
                    <a:moveTo>
                      <a:pt x="47579" y="60140"/>
                    </a:moveTo>
                    <a:cubicBezTo>
                      <a:pt x="77357" y="139520"/>
                      <a:pt x="299018" y="54285"/>
                      <a:pt x="273840" y="16226"/>
                    </a:cubicBezTo>
                    <a:cubicBezTo>
                      <a:pt x="238709" y="-36972"/>
                      <a:pt x="289315" y="52947"/>
                      <a:pt x="298683" y="108906"/>
                    </a:cubicBezTo>
                    <a:cubicBezTo>
                      <a:pt x="303033" y="134919"/>
                      <a:pt x="327457" y="222580"/>
                      <a:pt x="314409" y="245332"/>
                    </a:cubicBezTo>
                    <a:cubicBezTo>
                      <a:pt x="310059" y="252860"/>
                      <a:pt x="292577" y="313670"/>
                      <a:pt x="284380" y="314005"/>
                    </a:cubicBezTo>
                    <a:cubicBezTo>
                      <a:pt x="175892" y="317936"/>
                      <a:pt x="8935" y="324042"/>
                      <a:pt x="1491" y="293428"/>
                    </a:cubicBezTo>
                    <a:cubicBezTo>
                      <a:pt x="-9049" y="250267"/>
                      <a:pt x="39633" y="176324"/>
                      <a:pt x="43146" y="148637"/>
                    </a:cubicBezTo>
                    <a:cubicBezTo>
                      <a:pt x="52347" y="76869"/>
                      <a:pt x="47579" y="60057"/>
                      <a:pt x="47579" y="60057"/>
                    </a:cubicBezTo>
                    <a:close/>
                  </a:path>
                </a:pathLst>
              </a:custGeom>
              <a:solidFill>
                <a:srgbClr val="E8E8E8"/>
              </a:solidFill>
              <a:ln w="8323" cap="flat">
                <a:noFill/>
                <a:prstDash val="solid"/>
                <a:miter/>
              </a:ln>
            </p:spPr>
            <p:txBody>
              <a:bodyPr rtlCol="0" anchor="ctr"/>
              <a:lstStyle/>
              <a:p>
                <a:endParaRPr lang="en-AU" sz="1285"/>
              </a:p>
            </p:txBody>
          </p:sp>
          <p:sp>
            <p:nvSpPr>
              <p:cNvPr id="48" name="Freeform: Shape 47">
                <a:extLst>
                  <a:ext uri="{FF2B5EF4-FFF2-40B4-BE49-F238E27FC236}">
                    <a16:creationId xmlns:a16="http://schemas.microsoft.com/office/drawing/2014/main" id="{2A112F5F-7208-A8E7-A2C8-2A112DC58BB5}"/>
                  </a:ext>
                </a:extLst>
              </p:cNvPr>
              <p:cNvSpPr/>
              <p:nvPr/>
            </p:nvSpPr>
            <p:spPr>
              <a:xfrm>
                <a:off x="5383462" y="605462"/>
                <a:ext cx="28497" cy="35407"/>
              </a:xfrm>
              <a:custGeom>
                <a:avLst/>
                <a:gdLst>
                  <a:gd name="connsiteX0" fmla="*/ 18682 w 28497"/>
                  <a:gd name="connsiteY0" fmla="*/ 347 h 35407"/>
                  <a:gd name="connsiteX1" fmla="*/ 698 w 28497"/>
                  <a:gd name="connsiteY1" fmla="*/ 14232 h 35407"/>
                  <a:gd name="connsiteX2" fmla="*/ 9816 w 28497"/>
                  <a:gd name="connsiteY2" fmla="*/ 35060 h 35407"/>
                  <a:gd name="connsiteX3" fmla="*/ 27800 w 28497"/>
                  <a:gd name="connsiteY3" fmla="*/ 21175 h 35407"/>
                  <a:gd name="connsiteX4" fmla="*/ 18682 w 28497"/>
                  <a:gd name="connsiteY4" fmla="*/ 347 h 35407"/>
                  <a:gd name="connsiteX5" fmla="*/ 18682 w 28497"/>
                  <a:gd name="connsiteY5" fmla="*/ 347 h 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7" h="35407">
                    <a:moveTo>
                      <a:pt x="18682" y="347"/>
                    </a:moveTo>
                    <a:cubicBezTo>
                      <a:pt x="11154" y="-1577"/>
                      <a:pt x="3124" y="4697"/>
                      <a:pt x="698" y="14232"/>
                    </a:cubicBezTo>
                    <a:cubicBezTo>
                      <a:pt x="-1727" y="23768"/>
                      <a:pt x="2371" y="33136"/>
                      <a:pt x="9816" y="35060"/>
                    </a:cubicBezTo>
                    <a:cubicBezTo>
                      <a:pt x="17344" y="36984"/>
                      <a:pt x="25374" y="30710"/>
                      <a:pt x="27800" y="21175"/>
                    </a:cubicBezTo>
                    <a:cubicBezTo>
                      <a:pt x="30225" y="11639"/>
                      <a:pt x="26127" y="2271"/>
                      <a:pt x="18682" y="347"/>
                    </a:cubicBezTo>
                    <a:lnTo>
                      <a:pt x="18682" y="347"/>
                    </a:lnTo>
                    <a:close/>
                  </a:path>
                </a:pathLst>
              </a:custGeom>
              <a:solidFill>
                <a:srgbClr val="FFCFA4"/>
              </a:solidFill>
              <a:ln w="8323" cap="flat">
                <a:noFill/>
                <a:prstDash val="solid"/>
                <a:miter/>
              </a:ln>
            </p:spPr>
            <p:txBody>
              <a:bodyPr rtlCol="0" anchor="ctr"/>
              <a:lstStyle/>
              <a:p>
                <a:endParaRPr lang="en-AU" sz="1285"/>
              </a:p>
            </p:txBody>
          </p:sp>
          <p:sp>
            <p:nvSpPr>
              <p:cNvPr id="49" name="Freeform: Shape 48">
                <a:extLst>
                  <a:ext uri="{FF2B5EF4-FFF2-40B4-BE49-F238E27FC236}">
                    <a16:creationId xmlns:a16="http://schemas.microsoft.com/office/drawing/2014/main" id="{B48849A0-4126-B364-BEBB-ED6BEF44874D}"/>
                  </a:ext>
                </a:extLst>
              </p:cNvPr>
              <p:cNvSpPr/>
              <p:nvPr/>
            </p:nvSpPr>
            <p:spPr>
              <a:xfrm>
                <a:off x="5281672" y="604638"/>
                <a:ext cx="102237" cy="102015"/>
              </a:xfrm>
              <a:custGeom>
                <a:avLst/>
                <a:gdLst>
                  <a:gd name="connsiteX0" fmla="*/ 3201 w 102237"/>
                  <a:gd name="connsiteY0" fmla="*/ 26850 h 102015"/>
                  <a:gd name="connsiteX1" fmla="*/ 34652 w 102237"/>
                  <a:gd name="connsiteY1" fmla="*/ 101546 h 102015"/>
                  <a:gd name="connsiteX2" fmla="*/ 102237 w 102237"/>
                  <a:gd name="connsiteY2" fmla="*/ 0 h 102015"/>
                  <a:gd name="connsiteX3" fmla="*/ 57487 w 102237"/>
                  <a:gd name="connsiteY3" fmla="*/ 53533 h 102015"/>
                  <a:gd name="connsiteX4" fmla="*/ 3201 w 102237"/>
                  <a:gd name="connsiteY4" fmla="*/ 26767 h 102015"/>
                  <a:gd name="connsiteX5" fmla="*/ 3201 w 102237"/>
                  <a:gd name="connsiteY5" fmla="*/ 26767 h 10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37" h="102015">
                    <a:moveTo>
                      <a:pt x="3201" y="26850"/>
                    </a:moveTo>
                    <a:cubicBezTo>
                      <a:pt x="524" y="22166"/>
                      <a:pt x="-10768" y="97698"/>
                      <a:pt x="34652" y="101546"/>
                    </a:cubicBezTo>
                    <a:cubicBezTo>
                      <a:pt x="80071" y="105393"/>
                      <a:pt x="99143" y="86824"/>
                      <a:pt x="102237" y="0"/>
                    </a:cubicBezTo>
                    <a:cubicBezTo>
                      <a:pt x="102237" y="0"/>
                      <a:pt x="84003" y="52780"/>
                      <a:pt x="57487" y="53533"/>
                    </a:cubicBezTo>
                    <a:cubicBezTo>
                      <a:pt x="2030" y="55206"/>
                      <a:pt x="6380" y="32454"/>
                      <a:pt x="3201" y="26767"/>
                    </a:cubicBezTo>
                    <a:lnTo>
                      <a:pt x="3201" y="26767"/>
                    </a:lnTo>
                    <a:close/>
                  </a:path>
                </a:pathLst>
              </a:custGeom>
              <a:solidFill>
                <a:srgbClr val="00264D"/>
              </a:solidFill>
              <a:ln w="8323" cap="flat">
                <a:noFill/>
                <a:prstDash val="solid"/>
                <a:miter/>
              </a:ln>
            </p:spPr>
            <p:txBody>
              <a:bodyPr rtlCol="0" anchor="ctr"/>
              <a:lstStyle/>
              <a:p>
                <a:endParaRPr lang="en-AU" sz="1285"/>
              </a:p>
            </p:txBody>
          </p:sp>
          <p:sp>
            <p:nvSpPr>
              <p:cNvPr id="50" name="Freeform: Shape 49">
                <a:extLst>
                  <a:ext uri="{FF2B5EF4-FFF2-40B4-BE49-F238E27FC236}">
                    <a16:creationId xmlns:a16="http://schemas.microsoft.com/office/drawing/2014/main" id="{2C3146CD-BCF8-09ED-A98F-234E06838A48}"/>
                  </a:ext>
                </a:extLst>
              </p:cNvPr>
              <p:cNvSpPr/>
              <p:nvPr/>
            </p:nvSpPr>
            <p:spPr>
              <a:xfrm>
                <a:off x="5124357" y="1207471"/>
                <a:ext cx="351143" cy="500702"/>
              </a:xfrm>
              <a:custGeom>
                <a:avLst/>
                <a:gdLst>
                  <a:gd name="connsiteX0" fmla="*/ 351060 w 351143"/>
                  <a:gd name="connsiteY0" fmla="*/ 46005 h 500702"/>
                  <a:gd name="connsiteX1" fmla="*/ 328225 w 351143"/>
                  <a:gd name="connsiteY1" fmla="*/ 11041 h 500702"/>
                  <a:gd name="connsiteX2" fmla="*/ 174401 w 351143"/>
                  <a:gd name="connsiteY2" fmla="*/ 0 h 500702"/>
                  <a:gd name="connsiteX3" fmla="*/ 60727 w 351143"/>
                  <a:gd name="connsiteY3" fmla="*/ 53951 h 500702"/>
                  <a:gd name="connsiteX4" fmla="*/ 5102 w 351143"/>
                  <a:gd name="connsiteY4" fmla="*/ 142783 h 500702"/>
                  <a:gd name="connsiteX5" fmla="*/ 5855 w 351143"/>
                  <a:gd name="connsiteY5" fmla="*/ 237721 h 500702"/>
                  <a:gd name="connsiteX6" fmla="*/ 6106 w 351143"/>
                  <a:gd name="connsiteY6" fmla="*/ 237721 h 500702"/>
                  <a:gd name="connsiteX7" fmla="*/ 0 w 351143"/>
                  <a:gd name="connsiteY7" fmla="*/ 500702 h 500702"/>
                  <a:gd name="connsiteX8" fmla="*/ 100960 w 351143"/>
                  <a:gd name="connsiteY8" fmla="*/ 497858 h 500702"/>
                  <a:gd name="connsiteX9" fmla="*/ 135422 w 351143"/>
                  <a:gd name="connsiteY9" fmla="*/ 165786 h 500702"/>
                  <a:gd name="connsiteX10" fmla="*/ 351144 w 351143"/>
                  <a:gd name="connsiteY10" fmla="*/ 45921 h 50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143" h="500702">
                    <a:moveTo>
                      <a:pt x="351060" y="46005"/>
                    </a:moveTo>
                    <a:lnTo>
                      <a:pt x="328225" y="11041"/>
                    </a:lnTo>
                    <a:lnTo>
                      <a:pt x="174401" y="0"/>
                    </a:lnTo>
                    <a:lnTo>
                      <a:pt x="60727" y="53951"/>
                    </a:lnTo>
                    <a:cubicBezTo>
                      <a:pt x="26516" y="70179"/>
                      <a:pt x="4768" y="104892"/>
                      <a:pt x="5102" y="142783"/>
                    </a:cubicBezTo>
                    <a:lnTo>
                      <a:pt x="5855" y="237721"/>
                    </a:lnTo>
                    <a:lnTo>
                      <a:pt x="6106" y="237721"/>
                    </a:lnTo>
                    <a:lnTo>
                      <a:pt x="0" y="500702"/>
                    </a:lnTo>
                    <a:lnTo>
                      <a:pt x="100960" y="497858"/>
                    </a:lnTo>
                    <a:cubicBezTo>
                      <a:pt x="132829" y="371386"/>
                      <a:pt x="145376" y="263818"/>
                      <a:pt x="135422" y="165786"/>
                    </a:cubicBezTo>
                    <a:lnTo>
                      <a:pt x="351144" y="45921"/>
                    </a:lnTo>
                    <a:close/>
                  </a:path>
                </a:pathLst>
              </a:custGeom>
              <a:solidFill>
                <a:srgbClr val="25B3E0"/>
              </a:solidFill>
              <a:ln w="8323" cap="flat">
                <a:noFill/>
                <a:prstDash val="solid"/>
                <a:miter/>
              </a:ln>
            </p:spPr>
            <p:txBody>
              <a:bodyPr rtlCol="0" anchor="ctr"/>
              <a:lstStyle/>
              <a:p>
                <a:endParaRPr lang="en-AU" sz="1285"/>
              </a:p>
            </p:txBody>
          </p:sp>
          <p:sp>
            <p:nvSpPr>
              <p:cNvPr id="51" name="Freeform: Shape 50">
                <a:extLst>
                  <a:ext uri="{FF2B5EF4-FFF2-40B4-BE49-F238E27FC236}">
                    <a16:creationId xmlns:a16="http://schemas.microsoft.com/office/drawing/2014/main" id="{DE4CC472-7B22-9323-F778-5012023C0B21}"/>
                  </a:ext>
                </a:extLst>
              </p:cNvPr>
              <p:cNvSpPr/>
              <p:nvPr/>
            </p:nvSpPr>
            <p:spPr>
              <a:xfrm>
                <a:off x="5166514" y="726175"/>
                <a:ext cx="134000" cy="485980"/>
              </a:xfrm>
              <a:custGeom>
                <a:avLst/>
                <a:gdLst>
                  <a:gd name="connsiteX0" fmla="*/ 134000 w 134000"/>
                  <a:gd name="connsiteY0" fmla="*/ 0 h 485980"/>
                  <a:gd name="connsiteX1" fmla="*/ 105477 w 134000"/>
                  <a:gd name="connsiteY1" fmla="*/ 226847 h 485980"/>
                  <a:gd name="connsiteX2" fmla="*/ 66749 w 134000"/>
                  <a:gd name="connsiteY2" fmla="*/ 485981 h 485980"/>
                  <a:gd name="connsiteX3" fmla="*/ 0 w 134000"/>
                  <a:gd name="connsiteY3" fmla="*/ 444911 h 485980"/>
                  <a:gd name="connsiteX4" fmla="*/ 50104 w 134000"/>
                  <a:gd name="connsiteY4" fmla="*/ 90923 h 485980"/>
                  <a:gd name="connsiteX5" fmla="*/ 133917 w 134000"/>
                  <a:gd name="connsiteY5" fmla="*/ 0 h 48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000" h="485980">
                    <a:moveTo>
                      <a:pt x="134000" y="0"/>
                    </a:moveTo>
                    <a:cubicBezTo>
                      <a:pt x="134000" y="0"/>
                      <a:pt x="106146" y="141612"/>
                      <a:pt x="105477" y="226847"/>
                    </a:cubicBezTo>
                    <a:cubicBezTo>
                      <a:pt x="104808" y="312082"/>
                      <a:pt x="66749" y="485981"/>
                      <a:pt x="66749" y="485981"/>
                    </a:cubicBezTo>
                    <a:cubicBezTo>
                      <a:pt x="53031" y="460552"/>
                      <a:pt x="4350" y="468164"/>
                      <a:pt x="0" y="444911"/>
                    </a:cubicBezTo>
                    <a:cubicBezTo>
                      <a:pt x="0" y="444911"/>
                      <a:pt x="42659" y="164447"/>
                      <a:pt x="50104" y="90923"/>
                    </a:cubicBezTo>
                    <a:cubicBezTo>
                      <a:pt x="57465" y="19071"/>
                      <a:pt x="85235" y="19573"/>
                      <a:pt x="133917" y="0"/>
                    </a:cubicBezTo>
                    <a:close/>
                  </a:path>
                </a:pathLst>
              </a:custGeom>
              <a:solidFill>
                <a:srgbClr val="F8981D"/>
              </a:solidFill>
              <a:ln w="8323" cap="flat">
                <a:noFill/>
                <a:prstDash val="solid"/>
                <a:miter/>
              </a:ln>
            </p:spPr>
            <p:txBody>
              <a:bodyPr rtlCol="0" anchor="ctr"/>
              <a:lstStyle/>
              <a:p>
                <a:endParaRPr lang="en-AU" sz="1285"/>
              </a:p>
            </p:txBody>
          </p:sp>
          <p:sp>
            <p:nvSpPr>
              <p:cNvPr id="52" name="Freeform: Shape 51">
                <a:extLst>
                  <a:ext uri="{FF2B5EF4-FFF2-40B4-BE49-F238E27FC236}">
                    <a16:creationId xmlns:a16="http://schemas.microsoft.com/office/drawing/2014/main" id="{55504094-3D07-B3CA-AED8-6517C4C8B09A}"/>
                  </a:ext>
                </a:extLst>
              </p:cNvPr>
              <p:cNvSpPr/>
              <p:nvPr/>
            </p:nvSpPr>
            <p:spPr>
              <a:xfrm>
                <a:off x="5258777" y="508519"/>
                <a:ext cx="110410" cy="63747"/>
              </a:xfrm>
              <a:custGeom>
                <a:avLst/>
                <a:gdLst>
                  <a:gd name="connsiteX0" fmla="*/ 80800 w 110410"/>
                  <a:gd name="connsiteY0" fmla="*/ 63748 h 63747"/>
                  <a:gd name="connsiteX1" fmla="*/ 3511 w 110410"/>
                  <a:gd name="connsiteY1" fmla="*/ 11218 h 63747"/>
                  <a:gd name="connsiteX2" fmla="*/ 110410 w 110410"/>
                  <a:gd name="connsiteY2" fmla="*/ 40996 h 63747"/>
                  <a:gd name="connsiteX3" fmla="*/ 80800 w 110410"/>
                  <a:gd name="connsiteY3" fmla="*/ 63748 h 63747"/>
                </a:gdLst>
                <a:ahLst/>
                <a:cxnLst>
                  <a:cxn ang="0">
                    <a:pos x="connsiteX0" y="connsiteY0"/>
                  </a:cxn>
                  <a:cxn ang="0">
                    <a:pos x="connsiteX1" y="connsiteY1"/>
                  </a:cxn>
                  <a:cxn ang="0">
                    <a:pos x="connsiteX2" y="connsiteY2"/>
                  </a:cxn>
                  <a:cxn ang="0">
                    <a:pos x="connsiteX3" y="connsiteY3"/>
                  </a:cxn>
                </a:cxnLst>
                <a:rect l="l" t="t" r="r" b="b"/>
                <a:pathLst>
                  <a:path w="110410" h="63747">
                    <a:moveTo>
                      <a:pt x="80800" y="63748"/>
                    </a:moveTo>
                    <a:cubicBezTo>
                      <a:pt x="80800" y="63748"/>
                      <a:pt x="-19826" y="55885"/>
                      <a:pt x="3511" y="11218"/>
                    </a:cubicBezTo>
                    <a:cubicBezTo>
                      <a:pt x="25176" y="-30019"/>
                      <a:pt x="95605" y="56889"/>
                      <a:pt x="110410" y="40996"/>
                    </a:cubicBezTo>
                    <a:lnTo>
                      <a:pt x="80800" y="63748"/>
                    </a:lnTo>
                    <a:close/>
                  </a:path>
                </a:pathLst>
              </a:custGeom>
              <a:solidFill>
                <a:srgbClr val="00264D"/>
              </a:solidFill>
              <a:ln w="8323" cap="flat">
                <a:noFill/>
                <a:prstDash val="solid"/>
                <a:miter/>
              </a:ln>
            </p:spPr>
            <p:txBody>
              <a:bodyPr rtlCol="0" anchor="ctr"/>
              <a:lstStyle/>
              <a:p>
                <a:endParaRPr lang="en-AU" sz="1285"/>
              </a:p>
            </p:txBody>
          </p:sp>
          <p:sp>
            <p:nvSpPr>
              <p:cNvPr id="53" name="Freeform: Shape 52">
                <a:extLst>
                  <a:ext uri="{FF2B5EF4-FFF2-40B4-BE49-F238E27FC236}">
                    <a16:creationId xmlns:a16="http://schemas.microsoft.com/office/drawing/2014/main" id="{E2D3BA9D-E05C-40E7-6DAA-7D580085E577}"/>
                  </a:ext>
                </a:extLst>
              </p:cNvPr>
              <p:cNvSpPr/>
              <p:nvPr/>
            </p:nvSpPr>
            <p:spPr>
              <a:xfrm>
                <a:off x="5116411" y="1067142"/>
                <a:ext cx="100290" cy="60670"/>
              </a:xfrm>
              <a:custGeom>
                <a:avLst/>
                <a:gdLst>
                  <a:gd name="connsiteX0" fmla="*/ 100291 w 100290"/>
                  <a:gd name="connsiteY0" fmla="*/ 11265 h 60670"/>
                  <a:gd name="connsiteX1" fmla="*/ 58636 w 100290"/>
                  <a:gd name="connsiteY1" fmla="*/ 2314 h 60670"/>
                  <a:gd name="connsiteX2" fmla="*/ 26432 w 100290"/>
                  <a:gd name="connsiteY2" fmla="*/ 12937 h 60670"/>
                  <a:gd name="connsiteX3" fmla="*/ 0 w 100290"/>
                  <a:gd name="connsiteY3" fmla="*/ 39453 h 60670"/>
                  <a:gd name="connsiteX4" fmla="*/ 15976 w 100290"/>
                  <a:gd name="connsiteY4" fmla="*/ 60615 h 60670"/>
                  <a:gd name="connsiteX5" fmla="*/ 38812 w 100290"/>
                  <a:gd name="connsiteY5" fmla="*/ 46479 h 60670"/>
                  <a:gd name="connsiteX6" fmla="*/ 93767 w 100290"/>
                  <a:gd name="connsiteY6" fmla="*/ 47148 h 60670"/>
                  <a:gd name="connsiteX7" fmla="*/ 100291 w 100290"/>
                  <a:gd name="connsiteY7" fmla="*/ 11348 h 6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90" h="60670">
                    <a:moveTo>
                      <a:pt x="100291" y="11265"/>
                    </a:moveTo>
                    <a:cubicBezTo>
                      <a:pt x="100291" y="11265"/>
                      <a:pt x="74863" y="-6134"/>
                      <a:pt x="58636" y="2314"/>
                    </a:cubicBezTo>
                    <a:cubicBezTo>
                      <a:pt x="50857" y="6329"/>
                      <a:pt x="38059" y="6580"/>
                      <a:pt x="26432" y="12937"/>
                    </a:cubicBezTo>
                    <a:cubicBezTo>
                      <a:pt x="13718" y="19964"/>
                      <a:pt x="0" y="39453"/>
                      <a:pt x="0" y="39453"/>
                    </a:cubicBezTo>
                    <a:cubicBezTo>
                      <a:pt x="0" y="39453"/>
                      <a:pt x="0" y="57437"/>
                      <a:pt x="15976" y="60615"/>
                    </a:cubicBezTo>
                    <a:cubicBezTo>
                      <a:pt x="21664" y="61703"/>
                      <a:pt x="38812" y="46479"/>
                      <a:pt x="38812" y="46479"/>
                    </a:cubicBezTo>
                    <a:cubicBezTo>
                      <a:pt x="54286" y="52000"/>
                      <a:pt x="72772" y="51916"/>
                      <a:pt x="93767" y="47148"/>
                    </a:cubicBezTo>
                    <a:lnTo>
                      <a:pt x="100291" y="11348"/>
                    </a:lnTo>
                    <a:close/>
                  </a:path>
                </a:pathLst>
              </a:custGeom>
              <a:solidFill>
                <a:srgbClr val="FFCFA4"/>
              </a:solidFill>
              <a:ln w="8323" cap="flat">
                <a:noFill/>
                <a:prstDash val="solid"/>
                <a:miter/>
              </a:ln>
            </p:spPr>
            <p:txBody>
              <a:bodyPr rtlCol="0" anchor="ctr"/>
              <a:lstStyle/>
              <a:p>
                <a:endParaRPr lang="en-AU" sz="1285"/>
              </a:p>
            </p:txBody>
          </p:sp>
          <p:sp>
            <p:nvSpPr>
              <p:cNvPr id="54" name="Freeform: Shape 53">
                <a:extLst>
                  <a:ext uri="{FF2B5EF4-FFF2-40B4-BE49-F238E27FC236}">
                    <a16:creationId xmlns:a16="http://schemas.microsoft.com/office/drawing/2014/main" id="{7EFFA30A-05DF-FFBC-2BE4-6931333612CC}"/>
                  </a:ext>
                </a:extLst>
              </p:cNvPr>
              <p:cNvSpPr/>
              <p:nvPr/>
            </p:nvSpPr>
            <p:spPr>
              <a:xfrm>
                <a:off x="4996263" y="1063379"/>
                <a:ext cx="102080" cy="56796"/>
              </a:xfrm>
              <a:custGeom>
                <a:avLst/>
                <a:gdLst>
                  <a:gd name="connsiteX0" fmla="*/ 102081 w 102080"/>
                  <a:gd name="connsiteY0" fmla="*/ 13605 h 56796"/>
                  <a:gd name="connsiteX1" fmla="*/ 61178 w 102080"/>
                  <a:gd name="connsiteY1" fmla="*/ 1644 h 56796"/>
                  <a:gd name="connsiteX2" fmla="*/ 28305 w 102080"/>
                  <a:gd name="connsiteY2" fmla="*/ 9925 h 56796"/>
                  <a:gd name="connsiteX3" fmla="*/ 33 w 102080"/>
                  <a:gd name="connsiteY3" fmla="*/ 34433 h 56796"/>
                  <a:gd name="connsiteX4" fmla="*/ 14420 w 102080"/>
                  <a:gd name="connsiteY4" fmla="*/ 56683 h 56796"/>
                  <a:gd name="connsiteX5" fmla="*/ 38259 w 102080"/>
                  <a:gd name="connsiteY5" fmla="*/ 44220 h 56796"/>
                  <a:gd name="connsiteX6" fmla="*/ 92963 w 102080"/>
                  <a:gd name="connsiteY6" fmla="*/ 48904 h 56796"/>
                  <a:gd name="connsiteX7" fmla="*/ 102081 w 102080"/>
                  <a:gd name="connsiteY7" fmla="*/ 13605 h 5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80" h="56796">
                    <a:moveTo>
                      <a:pt x="102081" y="13605"/>
                    </a:moveTo>
                    <a:cubicBezTo>
                      <a:pt x="102081" y="13605"/>
                      <a:pt x="77991" y="-5633"/>
                      <a:pt x="61178" y="1644"/>
                    </a:cubicBezTo>
                    <a:cubicBezTo>
                      <a:pt x="53148" y="5074"/>
                      <a:pt x="40350" y="4321"/>
                      <a:pt x="28305" y="9925"/>
                    </a:cubicBezTo>
                    <a:cubicBezTo>
                      <a:pt x="15089" y="16031"/>
                      <a:pt x="33" y="34433"/>
                      <a:pt x="33" y="34433"/>
                    </a:cubicBezTo>
                    <a:cubicBezTo>
                      <a:pt x="33" y="34433"/>
                      <a:pt x="-1389" y="52417"/>
                      <a:pt x="14420" y="56683"/>
                    </a:cubicBezTo>
                    <a:cubicBezTo>
                      <a:pt x="20024" y="58189"/>
                      <a:pt x="38259" y="44220"/>
                      <a:pt x="38259" y="44220"/>
                    </a:cubicBezTo>
                    <a:cubicBezTo>
                      <a:pt x="53315" y="50911"/>
                      <a:pt x="71717" y="52082"/>
                      <a:pt x="92963" y="48904"/>
                    </a:cubicBezTo>
                    <a:lnTo>
                      <a:pt x="102081" y="13605"/>
                    </a:lnTo>
                    <a:close/>
                  </a:path>
                </a:pathLst>
              </a:custGeom>
              <a:solidFill>
                <a:srgbClr val="FFCFA4"/>
              </a:solidFill>
              <a:ln w="8323" cap="flat">
                <a:noFill/>
                <a:prstDash val="solid"/>
                <a:miter/>
              </a:ln>
            </p:spPr>
            <p:txBody>
              <a:bodyPr rtlCol="0" anchor="ctr"/>
              <a:lstStyle/>
              <a:p>
                <a:endParaRPr lang="en-AU" sz="1285"/>
              </a:p>
            </p:txBody>
          </p:sp>
          <p:sp>
            <p:nvSpPr>
              <p:cNvPr id="55" name="Freeform: Shape 54">
                <a:extLst>
                  <a:ext uri="{FF2B5EF4-FFF2-40B4-BE49-F238E27FC236}">
                    <a16:creationId xmlns:a16="http://schemas.microsoft.com/office/drawing/2014/main" id="{7AA3C445-4C65-716E-3738-B19A16396F0E}"/>
                  </a:ext>
                </a:extLst>
              </p:cNvPr>
              <p:cNvSpPr/>
              <p:nvPr/>
            </p:nvSpPr>
            <p:spPr>
              <a:xfrm>
                <a:off x="5199554" y="1072467"/>
                <a:ext cx="100960" cy="42993"/>
              </a:xfrm>
              <a:custGeom>
                <a:avLst/>
                <a:gdLst>
                  <a:gd name="connsiteX0" fmla="*/ 17147 w 100960"/>
                  <a:gd name="connsiteY0" fmla="*/ 5939 h 42993"/>
                  <a:gd name="connsiteX1" fmla="*/ 97782 w 100960"/>
                  <a:gd name="connsiteY1" fmla="*/ 0 h 42993"/>
                  <a:gd name="connsiteX2" fmla="*/ 100960 w 100960"/>
                  <a:gd name="connsiteY2" fmla="*/ 42994 h 42993"/>
                  <a:gd name="connsiteX3" fmla="*/ 0 w 100960"/>
                  <a:gd name="connsiteY3" fmla="*/ 37473 h 42993"/>
                  <a:gd name="connsiteX4" fmla="*/ 17147 w 100960"/>
                  <a:gd name="connsiteY4" fmla="*/ 5939 h 42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0" h="42993">
                    <a:moveTo>
                      <a:pt x="17147" y="5939"/>
                    </a:moveTo>
                    <a:lnTo>
                      <a:pt x="97782" y="0"/>
                    </a:lnTo>
                    <a:lnTo>
                      <a:pt x="100960" y="42994"/>
                    </a:lnTo>
                    <a:lnTo>
                      <a:pt x="0" y="37473"/>
                    </a:lnTo>
                    <a:lnTo>
                      <a:pt x="17147" y="5939"/>
                    </a:lnTo>
                    <a:close/>
                  </a:path>
                </a:pathLst>
              </a:custGeom>
              <a:solidFill>
                <a:srgbClr val="FFCFA4"/>
              </a:solidFill>
              <a:ln w="8323" cap="flat">
                <a:noFill/>
                <a:prstDash val="solid"/>
                <a:miter/>
              </a:ln>
            </p:spPr>
            <p:txBody>
              <a:bodyPr rtlCol="0" anchor="ctr"/>
              <a:lstStyle/>
              <a:p>
                <a:endParaRPr lang="en-AU" sz="1285"/>
              </a:p>
            </p:txBody>
          </p:sp>
          <p:sp>
            <p:nvSpPr>
              <p:cNvPr id="56" name="Freeform: Shape 55">
                <a:extLst>
                  <a:ext uri="{FF2B5EF4-FFF2-40B4-BE49-F238E27FC236}">
                    <a16:creationId xmlns:a16="http://schemas.microsoft.com/office/drawing/2014/main" id="{0E9BA464-B1E4-7614-00F7-D7B173AF2889}"/>
                  </a:ext>
                </a:extLst>
              </p:cNvPr>
              <p:cNvSpPr/>
              <p:nvPr/>
            </p:nvSpPr>
            <p:spPr>
              <a:xfrm>
                <a:off x="4983331" y="1102580"/>
                <a:ext cx="264068" cy="16729"/>
              </a:xfrm>
              <a:custGeom>
                <a:avLst/>
                <a:gdLst>
                  <a:gd name="connsiteX0" fmla="*/ 0 w 264068"/>
                  <a:gd name="connsiteY0" fmla="*/ 0 h 16729"/>
                  <a:gd name="connsiteX1" fmla="*/ 264069 w 264068"/>
                  <a:gd name="connsiteY1" fmla="*/ 0 h 16729"/>
                  <a:gd name="connsiteX2" fmla="*/ 264069 w 264068"/>
                  <a:gd name="connsiteY2" fmla="*/ 16729 h 16729"/>
                  <a:gd name="connsiteX3" fmla="*/ 0 w 264068"/>
                  <a:gd name="connsiteY3" fmla="*/ 16729 h 16729"/>
                </a:gdLst>
                <a:ahLst/>
                <a:cxnLst>
                  <a:cxn ang="0">
                    <a:pos x="connsiteX0" y="connsiteY0"/>
                  </a:cxn>
                  <a:cxn ang="0">
                    <a:pos x="connsiteX1" y="connsiteY1"/>
                  </a:cxn>
                  <a:cxn ang="0">
                    <a:pos x="connsiteX2" y="connsiteY2"/>
                  </a:cxn>
                  <a:cxn ang="0">
                    <a:pos x="connsiteX3" y="connsiteY3"/>
                  </a:cxn>
                </a:cxnLst>
                <a:rect l="l" t="t" r="r" b="b"/>
                <a:pathLst>
                  <a:path w="264068" h="16729">
                    <a:moveTo>
                      <a:pt x="0" y="0"/>
                    </a:moveTo>
                    <a:lnTo>
                      <a:pt x="264069" y="0"/>
                    </a:lnTo>
                    <a:lnTo>
                      <a:pt x="264069" y="16729"/>
                    </a:lnTo>
                    <a:lnTo>
                      <a:pt x="0" y="16729"/>
                    </a:lnTo>
                    <a:close/>
                  </a:path>
                </a:pathLst>
              </a:custGeom>
              <a:solidFill>
                <a:srgbClr val="FFCFA4"/>
              </a:solidFill>
              <a:ln w="8323" cap="flat">
                <a:noFill/>
                <a:prstDash val="solid"/>
                <a:miter/>
              </a:ln>
            </p:spPr>
            <p:txBody>
              <a:bodyPr rtlCol="0" anchor="ctr"/>
              <a:lstStyle/>
              <a:p>
                <a:endParaRPr lang="en-AU" sz="1285"/>
              </a:p>
            </p:txBody>
          </p:sp>
          <p:sp>
            <p:nvSpPr>
              <p:cNvPr id="57" name="Freeform: Shape 56">
                <a:extLst>
                  <a:ext uri="{FF2B5EF4-FFF2-40B4-BE49-F238E27FC236}">
                    <a16:creationId xmlns:a16="http://schemas.microsoft.com/office/drawing/2014/main" id="{4EA52EFE-81F3-1877-5CE5-13E00AA2D8AE}"/>
                  </a:ext>
                </a:extLst>
              </p:cNvPr>
              <p:cNvSpPr/>
              <p:nvPr/>
            </p:nvSpPr>
            <p:spPr>
              <a:xfrm>
                <a:off x="5271740" y="711202"/>
                <a:ext cx="302993" cy="408190"/>
              </a:xfrm>
              <a:custGeom>
                <a:avLst/>
                <a:gdLst>
                  <a:gd name="connsiteX0" fmla="*/ 302964 w 302993"/>
                  <a:gd name="connsiteY0" fmla="*/ 301124 h 408190"/>
                  <a:gd name="connsiteX1" fmla="*/ 291505 w 302993"/>
                  <a:gd name="connsiteY1" fmla="*/ 167626 h 408190"/>
                  <a:gd name="connsiteX2" fmla="*/ 251773 w 302993"/>
                  <a:gd name="connsiteY2" fmla="*/ 46423 h 408190"/>
                  <a:gd name="connsiteX3" fmla="*/ 196149 w 302993"/>
                  <a:gd name="connsiteY3" fmla="*/ 12129 h 408190"/>
                  <a:gd name="connsiteX4" fmla="*/ 157755 w 302993"/>
                  <a:gd name="connsiteY4" fmla="*/ 0 h 408190"/>
                  <a:gd name="connsiteX5" fmla="*/ 128229 w 302993"/>
                  <a:gd name="connsiteY5" fmla="*/ 321617 h 408190"/>
                  <a:gd name="connsiteX6" fmla="*/ 0 w 302993"/>
                  <a:gd name="connsiteY6" fmla="*/ 347045 h 408190"/>
                  <a:gd name="connsiteX7" fmla="*/ 251 w 302993"/>
                  <a:gd name="connsiteY7" fmla="*/ 408190 h 408190"/>
                  <a:gd name="connsiteX8" fmla="*/ 198324 w 302993"/>
                  <a:gd name="connsiteY8" fmla="*/ 408190 h 408190"/>
                  <a:gd name="connsiteX9" fmla="*/ 237804 w 302993"/>
                  <a:gd name="connsiteY9" fmla="*/ 395393 h 408190"/>
                  <a:gd name="connsiteX10" fmla="*/ 275361 w 302993"/>
                  <a:gd name="connsiteY10" fmla="*/ 374398 h 408190"/>
                  <a:gd name="connsiteX11" fmla="*/ 302964 w 302993"/>
                  <a:gd name="connsiteY11" fmla="*/ 301208 h 40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993" h="408190">
                    <a:moveTo>
                      <a:pt x="302964" y="301124"/>
                    </a:moveTo>
                    <a:cubicBezTo>
                      <a:pt x="302044" y="261894"/>
                      <a:pt x="298949" y="215387"/>
                      <a:pt x="291505" y="167626"/>
                    </a:cubicBezTo>
                    <a:cubicBezTo>
                      <a:pt x="282722" y="111583"/>
                      <a:pt x="271430" y="69593"/>
                      <a:pt x="251773" y="46423"/>
                    </a:cubicBezTo>
                    <a:cubicBezTo>
                      <a:pt x="234542" y="26097"/>
                      <a:pt x="218148" y="23003"/>
                      <a:pt x="196149" y="12129"/>
                    </a:cubicBezTo>
                    <a:lnTo>
                      <a:pt x="157755" y="0"/>
                    </a:lnTo>
                    <a:cubicBezTo>
                      <a:pt x="134251" y="109241"/>
                      <a:pt x="118107" y="213464"/>
                      <a:pt x="128229" y="321617"/>
                    </a:cubicBezTo>
                    <a:lnTo>
                      <a:pt x="0" y="347045"/>
                    </a:lnTo>
                    <a:lnTo>
                      <a:pt x="251" y="408190"/>
                    </a:lnTo>
                    <a:lnTo>
                      <a:pt x="198324" y="408190"/>
                    </a:lnTo>
                    <a:lnTo>
                      <a:pt x="237804" y="395393"/>
                    </a:lnTo>
                    <a:lnTo>
                      <a:pt x="275361" y="374398"/>
                    </a:lnTo>
                    <a:cubicBezTo>
                      <a:pt x="293010" y="355243"/>
                      <a:pt x="303633" y="329396"/>
                      <a:pt x="302964" y="301208"/>
                    </a:cubicBezTo>
                    <a:close/>
                  </a:path>
                </a:pathLst>
              </a:custGeom>
              <a:solidFill>
                <a:srgbClr val="F8981D"/>
              </a:solidFill>
              <a:ln w="8323" cap="flat">
                <a:noFill/>
                <a:prstDash val="solid"/>
                <a:miter/>
              </a:ln>
            </p:spPr>
            <p:txBody>
              <a:bodyPr rtlCol="0" anchor="ctr"/>
              <a:lstStyle/>
              <a:p>
                <a:endParaRPr lang="en-AU" sz="1285"/>
              </a:p>
            </p:txBody>
          </p:sp>
          <p:sp>
            <p:nvSpPr>
              <p:cNvPr id="58" name="Freeform: Shape 57">
                <a:extLst>
                  <a:ext uri="{FF2B5EF4-FFF2-40B4-BE49-F238E27FC236}">
                    <a16:creationId xmlns:a16="http://schemas.microsoft.com/office/drawing/2014/main" id="{F8141F82-29B9-DE71-F97F-F02C9C5A4565}"/>
                  </a:ext>
                </a:extLst>
              </p:cNvPr>
              <p:cNvSpPr/>
              <p:nvPr/>
            </p:nvSpPr>
            <p:spPr>
              <a:xfrm>
                <a:off x="4656193" y="915548"/>
                <a:ext cx="394388" cy="203760"/>
              </a:xfrm>
              <a:custGeom>
                <a:avLst/>
                <a:gdLst>
                  <a:gd name="connsiteX0" fmla="*/ 394389 w 394388"/>
                  <a:gd name="connsiteY0" fmla="*/ 203761 h 203760"/>
                  <a:gd name="connsiteX1" fmla="*/ 91425 w 394388"/>
                  <a:gd name="connsiteY1" fmla="*/ 203761 h 203760"/>
                  <a:gd name="connsiteX2" fmla="*/ 0 w 394388"/>
                  <a:gd name="connsiteY2" fmla="*/ 0 h 203760"/>
                  <a:gd name="connsiteX3" fmla="*/ 296022 w 394388"/>
                  <a:gd name="connsiteY3" fmla="*/ 0 h 203760"/>
                  <a:gd name="connsiteX4" fmla="*/ 305808 w 394388"/>
                  <a:gd name="connsiteY4" fmla="*/ 6357 h 203760"/>
                  <a:gd name="connsiteX5" fmla="*/ 394389 w 394388"/>
                  <a:gd name="connsiteY5" fmla="*/ 203761 h 20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388" h="203760">
                    <a:moveTo>
                      <a:pt x="394389" y="203761"/>
                    </a:moveTo>
                    <a:lnTo>
                      <a:pt x="91425" y="203761"/>
                    </a:lnTo>
                    <a:lnTo>
                      <a:pt x="0" y="0"/>
                    </a:lnTo>
                    <a:lnTo>
                      <a:pt x="296022" y="0"/>
                    </a:lnTo>
                    <a:cubicBezTo>
                      <a:pt x="300204" y="0"/>
                      <a:pt x="304052" y="2509"/>
                      <a:pt x="305808" y="6357"/>
                    </a:cubicBezTo>
                    <a:lnTo>
                      <a:pt x="394389" y="203761"/>
                    </a:lnTo>
                    <a:close/>
                  </a:path>
                </a:pathLst>
              </a:custGeom>
              <a:solidFill>
                <a:srgbClr val="FFFFFF"/>
              </a:solidFill>
              <a:ln w="8323" cap="flat">
                <a:noFill/>
                <a:prstDash val="solid"/>
                <a:miter/>
              </a:ln>
            </p:spPr>
            <p:txBody>
              <a:bodyPr rtlCol="0" anchor="ctr"/>
              <a:lstStyle/>
              <a:p>
                <a:endParaRPr lang="en-AU" sz="1285"/>
              </a:p>
            </p:txBody>
          </p:sp>
          <p:sp>
            <p:nvSpPr>
              <p:cNvPr id="59" name="Freeform: Shape 58">
                <a:extLst>
                  <a:ext uri="{FF2B5EF4-FFF2-40B4-BE49-F238E27FC236}">
                    <a16:creationId xmlns:a16="http://schemas.microsoft.com/office/drawing/2014/main" id="{BB59D5A0-2DA8-4BD4-12BD-872B750A2D91}"/>
                  </a:ext>
                </a:extLst>
              </p:cNvPr>
              <p:cNvSpPr/>
              <p:nvPr/>
            </p:nvSpPr>
            <p:spPr>
              <a:xfrm>
                <a:off x="4647979" y="915548"/>
                <a:ext cx="390892" cy="203760"/>
              </a:xfrm>
              <a:custGeom>
                <a:avLst/>
                <a:gdLst>
                  <a:gd name="connsiteX0" fmla="*/ 390808 w 390892"/>
                  <a:gd name="connsiteY0" fmla="*/ 203761 h 203760"/>
                  <a:gd name="connsiteX1" fmla="*/ 87844 w 390892"/>
                  <a:gd name="connsiteY1" fmla="*/ 203761 h 203760"/>
                  <a:gd name="connsiteX2" fmla="*/ 602 w 390892"/>
                  <a:gd name="connsiteY2" fmla="*/ 9368 h 203760"/>
                  <a:gd name="connsiteX3" fmla="*/ 6708 w 390892"/>
                  <a:gd name="connsiteY3" fmla="*/ 0 h 203760"/>
                  <a:gd name="connsiteX4" fmla="*/ 295118 w 390892"/>
                  <a:gd name="connsiteY4" fmla="*/ 0 h 203760"/>
                  <a:gd name="connsiteX5" fmla="*/ 301224 w 390892"/>
                  <a:gd name="connsiteY5" fmla="*/ 3931 h 203760"/>
                  <a:gd name="connsiteX6" fmla="*/ 390892 w 390892"/>
                  <a:gd name="connsiteY6" fmla="*/ 203761 h 20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892" h="203760">
                    <a:moveTo>
                      <a:pt x="390808" y="203761"/>
                    </a:moveTo>
                    <a:lnTo>
                      <a:pt x="87844" y="203761"/>
                    </a:lnTo>
                    <a:lnTo>
                      <a:pt x="602" y="9368"/>
                    </a:lnTo>
                    <a:cubicBezTo>
                      <a:pt x="-1406" y="4935"/>
                      <a:pt x="1857" y="0"/>
                      <a:pt x="6708" y="0"/>
                    </a:cubicBezTo>
                    <a:lnTo>
                      <a:pt x="295118" y="0"/>
                    </a:lnTo>
                    <a:cubicBezTo>
                      <a:pt x="297711" y="0"/>
                      <a:pt x="300137" y="1506"/>
                      <a:pt x="301224" y="3931"/>
                    </a:cubicBezTo>
                    <a:lnTo>
                      <a:pt x="390892" y="203761"/>
                    </a:lnTo>
                    <a:close/>
                  </a:path>
                </a:pathLst>
              </a:custGeom>
              <a:solidFill>
                <a:srgbClr val="E6E6E1"/>
              </a:solidFill>
              <a:ln w="8323" cap="flat">
                <a:noFill/>
                <a:prstDash val="solid"/>
                <a:miter/>
              </a:ln>
            </p:spPr>
            <p:txBody>
              <a:bodyPr rtlCol="0" anchor="ctr"/>
              <a:lstStyle/>
              <a:p>
                <a:endParaRPr lang="en-AU" sz="1285"/>
              </a:p>
            </p:txBody>
          </p:sp>
          <p:sp>
            <p:nvSpPr>
              <p:cNvPr id="60" name="Freeform: Shape 59">
                <a:extLst>
                  <a:ext uri="{FF2B5EF4-FFF2-40B4-BE49-F238E27FC236}">
                    <a16:creationId xmlns:a16="http://schemas.microsoft.com/office/drawing/2014/main" id="{2DDF3822-5172-D96F-96F4-2CB3B2C71336}"/>
                  </a:ext>
                </a:extLst>
              </p:cNvPr>
              <p:cNvSpPr/>
              <p:nvPr/>
            </p:nvSpPr>
            <p:spPr>
              <a:xfrm>
                <a:off x="5300515" y="965401"/>
                <a:ext cx="257126" cy="263181"/>
              </a:xfrm>
              <a:custGeom>
                <a:avLst/>
                <a:gdLst>
                  <a:gd name="connsiteX0" fmla="*/ 96360 w 257126"/>
                  <a:gd name="connsiteY0" fmla="*/ 21831 h 263181"/>
                  <a:gd name="connsiteX1" fmla="*/ 68757 w 257126"/>
                  <a:gd name="connsiteY1" fmla="*/ 180089 h 263181"/>
                  <a:gd name="connsiteX2" fmla="*/ 0 w 257126"/>
                  <a:gd name="connsiteY2" fmla="*/ 260807 h 263181"/>
                  <a:gd name="connsiteX3" fmla="*/ 228520 w 257126"/>
                  <a:gd name="connsiteY3" fmla="*/ 193389 h 263181"/>
                  <a:gd name="connsiteX4" fmla="*/ 257126 w 257126"/>
                  <a:gd name="connsiteY4" fmla="*/ 0 h 263181"/>
                  <a:gd name="connsiteX5" fmla="*/ 96360 w 257126"/>
                  <a:gd name="connsiteY5" fmla="*/ 21831 h 26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26" h="263181">
                    <a:moveTo>
                      <a:pt x="96360" y="21831"/>
                    </a:moveTo>
                    <a:cubicBezTo>
                      <a:pt x="96360" y="21831"/>
                      <a:pt x="93767" y="130236"/>
                      <a:pt x="68757" y="180089"/>
                    </a:cubicBezTo>
                    <a:cubicBezTo>
                      <a:pt x="57715" y="202088"/>
                      <a:pt x="0" y="260807"/>
                      <a:pt x="0" y="260807"/>
                    </a:cubicBezTo>
                    <a:cubicBezTo>
                      <a:pt x="0" y="260807"/>
                      <a:pt x="221493" y="282722"/>
                      <a:pt x="228520" y="193389"/>
                    </a:cubicBezTo>
                    <a:cubicBezTo>
                      <a:pt x="235880" y="100124"/>
                      <a:pt x="257126" y="0"/>
                      <a:pt x="257126" y="0"/>
                    </a:cubicBezTo>
                    <a:lnTo>
                      <a:pt x="96360" y="21831"/>
                    </a:lnTo>
                    <a:close/>
                  </a:path>
                </a:pathLst>
              </a:custGeom>
              <a:solidFill>
                <a:srgbClr val="F8981D"/>
              </a:solidFill>
              <a:ln w="8323" cap="flat">
                <a:noFill/>
                <a:prstDash val="solid"/>
                <a:miter/>
              </a:ln>
            </p:spPr>
            <p:txBody>
              <a:bodyPr rtlCol="0" anchor="ctr"/>
              <a:lstStyle/>
              <a:p>
                <a:endParaRPr lang="en-AU" sz="1285"/>
              </a:p>
            </p:txBody>
          </p:sp>
          <p:sp>
            <p:nvSpPr>
              <p:cNvPr id="61" name="Freeform: Shape 60">
                <a:extLst>
                  <a:ext uri="{FF2B5EF4-FFF2-40B4-BE49-F238E27FC236}">
                    <a16:creationId xmlns:a16="http://schemas.microsoft.com/office/drawing/2014/main" id="{773C3043-6339-118D-7AF7-9A980B428001}"/>
                  </a:ext>
                </a:extLst>
              </p:cNvPr>
              <p:cNvSpPr/>
              <p:nvPr/>
            </p:nvSpPr>
            <p:spPr>
              <a:xfrm>
                <a:off x="4794803" y="995764"/>
                <a:ext cx="58534" cy="46005"/>
              </a:xfrm>
              <a:custGeom>
                <a:avLst/>
                <a:gdLst>
                  <a:gd name="connsiteX0" fmla="*/ 57790 w 58534"/>
                  <a:gd name="connsiteY0" fmla="*/ 23003 h 46005"/>
                  <a:gd name="connsiteX1" fmla="*/ 35791 w 58534"/>
                  <a:gd name="connsiteY1" fmla="*/ 46005 h 46005"/>
                  <a:gd name="connsiteX2" fmla="*/ 744 w 58534"/>
                  <a:gd name="connsiteY2" fmla="*/ 23003 h 46005"/>
                  <a:gd name="connsiteX3" fmla="*/ 22743 w 58534"/>
                  <a:gd name="connsiteY3" fmla="*/ 0 h 46005"/>
                  <a:gd name="connsiteX4" fmla="*/ 57790 w 58534"/>
                  <a:gd name="connsiteY4" fmla="*/ 23003 h 4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34" h="46005">
                    <a:moveTo>
                      <a:pt x="57790" y="23003"/>
                    </a:moveTo>
                    <a:cubicBezTo>
                      <a:pt x="61387" y="35717"/>
                      <a:pt x="51600" y="46005"/>
                      <a:pt x="35791" y="46005"/>
                    </a:cubicBezTo>
                    <a:cubicBezTo>
                      <a:pt x="19982" y="46005"/>
                      <a:pt x="4341" y="35717"/>
                      <a:pt x="744" y="23003"/>
                    </a:cubicBezTo>
                    <a:cubicBezTo>
                      <a:pt x="-2853" y="10288"/>
                      <a:pt x="6934" y="0"/>
                      <a:pt x="22743" y="0"/>
                    </a:cubicBezTo>
                    <a:cubicBezTo>
                      <a:pt x="38552" y="0"/>
                      <a:pt x="54193" y="10288"/>
                      <a:pt x="57790" y="23003"/>
                    </a:cubicBezTo>
                    <a:close/>
                  </a:path>
                </a:pathLst>
              </a:custGeom>
              <a:solidFill>
                <a:srgbClr val="FFFFFF"/>
              </a:solidFill>
              <a:ln w="8323" cap="flat">
                <a:noFill/>
                <a:prstDash val="solid"/>
                <a:miter/>
              </a:ln>
            </p:spPr>
            <p:txBody>
              <a:bodyPr rtlCol="0" anchor="ctr"/>
              <a:lstStyle/>
              <a:p>
                <a:endParaRPr lang="en-AU" sz="1285"/>
              </a:p>
            </p:txBody>
          </p:sp>
          <p:sp>
            <p:nvSpPr>
              <p:cNvPr id="62" name="Freeform: Shape 61">
                <a:extLst>
                  <a:ext uri="{FF2B5EF4-FFF2-40B4-BE49-F238E27FC236}">
                    <a16:creationId xmlns:a16="http://schemas.microsoft.com/office/drawing/2014/main" id="{364E2117-9B54-FA55-F656-1FF49D3F32A0}"/>
                  </a:ext>
                </a:extLst>
              </p:cNvPr>
              <p:cNvSpPr/>
              <p:nvPr/>
            </p:nvSpPr>
            <p:spPr>
              <a:xfrm>
                <a:off x="5092778" y="1135155"/>
                <a:ext cx="309243" cy="699870"/>
              </a:xfrm>
              <a:custGeom>
                <a:avLst/>
                <a:gdLst>
                  <a:gd name="connsiteX0" fmla="*/ 8577 w 309243"/>
                  <a:gd name="connsiteY0" fmla="*/ 698988 h 699870"/>
                  <a:gd name="connsiteX1" fmla="*/ 8577 w 309243"/>
                  <a:gd name="connsiteY1" fmla="*/ 698988 h 699870"/>
                  <a:gd name="connsiteX2" fmla="*/ 1216 w 309243"/>
                  <a:gd name="connsiteY2" fmla="*/ 680084 h 699870"/>
                  <a:gd name="connsiteX3" fmla="*/ 281763 w 309243"/>
                  <a:gd name="connsiteY3" fmla="*/ 9665 h 699870"/>
                  <a:gd name="connsiteX4" fmla="*/ 300667 w 309243"/>
                  <a:gd name="connsiteY4" fmla="*/ 882 h 699870"/>
                  <a:gd name="connsiteX5" fmla="*/ 300667 w 309243"/>
                  <a:gd name="connsiteY5" fmla="*/ 882 h 699870"/>
                  <a:gd name="connsiteX6" fmla="*/ 308028 w 309243"/>
                  <a:gd name="connsiteY6" fmla="*/ 19786 h 699870"/>
                  <a:gd name="connsiteX7" fmla="*/ 27480 w 309243"/>
                  <a:gd name="connsiteY7" fmla="*/ 690206 h 699870"/>
                  <a:gd name="connsiteX8" fmla="*/ 8577 w 309243"/>
                  <a:gd name="connsiteY8" fmla="*/ 698988 h 69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243" h="699870">
                    <a:moveTo>
                      <a:pt x="8577" y="698988"/>
                    </a:moveTo>
                    <a:lnTo>
                      <a:pt x="8577" y="698988"/>
                    </a:lnTo>
                    <a:cubicBezTo>
                      <a:pt x="1299" y="696144"/>
                      <a:pt x="-1963" y="687696"/>
                      <a:pt x="1216" y="680084"/>
                    </a:cubicBezTo>
                    <a:lnTo>
                      <a:pt x="281763" y="9665"/>
                    </a:lnTo>
                    <a:cubicBezTo>
                      <a:pt x="284941" y="2053"/>
                      <a:pt x="293390" y="-1878"/>
                      <a:pt x="300667" y="882"/>
                    </a:cubicBezTo>
                    <a:lnTo>
                      <a:pt x="300667" y="882"/>
                    </a:lnTo>
                    <a:cubicBezTo>
                      <a:pt x="307944" y="3726"/>
                      <a:pt x="311206" y="12175"/>
                      <a:pt x="308028" y="19786"/>
                    </a:cubicBezTo>
                    <a:lnTo>
                      <a:pt x="27480" y="690206"/>
                    </a:lnTo>
                    <a:cubicBezTo>
                      <a:pt x="24302" y="697817"/>
                      <a:pt x="15854" y="701749"/>
                      <a:pt x="8577" y="698988"/>
                    </a:cubicBezTo>
                    <a:close/>
                  </a:path>
                </a:pathLst>
              </a:custGeom>
              <a:solidFill>
                <a:srgbClr val="00264D"/>
              </a:solidFill>
              <a:ln w="8323" cap="flat">
                <a:noFill/>
                <a:prstDash val="solid"/>
                <a:miter/>
              </a:ln>
            </p:spPr>
            <p:txBody>
              <a:bodyPr rtlCol="0" anchor="ctr"/>
              <a:lstStyle/>
              <a:p>
                <a:endParaRPr lang="en-AU" sz="1285"/>
              </a:p>
            </p:txBody>
          </p:sp>
          <p:sp>
            <p:nvSpPr>
              <p:cNvPr id="63" name="Freeform: Shape 62">
                <a:extLst>
                  <a:ext uri="{FF2B5EF4-FFF2-40B4-BE49-F238E27FC236}">
                    <a16:creationId xmlns:a16="http://schemas.microsoft.com/office/drawing/2014/main" id="{C61CD8D7-FEBD-871A-6971-B3D751ACE319}"/>
                  </a:ext>
                </a:extLst>
              </p:cNvPr>
              <p:cNvSpPr/>
              <p:nvPr/>
            </p:nvSpPr>
            <p:spPr>
              <a:xfrm>
                <a:off x="5271991" y="711202"/>
                <a:ext cx="302743" cy="408190"/>
              </a:xfrm>
              <a:custGeom>
                <a:avLst/>
                <a:gdLst>
                  <a:gd name="connsiteX0" fmla="*/ 302713 w 302743"/>
                  <a:gd name="connsiteY0" fmla="*/ 301124 h 408190"/>
                  <a:gd name="connsiteX1" fmla="*/ 291254 w 302743"/>
                  <a:gd name="connsiteY1" fmla="*/ 167626 h 408190"/>
                  <a:gd name="connsiteX2" fmla="*/ 251522 w 302743"/>
                  <a:gd name="connsiteY2" fmla="*/ 46423 h 408190"/>
                  <a:gd name="connsiteX3" fmla="*/ 195898 w 302743"/>
                  <a:gd name="connsiteY3" fmla="*/ 12129 h 408190"/>
                  <a:gd name="connsiteX4" fmla="*/ 157505 w 302743"/>
                  <a:gd name="connsiteY4" fmla="*/ 0 h 408190"/>
                  <a:gd name="connsiteX5" fmla="*/ 267164 w 302743"/>
                  <a:gd name="connsiteY5" fmla="*/ 344787 h 408190"/>
                  <a:gd name="connsiteX6" fmla="*/ 177329 w 302743"/>
                  <a:gd name="connsiteY6" fmla="*/ 364360 h 408190"/>
                  <a:gd name="connsiteX7" fmla="*/ 74863 w 302743"/>
                  <a:gd name="connsiteY7" fmla="*/ 394138 h 408190"/>
                  <a:gd name="connsiteX8" fmla="*/ 0 w 302743"/>
                  <a:gd name="connsiteY8" fmla="*/ 391461 h 408190"/>
                  <a:gd name="connsiteX9" fmla="*/ 0 w 302743"/>
                  <a:gd name="connsiteY9" fmla="*/ 408190 h 408190"/>
                  <a:gd name="connsiteX10" fmla="*/ 198073 w 302743"/>
                  <a:gd name="connsiteY10" fmla="*/ 408190 h 408190"/>
                  <a:gd name="connsiteX11" fmla="*/ 237553 w 302743"/>
                  <a:gd name="connsiteY11" fmla="*/ 395393 h 408190"/>
                  <a:gd name="connsiteX12" fmla="*/ 275110 w 302743"/>
                  <a:gd name="connsiteY12" fmla="*/ 374398 h 408190"/>
                  <a:gd name="connsiteX13" fmla="*/ 302713 w 302743"/>
                  <a:gd name="connsiteY13" fmla="*/ 301208 h 40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743" h="408190">
                    <a:moveTo>
                      <a:pt x="302713" y="301124"/>
                    </a:moveTo>
                    <a:cubicBezTo>
                      <a:pt x="301793" y="261894"/>
                      <a:pt x="298698" y="215387"/>
                      <a:pt x="291254" y="167626"/>
                    </a:cubicBezTo>
                    <a:cubicBezTo>
                      <a:pt x="282471" y="111583"/>
                      <a:pt x="271179" y="69593"/>
                      <a:pt x="251522" y="46423"/>
                    </a:cubicBezTo>
                    <a:cubicBezTo>
                      <a:pt x="234291" y="26097"/>
                      <a:pt x="217897" y="23003"/>
                      <a:pt x="195898" y="12129"/>
                    </a:cubicBezTo>
                    <a:lnTo>
                      <a:pt x="157505" y="0"/>
                    </a:lnTo>
                    <a:cubicBezTo>
                      <a:pt x="304637" y="75365"/>
                      <a:pt x="256959" y="236633"/>
                      <a:pt x="267164" y="344787"/>
                    </a:cubicBezTo>
                    <a:cubicBezTo>
                      <a:pt x="243492" y="357418"/>
                      <a:pt x="232367" y="353319"/>
                      <a:pt x="177329" y="364360"/>
                    </a:cubicBezTo>
                    <a:cubicBezTo>
                      <a:pt x="147885" y="373310"/>
                      <a:pt x="119111" y="386275"/>
                      <a:pt x="74863" y="394138"/>
                    </a:cubicBezTo>
                    <a:cubicBezTo>
                      <a:pt x="41656" y="387112"/>
                      <a:pt x="23003" y="384853"/>
                      <a:pt x="0" y="391461"/>
                    </a:cubicBezTo>
                    <a:lnTo>
                      <a:pt x="0" y="408190"/>
                    </a:lnTo>
                    <a:lnTo>
                      <a:pt x="198073" y="408190"/>
                    </a:lnTo>
                    <a:lnTo>
                      <a:pt x="237553" y="395393"/>
                    </a:lnTo>
                    <a:lnTo>
                      <a:pt x="275110" y="374398"/>
                    </a:lnTo>
                    <a:cubicBezTo>
                      <a:pt x="292759" y="355243"/>
                      <a:pt x="303382" y="329396"/>
                      <a:pt x="302713" y="301208"/>
                    </a:cubicBezTo>
                    <a:close/>
                  </a:path>
                </a:pathLst>
              </a:custGeom>
              <a:solidFill>
                <a:srgbClr val="F8981D"/>
              </a:solidFill>
              <a:ln w="8323" cap="flat">
                <a:noFill/>
                <a:prstDash val="solid"/>
                <a:miter/>
              </a:ln>
            </p:spPr>
            <p:txBody>
              <a:bodyPr rtlCol="0" anchor="ctr"/>
              <a:lstStyle/>
              <a:p>
                <a:endParaRPr lang="en-AU" sz="1285"/>
              </a:p>
            </p:txBody>
          </p:sp>
          <p:sp>
            <p:nvSpPr>
              <p:cNvPr id="64" name="Freeform: Shape 63">
                <a:extLst>
                  <a:ext uri="{FF2B5EF4-FFF2-40B4-BE49-F238E27FC236}">
                    <a16:creationId xmlns:a16="http://schemas.microsoft.com/office/drawing/2014/main" id="{B04971F4-DDF7-7A01-C3B9-46D923FD29F1}"/>
                  </a:ext>
                </a:extLst>
              </p:cNvPr>
              <p:cNvSpPr/>
              <p:nvPr/>
            </p:nvSpPr>
            <p:spPr>
              <a:xfrm>
                <a:off x="5396038" y="1010834"/>
                <a:ext cx="88246" cy="22905"/>
              </a:xfrm>
              <a:custGeom>
                <a:avLst/>
                <a:gdLst>
                  <a:gd name="connsiteX0" fmla="*/ 0 w 88246"/>
                  <a:gd name="connsiteY0" fmla="*/ 22905 h 22905"/>
                  <a:gd name="connsiteX1" fmla="*/ 88246 w 88246"/>
                  <a:gd name="connsiteY1" fmla="*/ 655 h 22905"/>
                  <a:gd name="connsiteX2" fmla="*/ 669 w 88246"/>
                  <a:gd name="connsiteY2" fmla="*/ 1659 h 22905"/>
                  <a:gd name="connsiteX3" fmla="*/ 0 w 88246"/>
                  <a:gd name="connsiteY3" fmla="*/ 22905 h 22905"/>
                </a:gdLst>
                <a:ahLst/>
                <a:cxnLst>
                  <a:cxn ang="0">
                    <a:pos x="connsiteX0" y="connsiteY0"/>
                  </a:cxn>
                  <a:cxn ang="0">
                    <a:pos x="connsiteX1" y="connsiteY1"/>
                  </a:cxn>
                  <a:cxn ang="0">
                    <a:pos x="connsiteX2" y="connsiteY2"/>
                  </a:cxn>
                  <a:cxn ang="0">
                    <a:pos x="connsiteX3" y="connsiteY3"/>
                  </a:cxn>
                </a:cxnLst>
                <a:rect l="l" t="t" r="r" b="b"/>
                <a:pathLst>
                  <a:path w="88246" h="22905">
                    <a:moveTo>
                      <a:pt x="0" y="22905"/>
                    </a:moveTo>
                    <a:cubicBezTo>
                      <a:pt x="0" y="22905"/>
                      <a:pt x="63822" y="655"/>
                      <a:pt x="88246" y="655"/>
                    </a:cubicBezTo>
                    <a:cubicBezTo>
                      <a:pt x="88246" y="655"/>
                      <a:pt x="14053" y="-1352"/>
                      <a:pt x="669" y="1659"/>
                    </a:cubicBezTo>
                    <a:lnTo>
                      <a:pt x="0" y="22905"/>
                    </a:lnTo>
                    <a:close/>
                  </a:path>
                </a:pathLst>
              </a:custGeom>
              <a:solidFill>
                <a:srgbClr val="F8981D"/>
              </a:solidFill>
              <a:ln w="8323" cap="flat">
                <a:noFill/>
                <a:prstDash val="solid"/>
                <a:miter/>
              </a:ln>
            </p:spPr>
            <p:txBody>
              <a:bodyPr rtlCol="0" anchor="ctr"/>
              <a:lstStyle/>
              <a:p>
                <a:endParaRPr lang="en-AU" sz="1285"/>
              </a:p>
            </p:txBody>
          </p:sp>
          <p:sp>
            <p:nvSpPr>
              <p:cNvPr id="65" name="Freeform: Shape 64">
                <a:extLst>
                  <a:ext uri="{FF2B5EF4-FFF2-40B4-BE49-F238E27FC236}">
                    <a16:creationId xmlns:a16="http://schemas.microsoft.com/office/drawing/2014/main" id="{DBAA8ADF-857E-96E8-E468-6DA5827CD24C}"/>
                  </a:ext>
                </a:extLst>
              </p:cNvPr>
              <p:cNvSpPr/>
              <p:nvPr/>
            </p:nvSpPr>
            <p:spPr>
              <a:xfrm>
                <a:off x="4501114" y="1119392"/>
                <a:ext cx="1124446" cy="31618"/>
              </a:xfrm>
              <a:custGeom>
                <a:avLst/>
                <a:gdLst>
                  <a:gd name="connsiteX0" fmla="*/ 1108638 w 1124446"/>
                  <a:gd name="connsiteY0" fmla="*/ 31618 h 31618"/>
                  <a:gd name="connsiteX1" fmla="*/ 15809 w 1124446"/>
                  <a:gd name="connsiteY1" fmla="*/ 31618 h 31618"/>
                  <a:gd name="connsiteX2" fmla="*/ 0 w 1124446"/>
                  <a:gd name="connsiteY2" fmla="*/ 15809 h 31618"/>
                  <a:gd name="connsiteX3" fmla="*/ 0 w 1124446"/>
                  <a:gd name="connsiteY3" fmla="*/ 15809 h 31618"/>
                  <a:gd name="connsiteX4" fmla="*/ 15809 w 1124446"/>
                  <a:gd name="connsiteY4" fmla="*/ 0 h 31618"/>
                  <a:gd name="connsiteX5" fmla="*/ 1108638 w 1124446"/>
                  <a:gd name="connsiteY5" fmla="*/ 0 h 31618"/>
                  <a:gd name="connsiteX6" fmla="*/ 1124447 w 1124446"/>
                  <a:gd name="connsiteY6" fmla="*/ 15809 h 31618"/>
                  <a:gd name="connsiteX7" fmla="*/ 1124447 w 1124446"/>
                  <a:gd name="connsiteY7" fmla="*/ 15809 h 31618"/>
                  <a:gd name="connsiteX8" fmla="*/ 1108638 w 1124446"/>
                  <a:gd name="connsiteY8" fmla="*/ 31618 h 3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446" h="31618">
                    <a:moveTo>
                      <a:pt x="1108638" y="31618"/>
                    </a:moveTo>
                    <a:lnTo>
                      <a:pt x="15809" y="31618"/>
                    </a:lnTo>
                    <a:cubicBezTo>
                      <a:pt x="7110" y="31618"/>
                      <a:pt x="0" y="24508"/>
                      <a:pt x="0" y="15809"/>
                    </a:cubicBezTo>
                    <a:lnTo>
                      <a:pt x="0" y="15809"/>
                    </a:lnTo>
                    <a:cubicBezTo>
                      <a:pt x="0" y="7110"/>
                      <a:pt x="7110" y="0"/>
                      <a:pt x="15809" y="0"/>
                    </a:cubicBezTo>
                    <a:lnTo>
                      <a:pt x="1108638" y="0"/>
                    </a:lnTo>
                    <a:cubicBezTo>
                      <a:pt x="1117337" y="0"/>
                      <a:pt x="1124447" y="7110"/>
                      <a:pt x="1124447" y="15809"/>
                    </a:cubicBezTo>
                    <a:lnTo>
                      <a:pt x="1124447" y="15809"/>
                    </a:lnTo>
                    <a:cubicBezTo>
                      <a:pt x="1124447" y="24508"/>
                      <a:pt x="1117337" y="31618"/>
                      <a:pt x="1108638" y="31618"/>
                    </a:cubicBezTo>
                    <a:close/>
                  </a:path>
                </a:pathLst>
              </a:custGeom>
              <a:solidFill>
                <a:srgbClr val="00264D"/>
              </a:solidFill>
              <a:ln w="8323" cap="flat">
                <a:noFill/>
                <a:prstDash val="solid"/>
                <a:miter/>
              </a:ln>
            </p:spPr>
            <p:txBody>
              <a:bodyPr rtlCol="0" anchor="ctr"/>
              <a:lstStyle/>
              <a:p>
                <a:endParaRPr lang="en-AU" sz="1285"/>
              </a:p>
            </p:txBody>
          </p:sp>
          <p:sp>
            <p:nvSpPr>
              <p:cNvPr id="66" name="Freeform: Shape 65">
                <a:extLst>
                  <a:ext uri="{FF2B5EF4-FFF2-40B4-BE49-F238E27FC236}">
                    <a16:creationId xmlns:a16="http://schemas.microsoft.com/office/drawing/2014/main" id="{FE2D2675-73DB-4101-C10C-C3CCDFAC7611}"/>
                  </a:ext>
                </a:extLst>
              </p:cNvPr>
              <p:cNvSpPr/>
              <p:nvPr/>
            </p:nvSpPr>
            <p:spPr>
              <a:xfrm>
                <a:off x="5269712" y="917328"/>
                <a:ext cx="88099" cy="65663"/>
              </a:xfrm>
              <a:custGeom>
                <a:avLst/>
                <a:gdLst>
                  <a:gd name="connsiteX0" fmla="*/ 51547 w 88099"/>
                  <a:gd name="connsiteY0" fmla="*/ 62962 h 65663"/>
                  <a:gd name="connsiteX1" fmla="*/ 88100 w 88099"/>
                  <a:gd name="connsiteY1" fmla="*/ 52004 h 65663"/>
                  <a:gd name="connsiteX2" fmla="*/ 70283 w 88099"/>
                  <a:gd name="connsiteY2" fmla="*/ 14364 h 65663"/>
                  <a:gd name="connsiteX3" fmla="*/ 3618 w 88099"/>
                  <a:gd name="connsiteY3" fmla="*/ 6167 h 65663"/>
                  <a:gd name="connsiteX4" fmla="*/ 26955 w 88099"/>
                  <a:gd name="connsiteY4" fmla="*/ 65555 h 65663"/>
                  <a:gd name="connsiteX5" fmla="*/ 51547 w 88099"/>
                  <a:gd name="connsiteY5" fmla="*/ 62962 h 6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9" h="65663">
                    <a:moveTo>
                      <a:pt x="51547" y="62962"/>
                    </a:moveTo>
                    <a:lnTo>
                      <a:pt x="88100" y="52004"/>
                    </a:lnTo>
                    <a:lnTo>
                      <a:pt x="70283" y="14364"/>
                    </a:lnTo>
                    <a:cubicBezTo>
                      <a:pt x="70283" y="14364"/>
                      <a:pt x="12568" y="-11483"/>
                      <a:pt x="3618" y="6167"/>
                    </a:cubicBezTo>
                    <a:cubicBezTo>
                      <a:pt x="-5332" y="23816"/>
                      <a:pt x="2279" y="68148"/>
                      <a:pt x="26955" y="65555"/>
                    </a:cubicBezTo>
                    <a:lnTo>
                      <a:pt x="51547" y="62962"/>
                    </a:lnTo>
                    <a:close/>
                  </a:path>
                </a:pathLst>
              </a:custGeom>
              <a:solidFill>
                <a:srgbClr val="C99167"/>
              </a:solidFill>
              <a:ln w="8323" cap="flat">
                <a:noFill/>
                <a:prstDash val="solid"/>
                <a:miter/>
              </a:ln>
            </p:spPr>
            <p:txBody>
              <a:bodyPr rtlCol="0" anchor="ctr"/>
              <a:lstStyle/>
              <a:p>
                <a:endParaRPr lang="en-AU" sz="1285"/>
              </a:p>
            </p:txBody>
          </p:sp>
          <p:sp>
            <p:nvSpPr>
              <p:cNvPr id="67" name="Freeform: Shape 66">
                <a:extLst>
                  <a:ext uri="{FF2B5EF4-FFF2-40B4-BE49-F238E27FC236}">
                    <a16:creationId xmlns:a16="http://schemas.microsoft.com/office/drawing/2014/main" id="{E337FB29-7B62-010C-2652-114A1F1230F9}"/>
                  </a:ext>
                </a:extLst>
              </p:cNvPr>
              <p:cNvSpPr/>
              <p:nvPr/>
            </p:nvSpPr>
            <p:spPr>
              <a:xfrm>
                <a:off x="5240949" y="919637"/>
                <a:ext cx="72959" cy="23441"/>
              </a:xfrm>
              <a:custGeom>
                <a:avLst/>
                <a:gdLst>
                  <a:gd name="connsiteX0" fmla="*/ 62075 w 72959"/>
                  <a:gd name="connsiteY0" fmla="*/ 23431 h 23441"/>
                  <a:gd name="connsiteX1" fmla="*/ 9880 w 72959"/>
                  <a:gd name="connsiteY1" fmla="*/ 20754 h 23441"/>
                  <a:gd name="connsiteX2" fmla="*/ 10 w 72959"/>
                  <a:gd name="connsiteY2" fmla="*/ 9880 h 23441"/>
                  <a:gd name="connsiteX3" fmla="*/ 10 w 72959"/>
                  <a:gd name="connsiteY3" fmla="*/ 9880 h 23441"/>
                  <a:gd name="connsiteX4" fmla="*/ 10884 w 72959"/>
                  <a:gd name="connsiteY4" fmla="*/ 10 h 23441"/>
                  <a:gd name="connsiteX5" fmla="*/ 63079 w 72959"/>
                  <a:gd name="connsiteY5" fmla="*/ 2687 h 23441"/>
                  <a:gd name="connsiteX6" fmla="*/ 72949 w 72959"/>
                  <a:gd name="connsiteY6" fmla="*/ 13561 h 23441"/>
                  <a:gd name="connsiteX7" fmla="*/ 72949 w 72959"/>
                  <a:gd name="connsiteY7" fmla="*/ 13561 h 23441"/>
                  <a:gd name="connsiteX8" fmla="*/ 62075 w 72959"/>
                  <a:gd name="connsiteY8" fmla="*/ 23431 h 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59" h="23441">
                    <a:moveTo>
                      <a:pt x="62075" y="23431"/>
                    </a:moveTo>
                    <a:lnTo>
                      <a:pt x="9880" y="20754"/>
                    </a:lnTo>
                    <a:cubicBezTo>
                      <a:pt x="4192" y="20503"/>
                      <a:pt x="-241" y="15568"/>
                      <a:pt x="10" y="9880"/>
                    </a:cubicBezTo>
                    <a:lnTo>
                      <a:pt x="10" y="9880"/>
                    </a:lnTo>
                    <a:cubicBezTo>
                      <a:pt x="261" y="4192"/>
                      <a:pt x="5196" y="-241"/>
                      <a:pt x="10884" y="10"/>
                    </a:cubicBezTo>
                    <a:lnTo>
                      <a:pt x="63079" y="2687"/>
                    </a:lnTo>
                    <a:cubicBezTo>
                      <a:pt x="68767" y="2938"/>
                      <a:pt x="73200" y="7873"/>
                      <a:pt x="72949" y="13561"/>
                    </a:cubicBezTo>
                    <a:lnTo>
                      <a:pt x="72949" y="13561"/>
                    </a:lnTo>
                    <a:cubicBezTo>
                      <a:pt x="72698" y="19249"/>
                      <a:pt x="67763" y="23682"/>
                      <a:pt x="62075" y="23431"/>
                    </a:cubicBezTo>
                    <a:close/>
                  </a:path>
                </a:pathLst>
              </a:custGeom>
              <a:solidFill>
                <a:srgbClr val="C99167"/>
              </a:solidFill>
              <a:ln w="8323" cap="flat">
                <a:noFill/>
                <a:prstDash val="solid"/>
                <a:miter/>
              </a:ln>
            </p:spPr>
            <p:txBody>
              <a:bodyPr rtlCol="0" anchor="ctr"/>
              <a:lstStyle/>
              <a:p>
                <a:endParaRPr lang="en-AU" sz="1285"/>
              </a:p>
            </p:txBody>
          </p:sp>
          <p:sp>
            <p:nvSpPr>
              <p:cNvPr id="68" name="Freeform: Shape 67">
                <a:extLst>
                  <a:ext uri="{FF2B5EF4-FFF2-40B4-BE49-F238E27FC236}">
                    <a16:creationId xmlns:a16="http://schemas.microsoft.com/office/drawing/2014/main" id="{A226F563-7F9B-0E5D-9121-52D4EED4D30D}"/>
                  </a:ext>
                </a:extLst>
              </p:cNvPr>
              <p:cNvSpPr/>
              <p:nvPr/>
            </p:nvSpPr>
            <p:spPr>
              <a:xfrm>
                <a:off x="5910490" y="838260"/>
                <a:ext cx="85806" cy="243074"/>
              </a:xfrm>
              <a:custGeom>
                <a:avLst/>
                <a:gdLst>
                  <a:gd name="connsiteX0" fmla="*/ 303 w 85806"/>
                  <a:gd name="connsiteY0" fmla="*/ 47343 h 243074"/>
                  <a:gd name="connsiteX1" fmla="*/ 50239 w 85806"/>
                  <a:gd name="connsiteY1" fmla="*/ 243074 h 243074"/>
                  <a:gd name="connsiteX2" fmla="*/ 85286 w 85806"/>
                  <a:gd name="connsiteY2" fmla="*/ 242739 h 243074"/>
                  <a:gd name="connsiteX3" fmla="*/ 37107 w 85806"/>
                  <a:gd name="connsiteY3" fmla="*/ 0 h 243074"/>
                  <a:gd name="connsiteX4" fmla="*/ 386 w 85806"/>
                  <a:gd name="connsiteY4" fmla="*/ 47260 h 243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06" h="243074">
                    <a:moveTo>
                      <a:pt x="303" y="47343"/>
                    </a:moveTo>
                    <a:cubicBezTo>
                      <a:pt x="-4716" y="85402"/>
                      <a:pt x="54421" y="162356"/>
                      <a:pt x="50239" y="243074"/>
                    </a:cubicBezTo>
                    <a:lnTo>
                      <a:pt x="85286" y="242739"/>
                    </a:lnTo>
                    <a:cubicBezTo>
                      <a:pt x="85286" y="242739"/>
                      <a:pt x="94320" y="79714"/>
                      <a:pt x="37107" y="0"/>
                    </a:cubicBezTo>
                    <a:cubicBezTo>
                      <a:pt x="27404" y="20660"/>
                      <a:pt x="15777" y="37473"/>
                      <a:pt x="386" y="47260"/>
                    </a:cubicBezTo>
                    <a:close/>
                  </a:path>
                </a:pathLst>
              </a:custGeom>
              <a:solidFill>
                <a:srgbClr val="C99167"/>
              </a:solidFill>
              <a:ln w="8323" cap="flat">
                <a:noFill/>
                <a:prstDash val="solid"/>
                <a:miter/>
              </a:ln>
            </p:spPr>
            <p:txBody>
              <a:bodyPr rtlCol="0" anchor="ctr"/>
              <a:lstStyle/>
              <a:p>
                <a:endParaRPr lang="en-AU" sz="1285"/>
              </a:p>
            </p:txBody>
          </p:sp>
          <p:sp>
            <p:nvSpPr>
              <p:cNvPr id="69" name="Freeform: Shape 68">
                <a:extLst>
                  <a:ext uri="{FF2B5EF4-FFF2-40B4-BE49-F238E27FC236}">
                    <a16:creationId xmlns:a16="http://schemas.microsoft.com/office/drawing/2014/main" id="{B381F9AA-D9CB-8F5B-9155-0628CA2CE84C}"/>
                  </a:ext>
                </a:extLst>
              </p:cNvPr>
              <p:cNvSpPr/>
              <p:nvPr/>
            </p:nvSpPr>
            <p:spPr>
              <a:xfrm>
                <a:off x="5718575" y="972344"/>
                <a:ext cx="156166" cy="712994"/>
              </a:xfrm>
              <a:custGeom>
                <a:avLst/>
                <a:gdLst>
                  <a:gd name="connsiteX0" fmla="*/ 0 w 156166"/>
                  <a:gd name="connsiteY0" fmla="*/ 0 h 712994"/>
                  <a:gd name="connsiteX1" fmla="*/ 40568 w 156166"/>
                  <a:gd name="connsiteY1" fmla="*/ 406183 h 712994"/>
                  <a:gd name="connsiteX2" fmla="*/ 76285 w 156166"/>
                  <a:gd name="connsiteY2" fmla="*/ 710151 h 712994"/>
                  <a:gd name="connsiteX3" fmla="*/ 144707 w 156166"/>
                  <a:gd name="connsiteY3" fmla="*/ 712995 h 712994"/>
                  <a:gd name="connsiteX4" fmla="*/ 136175 w 156166"/>
                  <a:gd name="connsiteY4" fmla="*/ 436044 h 712994"/>
                  <a:gd name="connsiteX5" fmla="*/ 156166 w 156166"/>
                  <a:gd name="connsiteY5" fmla="*/ 136342 h 712994"/>
                  <a:gd name="connsiteX6" fmla="*/ 69844 w 156166"/>
                  <a:gd name="connsiteY6" fmla="*/ 24341 h 712994"/>
                  <a:gd name="connsiteX7" fmla="*/ 84 w 156166"/>
                  <a:gd name="connsiteY7" fmla="*/ 84 h 71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166" h="712994">
                    <a:moveTo>
                      <a:pt x="0" y="0"/>
                    </a:moveTo>
                    <a:lnTo>
                      <a:pt x="40568" y="406183"/>
                    </a:lnTo>
                    <a:lnTo>
                      <a:pt x="76285" y="710151"/>
                    </a:lnTo>
                    <a:lnTo>
                      <a:pt x="144707" y="712995"/>
                    </a:lnTo>
                    <a:cubicBezTo>
                      <a:pt x="154577" y="593465"/>
                      <a:pt x="166287" y="522618"/>
                      <a:pt x="136175" y="436044"/>
                    </a:cubicBezTo>
                    <a:lnTo>
                      <a:pt x="156166" y="136342"/>
                    </a:lnTo>
                    <a:lnTo>
                      <a:pt x="69844" y="24341"/>
                    </a:lnTo>
                    <a:lnTo>
                      <a:pt x="84" y="84"/>
                    </a:lnTo>
                    <a:close/>
                  </a:path>
                </a:pathLst>
              </a:custGeom>
              <a:solidFill>
                <a:schemeClr val="accent2"/>
              </a:solidFill>
              <a:ln w="8323" cap="flat">
                <a:noFill/>
                <a:prstDash val="solid"/>
                <a:miter/>
              </a:ln>
            </p:spPr>
            <p:txBody>
              <a:bodyPr rtlCol="0" anchor="ctr"/>
              <a:lstStyle/>
              <a:p>
                <a:endParaRPr lang="en-AU" sz="1285"/>
              </a:p>
            </p:txBody>
          </p:sp>
          <p:sp>
            <p:nvSpPr>
              <p:cNvPr id="70" name="Freeform: Shape 69">
                <a:extLst>
                  <a:ext uri="{FF2B5EF4-FFF2-40B4-BE49-F238E27FC236}">
                    <a16:creationId xmlns:a16="http://schemas.microsoft.com/office/drawing/2014/main" id="{5468F56D-6779-6990-9816-A17F7F739ED1}"/>
                  </a:ext>
                </a:extLst>
              </p:cNvPr>
              <p:cNvSpPr/>
              <p:nvPr/>
            </p:nvSpPr>
            <p:spPr>
              <a:xfrm>
                <a:off x="5561828" y="479838"/>
                <a:ext cx="94198" cy="152360"/>
              </a:xfrm>
              <a:custGeom>
                <a:avLst/>
                <a:gdLst>
                  <a:gd name="connsiteX0" fmla="*/ 18230 w 94198"/>
                  <a:gd name="connsiteY0" fmla="*/ 0 h 152360"/>
                  <a:gd name="connsiteX1" fmla="*/ 35545 w 94198"/>
                  <a:gd name="connsiteY1" fmla="*/ 127225 h 152360"/>
                  <a:gd name="connsiteX2" fmla="*/ 93679 w 94198"/>
                  <a:gd name="connsiteY2" fmla="*/ 123377 h 152360"/>
                  <a:gd name="connsiteX3" fmla="*/ 18230 w 94198"/>
                  <a:gd name="connsiteY3" fmla="*/ 0 h 152360"/>
                </a:gdLst>
                <a:ahLst/>
                <a:cxnLst>
                  <a:cxn ang="0">
                    <a:pos x="connsiteX0" y="connsiteY0"/>
                  </a:cxn>
                  <a:cxn ang="0">
                    <a:pos x="connsiteX1" y="connsiteY1"/>
                  </a:cxn>
                  <a:cxn ang="0">
                    <a:pos x="connsiteX2" y="connsiteY2"/>
                  </a:cxn>
                  <a:cxn ang="0">
                    <a:pos x="connsiteX3" y="connsiteY3"/>
                  </a:cxn>
                </a:cxnLst>
                <a:rect l="l" t="t" r="r" b="b"/>
                <a:pathLst>
                  <a:path w="94198" h="152360">
                    <a:moveTo>
                      <a:pt x="18230" y="0"/>
                    </a:moveTo>
                    <a:cubicBezTo>
                      <a:pt x="18230" y="0"/>
                      <a:pt x="-32626" y="68589"/>
                      <a:pt x="35545" y="127225"/>
                    </a:cubicBezTo>
                    <a:cubicBezTo>
                      <a:pt x="103716" y="185944"/>
                      <a:pt x="93679" y="123377"/>
                      <a:pt x="93679" y="123377"/>
                    </a:cubicBezTo>
                    <a:cubicBezTo>
                      <a:pt x="93679" y="123377"/>
                      <a:pt x="68669" y="11125"/>
                      <a:pt x="18230" y="0"/>
                    </a:cubicBezTo>
                    <a:close/>
                  </a:path>
                </a:pathLst>
              </a:custGeom>
              <a:solidFill>
                <a:srgbClr val="2C72B5"/>
              </a:solidFill>
              <a:ln w="8323" cap="flat">
                <a:noFill/>
                <a:prstDash val="solid"/>
                <a:miter/>
              </a:ln>
            </p:spPr>
            <p:txBody>
              <a:bodyPr rtlCol="0" anchor="ctr"/>
              <a:lstStyle/>
              <a:p>
                <a:endParaRPr lang="en-AU" sz="1285"/>
              </a:p>
            </p:txBody>
          </p:sp>
          <p:sp>
            <p:nvSpPr>
              <p:cNvPr id="71" name="Freeform: Shape 70">
                <a:extLst>
                  <a:ext uri="{FF2B5EF4-FFF2-40B4-BE49-F238E27FC236}">
                    <a16:creationId xmlns:a16="http://schemas.microsoft.com/office/drawing/2014/main" id="{BE5449C3-5EB2-7C58-898C-1D2C71B201DE}"/>
                  </a:ext>
                </a:extLst>
              </p:cNvPr>
              <p:cNvSpPr/>
              <p:nvPr/>
            </p:nvSpPr>
            <p:spPr>
              <a:xfrm>
                <a:off x="5601308" y="459763"/>
                <a:ext cx="360941" cy="263608"/>
              </a:xfrm>
              <a:custGeom>
                <a:avLst/>
                <a:gdLst>
                  <a:gd name="connsiteX0" fmla="*/ 117686 w 360941"/>
                  <a:gd name="connsiteY0" fmla="*/ 84 h 263608"/>
                  <a:gd name="connsiteX1" fmla="*/ 174397 w 360941"/>
                  <a:gd name="connsiteY1" fmla="*/ 27101 h 263608"/>
                  <a:gd name="connsiteX2" fmla="*/ 247587 w 360941"/>
                  <a:gd name="connsiteY2" fmla="*/ 81220 h 263608"/>
                  <a:gd name="connsiteX3" fmla="*/ 357497 w 360941"/>
                  <a:gd name="connsiteY3" fmla="*/ 178416 h 263608"/>
                  <a:gd name="connsiteX4" fmla="*/ 244659 w 360941"/>
                  <a:gd name="connsiteY4" fmla="*/ 256123 h 263608"/>
                  <a:gd name="connsiteX5" fmla="*/ 2338 w 360941"/>
                  <a:gd name="connsiteY5" fmla="*/ 161269 h 263608"/>
                  <a:gd name="connsiteX6" fmla="*/ 86235 w 360941"/>
                  <a:gd name="connsiteY6" fmla="*/ 53031 h 263608"/>
                  <a:gd name="connsiteX7" fmla="*/ 117853 w 360941"/>
                  <a:gd name="connsiteY7" fmla="*/ 0 h 26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941" h="263608">
                    <a:moveTo>
                      <a:pt x="117686" y="84"/>
                    </a:moveTo>
                    <a:cubicBezTo>
                      <a:pt x="117686" y="84"/>
                      <a:pt x="136004" y="17482"/>
                      <a:pt x="174397" y="27101"/>
                    </a:cubicBezTo>
                    <a:cubicBezTo>
                      <a:pt x="207604" y="35382"/>
                      <a:pt x="226592" y="48263"/>
                      <a:pt x="247587" y="81220"/>
                    </a:cubicBezTo>
                    <a:cubicBezTo>
                      <a:pt x="281129" y="134000"/>
                      <a:pt x="332487" y="95272"/>
                      <a:pt x="357497" y="178416"/>
                    </a:cubicBezTo>
                    <a:cubicBezTo>
                      <a:pt x="372804" y="229440"/>
                      <a:pt x="337422" y="282387"/>
                      <a:pt x="244659" y="256123"/>
                    </a:cubicBezTo>
                    <a:cubicBezTo>
                      <a:pt x="151813" y="229858"/>
                      <a:pt x="56039" y="333829"/>
                      <a:pt x="2338" y="161269"/>
                    </a:cubicBezTo>
                    <a:cubicBezTo>
                      <a:pt x="-16649" y="100291"/>
                      <a:pt x="86235" y="53031"/>
                      <a:pt x="86235" y="53031"/>
                    </a:cubicBezTo>
                    <a:lnTo>
                      <a:pt x="117853" y="0"/>
                    </a:lnTo>
                    <a:close/>
                  </a:path>
                </a:pathLst>
              </a:custGeom>
              <a:solidFill>
                <a:srgbClr val="2C72B5"/>
              </a:solidFill>
              <a:ln w="8323" cap="flat">
                <a:noFill/>
                <a:prstDash val="solid"/>
                <a:miter/>
              </a:ln>
            </p:spPr>
            <p:txBody>
              <a:bodyPr rtlCol="0" anchor="ctr"/>
              <a:lstStyle/>
              <a:p>
                <a:endParaRPr lang="en-AU" sz="1285"/>
              </a:p>
            </p:txBody>
          </p:sp>
          <p:sp>
            <p:nvSpPr>
              <p:cNvPr id="72" name="Freeform: Shape 71">
                <a:extLst>
                  <a:ext uri="{FF2B5EF4-FFF2-40B4-BE49-F238E27FC236}">
                    <a16:creationId xmlns:a16="http://schemas.microsoft.com/office/drawing/2014/main" id="{DD1BAF5B-7659-2FAA-F7F6-D5AE89E3AD0D}"/>
                  </a:ext>
                </a:extLst>
              </p:cNvPr>
              <p:cNvSpPr/>
              <p:nvPr/>
            </p:nvSpPr>
            <p:spPr>
              <a:xfrm>
                <a:off x="5593358" y="628226"/>
                <a:ext cx="234458" cy="348340"/>
              </a:xfrm>
              <a:custGeom>
                <a:avLst/>
                <a:gdLst>
                  <a:gd name="connsiteX0" fmla="*/ 0 w 234458"/>
                  <a:gd name="connsiteY0" fmla="*/ 37557 h 348340"/>
                  <a:gd name="connsiteX1" fmla="*/ 73692 w 234458"/>
                  <a:gd name="connsiteY1" fmla="*/ 9703 h 348340"/>
                  <a:gd name="connsiteX2" fmla="*/ 120450 w 234458"/>
                  <a:gd name="connsiteY2" fmla="*/ 0 h 348340"/>
                  <a:gd name="connsiteX3" fmla="*/ 181176 w 234458"/>
                  <a:gd name="connsiteY3" fmla="*/ 13300 h 348340"/>
                  <a:gd name="connsiteX4" fmla="*/ 228854 w 234458"/>
                  <a:gd name="connsiteY4" fmla="*/ 78627 h 348340"/>
                  <a:gd name="connsiteX5" fmla="*/ 216558 w 234458"/>
                  <a:gd name="connsiteY5" fmla="*/ 210034 h 348340"/>
                  <a:gd name="connsiteX6" fmla="*/ 234458 w 234458"/>
                  <a:gd name="connsiteY6" fmla="*/ 319359 h 348340"/>
                  <a:gd name="connsiteX7" fmla="*/ 43747 w 234458"/>
                  <a:gd name="connsiteY7" fmla="*/ 321868 h 348340"/>
                  <a:gd name="connsiteX8" fmla="*/ 7026 w 234458"/>
                  <a:gd name="connsiteY8" fmla="*/ 202422 h 348340"/>
                  <a:gd name="connsiteX9" fmla="*/ 0 w 234458"/>
                  <a:gd name="connsiteY9" fmla="*/ 37390 h 34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458" h="348340">
                    <a:moveTo>
                      <a:pt x="0" y="37557"/>
                    </a:moveTo>
                    <a:lnTo>
                      <a:pt x="73692" y="9703"/>
                    </a:lnTo>
                    <a:lnTo>
                      <a:pt x="120450" y="0"/>
                    </a:lnTo>
                    <a:lnTo>
                      <a:pt x="181176" y="13300"/>
                    </a:lnTo>
                    <a:cubicBezTo>
                      <a:pt x="211289" y="19908"/>
                      <a:pt x="231782" y="47929"/>
                      <a:pt x="228854" y="78627"/>
                    </a:cubicBezTo>
                    <a:lnTo>
                      <a:pt x="216558" y="210034"/>
                    </a:lnTo>
                    <a:lnTo>
                      <a:pt x="234458" y="319359"/>
                    </a:lnTo>
                    <a:cubicBezTo>
                      <a:pt x="161101" y="349304"/>
                      <a:pt x="92596" y="364778"/>
                      <a:pt x="43747" y="321868"/>
                    </a:cubicBezTo>
                    <a:lnTo>
                      <a:pt x="7026" y="202422"/>
                    </a:lnTo>
                    <a:lnTo>
                      <a:pt x="0" y="37390"/>
                    </a:lnTo>
                    <a:close/>
                  </a:path>
                </a:pathLst>
              </a:custGeom>
              <a:solidFill>
                <a:srgbClr val="E8E8E8"/>
              </a:solidFill>
              <a:ln w="8323" cap="flat">
                <a:noFill/>
                <a:prstDash val="solid"/>
                <a:miter/>
              </a:ln>
            </p:spPr>
            <p:txBody>
              <a:bodyPr rtlCol="0" anchor="ctr"/>
              <a:lstStyle/>
              <a:p>
                <a:endParaRPr lang="en-AU" sz="1285"/>
              </a:p>
            </p:txBody>
          </p:sp>
          <p:sp>
            <p:nvSpPr>
              <p:cNvPr id="73" name="Freeform: Shape 72">
                <a:extLst>
                  <a:ext uri="{FF2B5EF4-FFF2-40B4-BE49-F238E27FC236}">
                    <a16:creationId xmlns:a16="http://schemas.microsoft.com/office/drawing/2014/main" id="{80A27E02-213E-9F67-F2C9-43D4C7AF88A9}"/>
                  </a:ext>
                </a:extLst>
              </p:cNvPr>
              <p:cNvSpPr/>
              <p:nvPr/>
            </p:nvSpPr>
            <p:spPr>
              <a:xfrm>
                <a:off x="5646974" y="540565"/>
                <a:ext cx="73587" cy="129303"/>
              </a:xfrm>
              <a:custGeom>
                <a:avLst/>
                <a:gdLst>
                  <a:gd name="connsiteX0" fmla="*/ 84 w 73587"/>
                  <a:gd name="connsiteY0" fmla="*/ 38393 h 129303"/>
                  <a:gd name="connsiteX1" fmla="*/ 16813 w 73587"/>
                  <a:gd name="connsiteY1" fmla="*/ 110245 h 129303"/>
                  <a:gd name="connsiteX2" fmla="*/ 33876 w 73587"/>
                  <a:gd name="connsiteY2" fmla="*/ 128312 h 129303"/>
                  <a:gd name="connsiteX3" fmla="*/ 58050 w 73587"/>
                  <a:gd name="connsiteY3" fmla="*/ 122290 h 129303"/>
                  <a:gd name="connsiteX4" fmla="*/ 64073 w 73587"/>
                  <a:gd name="connsiteY4" fmla="*/ 116351 h 129303"/>
                  <a:gd name="connsiteX5" fmla="*/ 71851 w 73587"/>
                  <a:gd name="connsiteY5" fmla="*/ 83478 h 129303"/>
                  <a:gd name="connsiteX6" fmla="*/ 42994 w 73587"/>
                  <a:gd name="connsiteY6" fmla="*/ 0 h 129303"/>
                  <a:gd name="connsiteX7" fmla="*/ 0 w 73587"/>
                  <a:gd name="connsiteY7" fmla="*/ 38310 h 129303"/>
                  <a:gd name="connsiteX8" fmla="*/ 0 w 73587"/>
                  <a:gd name="connsiteY8" fmla="*/ 38310 h 12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87" h="129303">
                    <a:moveTo>
                      <a:pt x="84" y="38393"/>
                    </a:moveTo>
                    <a:cubicBezTo>
                      <a:pt x="84" y="38393"/>
                      <a:pt x="9201" y="77707"/>
                      <a:pt x="16813" y="110245"/>
                    </a:cubicBezTo>
                    <a:cubicBezTo>
                      <a:pt x="18820" y="118944"/>
                      <a:pt x="25345" y="125803"/>
                      <a:pt x="33876" y="128312"/>
                    </a:cubicBezTo>
                    <a:cubicBezTo>
                      <a:pt x="42408" y="130822"/>
                      <a:pt x="51693" y="128480"/>
                      <a:pt x="58050" y="122290"/>
                    </a:cubicBezTo>
                    <a:cubicBezTo>
                      <a:pt x="60141" y="120282"/>
                      <a:pt x="62149" y="118275"/>
                      <a:pt x="64073" y="116351"/>
                    </a:cubicBezTo>
                    <a:cubicBezTo>
                      <a:pt x="72772" y="107819"/>
                      <a:pt x="75867" y="95021"/>
                      <a:pt x="71851" y="83478"/>
                    </a:cubicBezTo>
                    <a:cubicBezTo>
                      <a:pt x="61647" y="53868"/>
                      <a:pt x="42994" y="0"/>
                      <a:pt x="42994" y="0"/>
                    </a:cubicBezTo>
                    <a:lnTo>
                      <a:pt x="0" y="38310"/>
                    </a:lnTo>
                    <a:lnTo>
                      <a:pt x="0" y="38310"/>
                    </a:lnTo>
                    <a:close/>
                  </a:path>
                </a:pathLst>
              </a:custGeom>
              <a:solidFill>
                <a:srgbClr val="C99167"/>
              </a:solidFill>
              <a:ln w="8323" cap="flat">
                <a:noFill/>
                <a:prstDash val="solid"/>
                <a:miter/>
              </a:ln>
            </p:spPr>
            <p:txBody>
              <a:bodyPr rtlCol="0" anchor="ctr"/>
              <a:lstStyle/>
              <a:p>
                <a:endParaRPr lang="en-AU" sz="1285"/>
              </a:p>
            </p:txBody>
          </p:sp>
          <p:sp>
            <p:nvSpPr>
              <p:cNvPr id="74" name="Freeform: Shape 73">
                <a:extLst>
                  <a:ext uri="{FF2B5EF4-FFF2-40B4-BE49-F238E27FC236}">
                    <a16:creationId xmlns:a16="http://schemas.microsoft.com/office/drawing/2014/main" id="{301E274E-D8E0-2FB6-EF14-D8E86CA272BD}"/>
                  </a:ext>
                </a:extLst>
              </p:cNvPr>
              <p:cNvSpPr/>
              <p:nvPr/>
            </p:nvSpPr>
            <p:spPr>
              <a:xfrm>
                <a:off x="5651826" y="585399"/>
                <a:ext cx="38560" cy="39480"/>
              </a:xfrm>
              <a:custGeom>
                <a:avLst/>
                <a:gdLst>
                  <a:gd name="connsiteX0" fmla="*/ 0 w 38560"/>
                  <a:gd name="connsiteY0" fmla="*/ 13885 h 39480"/>
                  <a:gd name="connsiteX1" fmla="*/ 38561 w 38560"/>
                  <a:gd name="connsiteY1" fmla="*/ 0 h 39480"/>
                  <a:gd name="connsiteX2" fmla="*/ 6022 w 38560"/>
                  <a:gd name="connsiteY2" fmla="*/ 39481 h 39480"/>
                  <a:gd name="connsiteX3" fmla="*/ 84 w 38560"/>
                  <a:gd name="connsiteY3" fmla="*/ 13885 h 39480"/>
                </a:gdLst>
                <a:ahLst/>
                <a:cxnLst>
                  <a:cxn ang="0">
                    <a:pos x="connsiteX0" y="connsiteY0"/>
                  </a:cxn>
                  <a:cxn ang="0">
                    <a:pos x="connsiteX1" y="connsiteY1"/>
                  </a:cxn>
                  <a:cxn ang="0">
                    <a:pos x="connsiteX2" y="connsiteY2"/>
                  </a:cxn>
                  <a:cxn ang="0">
                    <a:pos x="connsiteX3" y="connsiteY3"/>
                  </a:cxn>
                </a:cxnLst>
                <a:rect l="l" t="t" r="r" b="b"/>
                <a:pathLst>
                  <a:path w="38560" h="39480">
                    <a:moveTo>
                      <a:pt x="0" y="13885"/>
                    </a:moveTo>
                    <a:cubicBezTo>
                      <a:pt x="0" y="13885"/>
                      <a:pt x="27436" y="11794"/>
                      <a:pt x="38561" y="0"/>
                    </a:cubicBezTo>
                    <a:cubicBezTo>
                      <a:pt x="38561" y="0"/>
                      <a:pt x="28858" y="33291"/>
                      <a:pt x="6022" y="39481"/>
                    </a:cubicBezTo>
                    <a:lnTo>
                      <a:pt x="84" y="13885"/>
                    </a:lnTo>
                    <a:close/>
                  </a:path>
                </a:pathLst>
              </a:custGeom>
              <a:solidFill>
                <a:srgbClr val="BA8663"/>
              </a:solidFill>
              <a:ln w="8323" cap="flat">
                <a:noFill/>
                <a:prstDash val="solid"/>
                <a:miter/>
              </a:ln>
            </p:spPr>
            <p:txBody>
              <a:bodyPr rtlCol="0" anchor="ctr"/>
              <a:lstStyle/>
              <a:p>
                <a:endParaRPr lang="en-AU" sz="1285"/>
              </a:p>
            </p:txBody>
          </p:sp>
          <p:sp>
            <p:nvSpPr>
              <p:cNvPr id="75" name="Freeform: Shape 74">
                <a:extLst>
                  <a:ext uri="{FF2B5EF4-FFF2-40B4-BE49-F238E27FC236}">
                    <a16:creationId xmlns:a16="http://schemas.microsoft.com/office/drawing/2014/main" id="{075AAB2A-131B-DD3F-1BF3-517B3910040B}"/>
                  </a:ext>
                </a:extLst>
              </p:cNvPr>
              <p:cNvSpPr/>
              <p:nvPr/>
            </p:nvSpPr>
            <p:spPr>
              <a:xfrm>
                <a:off x="5580549" y="467116"/>
                <a:ext cx="117755" cy="146412"/>
              </a:xfrm>
              <a:custGeom>
                <a:avLst/>
                <a:gdLst>
                  <a:gd name="connsiteX0" fmla="*/ 106408 w 117755"/>
                  <a:gd name="connsiteY0" fmla="*/ 21673 h 146412"/>
                  <a:gd name="connsiteX1" fmla="*/ 73200 w 117755"/>
                  <a:gd name="connsiteY1" fmla="*/ 678 h 146412"/>
                  <a:gd name="connsiteX2" fmla="*/ 21089 w 117755"/>
                  <a:gd name="connsiteY2" fmla="*/ 12388 h 146412"/>
                  <a:gd name="connsiteX3" fmla="*/ 94 w 117755"/>
                  <a:gd name="connsiteY3" fmla="*/ 45595 h 146412"/>
                  <a:gd name="connsiteX4" fmla="*/ 23180 w 117755"/>
                  <a:gd name="connsiteY4" fmla="*/ 124222 h 146412"/>
                  <a:gd name="connsiteX5" fmla="*/ 59064 w 117755"/>
                  <a:gd name="connsiteY5" fmla="*/ 145803 h 146412"/>
                  <a:gd name="connsiteX6" fmla="*/ 117700 w 117755"/>
                  <a:gd name="connsiteY6" fmla="*/ 86582 h 146412"/>
                  <a:gd name="connsiteX7" fmla="*/ 106491 w 117755"/>
                  <a:gd name="connsiteY7" fmla="*/ 21673 h 146412"/>
                  <a:gd name="connsiteX8" fmla="*/ 106491 w 117755"/>
                  <a:gd name="connsiteY8" fmla="*/ 21673 h 14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55" h="146412">
                    <a:moveTo>
                      <a:pt x="106408" y="21673"/>
                    </a:moveTo>
                    <a:cubicBezTo>
                      <a:pt x="103062" y="6700"/>
                      <a:pt x="88173" y="-2668"/>
                      <a:pt x="73200" y="678"/>
                    </a:cubicBezTo>
                    <a:cubicBezTo>
                      <a:pt x="57224" y="4274"/>
                      <a:pt x="37065" y="8791"/>
                      <a:pt x="21089" y="12388"/>
                    </a:cubicBezTo>
                    <a:cubicBezTo>
                      <a:pt x="6116" y="15734"/>
                      <a:pt x="-910" y="30288"/>
                      <a:pt x="94" y="45595"/>
                    </a:cubicBezTo>
                    <a:cubicBezTo>
                      <a:pt x="1265" y="63663"/>
                      <a:pt x="12139" y="99296"/>
                      <a:pt x="23180" y="124222"/>
                    </a:cubicBezTo>
                    <a:cubicBezTo>
                      <a:pt x="29370" y="138274"/>
                      <a:pt x="44092" y="149148"/>
                      <a:pt x="59064" y="145803"/>
                    </a:cubicBezTo>
                    <a:cubicBezTo>
                      <a:pt x="75040" y="142206"/>
                      <a:pt x="119540" y="116192"/>
                      <a:pt x="117700" y="86582"/>
                    </a:cubicBezTo>
                    <a:cubicBezTo>
                      <a:pt x="116278" y="63997"/>
                      <a:pt x="111426" y="43755"/>
                      <a:pt x="106491" y="21673"/>
                    </a:cubicBezTo>
                    <a:lnTo>
                      <a:pt x="106491" y="21673"/>
                    </a:lnTo>
                    <a:close/>
                  </a:path>
                </a:pathLst>
              </a:custGeom>
              <a:solidFill>
                <a:srgbClr val="C99167"/>
              </a:solidFill>
              <a:ln w="8323" cap="flat">
                <a:noFill/>
                <a:prstDash val="solid"/>
                <a:miter/>
              </a:ln>
            </p:spPr>
            <p:txBody>
              <a:bodyPr rtlCol="0" anchor="ctr"/>
              <a:lstStyle/>
              <a:p>
                <a:endParaRPr lang="en-AU" sz="1285"/>
              </a:p>
            </p:txBody>
          </p:sp>
          <p:sp>
            <p:nvSpPr>
              <p:cNvPr id="76" name="Freeform: Shape 75">
                <a:extLst>
                  <a:ext uri="{FF2B5EF4-FFF2-40B4-BE49-F238E27FC236}">
                    <a16:creationId xmlns:a16="http://schemas.microsoft.com/office/drawing/2014/main" id="{46E80BC4-63B2-D6CF-EA03-001E39135A2A}"/>
                  </a:ext>
                </a:extLst>
              </p:cNvPr>
              <p:cNvSpPr/>
              <p:nvPr/>
            </p:nvSpPr>
            <p:spPr>
              <a:xfrm>
                <a:off x="5577381" y="438473"/>
                <a:ext cx="181008" cy="96684"/>
              </a:xfrm>
              <a:custGeom>
                <a:avLst/>
                <a:gdLst>
                  <a:gd name="connsiteX0" fmla="*/ 181009 w 181008"/>
                  <a:gd name="connsiteY0" fmla="*/ 63365 h 96684"/>
                  <a:gd name="connsiteX1" fmla="*/ 112670 w 181008"/>
                  <a:gd name="connsiteY1" fmla="*/ 4896 h 96684"/>
                  <a:gd name="connsiteX2" fmla="*/ 0 w 181008"/>
                  <a:gd name="connsiteY2" fmla="*/ 45966 h 96684"/>
                  <a:gd name="connsiteX3" fmla="*/ 156668 w 181008"/>
                  <a:gd name="connsiteY3" fmla="*/ 79006 h 96684"/>
                  <a:gd name="connsiteX4" fmla="*/ 181009 w 181008"/>
                  <a:gd name="connsiteY4" fmla="*/ 63365 h 9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08" h="96684">
                    <a:moveTo>
                      <a:pt x="181009" y="63365"/>
                    </a:moveTo>
                    <a:cubicBezTo>
                      <a:pt x="181009" y="63365"/>
                      <a:pt x="141779" y="11002"/>
                      <a:pt x="112670" y="4896"/>
                    </a:cubicBezTo>
                    <a:cubicBezTo>
                      <a:pt x="70597" y="-3887"/>
                      <a:pt x="28105" y="-6312"/>
                      <a:pt x="0" y="45966"/>
                    </a:cubicBezTo>
                    <a:cubicBezTo>
                      <a:pt x="0" y="45966"/>
                      <a:pt x="27185" y="133041"/>
                      <a:pt x="156668" y="79006"/>
                    </a:cubicBezTo>
                    <a:lnTo>
                      <a:pt x="181009" y="63365"/>
                    </a:lnTo>
                    <a:close/>
                  </a:path>
                </a:pathLst>
              </a:custGeom>
              <a:solidFill>
                <a:srgbClr val="2C72B5"/>
              </a:solidFill>
              <a:ln w="8323" cap="flat">
                <a:noFill/>
                <a:prstDash val="solid"/>
                <a:miter/>
              </a:ln>
            </p:spPr>
            <p:txBody>
              <a:bodyPr rtlCol="0" anchor="ctr"/>
              <a:lstStyle/>
              <a:p>
                <a:endParaRPr lang="en-AU" sz="1285"/>
              </a:p>
            </p:txBody>
          </p:sp>
          <p:sp>
            <p:nvSpPr>
              <p:cNvPr id="77" name="Freeform: Shape 76">
                <a:extLst>
                  <a:ext uri="{FF2B5EF4-FFF2-40B4-BE49-F238E27FC236}">
                    <a16:creationId xmlns:a16="http://schemas.microsoft.com/office/drawing/2014/main" id="{0C9F7187-04F3-4354-DA01-00ACA31769E0}"/>
                  </a:ext>
                </a:extLst>
              </p:cNvPr>
              <p:cNvSpPr/>
              <p:nvPr/>
            </p:nvSpPr>
            <p:spPr>
              <a:xfrm>
                <a:off x="5679290" y="519439"/>
                <a:ext cx="38001" cy="45515"/>
              </a:xfrm>
              <a:custGeom>
                <a:avLst/>
                <a:gdLst>
                  <a:gd name="connsiteX0" fmla="*/ 37779 w 38001"/>
                  <a:gd name="connsiteY0" fmla="*/ 25141 h 45515"/>
                  <a:gd name="connsiteX1" fmla="*/ 16115 w 38001"/>
                  <a:gd name="connsiteY1" fmla="*/ 45384 h 45515"/>
                  <a:gd name="connsiteX2" fmla="*/ 222 w 38001"/>
                  <a:gd name="connsiteY2" fmla="*/ 20374 h 45515"/>
                  <a:gd name="connsiteX3" fmla="*/ 21886 w 38001"/>
                  <a:gd name="connsiteY3" fmla="*/ 131 h 45515"/>
                  <a:gd name="connsiteX4" fmla="*/ 37779 w 38001"/>
                  <a:gd name="connsiteY4" fmla="*/ 25141 h 45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01" h="45515">
                    <a:moveTo>
                      <a:pt x="37779" y="25141"/>
                    </a:moveTo>
                    <a:cubicBezTo>
                      <a:pt x="36190" y="37688"/>
                      <a:pt x="26487" y="46722"/>
                      <a:pt x="16115" y="45384"/>
                    </a:cubicBezTo>
                    <a:cubicBezTo>
                      <a:pt x="5743" y="44045"/>
                      <a:pt x="-1367" y="32837"/>
                      <a:pt x="222" y="20374"/>
                    </a:cubicBezTo>
                    <a:cubicBezTo>
                      <a:pt x="1811" y="7827"/>
                      <a:pt x="11514" y="-1207"/>
                      <a:pt x="21886" y="131"/>
                    </a:cubicBezTo>
                    <a:cubicBezTo>
                      <a:pt x="32258" y="1470"/>
                      <a:pt x="39368" y="12678"/>
                      <a:pt x="37779" y="25141"/>
                    </a:cubicBezTo>
                    <a:close/>
                  </a:path>
                </a:pathLst>
              </a:custGeom>
              <a:solidFill>
                <a:srgbClr val="C99167"/>
              </a:solidFill>
              <a:ln w="8323" cap="flat">
                <a:noFill/>
                <a:prstDash val="solid"/>
                <a:miter/>
              </a:ln>
            </p:spPr>
            <p:txBody>
              <a:bodyPr rtlCol="0" anchor="ctr"/>
              <a:lstStyle/>
              <a:p>
                <a:endParaRPr lang="en-AU" sz="1285"/>
              </a:p>
            </p:txBody>
          </p:sp>
          <p:sp>
            <p:nvSpPr>
              <p:cNvPr id="78" name="Freeform: Shape 77">
                <a:extLst>
                  <a:ext uri="{FF2B5EF4-FFF2-40B4-BE49-F238E27FC236}">
                    <a16:creationId xmlns:a16="http://schemas.microsoft.com/office/drawing/2014/main" id="{E079D619-781E-97F3-879B-EC8D02096F7D}"/>
                  </a:ext>
                </a:extLst>
              </p:cNvPr>
              <p:cNvSpPr/>
              <p:nvPr/>
            </p:nvSpPr>
            <p:spPr>
              <a:xfrm>
                <a:off x="5470002" y="665783"/>
                <a:ext cx="183496" cy="298828"/>
              </a:xfrm>
              <a:custGeom>
                <a:avLst/>
                <a:gdLst>
                  <a:gd name="connsiteX0" fmla="*/ 123356 w 183496"/>
                  <a:gd name="connsiteY0" fmla="*/ 0 h 298828"/>
                  <a:gd name="connsiteX1" fmla="*/ 77602 w 183496"/>
                  <a:gd name="connsiteY1" fmla="*/ 64658 h 298828"/>
                  <a:gd name="connsiteX2" fmla="*/ 17377 w 183496"/>
                  <a:gd name="connsiteY2" fmla="*/ 212627 h 298828"/>
                  <a:gd name="connsiteX3" fmla="*/ 64219 w 183496"/>
                  <a:gd name="connsiteY3" fmla="*/ 298698 h 298828"/>
                  <a:gd name="connsiteX4" fmla="*/ 175634 w 183496"/>
                  <a:gd name="connsiteY4" fmla="*/ 126639 h 298828"/>
                  <a:gd name="connsiteX5" fmla="*/ 183497 w 183496"/>
                  <a:gd name="connsiteY5" fmla="*/ 68840 h 298828"/>
                  <a:gd name="connsiteX6" fmla="*/ 123272 w 183496"/>
                  <a:gd name="connsiteY6" fmla="*/ 0 h 29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96" h="298828">
                    <a:moveTo>
                      <a:pt x="123356" y="0"/>
                    </a:moveTo>
                    <a:cubicBezTo>
                      <a:pt x="123356" y="0"/>
                      <a:pt x="94749" y="4099"/>
                      <a:pt x="77602" y="64658"/>
                    </a:cubicBezTo>
                    <a:cubicBezTo>
                      <a:pt x="60454" y="125217"/>
                      <a:pt x="17377" y="212627"/>
                      <a:pt x="17377" y="212627"/>
                    </a:cubicBezTo>
                    <a:cubicBezTo>
                      <a:pt x="17377" y="212627"/>
                      <a:pt x="-44102" y="302713"/>
                      <a:pt x="64219" y="298698"/>
                    </a:cubicBezTo>
                    <a:cubicBezTo>
                      <a:pt x="127789" y="296356"/>
                      <a:pt x="175634" y="126639"/>
                      <a:pt x="175634" y="126639"/>
                    </a:cubicBezTo>
                    <a:lnTo>
                      <a:pt x="183497" y="68840"/>
                    </a:lnTo>
                    <a:lnTo>
                      <a:pt x="123272" y="0"/>
                    </a:lnTo>
                    <a:close/>
                  </a:path>
                </a:pathLst>
              </a:custGeom>
              <a:solidFill>
                <a:srgbClr val="E8E8E8"/>
              </a:solidFill>
              <a:ln w="8323" cap="flat">
                <a:noFill/>
                <a:prstDash val="solid"/>
                <a:miter/>
              </a:ln>
            </p:spPr>
            <p:txBody>
              <a:bodyPr rtlCol="0" anchor="ctr"/>
              <a:lstStyle/>
              <a:p>
                <a:endParaRPr lang="en-AU" sz="1285"/>
              </a:p>
            </p:txBody>
          </p:sp>
          <p:sp>
            <p:nvSpPr>
              <p:cNvPr id="79" name="Freeform: Shape 78">
                <a:extLst>
                  <a:ext uri="{FF2B5EF4-FFF2-40B4-BE49-F238E27FC236}">
                    <a16:creationId xmlns:a16="http://schemas.microsoft.com/office/drawing/2014/main" id="{5C34857B-3B4E-F30B-7FE6-2201C809E8C2}"/>
                  </a:ext>
                </a:extLst>
              </p:cNvPr>
              <p:cNvSpPr/>
              <p:nvPr/>
            </p:nvSpPr>
            <p:spPr>
              <a:xfrm>
                <a:off x="5343592" y="889060"/>
                <a:ext cx="189626" cy="81108"/>
              </a:xfrm>
              <a:custGeom>
                <a:avLst/>
                <a:gdLst>
                  <a:gd name="connsiteX0" fmla="*/ 178751 w 189626"/>
                  <a:gd name="connsiteY0" fmla="*/ 72493 h 81108"/>
                  <a:gd name="connsiteX1" fmla="*/ 8448 w 189626"/>
                  <a:gd name="connsiteY1" fmla="*/ 81109 h 81108"/>
                  <a:gd name="connsiteX2" fmla="*/ 0 w 189626"/>
                  <a:gd name="connsiteY2" fmla="*/ 43134 h 81108"/>
                  <a:gd name="connsiteX3" fmla="*/ 144121 w 189626"/>
                  <a:gd name="connsiteY3" fmla="*/ 1311 h 81108"/>
                  <a:gd name="connsiteX4" fmla="*/ 178751 w 189626"/>
                  <a:gd name="connsiteY4" fmla="*/ 72493 h 8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626" h="81108">
                    <a:moveTo>
                      <a:pt x="178751" y="72493"/>
                    </a:moveTo>
                    <a:lnTo>
                      <a:pt x="8448" y="81109"/>
                    </a:lnTo>
                    <a:lnTo>
                      <a:pt x="0" y="43134"/>
                    </a:lnTo>
                    <a:lnTo>
                      <a:pt x="144121" y="1311"/>
                    </a:lnTo>
                    <a:cubicBezTo>
                      <a:pt x="179252" y="-10316"/>
                      <a:pt x="205266" y="58859"/>
                      <a:pt x="178751" y="72493"/>
                    </a:cubicBezTo>
                    <a:close/>
                  </a:path>
                </a:pathLst>
              </a:custGeom>
              <a:solidFill>
                <a:srgbClr val="C99167"/>
              </a:solidFill>
              <a:ln w="8323" cap="flat">
                <a:noFill/>
                <a:prstDash val="solid"/>
                <a:miter/>
              </a:ln>
            </p:spPr>
            <p:txBody>
              <a:bodyPr rtlCol="0" anchor="ctr"/>
              <a:lstStyle/>
              <a:p>
                <a:endParaRPr lang="en-AU" sz="1285"/>
              </a:p>
            </p:txBody>
          </p:sp>
          <p:sp>
            <p:nvSpPr>
              <p:cNvPr id="80" name="Freeform: Shape 79">
                <a:extLst>
                  <a:ext uri="{FF2B5EF4-FFF2-40B4-BE49-F238E27FC236}">
                    <a16:creationId xmlns:a16="http://schemas.microsoft.com/office/drawing/2014/main" id="{2E9D4B47-3BC2-9836-0B78-DFA2E3AD5C1F}"/>
                  </a:ext>
                </a:extLst>
              </p:cNvPr>
              <p:cNvSpPr/>
              <p:nvPr/>
            </p:nvSpPr>
            <p:spPr>
              <a:xfrm>
                <a:off x="5953368" y="1081083"/>
                <a:ext cx="61678" cy="123971"/>
              </a:xfrm>
              <a:custGeom>
                <a:avLst/>
                <a:gdLst>
                  <a:gd name="connsiteX0" fmla="*/ 7361 w 61678"/>
                  <a:gd name="connsiteY0" fmla="*/ 335 h 123971"/>
                  <a:gd name="connsiteX1" fmla="*/ 0 w 61678"/>
                  <a:gd name="connsiteY1" fmla="*/ 76117 h 123971"/>
                  <a:gd name="connsiteX2" fmla="*/ 42910 w 61678"/>
                  <a:gd name="connsiteY2" fmla="*/ 121286 h 123971"/>
                  <a:gd name="connsiteX3" fmla="*/ 55373 w 61678"/>
                  <a:gd name="connsiteY3" fmla="*/ 76117 h 123971"/>
                  <a:gd name="connsiteX4" fmla="*/ 42325 w 61678"/>
                  <a:gd name="connsiteY4" fmla="*/ 0 h 123971"/>
                  <a:gd name="connsiteX5" fmla="*/ 7277 w 61678"/>
                  <a:gd name="connsiteY5" fmla="*/ 335 h 12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78" h="123971">
                    <a:moveTo>
                      <a:pt x="7361" y="335"/>
                    </a:moveTo>
                    <a:lnTo>
                      <a:pt x="0" y="76117"/>
                    </a:lnTo>
                    <a:cubicBezTo>
                      <a:pt x="0" y="76117"/>
                      <a:pt x="12380" y="137346"/>
                      <a:pt x="42910" y="121286"/>
                    </a:cubicBezTo>
                    <a:cubicBezTo>
                      <a:pt x="73441" y="105226"/>
                      <a:pt x="58217" y="84482"/>
                      <a:pt x="55373" y="76117"/>
                    </a:cubicBezTo>
                    <a:cubicBezTo>
                      <a:pt x="52613" y="67837"/>
                      <a:pt x="68087" y="47092"/>
                      <a:pt x="42325" y="0"/>
                    </a:cubicBezTo>
                    <a:lnTo>
                      <a:pt x="7277" y="335"/>
                    </a:lnTo>
                    <a:close/>
                  </a:path>
                </a:pathLst>
              </a:custGeom>
              <a:solidFill>
                <a:srgbClr val="C99167"/>
              </a:solidFill>
              <a:ln w="8323" cap="flat">
                <a:noFill/>
                <a:prstDash val="solid"/>
                <a:miter/>
              </a:ln>
            </p:spPr>
            <p:txBody>
              <a:bodyPr rtlCol="0" anchor="ctr"/>
              <a:lstStyle/>
              <a:p>
                <a:endParaRPr lang="en-AU" sz="1285"/>
              </a:p>
            </p:txBody>
          </p:sp>
          <p:sp>
            <p:nvSpPr>
              <p:cNvPr id="81" name="Freeform: Shape 80">
                <a:extLst>
                  <a:ext uri="{FF2B5EF4-FFF2-40B4-BE49-F238E27FC236}">
                    <a16:creationId xmlns:a16="http://schemas.microsoft.com/office/drawing/2014/main" id="{3061F196-29AF-CBB8-0967-2A5C320C1515}"/>
                  </a:ext>
                </a:extLst>
              </p:cNvPr>
              <p:cNvSpPr/>
              <p:nvPr/>
            </p:nvSpPr>
            <p:spPr>
              <a:xfrm>
                <a:off x="5797202" y="651814"/>
                <a:ext cx="202431" cy="309727"/>
              </a:xfrm>
              <a:custGeom>
                <a:avLst/>
                <a:gdLst>
                  <a:gd name="connsiteX0" fmla="*/ 0 w 202431"/>
                  <a:gd name="connsiteY0" fmla="*/ 0 h 309727"/>
                  <a:gd name="connsiteX1" fmla="*/ 108655 w 202431"/>
                  <a:gd name="connsiteY1" fmla="*/ 96443 h 309727"/>
                  <a:gd name="connsiteX2" fmla="*/ 199076 w 202431"/>
                  <a:gd name="connsiteY2" fmla="*/ 273437 h 309727"/>
                  <a:gd name="connsiteX3" fmla="*/ 96694 w 202431"/>
                  <a:gd name="connsiteY3" fmla="*/ 263400 h 309727"/>
                  <a:gd name="connsiteX4" fmla="*/ 0 w 202431"/>
                  <a:gd name="connsiteY4" fmla="*/ 159178 h 309727"/>
                  <a:gd name="connsiteX5" fmla="*/ 0 w 202431"/>
                  <a:gd name="connsiteY5" fmla="*/ 0 h 30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431" h="309727">
                    <a:moveTo>
                      <a:pt x="0" y="0"/>
                    </a:moveTo>
                    <a:cubicBezTo>
                      <a:pt x="0" y="0"/>
                      <a:pt x="81889" y="50271"/>
                      <a:pt x="108655" y="96443"/>
                    </a:cubicBezTo>
                    <a:cubicBezTo>
                      <a:pt x="135422" y="142616"/>
                      <a:pt x="220239" y="224254"/>
                      <a:pt x="199076" y="273437"/>
                    </a:cubicBezTo>
                    <a:cubicBezTo>
                      <a:pt x="177914" y="322621"/>
                      <a:pt x="128061" y="324210"/>
                      <a:pt x="96694" y="263400"/>
                    </a:cubicBezTo>
                    <a:cubicBezTo>
                      <a:pt x="65327" y="202590"/>
                      <a:pt x="0" y="159178"/>
                      <a:pt x="0" y="159178"/>
                    </a:cubicBezTo>
                    <a:lnTo>
                      <a:pt x="0" y="0"/>
                    </a:lnTo>
                    <a:close/>
                  </a:path>
                </a:pathLst>
              </a:custGeom>
              <a:solidFill>
                <a:srgbClr val="E8E8E8"/>
              </a:solidFill>
              <a:ln w="8323" cap="flat">
                <a:noFill/>
                <a:prstDash val="solid"/>
                <a:miter/>
              </a:ln>
            </p:spPr>
            <p:txBody>
              <a:bodyPr rtlCol="0" anchor="ctr"/>
              <a:lstStyle/>
              <a:p>
                <a:endParaRPr lang="en-AU" sz="1285"/>
              </a:p>
            </p:txBody>
          </p:sp>
          <p:sp>
            <p:nvSpPr>
              <p:cNvPr id="82" name="Freeform: Shape 81">
                <a:extLst>
                  <a:ext uri="{FF2B5EF4-FFF2-40B4-BE49-F238E27FC236}">
                    <a16:creationId xmlns:a16="http://schemas.microsoft.com/office/drawing/2014/main" id="{0727E0D5-D132-2B2A-37B1-2418AD6978CD}"/>
                  </a:ext>
                </a:extLst>
              </p:cNvPr>
              <p:cNvSpPr/>
              <p:nvPr/>
            </p:nvSpPr>
            <p:spPr>
              <a:xfrm>
                <a:off x="4704791" y="606227"/>
                <a:ext cx="332658" cy="168713"/>
              </a:xfrm>
              <a:custGeom>
                <a:avLst/>
                <a:gdLst>
                  <a:gd name="connsiteX0" fmla="*/ 248260 w 332658"/>
                  <a:gd name="connsiteY0" fmla="*/ 0 h 168713"/>
                  <a:gd name="connsiteX1" fmla="*/ 332658 w 332658"/>
                  <a:gd name="connsiteY1" fmla="*/ 84398 h 168713"/>
                  <a:gd name="connsiteX2" fmla="*/ 332658 w 332658"/>
                  <a:gd name="connsiteY2" fmla="*/ 84315 h 168713"/>
                  <a:gd name="connsiteX3" fmla="*/ 248260 w 332658"/>
                  <a:gd name="connsiteY3" fmla="*/ 168713 h 168713"/>
                  <a:gd name="connsiteX4" fmla="*/ 84398 w 332658"/>
                  <a:gd name="connsiteY4" fmla="*/ 168713 h 168713"/>
                  <a:gd name="connsiteX5" fmla="*/ 0 w 332658"/>
                  <a:gd name="connsiteY5" fmla="*/ 84315 h 168713"/>
                  <a:gd name="connsiteX6" fmla="*/ 0 w 332658"/>
                  <a:gd name="connsiteY6" fmla="*/ 84398 h 168713"/>
                  <a:gd name="connsiteX7" fmla="*/ 84398 w 332658"/>
                  <a:gd name="connsiteY7" fmla="*/ 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658" h="168713">
                    <a:moveTo>
                      <a:pt x="248260" y="0"/>
                    </a:moveTo>
                    <a:cubicBezTo>
                      <a:pt x="294872" y="0"/>
                      <a:pt x="332658" y="37786"/>
                      <a:pt x="332658" y="84398"/>
                    </a:cubicBezTo>
                    <a:lnTo>
                      <a:pt x="332658" y="84315"/>
                    </a:lnTo>
                    <a:cubicBezTo>
                      <a:pt x="332658" y="130927"/>
                      <a:pt x="294872" y="168713"/>
                      <a:pt x="248260" y="168713"/>
                    </a:cubicBezTo>
                    <a:lnTo>
                      <a:pt x="84398" y="168713"/>
                    </a:lnTo>
                    <a:cubicBezTo>
                      <a:pt x="37786" y="168713"/>
                      <a:pt x="0" y="130927"/>
                      <a:pt x="0" y="84315"/>
                    </a:cubicBezTo>
                    <a:lnTo>
                      <a:pt x="0" y="84398"/>
                    </a:lnTo>
                    <a:cubicBezTo>
                      <a:pt x="0" y="37786"/>
                      <a:pt x="37786" y="0"/>
                      <a:pt x="84398" y="0"/>
                    </a:cubicBezTo>
                    <a:close/>
                  </a:path>
                </a:pathLst>
              </a:custGeom>
              <a:solidFill>
                <a:srgbClr val="00264D"/>
              </a:solidFill>
              <a:ln w="8323" cap="flat">
                <a:noFill/>
                <a:prstDash val="solid"/>
                <a:miter/>
              </a:ln>
            </p:spPr>
            <p:txBody>
              <a:bodyPr rtlCol="0" anchor="ctr"/>
              <a:lstStyle/>
              <a:p>
                <a:endParaRPr lang="en-AU" sz="1285"/>
              </a:p>
            </p:txBody>
          </p:sp>
          <p:sp>
            <p:nvSpPr>
              <p:cNvPr id="83" name="Freeform: Shape 82">
                <a:extLst>
                  <a:ext uri="{FF2B5EF4-FFF2-40B4-BE49-F238E27FC236}">
                    <a16:creationId xmlns:a16="http://schemas.microsoft.com/office/drawing/2014/main" id="{9A1F6B1D-D230-F65A-D8BD-43CD2F379BB0}"/>
                  </a:ext>
                </a:extLst>
              </p:cNvPr>
              <p:cNvSpPr/>
              <p:nvPr/>
            </p:nvSpPr>
            <p:spPr>
              <a:xfrm>
                <a:off x="4965598" y="715301"/>
                <a:ext cx="93850" cy="86071"/>
              </a:xfrm>
              <a:custGeom>
                <a:avLst/>
                <a:gdLst>
                  <a:gd name="connsiteX0" fmla="*/ 0 w 93850"/>
                  <a:gd name="connsiteY0" fmla="*/ 51693 h 86071"/>
                  <a:gd name="connsiteX1" fmla="*/ 93850 w 93850"/>
                  <a:gd name="connsiteY1" fmla="*/ 86071 h 86071"/>
                  <a:gd name="connsiteX2" fmla="*/ 64574 w 93850"/>
                  <a:gd name="connsiteY2" fmla="*/ 0 h 86071"/>
                  <a:gd name="connsiteX3" fmla="*/ 0 w 93850"/>
                  <a:gd name="connsiteY3" fmla="*/ 51693 h 86071"/>
                </a:gdLst>
                <a:ahLst/>
                <a:cxnLst>
                  <a:cxn ang="0">
                    <a:pos x="connsiteX0" y="connsiteY0"/>
                  </a:cxn>
                  <a:cxn ang="0">
                    <a:pos x="connsiteX1" y="connsiteY1"/>
                  </a:cxn>
                  <a:cxn ang="0">
                    <a:pos x="connsiteX2" y="connsiteY2"/>
                  </a:cxn>
                  <a:cxn ang="0">
                    <a:pos x="connsiteX3" y="connsiteY3"/>
                  </a:cxn>
                </a:cxnLst>
                <a:rect l="l" t="t" r="r" b="b"/>
                <a:pathLst>
                  <a:path w="93850" h="86071">
                    <a:moveTo>
                      <a:pt x="0" y="51693"/>
                    </a:moveTo>
                    <a:lnTo>
                      <a:pt x="93850" y="86071"/>
                    </a:lnTo>
                    <a:lnTo>
                      <a:pt x="64574" y="0"/>
                    </a:lnTo>
                    <a:lnTo>
                      <a:pt x="0" y="51693"/>
                    </a:lnTo>
                    <a:close/>
                  </a:path>
                </a:pathLst>
              </a:custGeom>
              <a:solidFill>
                <a:srgbClr val="00264D"/>
              </a:solidFill>
              <a:ln w="8323" cap="flat">
                <a:noFill/>
                <a:prstDash val="solid"/>
                <a:miter/>
              </a:ln>
            </p:spPr>
            <p:txBody>
              <a:bodyPr rtlCol="0" anchor="ctr"/>
              <a:lstStyle/>
              <a:p>
                <a:endParaRPr lang="en-AU" sz="1285"/>
              </a:p>
            </p:txBody>
          </p:sp>
          <p:sp>
            <p:nvSpPr>
              <p:cNvPr id="84" name="Freeform: Shape 83">
                <a:extLst>
                  <a:ext uri="{FF2B5EF4-FFF2-40B4-BE49-F238E27FC236}">
                    <a16:creationId xmlns:a16="http://schemas.microsoft.com/office/drawing/2014/main" id="{CA26F424-FC11-3080-5DDE-E2AE4C3B7ECD}"/>
                  </a:ext>
                </a:extLst>
              </p:cNvPr>
              <p:cNvSpPr/>
              <p:nvPr/>
            </p:nvSpPr>
            <p:spPr>
              <a:xfrm>
                <a:off x="4775472" y="662604"/>
                <a:ext cx="36804" cy="36804"/>
              </a:xfrm>
              <a:custGeom>
                <a:avLst/>
                <a:gdLst>
                  <a:gd name="connsiteX0" fmla="*/ 36804 w 36804"/>
                  <a:gd name="connsiteY0" fmla="*/ 18402 h 36804"/>
                  <a:gd name="connsiteX1" fmla="*/ 18402 w 36804"/>
                  <a:gd name="connsiteY1" fmla="*/ 36804 h 36804"/>
                  <a:gd name="connsiteX2" fmla="*/ 0 w 36804"/>
                  <a:gd name="connsiteY2" fmla="*/ 18402 h 36804"/>
                  <a:gd name="connsiteX3" fmla="*/ 18402 w 36804"/>
                  <a:gd name="connsiteY3" fmla="*/ 0 h 36804"/>
                  <a:gd name="connsiteX4" fmla="*/ 36804 w 36804"/>
                  <a:gd name="connsiteY4" fmla="*/ 18402 h 3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4" h="36804">
                    <a:moveTo>
                      <a:pt x="36804" y="18402"/>
                    </a:moveTo>
                    <a:cubicBezTo>
                      <a:pt x="36804" y="28523"/>
                      <a:pt x="28607" y="36804"/>
                      <a:pt x="18402" y="36804"/>
                    </a:cubicBezTo>
                    <a:cubicBezTo>
                      <a:pt x="8197" y="36804"/>
                      <a:pt x="0" y="28607"/>
                      <a:pt x="0" y="18402"/>
                    </a:cubicBezTo>
                    <a:cubicBezTo>
                      <a:pt x="0" y="8197"/>
                      <a:pt x="8197" y="0"/>
                      <a:pt x="18402" y="0"/>
                    </a:cubicBezTo>
                    <a:cubicBezTo>
                      <a:pt x="28607" y="0"/>
                      <a:pt x="36804" y="8197"/>
                      <a:pt x="36804" y="18402"/>
                    </a:cubicBezTo>
                    <a:close/>
                  </a:path>
                </a:pathLst>
              </a:custGeom>
              <a:solidFill>
                <a:srgbClr val="FFFFFF"/>
              </a:solidFill>
              <a:ln w="8323" cap="flat">
                <a:noFill/>
                <a:prstDash val="solid"/>
                <a:miter/>
              </a:ln>
            </p:spPr>
            <p:txBody>
              <a:bodyPr rtlCol="0" anchor="ctr"/>
              <a:lstStyle/>
              <a:p>
                <a:endParaRPr lang="en-AU" sz="1285"/>
              </a:p>
            </p:txBody>
          </p:sp>
          <p:sp>
            <p:nvSpPr>
              <p:cNvPr id="85" name="Freeform: Shape 84">
                <a:extLst>
                  <a:ext uri="{FF2B5EF4-FFF2-40B4-BE49-F238E27FC236}">
                    <a16:creationId xmlns:a16="http://schemas.microsoft.com/office/drawing/2014/main" id="{9E782DF5-D640-6DBE-45A2-99501BE2C29F}"/>
                  </a:ext>
                </a:extLst>
              </p:cNvPr>
              <p:cNvSpPr/>
              <p:nvPr/>
            </p:nvSpPr>
            <p:spPr>
              <a:xfrm>
                <a:off x="4847992" y="662604"/>
                <a:ext cx="36803" cy="36804"/>
              </a:xfrm>
              <a:custGeom>
                <a:avLst/>
                <a:gdLst>
                  <a:gd name="connsiteX0" fmla="*/ 36804 w 36803"/>
                  <a:gd name="connsiteY0" fmla="*/ 18402 h 36804"/>
                  <a:gd name="connsiteX1" fmla="*/ 18402 w 36803"/>
                  <a:gd name="connsiteY1" fmla="*/ 36804 h 36804"/>
                  <a:gd name="connsiteX2" fmla="*/ 0 w 36803"/>
                  <a:gd name="connsiteY2" fmla="*/ 18402 h 36804"/>
                  <a:gd name="connsiteX3" fmla="*/ 18402 w 36803"/>
                  <a:gd name="connsiteY3" fmla="*/ 0 h 36804"/>
                  <a:gd name="connsiteX4" fmla="*/ 36804 w 36803"/>
                  <a:gd name="connsiteY4" fmla="*/ 18402 h 3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3" h="36804">
                    <a:moveTo>
                      <a:pt x="36804" y="18402"/>
                    </a:moveTo>
                    <a:cubicBezTo>
                      <a:pt x="36804" y="28523"/>
                      <a:pt x="28607" y="36804"/>
                      <a:pt x="18402" y="36804"/>
                    </a:cubicBezTo>
                    <a:cubicBezTo>
                      <a:pt x="8197" y="36804"/>
                      <a:pt x="0" y="28607"/>
                      <a:pt x="0" y="18402"/>
                    </a:cubicBezTo>
                    <a:cubicBezTo>
                      <a:pt x="0" y="8197"/>
                      <a:pt x="8197" y="0"/>
                      <a:pt x="18402" y="0"/>
                    </a:cubicBezTo>
                    <a:cubicBezTo>
                      <a:pt x="28607" y="0"/>
                      <a:pt x="36804" y="8197"/>
                      <a:pt x="36804" y="18402"/>
                    </a:cubicBezTo>
                    <a:close/>
                  </a:path>
                </a:pathLst>
              </a:custGeom>
              <a:solidFill>
                <a:srgbClr val="FFFFFF"/>
              </a:solidFill>
              <a:ln w="8323" cap="flat">
                <a:noFill/>
                <a:prstDash val="solid"/>
                <a:miter/>
              </a:ln>
            </p:spPr>
            <p:txBody>
              <a:bodyPr rtlCol="0" anchor="ctr"/>
              <a:lstStyle/>
              <a:p>
                <a:endParaRPr lang="en-AU" sz="1285"/>
              </a:p>
            </p:txBody>
          </p:sp>
          <p:sp>
            <p:nvSpPr>
              <p:cNvPr id="86" name="Freeform: Shape 85">
                <a:extLst>
                  <a:ext uri="{FF2B5EF4-FFF2-40B4-BE49-F238E27FC236}">
                    <a16:creationId xmlns:a16="http://schemas.microsoft.com/office/drawing/2014/main" id="{DD0F8637-08D3-A0AF-5937-88B6692CFB21}"/>
                  </a:ext>
                </a:extLst>
              </p:cNvPr>
              <p:cNvSpPr/>
              <p:nvPr/>
            </p:nvSpPr>
            <p:spPr>
              <a:xfrm>
                <a:off x="4920429" y="662604"/>
                <a:ext cx="36804" cy="36804"/>
              </a:xfrm>
              <a:custGeom>
                <a:avLst/>
                <a:gdLst>
                  <a:gd name="connsiteX0" fmla="*/ 36804 w 36804"/>
                  <a:gd name="connsiteY0" fmla="*/ 18402 h 36804"/>
                  <a:gd name="connsiteX1" fmla="*/ 18402 w 36804"/>
                  <a:gd name="connsiteY1" fmla="*/ 36804 h 36804"/>
                  <a:gd name="connsiteX2" fmla="*/ 0 w 36804"/>
                  <a:gd name="connsiteY2" fmla="*/ 18402 h 36804"/>
                  <a:gd name="connsiteX3" fmla="*/ 18402 w 36804"/>
                  <a:gd name="connsiteY3" fmla="*/ 0 h 36804"/>
                  <a:gd name="connsiteX4" fmla="*/ 36804 w 36804"/>
                  <a:gd name="connsiteY4" fmla="*/ 18402 h 3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4" h="36804">
                    <a:moveTo>
                      <a:pt x="36804" y="18402"/>
                    </a:moveTo>
                    <a:cubicBezTo>
                      <a:pt x="36804" y="28523"/>
                      <a:pt x="28607" y="36804"/>
                      <a:pt x="18402" y="36804"/>
                    </a:cubicBezTo>
                    <a:cubicBezTo>
                      <a:pt x="8197" y="36804"/>
                      <a:pt x="0" y="28607"/>
                      <a:pt x="0" y="18402"/>
                    </a:cubicBezTo>
                    <a:cubicBezTo>
                      <a:pt x="0" y="8197"/>
                      <a:pt x="8197" y="0"/>
                      <a:pt x="18402" y="0"/>
                    </a:cubicBezTo>
                    <a:cubicBezTo>
                      <a:pt x="28607" y="0"/>
                      <a:pt x="36804" y="8197"/>
                      <a:pt x="36804" y="18402"/>
                    </a:cubicBezTo>
                    <a:close/>
                  </a:path>
                </a:pathLst>
              </a:custGeom>
              <a:solidFill>
                <a:srgbClr val="FFFFFF"/>
              </a:solidFill>
              <a:ln w="8323" cap="flat">
                <a:noFill/>
                <a:prstDash val="solid"/>
                <a:miter/>
              </a:ln>
            </p:spPr>
            <p:txBody>
              <a:bodyPr rtlCol="0" anchor="ctr"/>
              <a:lstStyle/>
              <a:p>
                <a:endParaRPr lang="en-AU" sz="1285"/>
              </a:p>
            </p:txBody>
          </p:sp>
          <p:sp>
            <p:nvSpPr>
              <p:cNvPr id="87" name="Freeform: Shape 86">
                <a:extLst>
                  <a:ext uri="{FF2B5EF4-FFF2-40B4-BE49-F238E27FC236}">
                    <a16:creationId xmlns:a16="http://schemas.microsoft.com/office/drawing/2014/main" id="{0DB05D81-30BD-B190-1AF3-227C496C68B0}"/>
                  </a:ext>
                </a:extLst>
              </p:cNvPr>
              <p:cNvSpPr/>
              <p:nvPr/>
            </p:nvSpPr>
            <p:spPr>
              <a:xfrm>
                <a:off x="5557409" y="751519"/>
                <a:ext cx="57027" cy="164865"/>
              </a:xfrm>
              <a:custGeom>
                <a:avLst/>
                <a:gdLst>
                  <a:gd name="connsiteX0" fmla="*/ 57027 w 57027"/>
                  <a:gd name="connsiteY0" fmla="*/ 124883 h 164865"/>
                  <a:gd name="connsiteX1" fmla="*/ 14535 w 57027"/>
                  <a:gd name="connsiteY1" fmla="*/ 51024 h 164865"/>
                  <a:gd name="connsiteX2" fmla="*/ 23151 w 57027"/>
                  <a:gd name="connsiteY2" fmla="*/ 0 h 164865"/>
                  <a:gd name="connsiteX3" fmla="*/ 9015 w 57027"/>
                  <a:gd name="connsiteY3" fmla="*/ 113507 h 164865"/>
                  <a:gd name="connsiteX4" fmla="*/ 35614 w 57027"/>
                  <a:gd name="connsiteY4" fmla="*/ 164865 h 164865"/>
                  <a:gd name="connsiteX5" fmla="*/ 57027 w 57027"/>
                  <a:gd name="connsiteY5" fmla="*/ 124799 h 16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7" h="164865">
                    <a:moveTo>
                      <a:pt x="57027" y="124883"/>
                    </a:moveTo>
                    <a:cubicBezTo>
                      <a:pt x="57027" y="124883"/>
                      <a:pt x="4163" y="96443"/>
                      <a:pt x="14535" y="51024"/>
                    </a:cubicBezTo>
                    <a:cubicBezTo>
                      <a:pt x="24907" y="5604"/>
                      <a:pt x="23151" y="0"/>
                      <a:pt x="23151" y="0"/>
                    </a:cubicBezTo>
                    <a:cubicBezTo>
                      <a:pt x="23151" y="0"/>
                      <a:pt x="-17585" y="62149"/>
                      <a:pt x="9015" y="113507"/>
                    </a:cubicBezTo>
                    <a:lnTo>
                      <a:pt x="35614" y="164865"/>
                    </a:lnTo>
                    <a:lnTo>
                      <a:pt x="57027" y="124799"/>
                    </a:lnTo>
                    <a:close/>
                  </a:path>
                </a:pathLst>
              </a:custGeom>
              <a:solidFill>
                <a:srgbClr val="D1D1D1"/>
              </a:solidFill>
              <a:ln w="8323" cap="flat">
                <a:noFill/>
                <a:prstDash val="solid"/>
                <a:miter/>
              </a:ln>
            </p:spPr>
            <p:txBody>
              <a:bodyPr rtlCol="0" anchor="ctr"/>
              <a:lstStyle/>
              <a:p>
                <a:endParaRPr lang="en-AU" sz="1285"/>
              </a:p>
            </p:txBody>
          </p:sp>
          <p:sp>
            <p:nvSpPr>
              <p:cNvPr id="88" name="Freeform: Shape 87">
                <a:extLst>
                  <a:ext uri="{FF2B5EF4-FFF2-40B4-BE49-F238E27FC236}">
                    <a16:creationId xmlns:a16="http://schemas.microsoft.com/office/drawing/2014/main" id="{FB801F5E-93E3-DDA1-F64C-1FBB8F64AAC5}"/>
                  </a:ext>
                </a:extLst>
              </p:cNvPr>
              <p:cNvSpPr/>
              <p:nvPr/>
            </p:nvSpPr>
            <p:spPr>
              <a:xfrm>
                <a:off x="5758390" y="788156"/>
                <a:ext cx="72353" cy="184187"/>
              </a:xfrm>
              <a:custGeom>
                <a:avLst/>
                <a:gdLst>
                  <a:gd name="connsiteX0" fmla="*/ 69258 w 72353"/>
                  <a:gd name="connsiteY0" fmla="*/ 42827 h 184187"/>
                  <a:gd name="connsiteX1" fmla="*/ 35800 w 72353"/>
                  <a:gd name="connsiteY1" fmla="*/ 0 h 184187"/>
                  <a:gd name="connsiteX2" fmla="*/ 11794 w 72353"/>
                  <a:gd name="connsiteY2" fmla="*/ 65327 h 184187"/>
                  <a:gd name="connsiteX3" fmla="*/ 0 w 72353"/>
                  <a:gd name="connsiteY3" fmla="*/ 184188 h 184187"/>
                  <a:gd name="connsiteX4" fmla="*/ 72353 w 72353"/>
                  <a:gd name="connsiteY4" fmla="*/ 161269 h 184187"/>
                  <a:gd name="connsiteX5" fmla="*/ 71266 w 72353"/>
                  <a:gd name="connsiteY5" fmla="*/ 71099 h 184187"/>
                  <a:gd name="connsiteX6" fmla="*/ 69342 w 72353"/>
                  <a:gd name="connsiteY6" fmla="*/ 42827 h 18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53" h="184187">
                    <a:moveTo>
                      <a:pt x="69258" y="42827"/>
                    </a:moveTo>
                    <a:lnTo>
                      <a:pt x="35800" y="0"/>
                    </a:lnTo>
                    <a:cubicBezTo>
                      <a:pt x="40233" y="22668"/>
                      <a:pt x="33207" y="44499"/>
                      <a:pt x="11794" y="65327"/>
                    </a:cubicBezTo>
                    <a:cubicBezTo>
                      <a:pt x="8197" y="104222"/>
                      <a:pt x="22417" y="170386"/>
                      <a:pt x="0" y="184188"/>
                    </a:cubicBezTo>
                    <a:lnTo>
                      <a:pt x="72353" y="161269"/>
                    </a:lnTo>
                    <a:lnTo>
                      <a:pt x="71266" y="71099"/>
                    </a:lnTo>
                    <a:lnTo>
                      <a:pt x="69342" y="42827"/>
                    </a:lnTo>
                    <a:close/>
                  </a:path>
                </a:pathLst>
              </a:custGeom>
              <a:solidFill>
                <a:srgbClr val="D1D1D1"/>
              </a:solidFill>
              <a:ln w="8323" cap="flat">
                <a:noFill/>
                <a:prstDash val="solid"/>
                <a:miter/>
              </a:ln>
            </p:spPr>
            <p:txBody>
              <a:bodyPr rtlCol="0" anchor="ctr"/>
              <a:lstStyle/>
              <a:p>
                <a:endParaRPr lang="en-AU" sz="1285"/>
              </a:p>
            </p:txBody>
          </p:sp>
        </p:grpSp>
      </p:grpSp>
      <p:sp>
        <p:nvSpPr>
          <p:cNvPr id="4" name="TextBox 3">
            <a:extLst>
              <a:ext uri="{FF2B5EF4-FFF2-40B4-BE49-F238E27FC236}">
                <a16:creationId xmlns:a16="http://schemas.microsoft.com/office/drawing/2014/main" id="{06A7BB4B-1002-2E7D-F693-495D799EFD7C}"/>
              </a:ext>
            </a:extLst>
          </p:cNvPr>
          <p:cNvSpPr txBox="1"/>
          <p:nvPr/>
        </p:nvSpPr>
        <p:spPr>
          <a:xfrm>
            <a:off x="1916182" y="2081135"/>
            <a:ext cx="1062553" cy="461665"/>
          </a:xfrm>
          <a:prstGeom prst="rect">
            <a:avLst/>
          </a:prstGeom>
          <a:noFill/>
        </p:spPr>
        <p:txBody>
          <a:bodyPr wrap="square">
            <a:spAutoFit/>
          </a:bodyPr>
          <a:lstStyle/>
          <a:p>
            <a:pPr marL="0" marR="0" lvl="0" indent="0" algn="l" defTabSz="687143" rtl="0" eaLnBrk="1" fontAlgn="auto" latinLnBrk="0" hangingPunct="1">
              <a:lnSpc>
                <a:spcPct val="100000"/>
              </a:lnSpc>
              <a:spcBef>
                <a:spcPts val="600"/>
              </a:spcBef>
              <a:spcAft>
                <a:spcPts val="600"/>
              </a:spcAft>
              <a:buClrTx/>
              <a:buSzTx/>
              <a:buFontTx/>
              <a:buNone/>
              <a:tabLst/>
              <a:defRPr/>
            </a:pPr>
            <a:r>
              <a:rPr kumimoji="0" lang="en-AU" sz="1200" b="1" i="0" u="none" strike="noStrike" kern="1200" cap="none" spc="0" normalizeH="0" baseline="0" noProof="0" dirty="0">
                <a:ln>
                  <a:noFill/>
                </a:ln>
                <a:solidFill>
                  <a:prstClr val="white"/>
                </a:solidFill>
                <a:effectLst/>
                <a:uLnTx/>
                <a:uFillTx/>
                <a:ea typeface="+mn-ea"/>
                <a:cs typeface="Segoe UI Semibold" panose="020B0702040204020203" pitchFamily="34" charset="0"/>
              </a:rPr>
              <a:t>‘Viewed’ meaning</a:t>
            </a:r>
          </a:p>
        </p:txBody>
      </p:sp>
      <p:sp>
        <p:nvSpPr>
          <p:cNvPr id="100" name="TextBox 99">
            <a:extLst>
              <a:ext uri="{FF2B5EF4-FFF2-40B4-BE49-F238E27FC236}">
                <a16:creationId xmlns:a16="http://schemas.microsoft.com/office/drawing/2014/main" id="{158A6541-FEE8-8095-C5E5-77C2245E8D52}"/>
              </a:ext>
            </a:extLst>
          </p:cNvPr>
          <p:cNvSpPr txBox="1"/>
          <p:nvPr/>
        </p:nvSpPr>
        <p:spPr>
          <a:xfrm>
            <a:off x="3159139" y="2104880"/>
            <a:ext cx="4074028" cy="430887"/>
          </a:xfrm>
          <a:prstGeom prst="rect">
            <a:avLst/>
          </a:prstGeom>
          <a:noFill/>
        </p:spPr>
        <p:txBody>
          <a:bodyPr wrap="square">
            <a:spAutoFit/>
          </a:bodyPr>
          <a:lstStyle/>
          <a:p>
            <a:pPr marL="0" marR="0" lvl="0" indent="0" algn="l" defTabSz="687143" rtl="0" eaLnBrk="1" fontAlgn="auto" latinLnBrk="0" hangingPunct="1">
              <a:lnSpc>
                <a:spcPct val="100000"/>
              </a:lnSpc>
              <a:spcBef>
                <a:spcPts val="400"/>
              </a:spcBef>
              <a:spcAft>
                <a:spcPts val="40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a:ea typeface="+mn-ea"/>
                <a:cs typeface="+mn-cs"/>
              </a:rPr>
              <a:t>A member of the public physically visits a Council Office to view the hardcopy file.</a:t>
            </a:r>
          </a:p>
        </p:txBody>
      </p:sp>
      <p:sp>
        <p:nvSpPr>
          <p:cNvPr id="7" name="TextBox 6">
            <a:extLst>
              <a:ext uri="{FF2B5EF4-FFF2-40B4-BE49-F238E27FC236}">
                <a16:creationId xmlns:a16="http://schemas.microsoft.com/office/drawing/2014/main" id="{DEA2709E-C750-544F-E6D0-43EFD4D4A88C}"/>
              </a:ext>
            </a:extLst>
          </p:cNvPr>
          <p:cNvSpPr txBox="1"/>
          <p:nvPr/>
        </p:nvSpPr>
        <p:spPr>
          <a:xfrm>
            <a:off x="1916182" y="2683651"/>
            <a:ext cx="1062553" cy="461665"/>
          </a:xfrm>
          <a:prstGeom prst="rect">
            <a:avLst/>
          </a:prstGeom>
          <a:noFill/>
        </p:spPr>
        <p:txBody>
          <a:bodyPr wrap="square">
            <a:spAutoFit/>
          </a:bodyPr>
          <a:lstStyle/>
          <a:p>
            <a:pPr marL="0" marR="0" lvl="0" indent="0" algn="l" defTabSz="687143" rtl="0" eaLnBrk="1" fontAlgn="auto" latinLnBrk="0" hangingPunct="1">
              <a:lnSpc>
                <a:spcPct val="100000"/>
              </a:lnSpc>
              <a:spcBef>
                <a:spcPts val="600"/>
              </a:spcBef>
              <a:spcAft>
                <a:spcPts val="600"/>
              </a:spcAft>
              <a:buClrTx/>
              <a:buSzTx/>
              <a:buFontTx/>
              <a:buNone/>
              <a:tabLst/>
              <a:defRPr/>
            </a:pPr>
            <a:r>
              <a:rPr kumimoji="0" lang="en-AU" sz="1200" b="1" i="0" u="none" strike="noStrike" kern="1200" cap="none" spc="0" normalizeH="0" baseline="0" noProof="0" dirty="0">
                <a:ln>
                  <a:noFill/>
                </a:ln>
                <a:solidFill>
                  <a:prstClr val="white"/>
                </a:solidFill>
                <a:effectLst/>
                <a:uLnTx/>
                <a:uFillTx/>
                <a:ea typeface="+mn-ea"/>
                <a:cs typeface="Segoe UI Semibold" panose="020B0702040204020203" pitchFamily="34" charset="0"/>
              </a:rPr>
              <a:t>‘Open file’ meaning</a:t>
            </a:r>
          </a:p>
        </p:txBody>
      </p:sp>
      <p:sp>
        <p:nvSpPr>
          <p:cNvPr id="102" name="TextBox 101">
            <a:extLst>
              <a:ext uri="{FF2B5EF4-FFF2-40B4-BE49-F238E27FC236}">
                <a16:creationId xmlns:a16="http://schemas.microsoft.com/office/drawing/2014/main" id="{11F54398-F7BA-C526-F1C0-628812D0C521}"/>
              </a:ext>
            </a:extLst>
          </p:cNvPr>
          <p:cNvSpPr txBox="1"/>
          <p:nvPr/>
        </p:nvSpPr>
        <p:spPr>
          <a:xfrm>
            <a:off x="3159140" y="2683651"/>
            <a:ext cx="4083932" cy="938719"/>
          </a:xfrm>
          <a:prstGeom prst="rect">
            <a:avLst/>
          </a:prstGeom>
          <a:noFill/>
        </p:spPr>
        <p:txBody>
          <a:bodyPr wrap="square">
            <a:spAutoFit/>
          </a:bodyPr>
          <a:lstStyle/>
          <a:p>
            <a:pPr marL="0" marR="0" lvl="0" indent="0" algn="l" defTabSz="687143" rtl="0" eaLnBrk="1" fontAlgn="auto" latinLnBrk="0" hangingPunct="1">
              <a:lnSpc>
                <a:spcPct val="100000"/>
              </a:lnSpc>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a:ea typeface="+mn-ea"/>
                <a:cs typeface="+mn-cs"/>
              </a:rPr>
              <a:t>A file is considered open until:</a:t>
            </a:r>
          </a:p>
          <a:p>
            <a:pPr marL="171450" marR="0" lvl="0" indent="-171450" algn="l" defTabSz="687143" rtl="0" eaLnBrk="1" fontAlgn="auto" latinLnBrk="0" hangingPunct="1">
              <a:lnSpc>
                <a:spcPct val="100000"/>
              </a:lnSpc>
              <a:buClrTx/>
              <a:buSzTx/>
              <a:buFont typeface="Arial" panose="020B0604020202020204" pitchFamily="34" charset="0"/>
              <a:buChar char="•"/>
              <a:tabLst/>
              <a:defRPr/>
            </a:pPr>
            <a:r>
              <a:rPr kumimoji="0" lang="en-AU" sz="1100" b="0" i="0" u="none" strike="noStrike" kern="1200" cap="none" spc="0" normalizeH="0" baseline="0" noProof="0" dirty="0">
                <a:ln>
                  <a:noFill/>
                </a:ln>
                <a:solidFill>
                  <a:prstClr val="black"/>
                </a:solidFill>
                <a:effectLst/>
                <a:uLnTx/>
                <a:uFillTx/>
                <a:latin typeface="Arial" panose="020B0604020202020204"/>
                <a:ea typeface="+mn-ea"/>
                <a:cs typeface="+mn-cs"/>
              </a:rPr>
              <a:t>60 days has lapsed since the issuing of the permit/refusal and no appeals have been lodged with VCAT; or</a:t>
            </a:r>
          </a:p>
          <a:p>
            <a:pPr marL="171450" marR="0" lvl="0" indent="-171450" algn="l" defTabSz="687143" rtl="0" eaLnBrk="1" fontAlgn="auto" latinLnBrk="0" hangingPunct="1">
              <a:lnSpc>
                <a:spcPct val="100000"/>
              </a:lnSpc>
              <a:buClrTx/>
              <a:buSzTx/>
              <a:buFont typeface="Arial" panose="020B0604020202020204" pitchFamily="34" charset="0"/>
              <a:buChar char="•"/>
              <a:tabLst/>
              <a:defRPr/>
            </a:pPr>
            <a:r>
              <a:rPr kumimoji="0" lang="en-AU" sz="1100" b="0" i="0" u="none" strike="noStrike" kern="1200" cap="none" spc="0" normalizeH="0" baseline="0" noProof="0" dirty="0">
                <a:ln>
                  <a:noFill/>
                </a:ln>
                <a:solidFill>
                  <a:prstClr val="black"/>
                </a:solidFill>
                <a:effectLst/>
                <a:uLnTx/>
                <a:uFillTx/>
                <a:latin typeface="Arial" panose="020B0604020202020204"/>
                <a:ea typeface="+mn-ea"/>
                <a:cs typeface="+mn-cs"/>
              </a:rPr>
              <a:t>The application is withdrawn by the applicant; or</a:t>
            </a:r>
          </a:p>
          <a:p>
            <a:pPr marL="171450" marR="0" lvl="0" indent="-171450" algn="l" defTabSz="687143" rtl="0" eaLnBrk="1" fontAlgn="auto" latinLnBrk="0" hangingPunct="1">
              <a:lnSpc>
                <a:spcPct val="100000"/>
              </a:lnSpc>
              <a:buClrTx/>
              <a:buSzTx/>
              <a:buFont typeface="Arial" panose="020B0604020202020204" pitchFamily="34" charset="0"/>
              <a:buChar char="•"/>
              <a:tabLst/>
              <a:defRPr/>
            </a:pPr>
            <a:r>
              <a:rPr kumimoji="0" lang="en-AU" sz="1100" b="0" i="0" u="none" strike="noStrike" kern="1200" cap="none" spc="0" normalizeH="0" baseline="0" noProof="0" dirty="0">
                <a:ln>
                  <a:noFill/>
                </a:ln>
                <a:solidFill>
                  <a:prstClr val="black"/>
                </a:solidFill>
                <a:effectLst/>
                <a:uLnTx/>
                <a:uFillTx/>
                <a:latin typeface="Arial" panose="020B0604020202020204"/>
                <a:ea typeface="+mn-ea"/>
                <a:cs typeface="+mn-cs"/>
              </a:rPr>
              <a:t>a final order is made by VCAT for matters under appeal. </a:t>
            </a:r>
          </a:p>
        </p:txBody>
      </p:sp>
      <p:sp>
        <p:nvSpPr>
          <p:cNvPr id="13" name="TextBox 12">
            <a:extLst>
              <a:ext uri="{FF2B5EF4-FFF2-40B4-BE49-F238E27FC236}">
                <a16:creationId xmlns:a16="http://schemas.microsoft.com/office/drawing/2014/main" id="{7C4B1124-DCCA-8F15-8C04-B7BB15BA81FB}"/>
              </a:ext>
            </a:extLst>
          </p:cNvPr>
          <p:cNvSpPr txBox="1"/>
          <p:nvPr/>
        </p:nvSpPr>
        <p:spPr>
          <a:xfrm>
            <a:off x="1916182" y="3793060"/>
            <a:ext cx="1171413" cy="461665"/>
          </a:xfrm>
          <a:prstGeom prst="rect">
            <a:avLst/>
          </a:prstGeom>
          <a:noFill/>
        </p:spPr>
        <p:txBody>
          <a:bodyPr wrap="square">
            <a:spAutoFit/>
          </a:bodyPr>
          <a:lstStyle/>
          <a:p>
            <a:pPr marL="0" marR="0" lvl="0" indent="0" algn="l" defTabSz="687143" rtl="0" eaLnBrk="1" fontAlgn="auto" latinLnBrk="0" hangingPunct="1">
              <a:lnSpc>
                <a:spcPct val="100000"/>
              </a:lnSpc>
              <a:spcBef>
                <a:spcPts val="600"/>
              </a:spcBef>
              <a:spcAft>
                <a:spcPts val="600"/>
              </a:spcAft>
              <a:buClrTx/>
              <a:buSzTx/>
              <a:buFontTx/>
              <a:buNone/>
              <a:tabLst/>
              <a:defRPr/>
            </a:pPr>
            <a:r>
              <a:rPr kumimoji="0" lang="en-AU" sz="1200" b="1" i="0" u="none" strike="noStrike" kern="1200" cap="none" spc="0" normalizeH="0" baseline="0" noProof="0" dirty="0">
                <a:ln>
                  <a:noFill/>
                </a:ln>
                <a:solidFill>
                  <a:prstClr val="white"/>
                </a:solidFill>
                <a:effectLst/>
                <a:uLnTx/>
                <a:uFillTx/>
                <a:ea typeface="+mn-ea"/>
                <a:cs typeface="Segoe UI Semibold" panose="020B0702040204020203" pitchFamily="34" charset="0"/>
              </a:rPr>
              <a:t>Objector information</a:t>
            </a:r>
          </a:p>
        </p:txBody>
      </p:sp>
      <p:sp>
        <p:nvSpPr>
          <p:cNvPr id="104" name="TextBox 103">
            <a:extLst>
              <a:ext uri="{FF2B5EF4-FFF2-40B4-BE49-F238E27FC236}">
                <a16:creationId xmlns:a16="http://schemas.microsoft.com/office/drawing/2014/main" id="{E3EBA619-EF7C-6A01-6024-81E6AA12E4C2}"/>
              </a:ext>
            </a:extLst>
          </p:cNvPr>
          <p:cNvSpPr txBox="1"/>
          <p:nvPr/>
        </p:nvSpPr>
        <p:spPr>
          <a:xfrm>
            <a:off x="3159139" y="3792179"/>
            <a:ext cx="4074028" cy="1446550"/>
          </a:xfrm>
          <a:prstGeom prst="rect">
            <a:avLst/>
          </a:prstGeom>
          <a:noFill/>
        </p:spPr>
        <p:txBody>
          <a:bodyPr wrap="square">
            <a:spAutoFit/>
          </a:bodyPr>
          <a:lstStyle/>
          <a:p>
            <a:pPr marL="0" marR="0" lvl="0" indent="0" algn="l" defTabSz="687143" rtl="0" eaLnBrk="1" fontAlgn="auto" latinLnBrk="0" hangingPunct="1">
              <a:lnSpc>
                <a:spcPct val="100000"/>
              </a:lnSpc>
              <a:spcBef>
                <a:spcPts val="400"/>
              </a:spcBef>
              <a:spcAft>
                <a:spcPts val="40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a:ea typeface="+mn-ea"/>
                <a:cs typeface="+mn-cs"/>
              </a:rPr>
              <a:t>An objector has the right to request that any personal information is redacted (i.e. email address and/or phone number). Before sending objections, petitions or submissions check that the objector has agreed to release their personal information. If there is no response recorded, or if they have not agreed, then all personal information must be redacted. This applies equally to both requests from permit applicants and other objectors.</a:t>
            </a:r>
          </a:p>
        </p:txBody>
      </p:sp>
      <p:sp>
        <p:nvSpPr>
          <p:cNvPr id="91" name="TextBox 90">
            <a:extLst>
              <a:ext uri="{FF2B5EF4-FFF2-40B4-BE49-F238E27FC236}">
                <a16:creationId xmlns:a16="http://schemas.microsoft.com/office/drawing/2014/main" id="{C3F6A10E-E843-C34B-63E6-B033492CA467}"/>
              </a:ext>
            </a:extLst>
          </p:cNvPr>
          <p:cNvSpPr txBox="1"/>
          <p:nvPr/>
        </p:nvSpPr>
        <p:spPr>
          <a:xfrm>
            <a:off x="1916182" y="5464294"/>
            <a:ext cx="1062553" cy="461665"/>
          </a:xfrm>
          <a:prstGeom prst="rect">
            <a:avLst/>
          </a:prstGeom>
          <a:noFill/>
        </p:spPr>
        <p:txBody>
          <a:bodyPr wrap="square">
            <a:spAutoFit/>
          </a:bodyPr>
          <a:lstStyle/>
          <a:p>
            <a:pPr marL="0" marR="0" lvl="0" indent="0" algn="l" defTabSz="687143" rtl="0" eaLnBrk="1" fontAlgn="auto" latinLnBrk="0" hangingPunct="1">
              <a:lnSpc>
                <a:spcPct val="100000"/>
              </a:lnSpc>
              <a:spcBef>
                <a:spcPts val="600"/>
              </a:spcBef>
              <a:spcAft>
                <a:spcPts val="600"/>
              </a:spcAft>
              <a:buClrTx/>
              <a:buSzTx/>
              <a:buFontTx/>
              <a:buNone/>
              <a:tabLst/>
              <a:defRPr/>
            </a:pPr>
            <a:r>
              <a:rPr kumimoji="0" lang="en-AU" sz="1200" b="1" i="0" u="none" strike="noStrike" kern="1200" cap="none" spc="0" normalizeH="0" baseline="0" noProof="0" dirty="0">
                <a:ln>
                  <a:noFill/>
                </a:ln>
                <a:solidFill>
                  <a:prstClr val="white"/>
                </a:solidFill>
                <a:effectLst/>
                <a:uLnTx/>
                <a:uFillTx/>
                <a:ea typeface="+mn-ea"/>
                <a:cs typeface="Segoe UI Semibold" panose="020B0702040204020203" pitchFamily="34" charset="0"/>
              </a:rPr>
              <a:t>Delegate report</a:t>
            </a:r>
          </a:p>
        </p:txBody>
      </p:sp>
      <p:sp>
        <p:nvSpPr>
          <p:cNvPr id="106" name="TextBox 105">
            <a:extLst>
              <a:ext uri="{FF2B5EF4-FFF2-40B4-BE49-F238E27FC236}">
                <a16:creationId xmlns:a16="http://schemas.microsoft.com/office/drawing/2014/main" id="{0F1994D4-4C60-4C34-0575-89E90B2AB540}"/>
              </a:ext>
            </a:extLst>
          </p:cNvPr>
          <p:cNvSpPr txBox="1"/>
          <p:nvPr/>
        </p:nvSpPr>
        <p:spPr>
          <a:xfrm>
            <a:off x="3159140" y="5469723"/>
            <a:ext cx="3862145" cy="1277273"/>
          </a:xfrm>
          <a:prstGeom prst="rect">
            <a:avLst/>
          </a:prstGeom>
          <a:noFill/>
        </p:spPr>
        <p:txBody>
          <a:bodyPr wrap="square">
            <a:spAutoFit/>
          </a:bodyPr>
          <a:lstStyle/>
          <a:p>
            <a:pPr marL="0" marR="0" lvl="0" indent="0" algn="l" defTabSz="687143" rtl="0" eaLnBrk="1" fontAlgn="auto" latinLnBrk="0" hangingPunct="1">
              <a:lnSpc>
                <a:spcPct val="100000"/>
              </a:lnSpc>
              <a:spcBef>
                <a:spcPts val="400"/>
              </a:spcBef>
              <a:spcAft>
                <a:spcPts val="40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a:ea typeface="+mn-ea"/>
                <a:cs typeface="+mn-cs"/>
              </a:rPr>
              <a:t>The Delegate/Council report may contain personal information, such as specific names/addresses, or photographs which denote areas not usually visible from the public realm (like backyards). You should consider whether any information needs to be redacted prior to releasing this information. Ensure the delegate report is PDF and comments/tracked changes are removed.</a:t>
            </a:r>
          </a:p>
        </p:txBody>
      </p:sp>
      <p:sp>
        <p:nvSpPr>
          <p:cNvPr id="93" name="TextBox 92">
            <a:extLst>
              <a:ext uri="{FF2B5EF4-FFF2-40B4-BE49-F238E27FC236}">
                <a16:creationId xmlns:a16="http://schemas.microsoft.com/office/drawing/2014/main" id="{7C5A84D6-0CE3-1734-42A9-7821953B2C0E}"/>
              </a:ext>
            </a:extLst>
          </p:cNvPr>
          <p:cNvSpPr txBox="1"/>
          <p:nvPr/>
        </p:nvSpPr>
        <p:spPr>
          <a:xfrm>
            <a:off x="1916182" y="6911381"/>
            <a:ext cx="1062553" cy="276999"/>
          </a:xfrm>
          <a:prstGeom prst="rect">
            <a:avLst/>
          </a:prstGeom>
          <a:noFill/>
        </p:spPr>
        <p:txBody>
          <a:bodyPr wrap="square">
            <a:spAutoFit/>
          </a:bodyPr>
          <a:lstStyle/>
          <a:p>
            <a:pPr marL="0" marR="0" lvl="0" indent="0" algn="l" defTabSz="687143" rtl="0" eaLnBrk="1" fontAlgn="auto" latinLnBrk="0" hangingPunct="1">
              <a:lnSpc>
                <a:spcPct val="100000"/>
              </a:lnSpc>
              <a:spcBef>
                <a:spcPts val="600"/>
              </a:spcBef>
              <a:spcAft>
                <a:spcPts val="600"/>
              </a:spcAft>
              <a:buClrTx/>
              <a:buSzTx/>
              <a:buFontTx/>
              <a:buNone/>
              <a:tabLst/>
              <a:defRPr/>
            </a:pPr>
            <a:r>
              <a:rPr kumimoji="0" lang="en-AU" sz="1200" b="1" i="0" u="none" strike="noStrike" kern="1200" cap="none" spc="0" normalizeH="0" baseline="0" noProof="0" dirty="0">
                <a:ln>
                  <a:noFill/>
                </a:ln>
                <a:solidFill>
                  <a:prstClr val="white"/>
                </a:solidFill>
                <a:effectLst/>
                <a:uLnTx/>
                <a:uFillTx/>
                <a:ea typeface="+mn-ea"/>
                <a:cs typeface="Segoe UI Semibold" panose="020B0702040204020203" pitchFamily="34" charset="0"/>
              </a:rPr>
              <a:t>Decisions</a:t>
            </a:r>
          </a:p>
        </p:txBody>
      </p:sp>
      <p:sp>
        <p:nvSpPr>
          <p:cNvPr id="114" name="TextBox 113">
            <a:extLst>
              <a:ext uri="{FF2B5EF4-FFF2-40B4-BE49-F238E27FC236}">
                <a16:creationId xmlns:a16="http://schemas.microsoft.com/office/drawing/2014/main" id="{8ED63CB4-B5C1-3966-ACCA-F5281A98FC3B}"/>
              </a:ext>
            </a:extLst>
          </p:cNvPr>
          <p:cNvSpPr txBox="1"/>
          <p:nvPr/>
        </p:nvSpPr>
        <p:spPr>
          <a:xfrm>
            <a:off x="3159139" y="6911381"/>
            <a:ext cx="3942023" cy="769441"/>
          </a:xfrm>
          <a:prstGeom prst="rect">
            <a:avLst/>
          </a:prstGeom>
          <a:noFill/>
        </p:spPr>
        <p:txBody>
          <a:bodyPr wrap="square">
            <a:spAutoFit/>
          </a:bodyPr>
          <a:lstStyle/>
          <a:p>
            <a:pPr marL="0" marR="0" lvl="0" indent="0" algn="l" defTabSz="687143" rtl="0" eaLnBrk="1" fontAlgn="auto" latinLnBrk="0" hangingPunct="1">
              <a:lnSpc>
                <a:spcPct val="100000"/>
              </a:lnSpc>
              <a:spcBef>
                <a:spcPts val="400"/>
              </a:spcBef>
              <a:spcAft>
                <a:spcPts val="40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a:ea typeface="+mn-ea"/>
                <a:cs typeface="+mn-cs"/>
              </a:rPr>
              <a:t>Only the Permit/NOD/Refusal is to be provided. The cover letter must not be provided to third parties - as this contains personal information. If a third party specifically asks for the cover letter then the personal information must be redacted.</a:t>
            </a:r>
          </a:p>
        </p:txBody>
      </p:sp>
      <p:sp>
        <p:nvSpPr>
          <p:cNvPr id="95" name="TextBox 94">
            <a:extLst>
              <a:ext uri="{FF2B5EF4-FFF2-40B4-BE49-F238E27FC236}">
                <a16:creationId xmlns:a16="http://schemas.microsoft.com/office/drawing/2014/main" id="{3C7FB5E8-AC07-6B9A-2701-AA7BC36145CE}"/>
              </a:ext>
            </a:extLst>
          </p:cNvPr>
          <p:cNvSpPr txBox="1"/>
          <p:nvPr/>
        </p:nvSpPr>
        <p:spPr>
          <a:xfrm>
            <a:off x="1916182" y="7913142"/>
            <a:ext cx="1062553" cy="461665"/>
          </a:xfrm>
          <a:prstGeom prst="rect">
            <a:avLst/>
          </a:prstGeom>
          <a:noFill/>
        </p:spPr>
        <p:txBody>
          <a:bodyPr wrap="square">
            <a:spAutoFit/>
          </a:bodyPr>
          <a:lstStyle/>
          <a:p>
            <a:pPr marL="0" marR="0" lvl="0" indent="0" algn="l" defTabSz="687143" rtl="0" eaLnBrk="1" fontAlgn="auto" latinLnBrk="0" hangingPunct="1">
              <a:lnSpc>
                <a:spcPct val="100000"/>
              </a:lnSpc>
              <a:spcBef>
                <a:spcPts val="600"/>
              </a:spcBef>
              <a:spcAft>
                <a:spcPts val="600"/>
              </a:spcAft>
              <a:buClrTx/>
              <a:buSzTx/>
              <a:buFontTx/>
              <a:buNone/>
              <a:tabLst/>
              <a:defRPr/>
            </a:pPr>
            <a:r>
              <a:rPr kumimoji="0" lang="en-AU" sz="1200" b="1" i="0" u="none" strike="noStrike" kern="1200" cap="none" spc="0" normalizeH="0" baseline="0" noProof="0" dirty="0">
                <a:ln>
                  <a:noFill/>
                </a:ln>
                <a:solidFill>
                  <a:prstClr val="white"/>
                </a:solidFill>
                <a:effectLst/>
                <a:uLnTx/>
                <a:uFillTx/>
                <a:ea typeface="+mn-ea"/>
                <a:cs typeface="Segoe UI Semibold" panose="020B0702040204020203" pitchFamily="34" charset="0"/>
              </a:rPr>
              <a:t>Endorsed plans</a:t>
            </a:r>
          </a:p>
        </p:txBody>
      </p:sp>
      <p:sp>
        <p:nvSpPr>
          <p:cNvPr id="117" name="TextBox 116">
            <a:extLst>
              <a:ext uri="{FF2B5EF4-FFF2-40B4-BE49-F238E27FC236}">
                <a16:creationId xmlns:a16="http://schemas.microsoft.com/office/drawing/2014/main" id="{72F14553-118B-55A3-305D-39A68C0902ED}"/>
              </a:ext>
            </a:extLst>
          </p:cNvPr>
          <p:cNvSpPr txBox="1"/>
          <p:nvPr/>
        </p:nvSpPr>
        <p:spPr>
          <a:xfrm>
            <a:off x="3159139" y="7913142"/>
            <a:ext cx="4074028" cy="769441"/>
          </a:xfrm>
          <a:prstGeom prst="rect">
            <a:avLst/>
          </a:prstGeom>
          <a:noFill/>
        </p:spPr>
        <p:txBody>
          <a:bodyPr wrap="square">
            <a:spAutoFit/>
          </a:bodyPr>
          <a:lstStyle/>
          <a:p>
            <a:pPr marL="0" marR="0" lvl="0" indent="0" algn="l" defTabSz="687143" rtl="0" eaLnBrk="1" fontAlgn="auto" latinLnBrk="0" hangingPunct="1">
              <a:lnSpc>
                <a:spcPct val="100000"/>
              </a:lnSpc>
              <a:spcBef>
                <a:spcPts val="400"/>
              </a:spcBef>
              <a:spcAft>
                <a:spcPts val="40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a:ea typeface="+mn-ea"/>
                <a:cs typeface="+mn-cs"/>
              </a:rPr>
              <a:t>There may be instances where the endorsed plans contain personal information, such as the client’s name, phone number or mailing address. If a third party is requesting this information then it should be redacted from the plans before sending.</a:t>
            </a:r>
          </a:p>
        </p:txBody>
      </p:sp>
      <p:sp>
        <p:nvSpPr>
          <p:cNvPr id="97" name="TextBox 96">
            <a:extLst>
              <a:ext uri="{FF2B5EF4-FFF2-40B4-BE49-F238E27FC236}">
                <a16:creationId xmlns:a16="http://schemas.microsoft.com/office/drawing/2014/main" id="{EDEDC1A0-F6B4-8CF8-D23A-74D8D1929CE2}"/>
              </a:ext>
            </a:extLst>
          </p:cNvPr>
          <p:cNvSpPr txBox="1"/>
          <p:nvPr/>
        </p:nvSpPr>
        <p:spPr>
          <a:xfrm>
            <a:off x="1916182" y="8857573"/>
            <a:ext cx="949447" cy="461665"/>
          </a:xfrm>
          <a:prstGeom prst="rect">
            <a:avLst/>
          </a:prstGeom>
          <a:noFill/>
        </p:spPr>
        <p:txBody>
          <a:bodyPr wrap="square">
            <a:spAutoFit/>
          </a:bodyPr>
          <a:lstStyle/>
          <a:p>
            <a:pPr marL="0" marR="0" lvl="0" indent="0" algn="l" defTabSz="687143" rtl="0" eaLnBrk="1" fontAlgn="auto" latinLnBrk="0" hangingPunct="1">
              <a:lnSpc>
                <a:spcPct val="100000"/>
              </a:lnSpc>
              <a:spcBef>
                <a:spcPts val="600"/>
              </a:spcBef>
              <a:spcAft>
                <a:spcPts val="600"/>
              </a:spcAft>
              <a:buClrTx/>
              <a:buSzTx/>
              <a:buFontTx/>
              <a:buNone/>
              <a:tabLst/>
              <a:defRPr/>
            </a:pPr>
            <a:r>
              <a:rPr kumimoji="0" lang="en-AU" sz="1200" b="1" i="0" u="none" strike="noStrike" kern="1200" cap="none" spc="0" normalizeH="0" baseline="0" noProof="0" dirty="0">
                <a:ln>
                  <a:noFill/>
                </a:ln>
                <a:solidFill>
                  <a:prstClr val="white"/>
                </a:solidFill>
                <a:effectLst/>
                <a:uLnTx/>
                <a:uFillTx/>
                <a:ea typeface="+mn-ea"/>
                <a:cs typeface="Segoe UI Semibold" panose="020B0702040204020203" pitchFamily="34" charset="0"/>
              </a:rPr>
              <a:t>VCAT orders</a:t>
            </a:r>
          </a:p>
        </p:txBody>
      </p:sp>
      <p:sp>
        <p:nvSpPr>
          <p:cNvPr id="120" name="TextBox 119">
            <a:extLst>
              <a:ext uri="{FF2B5EF4-FFF2-40B4-BE49-F238E27FC236}">
                <a16:creationId xmlns:a16="http://schemas.microsoft.com/office/drawing/2014/main" id="{EA320C47-3EC4-DF02-DFC7-D953220288D7}"/>
              </a:ext>
            </a:extLst>
          </p:cNvPr>
          <p:cNvSpPr txBox="1"/>
          <p:nvPr/>
        </p:nvSpPr>
        <p:spPr>
          <a:xfrm>
            <a:off x="3159139" y="8857573"/>
            <a:ext cx="3942023" cy="1446550"/>
          </a:xfrm>
          <a:prstGeom prst="rect">
            <a:avLst/>
          </a:prstGeom>
          <a:noFill/>
        </p:spPr>
        <p:txBody>
          <a:bodyPr wrap="square">
            <a:spAutoFit/>
          </a:bodyPr>
          <a:lstStyle/>
          <a:p>
            <a:pPr marL="0" marR="0" lvl="0" indent="0" algn="l" defTabSz="687143" rtl="0" eaLnBrk="1" fontAlgn="auto" latinLnBrk="0" hangingPunct="1">
              <a:lnSpc>
                <a:spcPct val="100000"/>
              </a:lnSpc>
              <a:spcBef>
                <a:spcPts val="400"/>
              </a:spcBef>
              <a:spcAft>
                <a:spcPts val="40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a:ea typeface="+mn-ea"/>
                <a:cs typeface="+mn-cs"/>
              </a:rPr>
              <a:t>VCAT orders can be released unless the Order specifically states otherwise. The proper avenue for non-parties to request access to VCAT documents would be via VCAT. Council may provide some information depending on the request. Before sending VCAT material to non-parties check with your Coordinator. If this is not possible, then an application to access information contained in Council’s file pursuant to the FOI Act should be made.</a:t>
            </a:r>
          </a:p>
        </p:txBody>
      </p:sp>
      <p:cxnSp>
        <p:nvCxnSpPr>
          <p:cNvPr id="108" name="Straight Connector 107">
            <a:extLst>
              <a:ext uri="{FF2B5EF4-FFF2-40B4-BE49-F238E27FC236}">
                <a16:creationId xmlns:a16="http://schemas.microsoft.com/office/drawing/2014/main" id="{9CB564B6-13FE-B694-1946-11D4CE6BF79F}"/>
              </a:ext>
              <a:ext uri="{C183D7F6-B498-43B3-948B-1728B52AA6E4}">
                <adec:decorative xmlns:adec="http://schemas.microsoft.com/office/drawing/2017/decorative" val="1"/>
              </a:ext>
            </a:extLst>
          </p:cNvPr>
          <p:cNvCxnSpPr/>
          <p:nvPr/>
        </p:nvCxnSpPr>
        <p:spPr>
          <a:xfrm>
            <a:off x="1866900" y="2603090"/>
            <a:ext cx="515438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6CC1FB0-0D17-2837-34F4-E8570D2C9454}"/>
              </a:ext>
              <a:ext uri="{C183D7F6-B498-43B3-948B-1728B52AA6E4}">
                <adec:decorative xmlns:adec="http://schemas.microsoft.com/office/drawing/2017/decorative" val="1"/>
              </a:ext>
            </a:extLst>
          </p:cNvPr>
          <p:cNvCxnSpPr/>
          <p:nvPr/>
        </p:nvCxnSpPr>
        <p:spPr>
          <a:xfrm>
            <a:off x="1866900" y="3727200"/>
            <a:ext cx="515438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33F16BB-99D7-EC3B-EB68-B6F291D896D2}"/>
              </a:ext>
              <a:ext uri="{C183D7F6-B498-43B3-948B-1728B52AA6E4}">
                <adec:decorative xmlns:adec="http://schemas.microsoft.com/office/drawing/2017/decorative" val="1"/>
              </a:ext>
            </a:extLst>
          </p:cNvPr>
          <p:cNvCxnSpPr/>
          <p:nvPr/>
        </p:nvCxnSpPr>
        <p:spPr>
          <a:xfrm>
            <a:off x="1866900" y="5344053"/>
            <a:ext cx="515438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CE9B602-76FF-71D1-75E4-39FB5E66BAD3}"/>
              </a:ext>
              <a:ext uri="{C183D7F6-B498-43B3-948B-1728B52AA6E4}">
                <adec:decorative xmlns:adec="http://schemas.microsoft.com/office/drawing/2017/decorative" val="1"/>
              </a:ext>
            </a:extLst>
          </p:cNvPr>
          <p:cNvCxnSpPr/>
          <p:nvPr/>
        </p:nvCxnSpPr>
        <p:spPr>
          <a:xfrm>
            <a:off x="1866900" y="6829188"/>
            <a:ext cx="515438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F064932-7845-1205-80A7-4A288FCF33A9}"/>
              </a:ext>
              <a:ext uri="{C183D7F6-B498-43B3-948B-1728B52AA6E4}">
                <adec:decorative xmlns:adec="http://schemas.microsoft.com/office/drawing/2017/decorative" val="1"/>
              </a:ext>
            </a:extLst>
          </p:cNvPr>
          <p:cNvCxnSpPr/>
          <p:nvPr/>
        </p:nvCxnSpPr>
        <p:spPr>
          <a:xfrm>
            <a:off x="1866900" y="7793157"/>
            <a:ext cx="515438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45CFDA1-F386-A005-4828-56720F22BDCB}"/>
              </a:ext>
              <a:ext uri="{C183D7F6-B498-43B3-948B-1728B52AA6E4}">
                <adec:decorative xmlns:adec="http://schemas.microsoft.com/office/drawing/2017/decorative" val="1"/>
              </a:ext>
            </a:extLst>
          </p:cNvPr>
          <p:cNvCxnSpPr/>
          <p:nvPr/>
        </p:nvCxnSpPr>
        <p:spPr>
          <a:xfrm>
            <a:off x="1866900" y="8789894"/>
            <a:ext cx="515438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775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EF72792-F721-8F59-D9ED-4BEBDEAC2F89}"/>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791125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8" imgH="328" progId="TCLayout.ActiveDocument.1">
                  <p:embed/>
                </p:oleObj>
              </mc:Choice>
              <mc:Fallback>
                <p:oleObj name="think-cell Slide" r:id="rId3" imgW="328" imgH="328" progId="TCLayout.ActiveDocument.1">
                  <p:embed/>
                  <p:pic>
                    <p:nvPicPr>
                      <p:cNvPr id="5" name="Object 4" hidden="1">
                        <a:extLst>
                          <a:ext uri="{FF2B5EF4-FFF2-40B4-BE49-F238E27FC236}">
                            <a16:creationId xmlns:a16="http://schemas.microsoft.com/office/drawing/2014/main" id="{4EF72792-F721-8F59-D9ED-4BEBDEAC2F89}"/>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38CF8C42-69BE-7F81-4884-14A0F1BEFA77}"/>
              </a:ext>
            </a:extLst>
          </p:cNvPr>
          <p:cNvSpPr>
            <a:spLocks noGrp="1"/>
          </p:cNvSpPr>
          <p:nvPr>
            <p:ph type="title"/>
          </p:nvPr>
        </p:nvSpPr>
        <p:spPr/>
        <p:txBody>
          <a:bodyPr vert="horz"/>
          <a:lstStyle/>
          <a:p>
            <a:r>
              <a:rPr lang="en-AU" dirty="0"/>
              <a:t>Access to Planning Information</a:t>
            </a:r>
          </a:p>
        </p:txBody>
      </p:sp>
      <p:graphicFrame>
        <p:nvGraphicFramePr>
          <p:cNvPr id="7" name="Table 45">
            <a:extLst>
              <a:ext uri="{FF2B5EF4-FFF2-40B4-BE49-F238E27FC236}">
                <a16:creationId xmlns:a16="http://schemas.microsoft.com/office/drawing/2014/main" id="{08A3DCE7-1B8A-2F52-8682-522AAF90A72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3399242"/>
              </p:ext>
            </p:extLst>
          </p:nvPr>
        </p:nvGraphicFramePr>
        <p:xfrm>
          <a:off x="627133" y="741896"/>
          <a:ext cx="6638621" cy="9306981"/>
        </p:xfrm>
        <a:graphic>
          <a:graphicData uri="http://schemas.openxmlformats.org/drawingml/2006/table">
            <a:tbl>
              <a:tblPr firstRow="1" firstCol="1" bandRow="1">
                <a:tableStyleId>{7DF18680-E054-41AD-8BC1-D1AEF772440D}</a:tableStyleId>
              </a:tblPr>
              <a:tblGrid>
                <a:gridCol w="2420867">
                  <a:extLst>
                    <a:ext uri="{9D8B030D-6E8A-4147-A177-3AD203B41FA5}">
                      <a16:colId xmlns:a16="http://schemas.microsoft.com/office/drawing/2014/main" val="2834925186"/>
                    </a:ext>
                  </a:extLst>
                </a:gridCol>
                <a:gridCol w="495300">
                  <a:extLst>
                    <a:ext uri="{9D8B030D-6E8A-4147-A177-3AD203B41FA5}">
                      <a16:colId xmlns:a16="http://schemas.microsoft.com/office/drawing/2014/main" val="3260355096"/>
                    </a:ext>
                  </a:extLst>
                </a:gridCol>
                <a:gridCol w="762000">
                  <a:extLst>
                    <a:ext uri="{9D8B030D-6E8A-4147-A177-3AD203B41FA5}">
                      <a16:colId xmlns:a16="http://schemas.microsoft.com/office/drawing/2014/main" val="966604829"/>
                    </a:ext>
                  </a:extLst>
                </a:gridCol>
                <a:gridCol w="674136">
                  <a:extLst>
                    <a:ext uri="{9D8B030D-6E8A-4147-A177-3AD203B41FA5}">
                      <a16:colId xmlns:a16="http://schemas.microsoft.com/office/drawing/2014/main" val="1817979476"/>
                    </a:ext>
                  </a:extLst>
                </a:gridCol>
                <a:gridCol w="535096">
                  <a:extLst>
                    <a:ext uri="{9D8B030D-6E8A-4147-A177-3AD203B41FA5}">
                      <a16:colId xmlns:a16="http://schemas.microsoft.com/office/drawing/2014/main" val="2733264089"/>
                    </a:ext>
                  </a:extLst>
                </a:gridCol>
                <a:gridCol w="729676">
                  <a:extLst>
                    <a:ext uri="{9D8B030D-6E8A-4147-A177-3AD203B41FA5}">
                      <a16:colId xmlns:a16="http://schemas.microsoft.com/office/drawing/2014/main" val="282792473"/>
                    </a:ext>
                  </a:extLst>
                </a:gridCol>
                <a:gridCol w="510773">
                  <a:extLst>
                    <a:ext uri="{9D8B030D-6E8A-4147-A177-3AD203B41FA5}">
                      <a16:colId xmlns:a16="http://schemas.microsoft.com/office/drawing/2014/main" val="1668810137"/>
                    </a:ext>
                  </a:extLst>
                </a:gridCol>
                <a:gridCol w="510773">
                  <a:extLst>
                    <a:ext uri="{9D8B030D-6E8A-4147-A177-3AD203B41FA5}">
                      <a16:colId xmlns:a16="http://schemas.microsoft.com/office/drawing/2014/main" val="1904018099"/>
                    </a:ext>
                  </a:extLst>
                </a:gridCol>
              </a:tblGrid>
              <a:tr h="369973">
                <a:tc>
                  <a:txBody>
                    <a:bodyPr/>
                    <a:lstStyle/>
                    <a:p>
                      <a:pPr>
                        <a:lnSpc>
                          <a:spcPct val="115000"/>
                        </a:lnSpc>
                        <a:spcAft>
                          <a:spcPts val="1000"/>
                        </a:spcAft>
                      </a:pPr>
                      <a:r>
                        <a:rPr lang="en-AU" sz="1200" b="1" dirty="0">
                          <a:solidFill>
                            <a:srgbClr val="FFFFFF"/>
                          </a:solidFill>
                          <a:effectLst/>
                          <a:latin typeface="+mj-lt"/>
                          <a:ea typeface="Times New Roman" panose="02020603050405020304" pitchFamily="18" charset="0"/>
                          <a:cs typeface="Times New Roman" panose="02020603050405020304" pitchFamily="18" charset="0"/>
                        </a:rPr>
                        <a:t>Document type</a:t>
                      </a:r>
                      <a:endParaRPr lang="en-AU" sz="1200" dirty="0">
                        <a:effectLst/>
                        <a:latin typeface="+mj-lt"/>
                        <a:ea typeface="Times New Roman" panose="02020603050405020304" pitchFamily="18" charset="0"/>
                        <a:cs typeface="Times New Roman" panose="02020603050405020304" pitchFamily="18" charset="0"/>
                      </a:endParaRPr>
                    </a:p>
                  </a:txBody>
                  <a:tcPr marL="77712" marR="77712" marT="54398" marB="54398">
                    <a:lnL w="190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17D7D"/>
                    </a:solidFill>
                  </a:tcPr>
                </a:tc>
                <a:tc gridSpan="3">
                  <a:txBody>
                    <a:bodyPr/>
                    <a:lstStyle/>
                    <a:p>
                      <a:pPr algn="ctr">
                        <a:lnSpc>
                          <a:spcPct val="115000"/>
                        </a:lnSpc>
                        <a:spcAft>
                          <a:spcPts val="1000"/>
                        </a:spcAft>
                      </a:pPr>
                      <a:r>
                        <a:rPr lang="en-AU" sz="1200" b="1" dirty="0">
                          <a:solidFill>
                            <a:srgbClr val="FFFFFF"/>
                          </a:solidFill>
                          <a:effectLst/>
                          <a:latin typeface="+mj-lt"/>
                          <a:ea typeface="Times New Roman" panose="02020603050405020304" pitchFamily="18" charset="0"/>
                          <a:cs typeface="Times New Roman" panose="02020603050405020304" pitchFamily="18" charset="0"/>
                        </a:rPr>
                        <a:t>Open file</a:t>
                      </a:r>
                      <a:endParaRPr lang="en-AU" sz="1200" dirty="0">
                        <a:effectLst/>
                        <a:latin typeface="+mj-lt"/>
                        <a:ea typeface="Times New Roman" panose="02020603050405020304" pitchFamily="18" charset="0"/>
                        <a:cs typeface="Times New Roman" panose="02020603050405020304" pitchFamily="18" charset="0"/>
                      </a:endParaRPr>
                    </a:p>
                  </a:txBody>
                  <a:tcPr marL="77712" marR="77712" marT="54398" marB="54398">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A00"/>
                    </a:solidFill>
                  </a:tcPr>
                </a:tc>
                <a:tc hMerge="1">
                  <a:txBody>
                    <a:bodyPr/>
                    <a:lstStyle/>
                    <a:p>
                      <a:endParaRPr lang="en-AU"/>
                    </a:p>
                  </a:txBody>
                  <a:tcPr/>
                </a:tc>
                <a:tc hMerge="1">
                  <a:txBody>
                    <a:bodyPr/>
                    <a:lstStyle/>
                    <a:p>
                      <a:endParaRPr lang="en-AU"/>
                    </a:p>
                  </a:txBody>
                  <a:tcPr/>
                </a:tc>
                <a:tc gridSpan="4">
                  <a:txBody>
                    <a:bodyPr/>
                    <a:lstStyle/>
                    <a:p>
                      <a:pPr algn="ctr">
                        <a:lnSpc>
                          <a:spcPct val="115000"/>
                        </a:lnSpc>
                        <a:spcAft>
                          <a:spcPts val="1000"/>
                        </a:spcAft>
                      </a:pPr>
                      <a:r>
                        <a:rPr lang="en-AU" sz="1200" b="1" dirty="0">
                          <a:solidFill>
                            <a:srgbClr val="FFFFFF"/>
                          </a:solidFill>
                          <a:effectLst/>
                          <a:latin typeface="+mj-lt"/>
                          <a:ea typeface="Times New Roman" panose="02020603050405020304" pitchFamily="18" charset="0"/>
                          <a:cs typeface="Times New Roman" panose="02020603050405020304" pitchFamily="18" charset="0"/>
                        </a:rPr>
                        <a:t>Closed file</a:t>
                      </a:r>
                      <a:endParaRPr lang="en-AU" sz="1200" dirty="0">
                        <a:effectLst/>
                        <a:latin typeface="+mj-lt"/>
                        <a:ea typeface="Times New Roman" panose="02020603050405020304" pitchFamily="18" charset="0"/>
                        <a:cs typeface="Times New Roman" panose="02020603050405020304" pitchFamily="18" charset="0"/>
                      </a:endParaRPr>
                    </a:p>
                  </a:txBody>
                  <a:tcPr marL="77712" marR="77712" marT="54398" marB="54398">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316823663"/>
                  </a:ext>
                </a:extLst>
              </a:tr>
              <a:tr h="495865">
                <a:tc>
                  <a:txBody>
                    <a:bodyPr/>
                    <a:lstStyle/>
                    <a:p>
                      <a:pPr>
                        <a:lnSpc>
                          <a:spcPct val="115000"/>
                        </a:lnSpc>
                        <a:spcAft>
                          <a:spcPts val="1000"/>
                        </a:spcAft>
                      </a:pPr>
                      <a:r>
                        <a:rPr lang="en-AU" sz="1100" b="1" dirty="0">
                          <a:solidFill>
                            <a:schemeClr val="tx1"/>
                          </a:solidFill>
                          <a:effectLst/>
                          <a:latin typeface="+mj-lt"/>
                          <a:ea typeface="Times New Roman" panose="02020603050405020304" pitchFamily="18" charset="0"/>
                          <a:cs typeface="Times New Roman" panose="02020603050405020304" pitchFamily="18" charset="0"/>
                        </a:rPr>
                        <a:t>Planning Applications</a:t>
                      </a:r>
                    </a:p>
                  </a:txBody>
                  <a:tcPr marL="77712" marR="77712" marT="54398" marB="54398" anchor="ctr">
                    <a:lnL w="190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r>
                        <a:rPr kumimoji="0" lang="en-AU" sz="1100" b="1" i="0" u="none" strike="noStrike" kern="1200" cap="none" spc="0" normalizeH="0" baseline="0" noProof="0">
                          <a:ln>
                            <a:noFill/>
                          </a:ln>
                          <a:solidFill>
                            <a:schemeClr val="tx1"/>
                          </a:solidFill>
                          <a:effectLst/>
                          <a:uLnTx/>
                          <a:uFillTx/>
                          <a:latin typeface="+mj-lt"/>
                          <a:ea typeface="+mn-ea"/>
                          <a:cs typeface="+mn-cs"/>
                        </a:rPr>
                        <a:t>View</a:t>
                      </a:r>
                    </a:p>
                  </a:txBody>
                  <a:tcPr marL="77712" marR="77712" marT="54398" marB="54398"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r>
                        <a:rPr kumimoji="0" lang="en-AU" sz="1100" b="1" i="0" u="none" strike="noStrike" kern="1200" cap="none" spc="0" normalizeH="0" baseline="0" noProof="0">
                          <a:ln>
                            <a:noFill/>
                          </a:ln>
                          <a:solidFill>
                            <a:schemeClr val="tx1"/>
                          </a:solidFill>
                          <a:effectLst/>
                          <a:uLnTx/>
                          <a:uFillTx/>
                          <a:latin typeface="+mj-lt"/>
                          <a:ea typeface="+mn-ea"/>
                          <a:cs typeface="+mn-cs"/>
                        </a:rPr>
                        <a:t>Request copy</a:t>
                      </a:r>
                    </a:p>
                  </a:txBody>
                  <a:tcPr marL="77712" marR="77712" marT="54398" marB="54398"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r>
                        <a:rPr kumimoji="0" lang="en-AU" sz="1100" b="1" i="0" u="none" strike="noStrike" kern="1200" cap="none" spc="0" normalizeH="0" baseline="0" noProof="0">
                          <a:ln>
                            <a:noFill/>
                          </a:ln>
                          <a:solidFill>
                            <a:schemeClr val="tx1"/>
                          </a:solidFill>
                          <a:effectLst/>
                          <a:uLnTx/>
                          <a:uFillTx/>
                          <a:latin typeface="+mj-lt"/>
                          <a:ea typeface="+mn-ea"/>
                          <a:cs typeface="+mn-cs"/>
                        </a:rPr>
                        <a:t>Redact</a:t>
                      </a:r>
                    </a:p>
                  </a:txBody>
                  <a:tcPr marL="77712" marR="77712" marT="54398" marB="54398"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r>
                        <a:rPr kumimoji="0" lang="en-AU" sz="1100" b="1" i="0" u="none" strike="noStrike" kern="1200" cap="none" spc="0" normalizeH="0" baseline="0" noProof="0">
                          <a:ln>
                            <a:noFill/>
                          </a:ln>
                          <a:solidFill>
                            <a:schemeClr val="tx1"/>
                          </a:solidFill>
                          <a:effectLst/>
                          <a:uLnTx/>
                          <a:uFillTx/>
                          <a:latin typeface="+mj-lt"/>
                          <a:ea typeface="+mn-ea"/>
                          <a:cs typeface="+mn-cs"/>
                        </a:rPr>
                        <a:t>View</a:t>
                      </a:r>
                    </a:p>
                  </a:txBody>
                  <a:tcPr marL="77712" marR="77712" marT="54398" marB="54398"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r>
                        <a:rPr kumimoji="0" lang="en-AU" sz="1100" b="1" i="0" u="none" strike="noStrike" kern="1200" cap="none" spc="0" normalizeH="0" baseline="0" noProof="0" dirty="0">
                          <a:ln>
                            <a:noFill/>
                          </a:ln>
                          <a:solidFill>
                            <a:schemeClr val="tx1"/>
                          </a:solidFill>
                          <a:effectLst/>
                          <a:uLnTx/>
                          <a:uFillTx/>
                          <a:latin typeface="+mj-lt"/>
                          <a:ea typeface="+mn-ea"/>
                          <a:cs typeface="+mn-cs"/>
                        </a:rPr>
                        <a:t>Request copy</a:t>
                      </a:r>
                    </a:p>
                  </a:txBody>
                  <a:tcPr marL="77712" marR="77712" marT="54398" marB="54398"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r>
                        <a:rPr kumimoji="0" lang="en-AU" sz="1100" b="1" i="0" u="none" strike="noStrike" kern="1200" cap="none" spc="0" normalizeH="0" baseline="0" noProof="0" dirty="0">
                          <a:ln>
                            <a:noFill/>
                          </a:ln>
                          <a:solidFill>
                            <a:schemeClr val="tx1"/>
                          </a:solidFill>
                          <a:effectLst/>
                          <a:uLnTx/>
                          <a:uFillTx/>
                          <a:latin typeface="+mj-lt"/>
                          <a:ea typeface="+mn-ea"/>
                          <a:cs typeface="+mn-cs"/>
                        </a:rPr>
                        <a:t>Fee</a:t>
                      </a:r>
                    </a:p>
                  </a:txBody>
                  <a:tcPr marL="77712" marR="77712" marT="54398" marB="54398"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r>
                        <a:rPr kumimoji="0" lang="en-AU" sz="1100" b="1" i="0" u="none" strike="noStrike" kern="1200" cap="none" spc="0" normalizeH="0" baseline="0" noProof="0" dirty="0">
                          <a:ln>
                            <a:noFill/>
                          </a:ln>
                          <a:solidFill>
                            <a:schemeClr val="tx1"/>
                          </a:solidFill>
                          <a:effectLst/>
                          <a:uLnTx/>
                          <a:uFillTx/>
                          <a:latin typeface="+mj-lt"/>
                          <a:ea typeface="+mn-ea"/>
                          <a:cs typeface="+mn-cs"/>
                        </a:rPr>
                        <a:t>FOI</a:t>
                      </a:r>
                    </a:p>
                  </a:txBody>
                  <a:tcPr marL="77712" marR="77712" marT="54398" marB="54398"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576582"/>
                  </a:ext>
                </a:extLst>
              </a:tr>
              <a:tr h="361889">
                <a:tc>
                  <a:txBody>
                    <a:bodyPr/>
                    <a:lstStyle/>
                    <a:p>
                      <a:pPr>
                        <a:lnSpc>
                          <a:spcPct val="115000"/>
                        </a:lnSpc>
                        <a:spcAft>
                          <a:spcPts val="1000"/>
                        </a:spcAft>
                      </a:pPr>
                      <a:r>
                        <a:rPr lang="en-AU" sz="1000" dirty="0">
                          <a:solidFill>
                            <a:schemeClr val="tx1"/>
                          </a:solidFill>
                          <a:effectLst/>
                          <a:latin typeface="+mn-lt"/>
                          <a:ea typeface="Times New Roman" panose="02020603050405020304" pitchFamily="18" charset="0"/>
                          <a:cs typeface="Times New Roman" panose="02020603050405020304" pitchFamily="18" charset="0"/>
                        </a:rPr>
                        <a:t>Application Form</a:t>
                      </a:r>
                    </a:p>
                  </a:txBody>
                  <a:tcPr marL="77712" marR="77712" marT="54398" marB="54398" anchor="ctr">
                    <a:lnL w="190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7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7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4963277"/>
                  </a:ext>
                </a:extLst>
              </a:tr>
              <a:tr h="361889">
                <a:tc>
                  <a:txBody>
                    <a:bodyPr/>
                    <a:lstStyle/>
                    <a:p>
                      <a:pPr>
                        <a:lnSpc>
                          <a:spcPct val="115000"/>
                        </a:lnSpc>
                        <a:spcAft>
                          <a:spcPts val="1000"/>
                        </a:spcAft>
                      </a:pPr>
                      <a:r>
                        <a:rPr lang="en-AU" sz="1000" dirty="0">
                          <a:solidFill>
                            <a:schemeClr val="tx1"/>
                          </a:solidFill>
                          <a:effectLst/>
                          <a:latin typeface="+mn-lt"/>
                          <a:ea typeface="Times New Roman" panose="02020603050405020304" pitchFamily="18" charset="0"/>
                          <a:cs typeface="Times New Roman" panose="02020603050405020304" pitchFamily="18" charset="0"/>
                        </a:rPr>
                        <a:t>Title &amp; Registered Search Statement</a:t>
                      </a:r>
                    </a:p>
                  </a:txBody>
                  <a:tcPr marL="77712" marR="77712" marT="54398" marB="54398" anchor="ctr">
                    <a:lnL w="190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7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7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2662137"/>
                  </a:ext>
                </a:extLst>
              </a:tr>
              <a:tr h="533798">
                <a:tc>
                  <a:txBody>
                    <a:bodyPr/>
                    <a:lstStyle/>
                    <a:p>
                      <a:pPr>
                        <a:lnSpc>
                          <a:spcPct val="115000"/>
                        </a:lnSpc>
                        <a:spcAft>
                          <a:spcPts val="1000"/>
                        </a:spcAft>
                      </a:pPr>
                      <a:r>
                        <a:rPr lang="en-AU" sz="1000" dirty="0">
                          <a:solidFill>
                            <a:schemeClr val="tx1"/>
                          </a:solidFill>
                          <a:effectLst/>
                          <a:latin typeface="+mn-lt"/>
                          <a:ea typeface="Times New Roman" panose="02020603050405020304" pitchFamily="18" charset="0"/>
                          <a:cs typeface="Times New Roman" panose="02020603050405020304" pitchFamily="18" charset="0"/>
                        </a:rPr>
                        <a:t>Covenants or Section 173 Agreements</a:t>
                      </a:r>
                    </a:p>
                  </a:txBody>
                  <a:tcPr marL="77712" marR="77712" marT="54398" marB="54398" anchor="ctr">
                    <a:lnL w="190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7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7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9921952"/>
                  </a:ext>
                </a:extLst>
              </a:tr>
              <a:tr h="361889">
                <a:tc>
                  <a:txBody>
                    <a:bodyPr/>
                    <a:lstStyle/>
                    <a:p>
                      <a:pPr>
                        <a:lnSpc>
                          <a:spcPct val="115000"/>
                        </a:lnSpc>
                        <a:spcAft>
                          <a:spcPts val="1000"/>
                        </a:spcAft>
                      </a:pPr>
                      <a:r>
                        <a:rPr lang="en-AU" sz="1000" dirty="0">
                          <a:solidFill>
                            <a:schemeClr val="tx1"/>
                          </a:solidFill>
                          <a:effectLst/>
                          <a:latin typeface="+mn-lt"/>
                          <a:ea typeface="Times New Roman" panose="02020603050405020304" pitchFamily="18" charset="0"/>
                          <a:cs typeface="Times New Roman" panose="02020603050405020304" pitchFamily="18" charset="0"/>
                        </a:rPr>
                        <a:t>Submitted Plans</a:t>
                      </a:r>
                    </a:p>
                  </a:txBody>
                  <a:tcPr marL="77712" marR="77712" marT="54398" marB="54398" anchor="ctr">
                    <a:lnL w="190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7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7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2096898"/>
                  </a:ext>
                </a:extLst>
              </a:tr>
              <a:tr h="533798">
                <a:tc>
                  <a:txBody>
                    <a:bodyPr/>
                    <a:lstStyle/>
                    <a:p>
                      <a:pPr>
                        <a:lnSpc>
                          <a:spcPct val="115000"/>
                        </a:lnSpc>
                        <a:spcAft>
                          <a:spcPts val="1000"/>
                        </a:spcAft>
                      </a:pPr>
                      <a:r>
                        <a:rPr lang="en-AU" sz="1000" dirty="0">
                          <a:solidFill>
                            <a:schemeClr val="tx1"/>
                          </a:solidFill>
                          <a:effectLst/>
                          <a:latin typeface="+mn-lt"/>
                          <a:ea typeface="Times New Roman" panose="02020603050405020304" pitchFamily="18" charset="0"/>
                          <a:cs typeface="Times New Roman" panose="02020603050405020304" pitchFamily="18" charset="0"/>
                        </a:rPr>
                        <a:t>Reports (</a:t>
                      </a:r>
                      <a:r>
                        <a:rPr lang="en-AU" sz="1000" dirty="0" err="1">
                          <a:solidFill>
                            <a:schemeClr val="tx1"/>
                          </a:solidFill>
                          <a:effectLst/>
                          <a:latin typeface="+mn-lt"/>
                          <a:ea typeface="Times New Roman" panose="02020603050405020304" pitchFamily="18" charset="0"/>
                          <a:cs typeface="Times New Roman" panose="02020603050405020304" pitchFamily="18" charset="0"/>
                        </a:rPr>
                        <a:t>ie</a:t>
                      </a:r>
                      <a:r>
                        <a:rPr lang="en-AU" sz="1000" dirty="0">
                          <a:solidFill>
                            <a:schemeClr val="tx1"/>
                          </a:solidFill>
                          <a:effectLst/>
                          <a:latin typeface="+mn-lt"/>
                          <a:ea typeface="Times New Roman" panose="02020603050405020304" pitchFamily="18" charset="0"/>
                          <a:cs typeface="Times New Roman" panose="02020603050405020304" pitchFamily="18" charset="0"/>
                        </a:rPr>
                        <a:t> Traffic, Town Planning, ESD, Arborist etc)</a:t>
                      </a:r>
                    </a:p>
                  </a:txBody>
                  <a:tcPr marL="77712" marR="77712" marT="54398" marB="54398" anchor="ctr">
                    <a:lnL w="190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7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7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4896341"/>
                  </a:ext>
                </a:extLst>
              </a:tr>
              <a:tr h="361889">
                <a:tc>
                  <a:txBody>
                    <a:bodyPr/>
                    <a:lstStyle/>
                    <a:p>
                      <a:pPr>
                        <a:lnSpc>
                          <a:spcPct val="115000"/>
                        </a:lnSpc>
                        <a:spcAft>
                          <a:spcPts val="1000"/>
                        </a:spcAft>
                      </a:pPr>
                      <a:r>
                        <a:rPr lang="en-AU" sz="1000" dirty="0">
                          <a:solidFill>
                            <a:schemeClr val="tx1"/>
                          </a:solidFill>
                          <a:effectLst/>
                          <a:latin typeface="+mn-lt"/>
                          <a:ea typeface="Times New Roman" panose="02020603050405020304" pitchFamily="18" charset="0"/>
                          <a:cs typeface="Times New Roman" panose="02020603050405020304" pitchFamily="18" charset="0"/>
                        </a:rPr>
                        <a:t>Cultural Heritage Management Plan**</a:t>
                      </a:r>
                    </a:p>
                  </a:txBody>
                  <a:tcPr marL="77712" marR="77712" marT="54398" marB="54398" anchor="ctr">
                    <a:lnL w="190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6298693"/>
                  </a:ext>
                </a:extLst>
              </a:tr>
              <a:tr h="361889">
                <a:tc>
                  <a:txBody>
                    <a:bodyPr/>
                    <a:lstStyle/>
                    <a:p>
                      <a:pPr>
                        <a:lnSpc>
                          <a:spcPct val="115000"/>
                        </a:lnSpc>
                        <a:spcAft>
                          <a:spcPts val="1000"/>
                        </a:spcAft>
                      </a:pPr>
                      <a:r>
                        <a:rPr lang="en-AU" sz="1000" dirty="0">
                          <a:solidFill>
                            <a:schemeClr val="tx1"/>
                          </a:solidFill>
                          <a:effectLst/>
                          <a:latin typeface="+mn-lt"/>
                          <a:ea typeface="Times New Roman" panose="02020603050405020304" pitchFamily="18" charset="0"/>
                          <a:cs typeface="Times New Roman" panose="02020603050405020304" pitchFamily="18" charset="0"/>
                        </a:rPr>
                        <a:t>Objections / Petitions</a:t>
                      </a:r>
                    </a:p>
                  </a:txBody>
                  <a:tcPr marL="77712" marR="77712" marT="54398" marB="54398" anchor="ctr">
                    <a:lnL w="190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7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5048369"/>
                  </a:ext>
                </a:extLst>
              </a:tr>
              <a:tr h="533798">
                <a:tc>
                  <a:txBody>
                    <a:bodyPr/>
                    <a:lstStyle/>
                    <a:p>
                      <a:pPr>
                        <a:lnSpc>
                          <a:spcPct val="115000"/>
                        </a:lnSpc>
                        <a:spcAft>
                          <a:spcPts val="1000"/>
                        </a:spcAft>
                      </a:pPr>
                      <a:r>
                        <a:rPr lang="en-AU" sz="1000" dirty="0">
                          <a:solidFill>
                            <a:schemeClr val="tx1"/>
                          </a:solidFill>
                          <a:effectLst/>
                          <a:latin typeface="+mn-lt"/>
                          <a:ea typeface="Times New Roman" panose="02020603050405020304" pitchFamily="18" charset="0"/>
                          <a:cs typeface="Times New Roman" panose="02020603050405020304" pitchFamily="18" charset="0"/>
                        </a:rPr>
                        <a:t>External Referral comments (S52/ S55)</a:t>
                      </a:r>
                    </a:p>
                  </a:txBody>
                  <a:tcPr marL="77712" marR="77712" marT="54398" marB="54398" anchor="ctr">
                    <a:lnL w="190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chemeClr val="tx1"/>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0243080"/>
                  </a:ext>
                </a:extLst>
              </a:tr>
              <a:tr h="361889">
                <a:tc>
                  <a:txBody>
                    <a:bodyPr/>
                    <a:lstStyle/>
                    <a:p>
                      <a:pPr>
                        <a:lnSpc>
                          <a:spcPct val="115000"/>
                        </a:lnSpc>
                        <a:spcAft>
                          <a:spcPts val="1000"/>
                        </a:spcAft>
                      </a:pPr>
                      <a:r>
                        <a:rPr lang="en-AU" sz="1000" dirty="0">
                          <a:solidFill>
                            <a:schemeClr val="tx1"/>
                          </a:solidFill>
                          <a:effectLst/>
                          <a:latin typeface="+mn-lt"/>
                          <a:ea typeface="Times New Roman" panose="02020603050405020304" pitchFamily="18" charset="0"/>
                          <a:cs typeface="Times New Roman" panose="02020603050405020304" pitchFamily="18" charset="0"/>
                        </a:rPr>
                        <a:t>Internal Referral comments</a:t>
                      </a:r>
                    </a:p>
                  </a:txBody>
                  <a:tcPr marL="77712" marR="77712" marT="54398" marB="54398" anchor="ctr">
                    <a:lnL w="190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984099"/>
                  </a:ext>
                </a:extLst>
              </a:tr>
              <a:tr h="361889">
                <a:tc>
                  <a:txBody>
                    <a:bodyPr/>
                    <a:lstStyle/>
                    <a:p>
                      <a:pPr>
                        <a:lnSpc>
                          <a:spcPct val="115000"/>
                        </a:lnSpc>
                        <a:spcAft>
                          <a:spcPts val="1000"/>
                        </a:spcAft>
                      </a:pPr>
                      <a:r>
                        <a:rPr lang="en-AU" sz="1000" dirty="0">
                          <a:solidFill>
                            <a:schemeClr val="tx1"/>
                          </a:solidFill>
                          <a:effectLst/>
                          <a:latin typeface="+mn-lt"/>
                          <a:ea typeface="Times New Roman" panose="02020603050405020304" pitchFamily="18" charset="0"/>
                          <a:cs typeface="Times New Roman" panose="02020603050405020304" pitchFamily="18" charset="0"/>
                        </a:rPr>
                        <a:t>Request for Further Information letter</a:t>
                      </a:r>
                    </a:p>
                  </a:txBody>
                  <a:tcPr marL="77712" marR="77712" marT="54398" marB="54398" anchor="ctr">
                    <a:lnL w="190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1082025"/>
                  </a:ext>
                </a:extLst>
              </a:tr>
              <a:tr h="533798">
                <a:tc>
                  <a:txBody>
                    <a:bodyPr/>
                    <a:lstStyle/>
                    <a:p>
                      <a:pPr>
                        <a:lnSpc>
                          <a:spcPct val="115000"/>
                        </a:lnSpc>
                        <a:spcAft>
                          <a:spcPts val="1000"/>
                        </a:spcAft>
                      </a:pPr>
                      <a:r>
                        <a:rPr lang="en-AU" sz="1000" dirty="0">
                          <a:solidFill>
                            <a:schemeClr val="tx1"/>
                          </a:solidFill>
                          <a:effectLst/>
                          <a:latin typeface="+mn-lt"/>
                          <a:ea typeface="Times New Roman" panose="02020603050405020304" pitchFamily="18" charset="0"/>
                          <a:cs typeface="Times New Roman" panose="02020603050405020304" pitchFamily="18" charset="0"/>
                        </a:rPr>
                        <a:t>Correspondence between Council and Applicant / Objectors</a:t>
                      </a:r>
                    </a:p>
                  </a:txBody>
                  <a:tcPr marL="77712" marR="77712" marT="54398" marB="54398" anchor="ctr">
                    <a:lnL w="190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chemeClr val="tx1"/>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9980091"/>
                  </a:ext>
                </a:extLst>
              </a:tr>
              <a:tr h="361889">
                <a:tc>
                  <a:txBody>
                    <a:bodyPr/>
                    <a:lstStyle/>
                    <a:p>
                      <a:pPr>
                        <a:lnSpc>
                          <a:spcPct val="115000"/>
                        </a:lnSpc>
                        <a:spcAft>
                          <a:spcPts val="1000"/>
                        </a:spcAft>
                      </a:pPr>
                      <a:r>
                        <a:rPr lang="en-AU" sz="1000" dirty="0">
                          <a:solidFill>
                            <a:schemeClr val="tx1"/>
                          </a:solidFill>
                          <a:effectLst/>
                          <a:latin typeface="+mn-lt"/>
                          <a:ea typeface="Times New Roman" panose="02020603050405020304" pitchFamily="18" charset="0"/>
                          <a:cs typeface="Times New Roman" panose="02020603050405020304" pitchFamily="18" charset="0"/>
                        </a:rPr>
                        <a:t>Delegate / Council Report</a:t>
                      </a:r>
                    </a:p>
                  </a:txBody>
                  <a:tcPr marL="77712" marR="77712" marT="54398" marB="54398" anchor="ctr">
                    <a:lnL w="190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chemeClr val="tx1"/>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7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3982972"/>
                  </a:ext>
                </a:extLst>
              </a:tr>
              <a:tr h="533798">
                <a:tc>
                  <a:txBody>
                    <a:bodyPr/>
                    <a:lstStyle/>
                    <a:p>
                      <a:pPr>
                        <a:lnSpc>
                          <a:spcPct val="115000"/>
                        </a:lnSpc>
                        <a:spcAft>
                          <a:spcPts val="1000"/>
                        </a:spcAft>
                      </a:pPr>
                      <a:r>
                        <a:rPr lang="en-AU" sz="1000" dirty="0">
                          <a:solidFill>
                            <a:schemeClr val="tx1"/>
                          </a:solidFill>
                          <a:effectLst/>
                          <a:latin typeface="+mn-lt"/>
                          <a:ea typeface="Times New Roman" panose="02020603050405020304" pitchFamily="18" charset="0"/>
                          <a:cs typeface="Times New Roman" panose="02020603050405020304" pitchFamily="18" charset="0"/>
                        </a:rPr>
                        <a:t>Planning Permit or Amended Planning Permit</a:t>
                      </a:r>
                    </a:p>
                  </a:txBody>
                  <a:tcPr marL="77712" marR="77712" marT="54398" marB="54398" anchor="ctr">
                    <a:lnL w="190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chemeClr val="tx1"/>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7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7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4585943"/>
                  </a:ext>
                </a:extLst>
              </a:tr>
              <a:tr h="361889">
                <a:tc>
                  <a:txBody>
                    <a:bodyPr/>
                    <a:lstStyle/>
                    <a:p>
                      <a:pPr>
                        <a:lnSpc>
                          <a:spcPct val="115000"/>
                        </a:lnSpc>
                        <a:spcAft>
                          <a:spcPts val="1000"/>
                        </a:spcAft>
                      </a:pPr>
                      <a:r>
                        <a:rPr lang="en-AU" sz="1000" dirty="0">
                          <a:solidFill>
                            <a:schemeClr val="tx1"/>
                          </a:solidFill>
                          <a:effectLst/>
                          <a:latin typeface="+mn-lt"/>
                          <a:ea typeface="Times New Roman" panose="02020603050405020304" pitchFamily="18" charset="0"/>
                          <a:cs typeface="Times New Roman" panose="02020603050405020304" pitchFamily="18" charset="0"/>
                        </a:rPr>
                        <a:t>Endorsed Plans</a:t>
                      </a:r>
                    </a:p>
                  </a:txBody>
                  <a:tcPr marL="77712" marR="77712" marT="54398" marB="54398" anchor="ctr">
                    <a:lnL w="190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7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7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0895853"/>
                  </a:ext>
                </a:extLst>
              </a:tr>
              <a:tr h="533798">
                <a:tc>
                  <a:txBody>
                    <a:bodyPr/>
                    <a:lstStyle/>
                    <a:p>
                      <a:pPr>
                        <a:lnSpc>
                          <a:spcPct val="115000"/>
                        </a:lnSpc>
                        <a:spcAft>
                          <a:spcPts val="1000"/>
                        </a:spcAft>
                      </a:pPr>
                      <a:r>
                        <a:rPr lang="en-AU" sz="1000" dirty="0">
                          <a:solidFill>
                            <a:schemeClr val="tx1"/>
                          </a:solidFill>
                          <a:effectLst/>
                          <a:latin typeface="+mn-lt"/>
                          <a:ea typeface="Times New Roman" panose="02020603050405020304" pitchFamily="18" charset="0"/>
                          <a:cs typeface="Times New Roman" panose="02020603050405020304" pitchFamily="18" charset="0"/>
                        </a:rPr>
                        <a:t>Notice of Refusal to Grant a Planning Permit</a:t>
                      </a:r>
                    </a:p>
                  </a:txBody>
                  <a:tcPr marL="77712" marR="77712" marT="54398" marB="54398" anchor="ctr">
                    <a:lnL w="190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chemeClr val="tx1"/>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7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7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5527469"/>
                  </a:ext>
                </a:extLst>
              </a:tr>
              <a:tr h="533798">
                <a:tc>
                  <a:txBody>
                    <a:bodyPr/>
                    <a:lstStyle/>
                    <a:p>
                      <a:pPr>
                        <a:lnSpc>
                          <a:spcPct val="115000"/>
                        </a:lnSpc>
                        <a:spcAft>
                          <a:spcPts val="1000"/>
                        </a:spcAft>
                      </a:pPr>
                      <a:r>
                        <a:rPr lang="en-AU" sz="1000" dirty="0">
                          <a:solidFill>
                            <a:schemeClr val="tx1"/>
                          </a:solidFill>
                          <a:effectLst/>
                          <a:latin typeface="+mn-lt"/>
                          <a:ea typeface="Times New Roman" panose="02020603050405020304" pitchFamily="18" charset="0"/>
                          <a:cs typeface="Times New Roman" panose="02020603050405020304" pitchFamily="18" charset="0"/>
                        </a:rPr>
                        <a:t>Notice of Decision to Grant a Planning Permit</a:t>
                      </a:r>
                    </a:p>
                  </a:txBody>
                  <a:tcPr marL="77712" marR="77712" marT="54398" marB="54398" anchor="ctr">
                    <a:lnL w="190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7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6032109"/>
                  </a:ext>
                </a:extLst>
              </a:tr>
              <a:tr h="361889">
                <a:tc>
                  <a:txBody>
                    <a:bodyPr/>
                    <a:lstStyle/>
                    <a:p>
                      <a:pPr>
                        <a:lnSpc>
                          <a:spcPct val="115000"/>
                        </a:lnSpc>
                        <a:spcAft>
                          <a:spcPts val="1000"/>
                        </a:spcAft>
                      </a:pPr>
                      <a:r>
                        <a:rPr lang="en-AU" sz="1000" dirty="0">
                          <a:solidFill>
                            <a:schemeClr val="tx1"/>
                          </a:solidFill>
                          <a:effectLst/>
                          <a:latin typeface="+mn-lt"/>
                          <a:ea typeface="Times New Roman" panose="02020603050405020304" pitchFamily="18" charset="0"/>
                          <a:cs typeface="Times New Roman" panose="02020603050405020304" pitchFamily="18" charset="0"/>
                        </a:rPr>
                        <a:t>VCAT Order</a:t>
                      </a:r>
                    </a:p>
                  </a:txBody>
                  <a:tcPr marL="77712" marR="77712" marT="54398" marB="54398" anchor="ctr">
                    <a:lnL w="190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4988258"/>
                  </a:ext>
                </a:extLst>
              </a:tr>
              <a:tr h="361889">
                <a:tc>
                  <a:txBody>
                    <a:bodyPr/>
                    <a:lstStyle/>
                    <a:p>
                      <a:pPr>
                        <a:lnSpc>
                          <a:spcPct val="115000"/>
                        </a:lnSpc>
                        <a:spcAft>
                          <a:spcPts val="1000"/>
                        </a:spcAft>
                      </a:pPr>
                      <a:r>
                        <a:rPr lang="en-AU" sz="1000" b="0" dirty="0">
                          <a:solidFill>
                            <a:schemeClr val="tx1"/>
                          </a:solidFill>
                          <a:effectLst/>
                          <a:latin typeface="+mj-lt"/>
                          <a:ea typeface="Times New Roman" panose="02020603050405020304" pitchFamily="18" charset="0"/>
                          <a:cs typeface="Times New Roman" panose="02020603050405020304" pitchFamily="18" charset="0"/>
                        </a:rPr>
                        <a:t>Other documents requested</a:t>
                      </a:r>
                    </a:p>
                  </a:txBody>
                  <a:tcPr marL="77712" marR="77712" marT="54398" marB="54398" anchor="ctr">
                    <a:lnL w="19050" cap="flat" cmpd="sng" algn="ctr">
                      <a:noFill/>
                      <a:prstDash val="solid"/>
                      <a:round/>
                      <a:headEnd type="none" w="med" len="med"/>
                      <a:tailEnd type="none" w="med" len="med"/>
                    </a:lnL>
                    <a:lnR w="5715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chemeClr val="tx1"/>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chemeClr val="tx1"/>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chemeClr val="tx1"/>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chemeClr val="tx1"/>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0986537"/>
                  </a:ext>
                </a:extLst>
              </a:tr>
              <a:tr h="361889">
                <a:tc>
                  <a:txBody>
                    <a:bodyPr/>
                    <a:lstStyle/>
                    <a:p>
                      <a:pPr>
                        <a:lnSpc>
                          <a:spcPct val="115000"/>
                        </a:lnSpc>
                        <a:spcAft>
                          <a:spcPts val="1000"/>
                        </a:spcAft>
                      </a:pPr>
                      <a:r>
                        <a:rPr lang="en-AU" sz="1000" dirty="0">
                          <a:solidFill>
                            <a:schemeClr val="tx1"/>
                          </a:solidFill>
                          <a:effectLst/>
                          <a:latin typeface="+mn-lt"/>
                          <a:ea typeface="Times New Roman" panose="02020603050405020304" pitchFamily="18" charset="0"/>
                          <a:cs typeface="Times New Roman" panose="02020603050405020304" pitchFamily="18" charset="0"/>
                        </a:rPr>
                        <a:t>Development Plans</a:t>
                      </a:r>
                    </a:p>
                  </a:txBody>
                  <a:tcPr marL="77712" marR="77712" marT="54398" marB="54398" anchor="ctr">
                    <a:lnL w="190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7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1180266"/>
                  </a:ext>
                </a:extLst>
              </a:tr>
              <a:tr h="361889">
                <a:tc>
                  <a:txBody>
                    <a:bodyPr/>
                    <a:lstStyle/>
                    <a:p>
                      <a:pPr>
                        <a:lnSpc>
                          <a:spcPct val="115000"/>
                        </a:lnSpc>
                        <a:spcAft>
                          <a:spcPts val="1000"/>
                        </a:spcAft>
                      </a:pPr>
                      <a:r>
                        <a:rPr lang="en-AU" sz="1000" dirty="0">
                          <a:solidFill>
                            <a:schemeClr val="tx1"/>
                          </a:solidFill>
                          <a:effectLst/>
                          <a:latin typeface="+mn-lt"/>
                          <a:ea typeface="Times New Roman" panose="02020603050405020304" pitchFamily="18" charset="0"/>
                          <a:cs typeface="Times New Roman" panose="02020603050405020304" pitchFamily="18" charset="0"/>
                        </a:rPr>
                        <a:t>Design Guidelines</a:t>
                      </a:r>
                    </a:p>
                  </a:txBody>
                  <a:tcPr marL="77712" marR="77712" marT="54398" marB="54398" anchor="ctr">
                    <a:lnL w="190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7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008A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rgbClr val="C00000"/>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marL="0" marR="0" lvl="0" indent="0" algn="ctr" defTabSz="687143" rtl="0" eaLnBrk="1" fontAlgn="auto" latinLnBrk="0" hangingPunct="1">
                        <a:lnSpc>
                          <a:spcPct val="100000"/>
                        </a:lnSpc>
                        <a:spcBef>
                          <a:spcPts val="400"/>
                        </a:spcBef>
                        <a:spcAft>
                          <a:spcPts val="400"/>
                        </a:spcAft>
                        <a:buClrTx/>
                        <a:buSzTx/>
                        <a:buFontTx/>
                        <a:buNone/>
                        <a:tabLst/>
                        <a:defRPr/>
                      </a:pPr>
                      <a:endParaRPr kumimoji="0" lang="en-AU" sz="1000" b="0" i="0" u="none" strike="noStrike" kern="1200" cap="none" spc="0" normalizeH="0" baseline="0" noProof="0" dirty="0">
                        <a:ln>
                          <a:noFill/>
                        </a:ln>
                        <a:solidFill>
                          <a:schemeClr val="tx1"/>
                        </a:solidFill>
                        <a:effectLst/>
                        <a:uLnTx/>
                        <a:uFillTx/>
                        <a:latin typeface="Wingdings" panose="05000000000000000000" pitchFamily="2" charset="2"/>
                        <a:ea typeface="+mn-ea"/>
                        <a:cs typeface="+mn-cs"/>
                      </a:endParaRPr>
                    </a:p>
                  </a:txBody>
                  <a:tcPr marL="77712" marR="77712" marT="31085" marB="31085" anchor="ctr">
                    <a:lnL w="571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1841092"/>
                  </a:ext>
                </a:extLst>
              </a:tr>
            </a:tbl>
          </a:graphicData>
        </a:graphic>
      </p:graphicFrame>
      <p:pic>
        <p:nvPicPr>
          <p:cNvPr id="3" name="Picture 2" descr="Open file, Application form, can view">
            <a:extLst>
              <a:ext uri="{FF2B5EF4-FFF2-40B4-BE49-F238E27FC236}">
                <a16:creationId xmlns:a16="http://schemas.microsoft.com/office/drawing/2014/main" id="{727E5B32-108A-F711-99AA-7E74118FE25B}"/>
              </a:ext>
            </a:extLst>
          </p:cNvPr>
          <p:cNvPicPr>
            <a:picLocks noGrp="1" noRot="1" noChangeAspect="1" noMove="1" noResize="1" noEditPoints="1" noAdjustHandles="1" noChangeArrowheads="1" noChangeShapeType="1" noCrop="1"/>
          </p:cNvPicPr>
          <p:nvPr/>
        </p:nvPicPr>
        <p:blipFill>
          <a:blip r:embed="rId5"/>
          <a:stretch>
            <a:fillRect/>
          </a:stretch>
        </p:blipFill>
        <p:spPr>
          <a:xfrm>
            <a:off x="3177275" y="1679722"/>
            <a:ext cx="262151" cy="274344"/>
          </a:xfrm>
          <a:prstGeom prst="rect">
            <a:avLst/>
          </a:prstGeom>
        </p:spPr>
      </p:pic>
      <p:pic>
        <p:nvPicPr>
          <p:cNvPr id="20" name="Picture 19" descr="Open file, Application form, can request copy">
            <a:extLst>
              <a:ext uri="{FF2B5EF4-FFF2-40B4-BE49-F238E27FC236}">
                <a16:creationId xmlns:a16="http://schemas.microsoft.com/office/drawing/2014/main" id="{9E256C81-0DE6-EBB1-E625-4389514B0B31}"/>
              </a:ext>
            </a:extLst>
          </p:cNvPr>
          <p:cNvPicPr>
            <a:picLocks noGrp="1" noRot="1" noChangeAspect="1" noMove="1" noResize="1" noEditPoints="1" noAdjustHandles="1" noChangeArrowheads="1" noChangeShapeType="1" noCrop="1"/>
          </p:cNvPicPr>
          <p:nvPr/>
        </p:nvPicPr>
        <p:blipFill>
          <a:blip r:embed="rId5"/>
          <a:stretch>
            <a:fillRect/>
          </a:stretch>
        </p:blipFill>
        <p:spPr>
          <a:xfrm>
            <a:off x="3779837" y="1690688"/>
            <a:ext cx="262151" cy="274344"/>
          </a:xfrm>
          <a:prstGeom prst="rect">
            <a:avLst/>
          </a:prstGeom>
        </p:spPr>
      </p:pic>
      <p:pic>
        <p:nvPicPr>
          <p:cNvPr id="26" name="Picture 25" descr="Open file, Application form, can redact">
            <a:extLst>
              <a:ext uri="{FF2B5EF4-FFF2-40B4-BE49-F238E27FC236}">
                <a16:creationId xmlns:a16="http://schemas.microsoft.com/office/drawing/2014/main" id="{00B4A9FB-F86A-AA1B-B635-07117F9EA610}"/>
              </a:ext>
            </a:extLst>
          </p:cNvPr>
          <p:cNvPicPr>
            <a:picLocks noGrp="1" noRot="1" noChangeAspect="1" noMove="1" noResize="1" noEditPoints="1" noAdjustHandles="1" noChangeArrowheads="1" noChangeShapeType="1" noCrop="1"/>
          </p:cNvPicPr>
          <p:nvPr/>
        </p:nvPicPr>
        <p:blipFill>
          <a:blip r:embed="rId5"/>
          <a:stretch>
            <a:fillRect/>
          </a:stretch>
        </p:blipFill>
        <p:spPr>
          <a:xfrm>
            <a:off x="4513262" y="1690688"/>
            <a:ext cx="262151" cy="274344"/>
          </a:xfrm>
          <a:prstGeom prst="rect">
            <a:avLst/>
          </a:prstGeom>
        </p:spPr>
      </p:pic>
      <p:pic>
        <p:nvPicPr>
          <p:cNvPr id="72" name="Picture 71" descr="Closed file, Application form, can not view">
            <a:extLst>
              <a:ext uri="{FF2B5EF4-FFF2-40B4-BE49-F238E27FC236}">
                <a16:creationId xmlns:a16="http://schemas.microsoft.com/office/drawing/2014/main" id="{9B32954F-40D2-12D9-5E55-AAF352A17735}"/>
              </a:ext>
            </a:extLst>
          </p:cNvPr>
          <p:cNvPicPr>
            <a:picLocks noGrp="1" noRot="1" noChangeAspect="1" noMove="1" noResize="1" noEditPoints="1" noAdjustHandles="1" noChangeArrowheads="1" noChangeShapeType="1" noCrop="1"/>
          </p:cNvPicPr>
          <p:nvPr/>
        </p:nvPicPr>
        <p:blipFill>
          <a:blip r:embed="rId6"/>
          <a:stretch>
            <a:fillRect/>
          </a:stretch>
        </p:blipFill>
        <p:spPr>
          <a:xfrm>
            <a:off x="5120413" y="1690501"/>
            <a:ext cx="237765" cy="274344"/>
          </a:xfrm>
          <a:prstGeom prst="rect">
            <a:avLst/>
          </a:prstGeom>
        </p:spPr>
      </p:pic>
      <p:pic>
        <p:nvPicPr>
          <p:cNvPr id="73" name="Picture 72" descr="Closed file, Application form, can not request copy">
            <a:extLst>
              <a:ext uri="{FF2B5EF4-FFF2-40B4-BE49-F238E27FC236}">
                <a16:creationId xmlns:a16="http://schemas.microsoft.com/office/drawing/2014/main" id="{5F122897-0C6C-B783-5E88-F09DB904972A}"/>
              </a:ext>
            </a:extLst>
          </p:cNvPr>
          <p:cNvPicPr>
            <a:picLocks noGrp="1" noRot="1" noChangeAspect="1" noMove="1" noResize="1" noEditPoints="1" noAdjustHandles="1" noChangeArrowheads="1" noChangeShapeType="1" noCrop="1"/>
          </p:cNvPicPr>
          <p:nvPr/>
        </p:nvPicPr>
        <p:blipFill>
          <a:blip r:embed="rId6"/>
          <a:stretch>
            <a:fillRect/>
          </a:stretch>
        </p:blipFill>
        <p:spPr>
          <a:xfrm>
            <a:off x="5768877" y="1690501"/>
            <a:ext cx="237765" cy="274344"/>
          </a:xfrm>
          <a:prstGeom prst="rect">
            <a:avLst/>
          </a:prstGeom>
        </p:spPr>
      </p:pic>
      <p:pic>
        <p:nvPicPr>
          <p:cNvPr id="44" name="Picture 43" descr="Closed file, Application form, covered under FOI">
            <a:extLst>
              <a:ext uri="{FF2B5EF4-FFF2-40B4-BE49-F238E27FC236}">
                <a16:creationId xmlns:a16="http://schemas.microsoft.com/office/drawing/2014/main" id="{A517A6EA-BF0D-890F-0ED0-74625BA92280}"/>
              </a:ext>
            </a:extLst>
          </p:cNvPr>
          <p:cNvPicPr>
            <a:picLocks noGrp="1" noRot="1" noChangeAspect="1" noMove="1" noResize="1" noEditPoints="1" noAdjustHandles="1" noChangeArrowheads="1" noChangeShapeType="1" noCrop="1"/>
          </p:cNvPicPr>
          <p:nvPr/>
        </p:nvPicPr>
        <p:blipFill>
          <a:blip r:embed="rId5"/>
          <a:stretch>
            <a:fillRect/>
          </a:stretch>
        </p:blipFill>
        <p:spPr>
          <a:xfrm>
            <a:off x="6889749" y="1679722"/>
            <a:ext cx="262151" cy="274344"/>
          </a:xfrm>
          <a:prstGeom prst="rect">
            <a:avLst/>
          </a:prstGeom>
        </p:spPr>
      </p:pic>
      <p:pic>
        <p:nvPicPr>
          <p:cNvPr id="4" name="Picture 3" descr="Open file, Title &amp; Registered Search Statement, can view">
            <a:extLst>
              <a:ext uri="{FF2B5EF4-FFF2-40B4-BE49-F238E27FC236}">
                <a16:creationId xmlns:a16="http://schemas.microsoft.com/office/drawing/2014/main" id="{A973E4E5-1769-FFC1-BE70-63E57B776D8D}"/>
              </a:ext>
            </a:extLst>
          </p:cNvPr>
          <p:cNvPicPr>
            <a:picLocks noGrp="1" noRot="1" noChangeAspect="1" noMove="1" noResize="1" noEditPoints="1" noAdjustHandles="1" noChangeArrowheads="1" noChangeShapeType="1" noCrop="1"/>
          </p:cNvPicPr>
          <p:nvPr/>
        </p:nvPicPr>
        <p:blipFill>
          <a:blip r:embed="rId5"/>
          <a:stretch>
            <a:fillRect/>
          </a:stretch>
        </p:blipFill>
        <p:spPr>
          <a:xfrm>
            <a:off x="3177275" y="2054773"/>
            <a:ext cx="262151" cy="274344"/>
          </a:xfrm>
          <a:prstGeom prst="rect">
            <a:avLst/>
          </a:prstGeom>
        </p:spPr>
      </p:pic>
      <p:pic>
        <p:nvPicPr>
          <p:cNvPr id="21" name="Picture 20" descr="Open file, Title &amp; Registered Search Statement, can request copy">
            <a:extLst>
              <a:ext uri="{FF2B5EF4-FFF2-40B4-BE49-F238E27FC236}">
                <a16:creationId xmlns:a16="http://schemas.microsoft.com/office/drawing/2014/main" id="{5AF32CF1-CDCF-C109-1CC0-8176EFC782EF}"/>
              </a:ext>
            </a:extLst>
          </p:cNvPr>
          <p:cNvPicPr>
            <a:picLocks noGrp="1" noRot="1" noChangeAspect="1" noMove="1" noResize="1" noEditPoints="1" noAdjustHandles="1" noChangeArrowheads="1" noChangeShapeType="1" noCrop="1"/>
          </p:cNvPicPr>
          <p:nvPr/>
        </p:nvPicPr>
        <p:blipFill>
          <a:blip r:embed="rId5"/>
          <a:stretch>
            <a:fillRect/>
          </a:stretch>
        </p:blipFill>
        <p:spPr>
          <a:xfrm>
            <a:off x="3779836" y="2054773"/>
            <a:ext cx="262151" cy="274344"/>
          </a:xfrm>
          <a:prstGeom prst="rect">
            <a:avLst/>
          </a:prstGeom>
        </p:spPr>
      </p:pic>
      <p:pic>
        <p:nvPicPr>
          <p:cNvPr id="27" name="Picture 26" descr="Open file, Title &amp; Registered Search Statement, can redact">
            <a:extLst>
              <a:ext uri="{FF2B5EF4-FFF2-40B4-BE49-F238E27FC236}">
                <a16:creationId xmlns:a16="http://schemas.microsoft.com/office/drawing/2014/main" id="{BD1FD851-FB44-3ABD-B366-A0F1AFE34D50}"/>
              </a:ext>
            </a:extLst>
          </p:cNvPr>
          <p:cNvPicPr>
            <a:picLocks noGrp="1" noRot="1" noChangeAspect="1" noMove="1" noResize="1" noEditPoints="1" noAdjustHandles="1" noChangeArrowheads="1" noChangeShapeType="1" noCrop="1"/>
          </p:cNvPicPr>
          <p:nvPr/>
        </p:nvPicPr>
        <p:blipFill>
          <a:blip r:embed="rId5"/>
          <a:stretch>
            <a:fillRect/>
          </a:stretch>
        </p:blipFill>
        <p:spPr>
          <a:xfrm>
            <a:off x="4507521" y="2054773"/>
            <a:ext cx="262151" cy="274344"/>
          </a:xfrm>
          <a:prstGeom prst="rect">
            <a:avLst/>
          </a:prstGeom>
        </p:spPr>
      </p:pic>
      <p:pic>
        <p:nvPicPr>
          <p:cNvPr id="74" name="Picture 73" descr="Closed file, Title &amp; Registered Search Statement, can not view">
            <a:extLst>
              <a:ext uri="{FF2B5EF4-FFF2-40B4-BE49-F238E27FC236}">
                <a16:creationId xmlns:a16="http://schemas.microsoft.com/office/drawing/2014/main" id="{8419C5D8-0C9B-F01F-54E0-2CD9E98C7C72}"/>
              </a:ext>
            </a:extLst>
          </p:cNvPr>
          <p:cNvPicPr>
            <a:picLocks noGrp="1" noRot="1" noChangeAspect="1" noMove="1" noResize="1" noEditPoints="1" noAdjustHandles="1" noChangeArrowheads="1" noChangeShapeType="1" noCrop="1"/>
          </p:cNvPicPr>
          <p:nvPr/>
        </p:nvPicPr>
        <p:blipFill>
          <a:blip r:embed="rId6"/>
          <a:stretch>
            <a:fillRect/>
          </a:stretch>
        </p:blipFill>
        <p:spPr>
          <a:xfrm>
            <a:off x="5123856" y="2024159"/>
            <a:ext cx="237765" cy="274344"/>
          </a:xfrm>
          <a:prstGeom prst="rect">
            <a:avLst/>
          </a:prstGeom>
        </p:spPr>
      </p:pic>
      <p:pic>
        <p:nvPicPr>
          <p:cNvPr id="75" name="Picture 74" descr="Closed file, Title &amp; Registered Search Statement, can not request copy">
            <a:extLst>
              <a:ext uri="{FF2B5EF4-FFF2-40B4-BE49-F238E27FC236}">
                <a16:creationId xmlns:a16="http://schemas.microsoft.com/office/drawing/2014/main" id="{BBBBC875-881B-5C4E-3B63-194AD21B5586}"/>
              </a:ext>
            </a:extLst>
          </p:cNvPr>
          <p:cNvPicPr>
            <a:picLocks noGrp="1" noRot="1" noChangeAspect="1" noMove="1" noResize="1" noEditPoints="1" noAdjustHandles="1" noChangeArrowheads="1" noChangeShapeType="1" noCrop="1"/>
          </p:cNvPicPr>
          <p:nvPr/>
        </p:nvPicPr>
        <p:blipFill>
          <a:blip r:embed="rId6"/>
          <a:stretch>
            <a:fillRect/>
          </a:stretch>
        </p:blipFill>
        <p:spPr>
          <a:xfrm>
            <a:off x="5764315" y="2021679"/>
            <a:ext cx="237765" cy="274344"/>
          </a:xfrm>
          <a:prstGeom prst="rect">
            <a:avLst/>
          </a:prstGeom>
        </p:spPr>
      </p:pic>
      <p:pic>
        <p:nvPicPr>
          <p:cNvPr id="45" name="Picture 44" descr="Closed file, Title &amp; Registered Search Statement, covered under FOI">
            <a:extLst>
              <a:ext uri="{FF2B5EF4-FFF2-40B4-BE49-F238E27FC236}">
                <a16:creationId xmlns:a16="http://schemas.microsoft.com/office/drawing/2014/main" id="{8749C649-2946-7DD6-861D-3458B42E5D36}"/>
              </a:ext>
            </a:extLst>
          </p:cNvPr>
          <p:cNvPicPr>
            <a:picLocks noGrp="1" noRot="1" noChangeAspect="1" noMove="1" noResize="1" noEditPoints="1" noAdjustHandles="1" noChangeArrowheads="1" noChangeShapeType="1" noCrop="1"/>
          </p:cNvPicPr>
          <p:nvPr/>
        </p:nvPicPr>
        <p:blipFill>
          <a:blip r:embed="rId5"/>
          <a:stretch>
            <a:fillRect/>
          </a:stretch>
        </p:blipFill>
        <p:spPr>
          <a:xfrm>
            <a:off x="6889747" y="2050104"/>
            <a:ext cx="262151" cy="274344"/>
          </a:xfrm>
          <a:prstGeom prst="rect">
            <a:avLst/>
          </a:prstGeom>
        </p:spPr>
      </p:pic>
      <p:pic>
        <p:nvPicPr>
          <p:cNvPr id="6" name="Picture 5" descr="Open file, Covenants or Section 173 Agreements, can view">
            <a:extLst>
              <a:ext uri="{FF2B5EF4-FFF2-40B4-BE49-F238E27FC236}">
                <a16:creationId xmlns:a16="http://schemas.microsoft.com/office/drawing/2014/main" id="{C36BE3E8-AED1-5077-BFDD-DBB858CB5801}"/>
              </a:ext>
            </a:extLst>
          </p:cNvPr>
          <p:cNvPicPr>
            <a:picLocks noGrp="1" noRot="1" noChangeAspect="1" noMove="1" noResize="1" noEditPoints="1" noAdjustHandles="1" noChangeArrowheads="1" noChangeShapeType="1" noCrop="1"/>
          </p:cNvPicPr>
          <p:nvPr/>
        </p:nvPicPr>
        <p:blipFill>
          <a:blip r:embed="rId5"/>
          <a:stretch>
            <a:fillRect/>
          </a:stretch>
        </p:blipFill>
        <p:spPr>
          <a:xfrm>
            <a:off x="3177274" y="2511973"/>
            <a:ext cx="262151" cy="274344"/>
          </a:xfrm>
          <a:prstGeom prst="rect">
            <a:avLst/>
          </a:prstGeom>
        </p:spPr>
      </p:pic>
      <p:pic>
        <p:nvPicPr>
          <p:cNvPr id="22" name="Picture 21" descr="Open file, Covenants or Section 173 Agreements, can request copy">
            <a:extLst>
              <a:ext uri="{FF2B5EF4-FFF2-40B4-BE49-F238E27FC236}">
                <a16:creationId xmlns:a16="http://schemas.microsoft.com/office/drawing/2014/main" id="{2313006D-7871-C8E1-E363-9174B267A8A5}"/>
              </a:ext>
            </a:extLst>
          </p:cNvPr>
          <p:cNvPicPr>
            <a:picLocks noGrp="1" noRot="1" noChangeAspect="1" noMove="1" noResize="1" noEditPoints="1" noAdjustHandles="1" noChangeArrowheads="1" noChangeShapeType="1" noCrop="1"/>
          </p:cNvPicPr>
          <p:nvPr/>
        </p:nvPicPr>
        <p:blipFill>
          <a:blip r:embed="rId5"/>
          <a:stretch>
            <a:fillRect/>
          </a:stretch>
        </p:blipFill>
        <p:spPr>
          <a:xfrm>
            <a:off x="3779835" y="2511973"/>
            <a:ext cx="262151" cy="274344"/>
          </a:xfrm>
          <a:prstGeom prst="rect">
            <a:avLst/>
          </a:prstGeom>
        </p:spPr>
      </p:pic>
      <p:pic>
        <p:nvPicPr>
          <p:cNvPr id="28" name="Picture 27" descr="Open file, Covenants or Section 173 Agreements, can redact">
            <a:extLst>
              <a:ext uri="{FF2B5EF4-FFF2-40B4-BE49-F238E27FC236}">
                <a16:creationId xmlns:a16="http://schemas.microsoft.com/office/drawing/2014/main" id="{B44A0445-5D66-1FA6-578C-EBC0A9E8B685}"/>
              </a:ext>
            </a:extLst>
          </p:cNvPr>
          <p:cNvPicPr>
            <a:picLocks noGrp="1" noRot="1" noChangeAspect="1" noMove="1" noResize="1" noEditPoints="1" noAdjustHandles="1" noChangeArrowheads="1" noChangeShapeType="1" noCrop="1"/>
          </p:cNvPicPr>
          <p:nvPr/>
        </p:nvPicPr>
        <p:blipFill>
          <a:blip r:embed="rId5"/>
          <a:stretch>
            <a:fillRect/>
          </a:stretch>
        </p:blipFill>
        <p:spPr>
          <a:xfrm>
            <a:off x="4507520" y="2511973"/>
            <a:ext cx="262151" cy="274344"/>
          </a:xfrm>
          <a:prstGeom prst="rect">
            <a:avLst/>
          </a:prstGeom>
        </p:spPr>
      </p:pic>
      <p:pic>
        <p:nvPicPr>
          <p:cNvPr id="69" name="Picture 68" descr="Closed file, Covenants or Section 173 Agreements, can not view">
            <a:extLst>
              <a:ext uri="{FF2B5EF4-FFF2-40B4-BE49-F238E27FC236}">
                <a16:creationId xmlns:a16="http://schemas.microsoft.com/office/drawing/2014/main" id="{DD0F83A0-0B25-B192-55EF-6EB71E98773A}"/>
              </a:ext>
            </a:extLst>
          </p:cNvPr>
          <p:cNvPicPr>
            <a:picLocks noGrp="1" noRot="1" noChangeAspect="1" noMove="1" noResize="1" noEditPoints="1" noAdjustHandles="1" noChangeArrowheads="1" noChangeShapeType="1" noCrop="1"/>
          </p:cNvPicPr>
          <p:nvPr/>
        </p:nvPicPr>
        <p:blipFill>
          <a:blip r:embed="rId6"/>
          <a:stretch>
            <a:fillRect/>
          </a:stretch>
        </p:blipFill>
        <p:spPr>
          <a:xfrm>
            <a:off x="5123858" y="2513378"/>
            <a:ext cx="237765" cy="274344"/>
          </a:xfrm>
          <a:prstGeom prst="rect">
            <a:avLst/>
          </a:prstGeom>
        </p:spPr>
      </p:pic>
      <p:pic>
        <p:nvPicPr>
          <p:cNvPr id="70" name="Picture 69" descr="Closed file, Covenants or Section 173 Agreements, can not request copy">
            <a:extLst>
              <a:ext uri="{FF2B5EF4-FFF2-40B4-BE49-F238E27FC236}">
                <a16:creationId xmlns:a16="http://schemas.microsoft.com/office/drawing/2014/main" id="{17572CFE-81C6-183A-C221-271DDF333DFA}"/>
              </a:ext>
            </a:extLst>
          </p:cNvPr>
          <p:cNvPicPr>
            <a:picLocks noGrp="1" noRot="1" noChangeAspect="1" noMove="1" noResize="1" noEditPoints="1" noAdjustHandles="1" noChangeArrowheads="1" noChangeShapeType="1" noCrop="1"/>
          </p:cNvPicPr>
          <p:nvPr/>
        </p:nvPicPr>
        <p:blipFill>
          <a:blip r:embed="rId6"/>
          <a:stretch>
            <a:fillRect/>
          </a:stretch>
        </p:blipFill>
        <p:spPr>
          <a:xfrm>
            <a:off x="5750344" y="2507571"/>
            <a:ext cx="237765" cy="274344"/>
          </a:xfrm>
          <a:prstGeom prst="rect">
            <a:avLst/>
          </a:prstGeom>
        </p:spPr>
      </p:pic>
      <p:pic>
        <p:nvPicPr>
          <p:cNvPr id="46" name="Picture 45" descr="Closed file, Covenants or Section 173 Agreements, covered under FOI">
            <a:extLst>
              <a:ext uri="{FF2B5EF4-FFF2-40B4-BE49-F238E27FC236}">
                <a16:creationId xmlns:a16="http://schemas.microsoft.com/office/drawing/2014/main" id="{DC8E232A-D635-02F4-4AF1-4F5C6E7A6378}"/>
              </a:ext>
            </a:extLst>
          </p:cNvPr>
          <p:cNvPicPr>
            <a:picLocks noGrp="1" noRot="1" noChangeAspect="1" noMove="1" noResize="1" noEditPoints="1" noAdjustHandles="1" noChangeArrowheads="1" noChangeShapeType="1" noCrop="1"/>
          </p:cNvPicPr>
          <p:nvPr/>
        </p:nvPicPr>
        <p:blipFill>
          <a:blip r:embed="rId5"/>
          <a:stretch>
            <a:fillRect/>
          </a:stretch>
        </p:blipFill>
        <p:spPr>
          <a:xfrm>
            <a:off x="6889748" y="2511973"/>
            <a:ext cx="262151" cy="274344"/>
          </a:xfrm>
          <a:prstGeom prst="rect">
            <a:avLst/>
          </a:prstGeom>
        </p:spPr>
      </p:pic>
      <p:pic>
        <p:nvPicPr>
          <p:cNvPr id="9" name="Picture 8" descr="Open file, Submitted Plans, can view">
            <a:extLst>
              <a:ext uri="{FF2B5EF4-FFF2-40B4-BE49-F238E27FC236}">
                <a16:creationId xmlns:a16="http://schemas.microsoft.com/office/drawing/2014/main" id="{F5C0C5B9-0B55-CB4F-36C6-173CF0D0B60C}"/>
              </a:ext>
            </a:extLst>
          </p:cNvPr>
          <p:cNvPicPr>
            <a:picLocks noGrp="1" noRot="1" noChangeAspect="1" noMove="1" noResize="1" noEditPoints="1" noAdjustHandles="1" noChangeArrowheads="1" noChangeShapeType="1" noCrop="1"/>
          </p:cNvPicPr>
          <p:nvPr/>
        </p:nvPicPr>
        <p:blipFill>
          <a:blip r:embed="rId5"/>
          <a:stretch>
            <a:fillRect/>
          </a:stretch>
        </p:blipFill>
        <p:spPr>
          <a:xfrm>
            <a:off x="3170923" y="2931073"/>
            <a:ext cx="262151" cy="274344"/>
          </a:xfrm>
          <a:prstGeom prst="rect">
            <a:avLst/>
          </a:prstGeom>
        </p:spPr>
      </p:pic>
      <p:pic>
        <p:nvPicPr>
          <p:cNvPr id="23" name="Picture 22" descr="Open file, Submitted Plans, can request copy">
            <a:extLst>
              <a:ext uri="{FF2B5EF4-FFF2-40B4-BE49-F238E27FC236}">
                <a16:creationId xmlns:a16="http://schemas.microsoft.com/office/drawing/2014/main" id="{9192940C-0C49-E14F-B32F-E9CB72D0ECF5}"/>
              </a:ext>
            </a:extLst>
          </p:cNvPr>
          <p:cNvPicPr>
            <a:picLocks noGrp="1" noRot="1" noChangeAspect="1" noMove="1" noResize="1" noEditPoints="1" noAdjustHandles="1" noChangeArrowheads="1" noChangeShapeType="1" noCrop="1"/>
          </p:cNvPicPr>
          <p:nvPr/>
        </p:nvPicPr>
        <p:blipFill>
          <a:blip r:embed="rId5"/>
          <a:stretch>
            <a:fillRect/>
          </a:stretch>
        </p:blipFill>
        <p:spPr>
          <a:xfrm>
            <a:off x="3779834" y="2933955"/>
            <a:ext cx="262151" cy="274344"/>
          </a:xfrm>
          <a:prstGeom prst="rect">
            <a:avLst/>
          </a:prstGeom>
        </p:spPr>
      </p:pic>
      <p:pic>
        <p:nvPicPr>
          <p:cNvPr id="29" name="Picture 28" descr="Open file, Submitted Plans, can redact">
            <a:extLst>
              <a:ext uri="{FF2B5EF4-FFF2-40B4-BE49-F238E27FC236}">
                <a16:creationId xmlns:a16="http://schemas.microsoft.com/office/drawing/2014/main" id="{AD92AF0E-B428-00B3-D762-AF51A17DB22F}"/>
              </a:ext>
            </a:extLst>
          </p:cNvPr>
          <p:cNvPicPr>
            <a:picLocks noGrp="1" noRot="1" noChangeAspect="1" noMove="1" noResize="1" noEditPoints="1" noAdjustHandles="1" noChangeArrowheads="1" noChangeShapeType="1" noCrop="1"/>
          </p:cNvPicPr>
          <p:nvPr/>
        </p:nvPicPr>
        <p:blipFill>
          <a:blip r:embed="rId5"/>
          <a:stretch>
            <a:fillRect/>
          </a:stretch>
        </p:blipFill>
        <p:spPr>
          <a:xfrm>
            <a:off x="4507520" y="2934936"/>
            <a:ext cx="262151" cy="274344"/>
          </a:xfrm>
          <a:prstGeom prst="rect">
            <a:avLst/>
          </a:prstGeom>
        </p:spPr>
      </p:pic>
      <p:pic>
        <p:nvPicPr>
          <p:cNvPr id="71" name="Picture 70" descr="Closed file, Submitted Plans, can not view">
            <a:extLst>
              <a:ext uri="{FF2B5EF4-FFF2-40B4-BE49-F238E27FC236}">
                <a16:creationId xmlns:a16="http://schemas.microsoft.com/office/drawing/2014/main" id="{FB0E1539-9B19-07A4-60CC-D5795B3D007C}"/>
              </a:ext>
            </a:extLst>
          </p:cNvPr>
          <p:cNvPicPr>
            <a:picLocks noGrp="1" noRot="1" noChangeAspect="1" noMove="1" noResize="1" noEditPoints="1" noAdjustHandles="1" noChangeArrowheads="1" noChangeShapeType="1" noCrop="1"/>
          </p:cNvPicPr>
          <p:nvPr/>
        </p:nvPicPr>
        <p:blipFill>
          <a:blip r:embed="rId6"/>
          <a:stretch>
            <a:fillRect/>
          </a:stretch>
        </p:blipFill>
        <p:spPr>
          <a:xfrm>
            <a:off x="5123857" y="2931073"/>
            <a:ext cx="237765" cy="274344"/>
          </a:xfrm>
          <a:prstGeom prst="rect">
            <a:avLst/>
          </a:prstGeom>
        </p:spPr>
      </p:pic>
      <p:pic>
        <p:nvPicPr>
          <p:cNvPr id="76" name="Picture 75" descr="Closed file, Submitted Plans, can not request copy">
            <a:extLst>
              <a:ext uri="{FF2B5EF4-FFF2-40B4-BE49-F238E27FC236}">
                <a16:creationId xmlns:a16="http://schemas.microsoft.com/office/drawing/2014/main" id="{9D68B528-68C7-DBDF-1850-C66E4E0AE53F}"/>
              </a:ext>
            </a:extLst>
          </p:cNvPr>
          <p:cNvPicPr>
            <a:picLocks noGrp="1" noRot="1" noChangeAspect="1" noMove="1" noResize="1" noEditPoints="1" noAdjustHandles="1" noChangeArrowheads="1" noChangeShapeType="1" noCrop="1"/>
          </p:cNvPicPr>
          <p:nvPr/>
        </p:nvPicPr>
        <p:blipFill>
          <a:blip r:embed="rId6"/>
          <a:stretch>
            <a:fillRect/>
          </a:stretch>
        </p:blipFill>
        <p:spPr>
          <a:xfrm>
            <a:off x="5750057" y="2933363"/>
            <a:ext cx="237765" cy="274344"/>
          </a:xfrm>
          <a:prstGeom prst="rect">
            <a:avLst/>
          </a:prstGeom>
        </p:spPr>
      </p:pic>
      <p:pic>
        <p:nvPicPr>
          <p:cNvPr id="47" name="Picture 46" descr="Closed file, Submitted Plans, covered under FOI">
            <a:extLst>
              <a:ext uri="{FF2B5EF4-FFF2-40B4-BE49-F238E27FC236}">
                <a16:creationId xmlns:a16="http://schemas.microsoft.com/office/drawing/2014/main" id="{A18AA58D-8554-7420-2CE1-0053780C0825}"/>
              </a:ext>
            </a:extLst>
          </p:cNvPr>
          <p:cNvPicPr>
            <a:picLocks noGrp="1" noRot="1" noChangeAspect="1" noMove="1" noResize="1" noEditPoints="1" noAdjustHandles="1" noChangeArrowheads="1" noChangeShapeType="1" noCrop="1"/>
          </p:cNvPicPr>
          <p:nvPr/>
        </p:nvPicPr>
        <p:blipFill>
          <a:blip r:embed="rId5"/>
          <a:stretch>
            <a:fillRect/>
          </a:stretch>
        </p:blipFill>
        <p:spPr>
          <a:xfrm>
            <a:off x="6889746" y="2931073"/>
            <a:ext cx="262151" cy="274344"/>
          </a:xfrm>
          <a:prstGeom prst="rect">
            <a:avLst/>
          </a:prstGeom>
        </p:spPr>
      </p:pic>
      <p:pic>
        <p:nvPicPr>
          <p:cNvPr id="10" name="Picture 9" descr="Open file, Reports (ie Traffic, Town Planning, ESD, Arborist etc), can view">
            <a:extLst>
              <a:ext uri="{FF2B5EF4-FFF2-40B4-BE49-F238E27FC236}">
                <a16:creationId xmlns:a16="http://schemas.microsoft.com/office/drawing/2014/main" id="{E932F75E-C4BD-5406-8DAF-B140FFD716B5}"/>
              </a:ext>
            </a:extLst>
          </p:cNvPr>
          <p:cNvPicPr>
            <a:picLocks noGrp="1" noRot="1" noChangeAspect="1" noMove="1" noResize="1" noEditPoints="1" noAdjustHandles="1" noChangeArrowheads="1" noChangeShapeType="1" noCrop="1"/>
          </p:cNvPicPr>
          <p:nvPr/>
        </p:nvPicPr>
        <p:blipFill>
          <a:blip r:embed="rId5"/>
          <a:stretch>
            <a:fillRect/>
          </a:stretch>
        </p:blipFill>
        <p:spPr>
          <a:xfrm>
            <a:off x="3170922" y="3388273"/>
            <a:ext cx="262151" cy="274344"/>
          </a:xfrm>
          <a:prstGeom prst="rect">
            <a:avLst/>
          </a:prstGeom>
        </p:spPr>
      </p:pic>
      <p:pic>
        <p:nvPicPr>
          <p:cNvPr id="24" name="Picture 23" descr="Open file, (ie Traffic, Town Planning, ESD, Arborist etc), can request copy">
            <a:extLst>
              <a:ext uri="{FF2B5EF4-FFF2-40B4-BE49-F238E27FC236}">
                <a16:creationId xmlns:a16="http://schemas.microsoft.com/office/drawing/2014/main" id="{D6ABB227-1ADA-A559-7C29-4F4A89C13955}"/>
              </a:ext>
            </a:extLst>
          </p:cNvPr>
          <p:cNvPicPr>
            <a:picLocks noGrp="1" noRot="1" noChangeAspect="1" noMove="1" noResize="1" noEditPoints="1" noAdjustHandles="1" noChangeArrowheads="1" noChangeShapeType="1" noCrop="1"/>
          </p:cNvPicPr>
          <p:nvPr/>
        </p:nvPicPr>
        <p:blipFill>
          <a:blip r:embed="rId5"/>
          <a:stretch>
            <a:fillRect/>
          </a:stretch>
        </p:blipFill>
        <p:spPr>
          <a:xfrm>
            <a:off x="3779833" y="3388273"/>
            <a:ext cx="262151" cy="274344"/>
          </a:xfrm>
          <a:prstGeom prst="rect">
            <a:avLst/>
          </a:prstGeom>
        </p:spPr>
      </p:pic>
      <p:pic>
        <p:nvPicPr>
          <p:cNvPr id="30" name="Picture 29" descr="Open file, (ie Traffic, Town Planning, ESD, Arborist etc), can redact">
            <a:extLst>
              <a:ext uri="{FF2B5EF4-FFF2-40B4-BE49-F238E27FC236}">
                <a16:creationId xmlns:a16="http://schemas.microsoft.com/office/drawing/2014/main" id="{B3DA70AA-1B9D-EC78-EE45-7E7D6DB68921}"/>
              </a:ext>
            </a:extLst>
          </p:cNvPr>
          <p:cNvPicPr>
            <a:picLocks noGrp="1" noRot="1" noChangeAspect="1" noMove="1" noResize="1" noEditPoints="1" noAdjustHandles="1" noChangeArrowheads="1" noChangeShapeType="1" noCrop="1"/>
          </p:cNvPicPr>
          <p:nvPr/>
        </p:nvPicPr>
        <p:blipFill>
          <a:blip r:embed="rId5"/>
          <a:stretch>
            <a:fillRect/>
          </a:stretch>
        </p:blipFill>
        <p:spPr>
          <a:xfrm>
            <a:off x="4507520" y="3388273"/>
            <a:ext cx="262151" cy="274344"/>
          </a:xfrm>
          <a:prstGeom prst="rect">
            <a:avLst/>
          </a:prstGeom>
        </p:spPr>
      </p:pic>
      <p:pic>
        <p:nvPicPr>
          <p:cNvPr id="77" name="Picture 76" descr="Closed file, (ie Traffic, Town Planning, ESD, Arborist etc), can not view">
            <a:extLst>
              <a:ext uri="{FF2B5EF4-FFF2-40B4-BE49-F238E27FC236}">
                <a16:creationId xmlns:a16="http://schemas.microsoft.com/office/drawing/2014/main" id="{0532C7C2-F557-EE36-8A4E-C328628FE507}"/>
              </a:ext>
            </a:extLst>
          </p:cNvPr>
          <p:cNvPicPr>
            <a:picLocks noGrp="1" noRot="1" noChangeAspect="1" noMove="1" noResize="1" noEditPoints="1" noAdjustHandles="1" noChangeArrowheads="1" noChangeShapeType="1" noCrop="1"/>
          </p:cNvPicPr>
          <p:nvPr/>
        </p:nvPicPr>
        <p:blipFill>
          <a:blip r:embed="rId6"/>
          <a:stretch>
            <a:fillRect/>
          </a:stretch>
        </p:blipFill>
        <p:spPr>
          <a:xfrm>
            <a:off x="5123855" y="3385887"/>
            <a:ext cx="237765" cy="274344"/>
          </a:xfrm>
          <a:prstGeom prst="rect">
            <a:avLst/>
          </a:prstGeom>
        </p:spPr>
      </p:pic>
      <p:pic>
        <p:nvPicPr>
          <p:cNvPr id="109" name="Picture 108" descr="Closed file, (ie Traffic, Town Planning, ESD, Arborist etc), can not request copy">
            <a:extLst>
              <a:ext uri="{FF2B5EF4-FFF2-40B4-BE49-F238E27FC236}">
                <a16:creationId xmlns:a16="http://schemas.microsoft.com/office/drawing/2014/main" id="{99DA6E89-CC52-DBB6-426C-620591821A9F}"/>
              </a:ext>
            </a:extLst>
          </p:cNvPr>
          <p:cNvPicPr>
            <a:picLocks noGrp="1" noRot="1" noChangeAspect="1" noMove="1" noResize="1" noEditPoints="1" noAdjustHandles="1" noChangeArrowheads="1" noChangeShapeType="1" noCrop="1"/>
          </p:cNvPicPr>
          <p:nvPr/>
        </p:nvPicPr>
        <p:blipFill>
          <a:blip r:embed="rId6"/>
          <a:stretch>
            <a:fillRect/>
          </a:stretch>
        </p:blipFill>
        <p:spPr>
          <a:xfrm>
            <a:off x="5754248" y="3391388"/>
            <a:ext cx="237765" cy="274344"/>
          </a:xfrm>
          <a:prstGeom prst="rect">
            <a:avLst/>
          </a:prstGeom>
        </p:spPr>
      </p:pic>
      <p:pic>
        <p:nvPicPr>
          <p:cNvPr id="48" name="Picture 47" descr="Closed file, (ie Traffic, Town Planning, ESD, Arborist etc), covered under FOI">
            <a:extLst>
              <a:ext uri="{FF2B5EF4-FFF2-40B4-BE49-F238E27FC236}">
                <a16:creationId xmlns:a16="http://schemas.microsoft.com/office/drawing/2014/main" id="{F8A41F4F-0372-9202-DC82-9296355A3E51}"/>
              </a:ext>
            </a:extLst>
          </p:cNvPr>
          <p:cNvPicPr>
            <a:picLocks noGrp="1" noRot="1" noChangeAspect="1" noMove="1" noResize="1" noEditPoints="1" noAdjustHandles="1" noChangeArrowheads="1" noChangeShapeType="1" noCrop="1"/>
          </p:cNvPicPr>
          <p:nvPr/>
        </p:nvPicPr>
        <p:blipFill>
          <a:blip r:embed="rId5"/>
          <a:stretch>
            <a:fillRect/>
          </a:stretch>
        </p:blipFill>
        <p:spPr>
          <a:xfrm>
            <a:off x="6889745" y="3388273"/>
            <a:ext cx="262151" cy="274344"/>
          </a:xfrm>
          <a:prstGeom prst="rect">
            <a:avLst/>
          </a:prstGeom>
        </p:spPr>
      </p:pic>
      <p:pic>
        <p:nvPicPr>
          <p:cNvPr id="63" name="Picture 62" descr="Open file, Cultural Heritage Management Plan**, can not view">
            <a:extLst>
              <a:ext uri="{FF2B5EF4-FFF2-40B4-BE49-F238E27FC236}">
                <a16:creationId xmlns:a16="http://schemas.microsoft.com/office/drawing/2014/main" id="{77A2C3FE-7349-7084-6D9B-6F4D4C61026A}"/>
              </a:ext>
            </a:extLst>
          </p:cNvPr>
          <p:cNvPicPr>
            <a:picLocks noGrp="1" noRot="1" noChangeAspect="1" noMove="1" noResize="1" noEditPoints="1" noAdjustHandles="1" noChangeArrowheads="1" noChangeShapeType="1" noCrop="1"/>
          </p:cNvPicPr>
          <p:nvPr/>
        </p:nvPicPr>
        <p:blipFill>
          <a:blip r:embed="rId6"/>
          <a:stretch>
            <a:fillRect/>
          </a:stretch>
        </p:blipFill>
        <p:spPr>
          <a:xfrm>
            <a:off x="3177274" y="3809582"/>
            <a:ext cx="237765" cy="274344"/>
          </a:xfrm>
          <a:prstGeom prst="rect">
            <a:avLst/>
          </a:prstGeom>
        </p:spPr>
      </p:pic>
      <p:pic>
        <p:nvPicPr>
          <p:cNvPr id="64" name="Picture 63" descr="Open file, Cultural Heritage Management Plan**, can not request copy">
            <a:extLst>
              <a:ext uri="{FF2B5EF4-FFF2-40B4-BE49-F238E27FC236}">
                <a16:creationId xmlns:a16="http://schemas.microsoft.com/office/drawing/2014/main" id="{6B792C7C-2943-A107-4202-CCB20192E689}"/>
              </a:ext>
            </a:extLst>
          </p:cNvPr>
          <p:cNvPicPr>
            <a:picLocks noGrp="1" noRot="1" noChangeAspect="1" noMove="1" noResize="1" noEditPoints="1" noAdjustHandles="1" noChangeArrowheads="1" noChangeShapeType="1" noCrop="1"/>
          </p:cNvPicPr>
          <p:nvPr/>
        </p:nvPicPr>
        <p:blipFill>
          <a:blip r:embed="rId6"/>
          <a:stretch>
            <a:fillRect/>
          </a:stretch>
        </p:blipFill>
        <p:spPr>
          <a:xfrm>
            <a:off x="3777550" y="3818339"/>
            <a:ext cx="237765" cy="274344"/>
          </a:xfrm>
          <a:prstGeom prst="rect">
            <a:avLst/>
          </a:prstGeom>
        </p:spPr>
      </p:pic>
      <p:pic>
        <p:nvPicPr>
          <p:cNvPr id="65" name="Picture 64" descr="Closed file, Cultural Heritage Management Plan**, can not view">
            <a:extLst>
              <a:ext uri="{FF2B5EF4-FFF2-40B4-BE49-F238E27FC236}">
                <a16:creationId xmlns:a16="http://schemas.microsoft.com/office/drawing/2014/main" id="{DE918E24-5FBA-7CEC-74F4-5742AEA32344}"/>
              </a:ext>
            </a:extLst>
          </p:cNvPr>
          <p:cNvPicPr>
            <a:picLocks noGrp="1" noRot="1" noChangeAspect="1" noMove="1" noResize="1" noEditPoints="1" noAdjustHandles="1" noChangeArrowheads="1" noChangeShapeType="1" noCrop="1"/>
          </p:cNvPicPr>
          <p:nvPr/>
        </p:nvPicPr>
        <p:blipFill>
          <a:blip r:embed="rId6"/>
          <a:stretch>
            <a:fillRect/>
          </a:stretch>
        </p:blipFill>
        <p:spPr>
          <a:xfrm>
            <a:off x="5123859" y="3818339"/>
            <a:ext cx="237765" cy="274344"/>
          </a:xfrm>
          <a:prstGeom prst="rect">
            <a:avLst/>
          </a:prstGeom>
        </p:spPr>
      </p:pic>
      <p:pic>
        <p:nvPicPr>
          <p:cNvPr id="66" name="Picture 65" descr="Closed file, Cultural Heritage Management Plan**, can not request copy">
            <a:extLst>
              <a:ext uri="{FF2B5EF4-FFF2-40B4-BE49-F238E27FC236}">
                <a16:creationId xmlns:a16="http://schemas.microsoft.com/office/drawing/2014/main" id="{5FA80035-07A1-1198-EAC5-89EDA5D116E1}"/>
              </a:ext>
            </a:extLst>
          </p:cNvPr>
          <p:cNvPicPr>
            <a:picLocks noGrp="1" noRot="1" noChangeAspect="1" noMove="1" noResize="1" noEditPoints="1" noAdjustHandles="1" noChangeArrowheads="1" noChangeShapeType="1" noCrop="1"/>
          </p:cNvPicPr>
          <p:nvPr/>
        </p:nvPicPr>
        <p:blipFill>
          <a:blip r:embed="rId6"/>
          <a:stretch>
            <a:fillRect/>
          </a:stretch>
        </p:blipFill>
        <p:spPr>
          <a:xfrm>
            <a:off x="5751647" y="3816165"/>
            <a:ext cx="237765" cy="274344"/>
          </a:xfrm>
          <a:prstGeom prst="rect">
            <a:avLst/>
          </a:prstGeom>
        </p:spPr>
      </p:pic>
      <p:pic>
        <p:nvPicPr>
          <p:cNvPr id="49" name="Picture 48" descr="Closed file, Cultural Heritage Management Plan**, covered under FOI">
            <a:extLst>
              <a:ext uri="{FF2B5EF4-FFF2-40B4-BE49-F238E27FC236}">
                <a16:creationId xmlns:a16="http://schemas.microsoft.com/office/drawing/2014/main" id="{4B6348BD-FB21-80D7-D870-2886088A3C8F}"/>
              </a:ext>
            </a:extLst>
          </p:cNvPr>
          <p:cNvPicPr>
            <a:picLocks noGrp="1" noRot="1" noChangeAspect="1" noMove="1" noResize="1" noEditPoints="1" noAdjustHandles="1" noChangeArrowheads="1" noChangeShapeType="1" noCrop="1"/>
          </p:cNvPicPr>
          <p:nvPr/>
        </p:nvPicPr>
        <p:blipFill>
          <a:blip r:embed="rId5"/>
          <a:stretch>
            <a:fillRect/>
          </a:stretch>
        </p:blipFill>
        <p:spPr>
          <a:xfrm>
            <a:off x="6889744" y="3845473"/>
            <a:ext cx="262151" cy="274344"/>
          </a:xfrm>
          <a:prstGeom prst="rect">
            <a:avLst/>
          </a:prstGeom>
        </p:spPr>
      </p:pic>
      <p:pic>
        <p:nvPicPr>
          <p:cNvPr id="11" name="Picture 10" descr="Open file, Objections / Petitions, can view">
            <a:extLst>
              <a:ext uri="{FF2B5EF4-FFF2-40B4-BE49-F238E27FC236}">
                <a16:creationId xmlns:a16="http://schemas.microsoft.com/office/drawing/2014/main" id="{62094E78-8DF1-8070-A519-E3A60ECAFD0C}"/>
              </a:ext>
            </a:extLst>
          </p:cNvPr>
          <p:cNvPicPr>
            <a:picLocks noGrp="1" noRot="1" noChangeAspect="1" noMove="1" noResize="1" noEditPoints="1" noAdjustHandles="1" noChangeArrowheads="1" noChangeShapeType="1" noCrop="1"/>
          </p:cNvPicPr>
          <p:nvPr/>
        </p:nvPicPr>
        <p:blipFill>
          <a:blip r:embed="rId5"/>
          <a:stretch>
            <a:fillRect/>
          </a:stretch>
        </p:blipFill>
        <p:spPr>
          <a:xfrm>
            <a:off x="3170921" y="4182424"/>
            <a:ext cx="262151" cy="274344"/>
          </a:xfrm>
          <a:prstGeom prst="rect">
            <a:avLst/>
          </a:prstGeom>
        </p:spPr>
      </p:pic>
      <p:pic>
        <p:nvPicPr>
          <p:cNvPr id="25" name="Picture 24" descr="Open file, Objections / Petitions, can request copy">
            <a:extLst>
              <a:ext uri="{FF2B5EF4-FFF2-40B4-BE49-F238E27FC236}">
                <a16:creationId xmlns:a16="http://schemas.microsoft.com/office/drawing/2014/main" id="{4C39F30F-9173-6DFE-2F7D-6D7CE0F98370}"/>
              </a:ext>
            </a:extLst>
          </p:cNvPr>
          <p:cNvPicPr>
            <a:picLocks noGrp="1" noRot="1" noChangeAspect="1" noMove="1" noResize="1" noEditPoints="1" noAdjustHandles="1" noChangeArrowheads="1" noChangeShapeType="1" noCrop="1"/>
          </p:cNvPicPr>
          <p:nvPr/>
        </p:nvPicPr>
        <p:blipFill>
          <a:blip r:embed="rId5"/>
          <a:stretch>
            <a:fillRect/>
          </a:stretch>
        </p:blipFill>
        <p:spPr>
          <a:xfrm>
            <a:off x="3789758" y="4182424"/>
            <a:ext cx="262151" cy="274344"/>
          </a:xfrm>
          <a:prstGeom prst="rect">
            <a:avLst/>
          </a:prstGeom>
        </p:spPr>
      </p:pic>
      <p:pic>
        <p:nvPicPr>
          <p:cNvPr id="31" name="Picture 30" descr="Open file, Objections / Petitions, can redact">
            <a:extLst>
              <a:ext uri="{FF2B5EF4-FFF2-40B4-BE49-F238E27FC236}">
                <a16:creationId xmlns:a16="http://schemas.microsoft.com/office/drawing/2014/main" id="{C4E1AD08-A209-DE63-CC38-75424E64BBC9}"/>
              </a:ext>
            </a:extLst>
          </p:cNvPr>
          <p:cNvPicPr>
            <a:picLocks noGrp="1" noRot="1" noChangeAspect="1" noMove="1" noResize="1" noEditPoints="1" noAdjustHandles="1" noChangeArrowheads="1" noChangeShapeType="1" noCrop="1"/>
          </p:cNvPicPr>
          <p:nvPr/>
        </p:nvPicPr>
        <p:blipFill>
          <a:blip r:embed="rId5"/>
          <a:stretch>
            <a:fillRect/>
          </a:stretch>
        </p:blipFill>
        <p:spPr>
          <a:xfrm>
            <a:off x="4507519" y="4182424"/>
            <a:ext cx="262151" cy="274344"/>
          </a:xfrm>
          <a:prstGeom prst="rect">
            <a:avLst/>
          </a:prstGeom>
        </p:spPr>
      </p:pic>
      <p:pic>
        <p:nvPicPr>
          <p:cNvPr id="67" name="Picture 66" descr="Closed file, Objections / Petitions, can not view">
            <a:extLst>
              <a:ext uri="{FF2B5EF4-FFF2-40B4-BE49-F238E27FC236}">
                <a16:creationId xmlns:a16="http://schemas.microsoft.com/office/drawing/2014/main" id="{A07E5D51-E3CC-D308-C6EE-C743882B2F64}"/>
              </a:ext>
            </a:extLst>
          </p:cNvPr>
          <p:cNvPicPr>
            <a:picLocks noGrp="1" noRot="1" noChangeAspect="1" noMove="1" noResize="1" noEditPoints="1" noAdjustHandles="1" noChangeArrowheads="1" noChangeShapeType="1" noCrop="1"/>
          </p:cNvPicPr>
          <p:nvPr/>
        </p:nvPicPr>
        <p:blipFill>
          <a:blip r:embed="rId6"/>
          <a:stretch>
            <a:fillRect/>
          </a:stretch>
        </p:blipFill>
        <p:spPr>
          <a:xfrm>
            <a:off x="5136051" y="4180781"/>
            <a:ext cx="237765" cy="274344"/>
          </a:xfrm>
          <a:prstGeom prst="rect">
            <a:avLst/>
          </a:prstGeom>
        </p:spPr>
      </p:pic>
      <p:pic>
        <p:nvPicPr>
          <p:cNvPr id="68" name="Picture 67" descr="Closed file, Objections / Petitions, can not request copy">
            <a:extLst>
              <a:ext uri="{FF2B5EF4-FFF2-40B4-BE49-F238E27FC236}">
                <a16:creationId xmlns:a16="http://schemas.microsoft.com/office/drawing/2014/main" id="{B9B66681-56CC-E4B9-C54D-E26264546910}"/>
              </a:ext>
            </a:extLst>
          </p:cNvPr>
          <p:cNvPicPr>
            <a:picLocks noGrp="1" noRot="1" noChangeAspect="1" noMove="1" noResize="1" noEditPoints="1" noAdjustHandles="1" noChangeArrowheads="1" noChangeShapeType="1" noCrop="1"/>
          </p:cNvPicPr>
          <p:nvPr/>
        </p:nvPicPr>
        <p:blipFill>
          <a:blip r:embed="rId6"/>
          <a:stretch>
            <a:fillRect/>
          </a:stretch>
        </p:blipFill>
        <p:spPr>
          <a:xfrm>
            <a:off x="5750058" y="4186580"/>
            <a:ext cx="237765" cy="274344"/>
          </a:xfrm>
          <a:prstGeom prst="rect">
            <a:avLst/>
          </a:prstGeom>
        </p:spPr>
      </p:pic>
      <p:pic>
        <p:nvPicPr>
          <p:cNvPr id="50" name="Picture 49" descr="Closed file, Objections / Petitions, covered under FOI">
            <a:extLst>
              <a:ext uri="{FF2B5EF4-FFF2-40B4-BE49-F238E27FC236}">
                <a16:creationId xmlns:a16="http://schemas.microsoft.com/office/drawing/2014/main" id="{ACD6E92A-37A2-E5F8-A615-BCA50F05900E}"/>
              </a:ext>
            </a:extLst>
          </p:cNvPr>
          <p:cNvPicPr>
            <a:picLocks noGrp="1" noRot="1" noChangeAspect="1" noMove="1" noResize="1" noEditPoints="1" noAdjustHandles="1" noChangeArrowheads="1" noChangeShapeType="1" noCrop="1"/>
          </p:cNvPicPr>
          <p:nvPr/>
        </p:nvPicPr>
        <p:blipFill>
          <a:blip r:embed="rId5"/>
          <a:stretch>
            <a:fillRect/>
          </a:stretch>
        </p:blipFill>
        <p:spPr>
          <a:xfrm>
            <a:off x="6889743" y="4182424"/>
            <a:ext cx="262151" cy="274344"/>
          </a:xfrm>
          <a:prstGeom prst="rect">
            <a:avLst/>
          </a:prstGeom>
        </p:spPr>
      </p:pic>
      <p:pic>
        <p:nvPicPr>
          <p:cNvPr id="12" name="Picture 11" descr="Open file, External Referral comments (S52/ S55), can view">
            <a:extLst>
              <a:ext uri="{FF2B5EF4-FFF2-40B4-BE49-F238E27FC236}">
                <a16:creationId xmlns:a16="http://schemas.microsoft.com/office/drawing/2014/main" id="{06FDA933-10A1-FB2C-ED53-202055AC49FA}"/>
              </a:ext>
            </a:extLst>
          </p:cNvPr>
          <p:cNvPicPr>
            <a:picLocks noGrp="1" noRot="1" noChangeAspect="1" noMove="1" noResize="1" noEditPoints="1" noAdjustHandles="1" noChangeArrowheads="1" noChangeShapeType="1" noCrop="1"/>
          </p:cNvPicPr>
          <p:nvPr/>
        </p:nvPicPr>
        <p:blipFill>
          <a:blip r:embed="rId5"/>
          <a:stretch>
            <a:fillRect/>
          </a:stretch>
        </p:blipFill>
        <p:spPr>
          <a:xfrm>
            <a:off x="3169332" y="4639624"/>
            <a:ext cx="262151" cy="274344"/>
          </a:xfrm>
          <a:prstGeom prst="rect">
            <a:avLst/>
          </a:prstGeom>
        </p:spPr>
      </p:pic>
      <p:pic>
        <p:nvPicPr>
          <p:cNvPr id="80" name="Picture 79" descr="Open file, External Referral comments (S52/ S55), can not request copy">
            <a:extLst>
              <a:ext uri="{FF2B5EF4-FFF2-40B4-BE49-F238E27FC236}">
                <a16:creationId xmlns:a16="http://schemas.microsoft.com/office/drawing/2014/main" id="{1D5A9A16-BF3B-796F-1983-C44A7DA164A0}"/>
              </a:ext>
            </a:extLst>
          </p:cNvPr>
          <p:cNvPicPr>
            <a:picLocks noGrp="1" noRot="1" noChangeAspect="1" noMove="1" noResize="1" noEditPoints="1" noAdjustHandles="1" noChangeArrowheads="1" noChangeShapeType="1" noCrop="1"/>
          </p:cNvPicPr>
          <p:nvPr/>
        </p:nvPicPr>
        <p:blipFill>
          <a:blip r:embed="rId6"/>
          <a:stretch>
            <a:fillRect/>
          </a:stretch>
        </p:blipFill>
        <p:spPr>
          <a:xfrm>
            <a:off x="3801950" y="4637875"/>
            <a:ext cx="237765" cy="274344"/>
          </a:xfrm>
          <a:prstGeom prst="rect">
            <a:avLst/>
          </a:prstGeom>
        </p:spPr>
      </p:pic>
      <p:pic>
        <p:nvPicPr>
          <p:cNvPr id="78" name="Picture 77" descr="Closed file, External Referral comments (S52/ S55), can not view">
            <a:extLst>
              <a:ext uri="{FF2B5EF4-FFF2-40B4-BE49-F238E27FC236}">
                <a16:creationId xmlns:a16="http://schemas.microsoft.com/office/drawing/2014/main" id="{541936C3-63D2-1CE7-A4C2-AF816A30076D}"/>
              </a:ext>
            </a:extLst>
          </p:cNvPr>
          <p:cNvPicPr>
            <a:picLocks noGrp="1" noRot="1" noChangeAspect="1" noMove="1" noResize="1" noEditPoints="1" noAdjustHandles="1" noChangeArrowheads="1" noChangeShapeType="1" noCrop="1"/>
          </p:cNvPicPr>
          <p:nvPr/>
        </p:nvPicPr>
        <p:blipFill>
          <a:blip r:embed="rId6"/>
          <a:stretch>
            <a:fillRect/>
          </a:stretch>
        </p:blipFill>
        <p:spPr>
          <a:xfrm>
            <a:off x="5132513" y="4623576"/>
            <a:ext cx="237765" cy="274344"/>
          </a:xfrm>
          <a:prstGeom prst="rect">
            <a:avLst/>
          </a:prstGeom>
        </p:spPr>
      </p:pic>
      <p:pic>
        <p:nvPicPr>
          <p:cNvPr id="79" name="Picture 78" descr="Closed file, External Referral comments (S52/ S55), can not request copy">
            <a:extLst>
              <a:ext uri="{FF2B5EF4-FFF2-40B4-BE49-F238E27FC236}">
                <a16:creationId xmlns:a16="http://schemas.microsoft.com/office/drawing/2014/main" id="{8148167D-BDCE-BA02-E0BF-5B9464DEC1CA}"/>
              </a:ext>
            </a:extLst>
          </p:cNvPr>
          <p:cNvPicPr>
            <a:picLocks noGrp="1" noRot="1" noChangeAspect="1" noMove="1" noResize="1" noEditPoints="1" noAdjustHandles="1" noChangeArrowheads="1" noChangeShapeType="1" noCrop="1"/>
          </p:cNvPicPr>
          <p:nvPr/>
        </p:nvPicPr>
        <p:blipFill>
          <a:blip r:embed="rId6"/>
          <a:stretch>
            <a:fillRect/>
          </a:stretch>
        </p:blipFill>
        <p:spPr>
          <a:xfrm>
            <a:off x="5744958" y="4638724"/>
            <a:ext cx="237765" cy="274344"/>
          </a:xfrm>
          <a:prstGeom prst="rect">
            <a:avLst/>
          </a:prstGeom>
        </p:spPr>
      </p:pic>
      <p:pic>
        <p:nvPicPr>
          <p:cNvPr id="51" name="Picture 50" descr="Closed file, External Referral comments (S52/ S55), covered under FOI">
            <a:extLst>
              <a:ext uri="{FF2B5EF4-FFF2-40B4-BE49-F238E27FC236}">
                <a16:creationId xmlns:a16="http://schemas.microsoft.com/office/drawing/2014/main" id="{77C89A42-E964-ACF0-F0E6-A8CA678E3FDE}"/>
              </a:ext>
            </a:extLst>
          </p:cNvPr>
          <p:cNvPicPr>
            <a:picLocks noGrp="1" noRot="1" noChangeAspect="1" noMove="1" noResize="1" noEditPoints="1" noAdjustHandles="1" noChangeArrowheads="1" noChangeShapeType="1" noCrop="1"/>
          </p:cNvPicPr>
          <p:nvPr/>
        </p:nvPicPr>
        <p:blipFill>
          <a:blip r:embed="rId5"/>
          <a:stretch>
            <a:fillRect/>
          </a:stretch>
        </p:blipFill>
        <p:spPr>
          <a:xfrm>
            <a:off x="6889743" y="4638724"/>
            <a:ext cx="262151" cy="274344"/>
          </a:xfrm>
          <a:prstGeom prst="rect">
            <a:avLst/>
          </a:prstGeom>
        </p:spPr>
      </p:pic>
      <p:pic>
        <p:nvPicPr>
          <p:cNvPr id="13" name="Picture 12" descr="Open file, Internal Referral comments, can view">
            <a:extLst>
              <a:ext uri="{FF2B5EF4-FFF2-40B4-BE49-F238E27FC236}">
                <a16:creationId xmlns:a16="http://schemas.microsoft.com/office/drawing/2014/main" id="{E62C801D-33C2-8791-4A17-965A69935717}"/>
              </a:ext>
            </a:extLst>
          </p:cNvPr>
          <p:cNvPicPr>
            <a:picLocks noGrp="1" noRot="1" noChangeAspect="1" noMove="1" noResize="1" noEditPoints="1" noAdjustHandles="1" noChangeArrowheads="1" noChangeShapeType="1" noCrop="1"/>
          </p:cNvPicPr>
          <p:nvPr/>
        </p:nvPicPr>
        <p:blipFill>
          <a:blip r:embed="rId5"/>
          <a:stretch>
            <a:fillRect/>
          </a:stretch>
        </p:blipFill>
        <p:spPr>
          <a:xfrm>
            <a:off x="3169332" y="5110731"/>
            <a:ext cx="262151" cy="274344"/>
          </a:xfrm>
          <a:prstGeom prst="rect">
            <a:avLst/>
          </a:prstGeom>
        </p:spPr>
      </p:pic>
      <p:pic>
        <p:nvPicPr>
          <p:cNvPr id="81" name="Picture 80" descr="Open file, Internal Referral comments, can not request copy">
            <a:extLst>
              <a:ext uri="{FF2B5EF4-FFF2-40B4-BE49-F238E27FC236}">
                <a16:creationId xmlns:a16="http://schemas.microsoft.com/office/drawing/2014/main" id="{13EB05F8-DA76-B713-62A2-265A9560954C}"/>
              </a:ext>
            </a:extLst>
          </p:cNvPr>
          <p:cNvPicPr>
            <a:picLocks noGrp="1" noRot="1" noChangeAspect="1" noMove="1" noResize="1" noEditPoints="1" noAdjustHandles="1" noChangeArrowheads="1" noChangeShapeType="1" noCrop="1"/>
          </p:cNvPicPr>
          <p:nvPr/>
        </p:nvPicPr>
        <p:blipFill>
          <a:blip r:embed="rId6"/>
          <a:stretch>
            <a:fillRect/>
          </a:stretch>
        </p:blipFill>
        <p:spPr>
          <a:xfrm>
            <a:off x="3796209" y="5106062"/>
            <a:ext cx="237765" cy="274344"/>
          </a:xfrm>
          <a:prstGeom prst="rect">
            <a:avLst/>
          </a:prstGeom>
        </p:spPr>
      </p:pic>
      <p:pic>
        <p:nvPicPr>
          <p:cNvPr id="82" name="Picture 81" descr="Closed file, Internal Referral comments, can not view">
            <a:extLst>
              <a:ext uri="{FF2B5EF4-FFF2-40B4-BE49-F238E27FC236}">
                <a16:creationId xmlns:a16="http://schemas.microsoft.com/office/drawing/2014/main" id="{A1D6AA5D-32F3-54BF-C78A-533FAA7AED4F}"/>
              </a:ext>
            </a:extLst>
          </p:cNvPr>
          <p:cNvPicPr>
            <a:picLocks noGrp="1" noRot="1" noChangeAspect="1" noMove="1" noResize="1" noEditPoints="1" noAdjustHandles="1" noChangeArrowheads="1" noChangeShapeType="1" noCrop="1"/>
          </p:cNvPicPr>
          <p:nvPr/>
        </p:nvPicPr>
        <p:blipFill>
          <a:blip r:embed="rId6"/>
          <a:stretch>
            <a:fillRect/>
          </a:stretch>
        </p:blipFill>
        <p:spPr>
          <a:xfrm>
            <a:off x="5138910" y="5111262"/>
            <a:ext cx="237765" cy="274344"/>
          </a:xfrm>
          <a:prstGeom prst="rect">
            <a:avLst/>
          </a:prstGeom>
        </p:spPr>
      </p:pic>
      <p:pic>
        <p:nvPicPr>
          <p:cNvPr id="83" name="Picture 82" descr="Closed file, Internal Referral comments, can not request copy">
            <a:extLst>
              <a:ext uri="{FF2B5EF4-FFF2-40B4-BE49-F238E27FC236}">
                <a16:creationId xmlns:a16="http://schemas.microsoft.com/office/drawing/2014/main" id="{56D56E9A-8760-3CD2-BFAE-E834FFC8637F}"/>
              </a:ext>
            </a:extLst>
          </p:cNvPr>
          <p:cNvPicPr>
            <a:picLocks noGrp="1" noRot="1" noChangeAspect="1" noMove="1" noResize="1" noEditPoints="1" noAdjustHandles="1" noChangeArrowheads="1" noChangeShapeType="1" noCrop="1"/>
          </p:cNvPicPr>
          <p:nvPr/>
        </p:nvPicPr>
        <p:blipFill>
          <a:blip r:embed="rId6"/>
          <a:stretch>
            <a:fillRect/>
          </a:stretch>
        </p:blipFill>
        <p:spPr>
          <a:xfrm>
            <a:off x="5763450" y="5106062"/>
            <a:ext cx="237765" cy="274344"/>
          </a:xfrm>
          <a:prstGeom prst="rect">
            <a:avLst/>
          </a:prstGeom>
        </p:spPr>
      </p:pic>
      <p:pic>
        <p:nvPicPr>
          <p:cNvPr id="52" name="Picture 51" descr="Closed file, Internal Referral comments, covered under FOI">
            <a:extLst>
              <a:ext uri="{FF2B5EF4-FFF2-40B4-BE49-F238E27FC236}">
                <a16:creationId xmlns:a16="http://schemas.microsoft.com/office/drawing/2014/main" id="{64505F4B-366F-D7BC-CD2A-EF3C0B207C43}"/>
              </a:ext>
            </a:extLst>
          </p:cNvPr>
          <p:cNvPicPr>
            <a:picLocks noGrp="1" noRot="1" noChangeAspect="1" noMove="1" noResize="1" noEditPoints="1" noAdjustHandles="1" noChangeArrowheads="1" noChangeShapeType="1" noCrop="1"/>
          </p:cNvPicPr>
          <p:nvPr/>
        </p:nvPicPr>
        <p:blipFill>
          <a:blip r:embed="rId5"/>
          <a:stretch>
            <a:fillRect/>
          </a:stretch>
        </p:blipFill>
        <p:spPr>
          <a:xfrm>
            <a:off x="6889742" y="5106062"/>
            <a:ext cx="262151" cy="274344"/>
          </a:xfrm>
          <a:prstGeom prst="rect">
            <a:avLst/>
          </a:prstGeom>
        </p:spPr>
      </p:pic>
      <p:pic>
        <p:nvPicPr>
          <p:cNvPr id="84" name="Picture 83" descr="Open file, Request for Further Information letter, can not view">
            <a:extLst>
              <a:ext uri="{FF2B5EF4-FFF2-40B4-BE49-F238E27FC236}">
                <a16:creationId xmlns:a16="http://schemas.microsoft.com/office/drawing/2014/main" id="{25A61F60-B399-13F1-8333-A341D9F8008A}"/>
              </a:ext>
            </a:extLst>
          </p:cNvPr>
          <p:cNvPicPr>
            <a:picLocks noGrp="1" noRot="1" noChangeAspect="1" noMove="1" noResize="1" noEditPoints="1" noAdjustHandles="1" noChangeArrowheads="1" noChangeShapeType="1" noCrop="1"/>
          </p:cNvPicPr>
          <p:nvPr/>
        </p:nvPicPr>
        <p:blipFill>
          <a:blip r:embed="rId6"/>
          <a:stretch>
            <a:fillRect/>
          </a:stretch>
        </p:blipFill>
        <p:spPr>
          <a:xfrm>
            <a:off x="3169708" y="5440278"/>
            <a:ext cx="237765" cy="274344"/>
          </a:xfrm>
          <a:prstGeom prst="rect">
            <a:avLst/>
          </a:prstGeom>
        </p:spPr>
      </p:pic>
      <p:pic>
        <p:nvPicPr>
          <p:cNvPr id="85" name="Picture 84" descr="Open file, Further Information letter, can not request copy">
            <a:extLst>
              <a:ext uri="{FF2B5EF4-FFF2-40B4-BE49-F238E27FC236}">
                <a16:creationId xmlns:a16="http://schemas.microsoft.com/office/drawing/2014/main" id="{7D2D6428-5CB9-4A37-5BCD-8968EF414DDE}"/>
              </a:ext>
            </a:extLst>
          </p:cNvPr>
          <p:cNvPicPr>
            <a:picLocks noGrp="1" noRot="1" noChangeAspect="1" noMove="1" noResize="1" noEditPoints="1" noAdjustHandles="1" noChangeArrowheads="1" noChangeShapeType="1" noCrop="1"/>
          </p:cNvPicPr>
          <p:nvPr/>
        </p:nvPicPr>
        <p:blipFill>
          <a:blip r:embed="rId6"/>
          <a:stretch>
            <a:fillRect/>
          </a:stretch>
        </p:blipFill>
        <p:spPr>
          <a:xfrm>
            <a:off x="3806178" y="5440278"/>
            <a:ext cx="237765" cy="274344"/>
          </a:xfrm>
          <a:prstGeom prst="rect">
            <a:avLst/>
          </a:prstGeom>
        </p:spPr>
      </p:pic>
      <p:pic>
        <p:nvPicPr>
          <p:cNvPr id="108" name="Picture 107" descr="Closed file, Further Information letter, can not view">
            <a:extLst>
              <a:ext uri="{FF2B5EF4-FFF2-40B4-BE49-F238E27FC236}">
                <a16:creationId xmlns:a16="http://schemas.microsoft.com/office/drawing/2014/main" id="{A5343260-77FF-BCE9-7FE5-C3EAC00D6FC3}"/>
              </a:ext>
            </a:extLst>
          </p:cNvPr>
          <p:cNvPicPr>
            <a:picLocks noGrp="1" noRot="1" noChangeAspect="1" noMove="1" noResize="1" noEditPoints="1" noAdjustHandles="1" noChangeArrowheads="1" noChangeShapeType="1" noCrop="1"/>
          </p:cNvPicPr>
          <p:nvPr/>
        </p:nvPicPr>
        <p:blipFill>
          <a:blip r:embed="rId6"/>
          <a:stretch>
            <a:fillRect/>
          </a:stretch>
        </p:blipFill>
        <p:spPr>
          <a:xfrm>
            <a:off x="5141513" y="5440278"/>
            <a:ext cx="237765" cy="274344"/>
          </a:xfrm>
          <a:prstGeom prst="rect">
            <a:avLst/>
          </a:prstGeom>
        </p:spPr>
      </p:pic>
      <p:pic>
        <p:nvPicPr>
          <p:cNvPr id="110" name="Picture 109" descr="Closed file, Further Information letter, can not request copy">
            <a:extLst>
              <a:ext uri="{FF2B5EF4-FFF2-40B4-BE49-F238E27FC236}">
                <a16:creationId xmlns:a16="http://schemas.microsoft.com/office/drawing/2014/main" id="{108626BE-F16B-37FC-A2D1-71DDD04ADE4E}"/>
              </a:ext>
            </a:extLst>
          </p:cNvPr>
          <p:cNvPicPr>
            <a:picLocks noGrp="1" noRot="1" noChangeAspect="1" noMove="1" noResize="1" noEditPoints="1" noAdjustHandles="1" noChangeArrowheads="1" noChangeShapeType="1" noCrop="1"/>
          </p:cNvPicPr>
          <p:nvPr/>
        </p:nvPicPr>
        <p:blipFill>
          <a:blip r:embed="rId6"/>
          <a:stretch>
            <a:fillRect/>
          </a:stretch>
        </p:blipFill>
        <p:spPr>
          <a:xfrm>
            <a:off x="5750990" y="5434807"/>
            <a:ext cx="237765" cy="274344"/>
          </a:xfrm>
          <a:prstGeom prst="rect">
            <a:avLst/>
          </a:prstGeom>
        </p:spPr>
      </p:pic>
      <p:pic>
        <p:nvPicPr>
          <p:cNvPr id="53" name="Picture 52" descr="Closed file, Further Information letter, covered under FOI">
            <a:extLst>
              <a:ext uri="{FF2B5EF4-FFF2-40B4-BE49-F238E27FC236}">
                <a16:creationId xmlns:a16="http://schemas.microsoft.com/office/drawing/2014/main" id="{1462E375-4CC7-6F43-875F-0C1D518C2AAA}"/>
              </a:ext>
            </a:extLst>
          </p:cNvPr>
          <p:cNvPicPr>
            <a:picLocks noGrp="1" noRot="1" noChangeAspect="1" noMove="1" noResize="1" noEditPoints="1" noAdjustHandles="1" noChangeArrowheads="1" noChangeShapeType="1" noCrop="1"/>
          </p:cNvPicPr>
          <p:nvPr/>
        </p:nvPicPr>
        <p:blipFill>
          <a:blip r:embed="rId5"/>
          <a:stretch>
            <a:fillRect/>
          </a:stretch>
        </p:blipFill>
        <p:spPr>
          <a:xfrm>
            <a:off x="6889741" y="5443013"/>
            <a:ext cx="262151" cy="274344"/>
          </a:xfrm>
          <a:prstGeom prst="rect">
            <a:avLst/>
          </a:prstGeom>
        </p:spPr>
      </p:pic>
      <p:pic>
        <p:nvPicPr>
          <p:cNvPr id="86" name="Picture 85" descr="Closed file, Correspondence between Council and Applicant / Objectors, can not request copy">
            <a:extLst>
              <a:ext uri="{FF2B5EF4-FFF2-40B4-BE49-F238E27FC236}">
                <a16:creationId xmlns:a16="http://schemas.microsoft.com/office/drawing/2014/main" id="{84939AA0-4F4E-68C8-7DF7-85DE0E1CA948}"/>
              </a:ext>
            </a:extLst>
          </p:cNvPr>
          <p:cNvPicPr>
            <a:picLocks noGrp="1" noRot="1" noChangeAspect="1" noMove="1" noResize="1" noEditPoints="1" noAdjustHandles="1" noChangeArrowheads="1" noChangeShapeType="1" noCrop="1"/>
          </p:cNvPicPr>
          <p:nvPr/>
        </p:nvPicPr>
        <p:blipFill>
          <a:blip r:embed="rId6"/>
          <a:stretch>
            <a:fillRect/>
          </a:stretch>
        </p:blipFill>
        <p:spPr>
          <a:xfrm>
            <a:off x="3169708" y="5904043"/>
            <a:ext cx="237765" cy="274344"/>
          </a:xfrm>
          <a:prstGeom prst="rect">
            <a:avLst/>
          </a:prstGeom>
        </p:spPr>
      </p:pic>
      <p:pic>
        <p:nvPicPr>
          <p:cNvPr id="87" name="Picture 86" descr="Closed file, Correspondence between Council and Applicant / Objectors, can not request copy">
            <a:extLst>
              <a:ext uri="{FF2B5EF4-FFF2-40B4-BE49-F238E27FC236}">
                <a16:creationId xmlns:a16="http://schemas.microsoft.com/office/drawing/2014/main" id="{ECE49E75-1D3E-EF37-789A-CE1E5DAE9542}"/>
              </a:ext>
            </a:extLst>
          </p:cNvPr>
          <p:cNvPicPr>
            <a:picLocks noGrp="1" noRot="1" noChangeAspect="1" noMove="1" noResize="1" noEditPoints="1" noAdjustHandles="1" noChangeArrowheads="1" noChangeShapeType="1" noCrop="1"/>
          </p:cNvPicPr>
          <p:nvPr/>
        </p:nvPicPr>
        <p:blipFill>
          <a:blip r:embed="rId6"/>
          <a:stretch>
            <a:fillRect/>
          </a:stretch>
        </p:blipFill>
        <p:spPr>
          <a:xfrm>
            <a:off x="3801949" y="5895729"/>
            <a:ext cx="237765" cy="274344"/>
          </a:xfrm>
          <a:prstGeom prst="rect">
            <a:avLst/>
          </a:prstGeom>
        </p:spPr>
      </p:pic>
      <p:pic>
        <p:nvPicPr>
          <p:cNvPr id="88" name="Picture 87" descr="Closed file, Correspondence between Council and Applicant / Objectors, can not request copy">
            <a:extLst>
              <a:ext uri="{FF2B5EF4-FFF2-40B4-BE49-F238E27FC236}">
                <a16:creationId xmlns:a16="http://schemas.microsoft.com/office/drawing/2014/main" id="{FCA00ABC-E316-C3FF-2DBB-D96F848FD7BB}"/>
              </a:ext>
            </a:extLst>
          </p:cNvPr>
          <p:cNvPicPr>
            <a:picLocks noGrp="1" noRot="1" noChangeAspect="1" noMove="1" noResize="1" noEditPoints="1" noAdjustHandles="1" noChangeArrowheads="1" noChangeShapeType="1" noCrop="1"/>
          </p:cNvPicPr>
          <p:nvPr/>
        </p:nvPicPr>
        <p:blipFill>
          <a:blip r:embed="rId6"/>
          <a:stretch>
            <a:fillRect/>
          </a:stretch>
        </p:blipFill>
        <p:spPr>
          <a:xfrm>
            <a:off x="5138910" y="5907317"/>
            <a:ext cx="237765" cy="274344"/>
          </a:xfrm>
          <a:prstGeom prst="rect">
            <a:avLst/>
          </a:prstGeom>
        </p:spPr>
      </p:pic>
      <p:pic>
        <p:nvPicPr>
          <p:cNvPr id="89" name="Picture 88" descr="Closed file, Correspondence between Council and Applicant / Objectors, can not request copy">
            <a:extLst>
              <a:ext uri="{FF2B5EF4-FFF2-40B4-BE49-F238E27FC236}">
                <a16:creationId xmlns:a16="http://schemas.microsoft.com/office/drawing/2014/main" id="{47BF53DB-A560-87C5-BEC9-C892BBD67063}"/>
              </a:ext>
            </a:extLst>
          </p:cNvPr>
          <p:cNvPicPr>
            <a:picLocks noGrp="1" noRot="1" noChangeAspect="1" noMove="1" noResize="1" noEditPoints="1" noAdjustHandles="1" noChangeArrowheads="1" noChangeShapeType="1" noCrop="1"/>
          </p:cNvPicPr>
          <p:nvPr/>
        </p:nvPicPr>
        <p:blipFill>
          <a:blip r:embed="rId6"/>
          <a:stretch>
            <a:fillRect/>
          </a:stretch>
        </p:blipFill>
        <p:spPr>
          <a:xfrm>
            <a:off x="5763449" y="5901254"/>
            <a:ext cx="237765" cy="274344"/>
          </a:xfrm>
          <a:prstGeom prst="rect">
            <a:avLst/>
          </a:prstGeom>
        </p:spPr>
      </p:pic>
      <p:pic>
        <p:nvPicPr>
          <p:cNvPr id="54" name="Picture 53" descr="Closed file, Correspondence between Council and Applicant / Objectors, covered under FOI">
            <a:extLst>
              <a:ext uri="{FF2B5EF4-FFF2-40B4-BE49-F238E27FC236}">
                <a16:creationId xmlns:a16="http://schemas.microsoft.com/office/drawing/2014/main" id="{CB2D0B37-AFF3-9B94-DC1E-2976D81F40CB}"/>
              </a:ext>
            </a:extLst>
          </p:cNvPr>
          <p:cNvPicPr>
            <a:picLocks noGrp="1" noRot="1" noChangeAspect="1" noMove="1" noResize="1" noEditPoints="1" noAdjustHandles="1" noChangeArrowheads="1" noChangeShapeType="1" noCrop="1"/>
          </p:cNvPicPr>
          <p:nvPr/>
        </p:nvPicPr>
        <p:blipFill>
          <a:blip r:embed="rId5"/>
          <a:stretch>
            <a:fillRect/>
          </a:stretch>
        </p:blipFill>
        <p:spPr>
          <a:xfrm>
            <a:off x="6889740" y="5899313"/>
            <a:ext cx="262151" cy="274344"/>
          </a:xfrm>
          <a:prstGeom prst="rect">
            <a:avLst/>
          </a:prstGeom>
        </p:spPr>
      </p:pic>
      <p:pic>
        <p:nvPicPr>
          <p:cNvPr id="14" name="Picture 13" descr="Open file, Delegate / Council Report, can view">
            <a:extLst>
              <a:ext uri="{FF2B5EF4-FFF2-40B4-BE49-F238E27FC236}">
                <a16:creationId xmlns:a16="http://schemas.microsoft.com/office/drawing/2014/main" id="{73ABC881-0962-0121-0DEC-777E7BE81C88}"/>
              </a:ext>
            </a:extLst>
          </p:cNvPr>
          <p:cNvPicPr>
            <a:picLocks noGrp="1" noRot="1" noChangeAspect="1" noMove="1" noResize="1" noEditPoints="1" noAdjustHandles="1" noChangeArrowheads="1" noChangeShapeType="1" noCrop="1"/>
          </p:cNvPicPr>
          <p:nvPr/>
        </p:nvPicPr>
        <p:blipFill>
          <a:blip r:embed="rId5"/>
          <a:stretch>
            <a:fillRect/>
          </a:stretch>
        </p:blipFill>
        <p:spPr>
          <a:xfrm>
            <a:off x="3169331" y="6346569"/>
            <a:ext cx="262151" cy="274344"/>
          </a:xfrm>
          <a:prstGeom prst="rect">
            <a:avLst/>
          </a:prstGeom>
        </p:spPr>
      </p:pic>
      <p:pic>
        <p:nvPicPr>
          <p:cNvPr id="90" name="Picture 89" descr="Open file, Delegate / Council Report, can not request copy">
            <a:extLst>
              <a:ext uri="{FF2B5EF4-FFF2-40B4-BE49-F238E27FC236}">
                <a16:creationId xmlns:a16="http://schemas.microsoft.com/office/drawing/2014/main" id="{A11FBB3D-8D4F-8AC2-25E1-A8928B239A44}"/>
              </a:ext>
            </a:extLst>
          </p:cNvPr>
          <p:cNvPicPr>
            <a:picLocks noGrp="1" noRot="1" noChangeAspect="1" noMove="1" noResize="1" noEditPoints="1" noAdjustHandles="1" noChangeArrowheads="1" noChangeShapeType="1" noCrop="1"/>
          </p:cNvPicPr>
          <p:nvPr/>
        </p:nvPicPr>
        <p:blipFill>
          <a:blip r:embed="rId6"/>
          <a:stretch>
            <a:fillRect/>
          </a:stretch>
        </p:blipFill>
        <p:spPr>
          <a:xfrm>
            <a:off x="3806178" y="6351104"/>
            <a:ext cx="237765" cy="274344"/>
          </a:xfrm>
          <a:prstGeom prst="rect">
            <a:avLst/>
          </a:prstGeom>
        </p:spPr>
      </p:pic>
      <p:pic>
        <p:nvPicPr>
          <p:cNvPr id="32" name="Picture 31" descr="Closed file, Delegate / Council Report, can view">
            <a:extLst>
              <a:ext uri="{FF2B5EF4-FFF2-40B4-BE49-F238E27FC236}">
                <a16:creationId xmlns:a16="http://schemas.microsoft.com/office/drawing/2014/main" id="{0CFEFCD0-80F8-DBF9-C801-C17F16E061C6}"/>
              </a:ext>
            </a:extLst>
          </p:cNvPr>
          <p:cNvPicPr>
            <a:picLocks noGrp="1" noRot="1" noChangeAspect="1" noMove="1" noResize="1" noEditPoints="1" noAdjustHandles="1" noChangeArrowheads="1" noChangeShapeType="1" noCrop="1"/>
          </p:cNvPicPr>
          <p:nvPr/>
        </p:nvPicPr>
        <p:blipFill>
          <a:blip r:embed="rId5"/>
          <a:stretch>
            <a:fillRect/>
          </a:stretch>
        </p:blipFill>
        <p:spPr>
          <a:xfrm>
            <a:off x="5126718" y="6346569"/>
            <a:ext cx="262151" cy="274344"/>
          </a:xfrm>
          <a:prstGeom prst="rect">
            <a:avLst/>
          </a:prstGeom>
        </p:spPr>
      </p:pic>
      <p:pic>
        <p:nvPicPr>
          <p:cNvPr id="91" name="Picture 90" descr="Closed file, Delegate / Council Report, can not request copy">
            <a:extLst>
              <a:ext uri="{FF2B5EF4-FFF2-40B4-BE49-F238E27FC236}">
                <a16:creationId xmlns:a16="http://schemas.microsoft.com/office/drawing/2014/main" id="{24825D6B-942C-D554-6F2C-EC040C2FB1C7}"/>
              </a:ext>
            </a:extLst>
          </p:cNvPr>
          <p:cNvPicPr>
            <a:picLocks noGrp="1" noRot="1" noChangeAspect="1" noMove="1" noResize="1" noEditPoints="1" noAdjustHandles="1" noChangeArrowheads="1" noChangeShapeType="1" noCrop="1"/>
          </p:cNvPicPr>
          <p:nvPr/>
        </p:nvPicPr>
        <p:blipFill>
          <a:blip r:embed="rId6"/>
          <a:stretch>
            <a:fillRect/>
          </a:stretch>
        </p:blipFill>
        <p:spPr>
          <a:xfrm>
            <a:off x="5751908" y="6339197"/>
            <a:ext cx="237765" cy="274344"/>
          </a:xfrm>
          <a:prstGeom prst="rect">
            <a:avLst/>
          </a:prstGeom>
        </p:spPr>
      </p:pic>
      <p:pic>
        <p:nvPicPr>
          <p:cNvPr id="55" name="Picture 54" descr="Closed file, Delegate / Council Report, covered under FOI">
            <a:extLst>
              <a:ext uri="{FF2B5EF4-FFF2-40B4-BE49-F238E27FC236}">
                <a16:creationId xmlns:a16="http://schemas.microsoft.com/office/drawing/2014/main" id="{37A7CB4A-1762-65CA-85C7-62B0D0F09BB5}"/>
              </a:ext>
            </a:extLst>
          </p:cNvPr>
          <p:cNvPicPr>
            <a:picLocks noGrp="1" noRot="1" noChangeAspect="1" noMove="1" noResize="1" noEditPoints="1" noAdjustHandles="1" noChangeArrowheads="1" noChangeShapeType="1" noCrop="1"/>
          </p:cNvPicPr>
          <p:nvPr/>
        </p:nvPicPr>
        <p:blipFill>
          <a:blip r:embed="rId5"/>
          <a:stretch>
            <a:fillRect/>
          </a:stretch>
        </p:blipFill>
        <p:spPr>
          <a:xfrm>
            <a:off x="6889740" y="6344737"/>
            <a:ext cx="262151" cy="274344"/>
          </a:xfrm>
          <a:prstGeom prst="rect">
            <a:avLst/>
          </a:prstGeom>
        </p:spPr>
      </p:pic>
      <p:pic>
        <p:nvPicPr>
          <p:cNvPr id="15" name="Picture 14" descr="Open file, Planning Permit or Amended Planning Permit, can view">
            <a:extLst>
              <a:ext uri="{FF2B5EF4-FFF2-40B4-BE49-F238E27FC236}">
                <a16:creationId xmlns:a16="http://schemas.microsoft.com/office/drawing/2014/main" id="{E25744D5-01F8-1D5A-CB9E-393C63164C1C}"/>
              </a:ext>
            </a:extLst>
          </p:cNvPr>
          <p:cNvPicPr>
            <a:picLocks noGrp="1" noRot="1" noChangeAspect="1" noMove="1" noResize="1" noEditPoints="1" noAdjustHandles="1" noChangeArrowheads="1" noChangeShapeType="1" noCrop="1"/>
          </p:cNvPicPr>
          <p:nvPr/>
        </p:nvPicPr>
        <p:blipFill>
          <a:blip r:embed="rId5"/>
          <a:stretch>
            <a:fillRect/>
          </a:stretch>
        </p:blipFill>
        <p:spPr>
          <a:xfrm>
            <a:off x="3169331" y="6803769"/>
            <a:ext cx="262151" cy="274344"/>
          </a:xfrm>
          <a:prstGeom prst="rect">
            <a:avLst/>
          </a:prstGeom>
        </p:spPr>
      </p:pic>
      <p:pic>
        <p:nvPicPr>
          <p:cNvPr id="92" name="Picture 91" descr="Open file, Planning Permit or Amended Planning Permit, can not request copy">
            <a:extLst>
              <a:ext uri="{FF2B5EF4-FFF2-40B4-BE49-F238E27FC236}">
                <a16:creationId xmlns:a16="http://schemas.microsoft.com/office/drawing/2014/main" id="{7C108028-53AA-C5D6-4C90-BA75157B6733}"/>
              </a:ext>
            </a:extLst>
          </p:cNvPr>
          <p:cNvPicPr>
            <a:picLocks noGrp="1" noRot="1" noChangeAspect="1" noMove="1" noResize="1" noEditPoints="1" noAdjustHandles="1" noChangeArrowheads="1" noChangeShapeType="1" noCrop="1"/>
          </p:cNvPicPr>
          <p:nvPr/>
        </p:nvPicPr>
        <p:blipFill>
          <a:blip r:embed="rId6"/>
          <a:stretch>
            <a:fillRect/>
          </a:stretch>
        </p:blipFill>
        <p:spPr>
          <a:xfrm>
            <a:off x="3796209" y="6808456"/>
            <a:ext cx="237765" cy="274344"/>
          </a:xfrm>
          <a:prstGeom prst="rect">
            <a:avLst/>
          </a:prstGeom>
        </p:spPr>
      </p:pic>
      <p:pic>
        <p:nvPicPr>
          <p:cNvPr id="33" name="Picture 32" descr="Closed file, Planning Permit or Amended Planning Permit, can view">
            <a:extLst>
              <a:ext uri="{FF2B5EF4-FFF2-40B4-BE49-F238E27FC236}">
                <a16:creationId xmlns:a16="http://schemas.microsoft.com/office/drawing/2014/main" id="{40F795DD-D1CA-8896-0971-AF562177D61F}"/>
              </a:ext>
            </a:extLst>
          </p:cNvPr>
          <p:cNvPicPr>
            <a:picLocks noGrp="1" noRot="1" noChangeAspect="1" noMove="1" noResize="1" noEditPoints="1" noAdjustHandles="1" noChangeArrowheads="1" noChangeShapeType="1" noCrop="1"/>
          </p:cNvPicPr>
          <p:nvPr/>
        </p:nvPicPr>
        <p:blipFill>
          <a:blip r:embed="rId5"/>
          <a:stretch>
            <a:fillRect/>
          </a:stretch>
        </p:blipFill>
        <p:spPr>
          <a:xfrm>
            <a:off x="5126718" y="6803769"/>
            <a:ext cx="262151" cy="274344"/>
          </a:xfrm>
          <a:prstGeom prst="rect">
            <a:avLst/>
          </a:prstGeom>
        </p:spPr>
      </p:pic>
      <p:pic>
        <p:nvPicPr>
          <p:cNvPr id="34" name="Picture 33" descr="Closed file, Planning Permit or Amended Planning Permit, can request copy">
            <a:extLst>
              <a:ext uri="{FF2B5EF4-FFF2-40B4-BE49-F238E27FC236}">
                <a16:creationId xmlns:a16="http://schemas.microsoft.com/office/drawing/2014/main" id="{C35E1F35-7E5D-92CC-227C-0E4C83CA82B1}"/>
              </a:ext>
            </a:extLst>
          </p:cNvPr>
          <p:cNvPicPr>
            <a:picLocks noGrp="1" noRot="1" noChangeAspect="1" noMove="1" noResize="1" noEditPoints="1" noAdjustHandles="1" noChangeArrowheads="1" noChangeShapeType="1" noCrop="1"/>
          </p:cNvPicPr>
          <p:nvPr/>
        </p:nvPicPr>
        <p:blipFill>
          <a:blip r:embed="rId5"/>
          <a:stretch>
            <a:fillRect/>
          </a:stretch>
        </p:blipFill>
        <p:spPr>
          <a:xfrm>
            <a:off x="5768878" y="6803769"/>
            <a:ext cx="262151" cy="274344"/>
          </a:xfrm>
          <a:prstGeom prst="rect">
            <a:avLst/>
          </a:prstGeom>
        </p:spPr>
      </p:pic>
      <p:pic>
        <p:nvPicPr>
          <p:cNvPr id="43" name="Picture 42" descr="Closed file, Planning Permit or Amended Planning Permit, fee involved">
            <a:extLst>
              <a:ext uri="{FF2B5EF4-FFF2-40B4-BE49-F238E27FC236}">
                <a16:creationId xmlns:a16="http://schemas.microsoft.com/office/drawing/2014/main" id="{EB2143AE-FAE5-A24C-51BA-1C7C8C9DCB11}"/>
              </a:ext>
            </a:extLst>
          </p:cNvPr>
          <p:cNvPicPr>
            <a:picLocks noGrp="1" noRot="1" noChangeAspect="1" noMove="1" noResize="1" noEditPoints="1" noAdjustHandles="1" noChangeArrowheads="1" noChangeShapeType="1" noCrop="1"/>
          </p:cNvPicPr>
          <p:nvPr/>
        </p:nvPicPr>
        <p:blipFill>
          <a:blip r:embed="rId5"/>
          <a:stretch>
            <a:fillRect/>
          </a:stretch>
        </p:blipFill>
        <p:spPr>
          <a:xfrm>
            <a:off x="6411038" y="6803769"/>
            <a:ext cx="262151" cy="274344"/>
          </a:xfrm>
          <a:prstGeom prst="rect">
            <a:avLst/>
          </a:prstGeom>
        </p:spPr>
      </p:pic>
      <p:pic>
        <p:nvPicPr>
          <p:cNvPr id="17" name="Picture 16" descr="Open file, Endorsed Plans, can view">
            <a:extLst>
              <a:ext uri="{FF2B5EF4-FFF2-40B4-BE49-F238E27FC236}">
                <a16:creationId xmlns:a16="http://schemas.microsoft.com/office/drawing/2014/main" id="{8544D1CF-760C-5377-3AD9-767455A37FF9}"/>
              </a:ext>
            </a:extLst>
          </p:cNvPr>
          <p:cNvPicPr>
            <a:picLocks noGrp="1" noRot="1" noChangeAspect="1" noMove="1" noResize="1" noEditPoints="1" noAdjustHandles="1" noChangeArrowheads="1" noChangeShapeType="1" noCrop="1"/>
          </p:cNvPicPr>
          <p:nvPr/>
        </p:nvPicPr>
        <p:blipFill>
          <a:blip r:embed="rId5"/>
          <a:stretch>
            <a:fillRect/>
          </a:stretch>
        </p:blipFill>
        <p:spPr>
          <a:xfrm>
            <a:off x="3169331" y="7260969"/>
            <a:ext cx="262151" cy="274344"/>
          </a:xfrm>
          <a:prstGeom prst="rect">
            <a:avLst/>
          </a:prstGeom>
        </p:spPr>
      </p:pic>
      <p:pic>
        <p:nvPicPr>
          <p:cNvPr id="93" name="Picture 92" descr="Open file, Endorsed Plans, can not request copy">
            <a:extLst>
              <a:ext uri="{FF2B5EF4-FFF2-40B4-BE49-F238E27FC236}">
                <a16:creationId xmlns:a16="http://schemas.microsoft.com/office/drawing/2014/main" id="{7D522EE5-DFA9-1F9E-F020-D5E15D79F3EA}"/>
              </a:ext>
            </a:extLst>
          </p:cNvPr>
          <p:cNvPicPr>
            <a:picLocks noGrp="1" noRot="1" noChangeAspect="1" noMove="1" noResize="1" noEditPoints="1" noAdjustHandles="1" noChangeArrowheads="1" noChangeShapeType="1" noCrop="1"/>
          </p:cNvPicPr>
          <p:nvPr/>
        </p:nvPicPr>
        <p:blipFill>
          <a:blip r:embed="rId6"/>
          <a:stretch>
            <a:fillRect/>
          </a:stretch>
        </p:blipFill>
        <p:spPr>
          <a:xfrm>
            <a:off x="3801415" y="7265808"/>
            <a:ext cx="237765" cy="274344"/>
          </a:xfrm>
          <a:prstGeom prst="rect">
            <a:avLst/>
          </a:prstGeom>
        </p:spPr>
      </p:pic>
      <p:pic>
        <p:nvPicPr>
          <p:cNvPr id="35" name="Picture 34" descr="Closed file, Endorsed Plans, can view">
            <a:extLst>
              <a:ext uri="{FF2B5EF4-FFF2-40B4-BE49-F238E27FC236}">
                <a16:creationId xmlns:a16="http://schemas.microsoft.com/office/drawing/2014/main" id="{65855B5C-BDE0-34F0-92BC-3D481ED44BBA}"/>
              </a:ext>
            </a:extLst>
          </p:cNvPr>
          <p:cNvPicPr>
            <a:picLocks noGrp="1" noRot="1" noChangeAspect="1" noMove="1" noResize="1" noEditPoints="1" noAdjustHandles="1" noChangeArrowheads="1" noChangeShapeType="1" noCrop="1"/>
          </p:cNvPicPr>
          <p:nvPr/>
        </p:nvPicPr>
        <p:blipFill>
          <a:blip r:embed="rId5"/>
          <a:stretch>
            <a:fillRect/>
          </a:stretch>
        </p:blipFill>
        <p:spPr>
          <a:xfrm>
            <a:off x="5126718" y="7259125"/>
            <a:ext cx="262151" cy="274344"/>
          </a:xfrm>
          <a:prstGeom prst="rect">
            <a:avLst/>
          </a:prstGeom>
        </p:spPr>
      </p:pic>
      <p:pic>
        <p:nvPicPr>
          <p:cNvPr id="36" name="Picture 35" descr="Closed file, Endorsed Plans, can request copy">
            <a:extLst>
              <a:ext uri="{FF2B5EF4-FFF2-40B4-BE49-F238E27FC236}">
                <a16:creationId xmlns:a16="http://schemas.microsoft.com/office/drawing/2014/main" id="{FA461857-7A42-3126-AC67-A3D75EE0893F}"/>
              </a:ext>
            </a:extLst>
          </p:cNvPr>
          <p:cNvPicPr>
            <a:picLocks noGrp="1" noRot="1" noChangeAspect="1" noMove="1" noResize="1" noEditPoints="1" noAdjustHandles="1" noChangeArrowheads="1" noChangeShapeType="1" noCrop="1"/>
          </p:cNvPicPr>
          <p:nvPr/>
        </p:nvPicPr>
        <p:blipFill>
          <a:blip r:embed="rId5"/>
          <a:stretch>
            <a:fillRect/>
          </a:stretch>
        </p:blipFill>
        <p:spPr>
          <a:xfrm>
            <a:off x="5768878" y="7259125"/>
            <a:ext cx="262151" cy="274344"/>
          </a:xfrm>
          <a:prstGeom prst="rect">
            <a:avLst/>
          </a:prstGeom>
        </p:spPr>
      </p:pic>
      <p:pic>
        <p:nvPicPr>
          <p:cNvPr id="39" name="Picture 38" descr="Closed file, Endorsed Plans, fee involved">
            <a:extLst>
              <a:ext uri="{FF2B5EF4-FFF2-40B4-BE49-F238E27FC236}">
                <a16:creationId xmlns:a16="http://schemas.microsoft.com/office/drawing/2014/main" id="{529DE4B8-89DC-1663-B910-E30BDA94B599}"/>
              </a:ext>
            </a:extLst>
          </p:cNvPr>
          <p:cNvPicPr>
            <a:picLocks noGrp="1" noRot="1" noChangeAspect="1" noMove="1" noResize="1" noEditPoints="1" noAdjustHandles="1" noChangeArrowheads="1" noChangeShapeType="1" noCrop="1"/>
          </p:cNvPicPr>
          <p:nvPr/>
        </p:nvPicPr>
        <p:blipFill>
          <a:blip r:embed="rId5"/>
          <a:stretch>
            <a:fillRect/>
          </a:stretch>
        </p:blipFill>
        <p:spPr>
          <a:xfrm>
            <a:off x="6395187" y="7259125"/>
            <a:ext cx="262151" cy="274344"/>
          </a:xfrm>
          <a:prstGeom prst="rect">
            <a:avLst/>
          </a:prstGeom>
        </p:spPr>
      </p:pic>
      <p:pic>
        <p:nvPicPr>
          <p:cNvPr id="16" name="Picture 15" descr="Open file, Notice of Refusal to Grant a Planning Permit, can view">
            <a:extLst>
              <a:ext uri="{FF2B5EF4-FFF2-40B4-BE49-F238E27FC236}">
                <a16:creationId xmlns:a16="http://schemas.microsoft.com/office/drawing/2014/main" id="{0B342693-CAC6-A334-18E8-0E0FB14A9A3E}"/>
              </a:ext>
            </a:extLst>
          </p:cNvPr>
          <p:cNvPicPr>
            <a:picLocks noGrp="1" noRot="1" noChangeAspect="1" noMove="1" noResize="1" noEditPoints="1" noAdjustHandles="1" noChangeArrowheads="1" noChangeShapeType="1" noCrop="1"/>
          </p:cNvPicPr>
          <p:nvPr/>
        </p:nvPicPr>
        <p:blipFill>
          <a:blip r:embed="rId5"/>
          <a:stretch>
            <a:fillRect/>
          </a:stretch>
        </p:blipFill>
        <p:spPr>
          <a:xfrm>
            <a:off x="3177274" y="7665340"/>
            <a:ext cx="262151" cy="274344"/>
          </a:xfrm>
          <a:prstGeom prst="rect">
            <a:avLst/>
          </a:prstGeom>
        </p:spPr>
      </p:pic>
      <p:pic>
        <p:nvPicPr>
          <p:cNvPr id="94" name="Picture 93" descr="Open file, Notice of Refusal to Grant a Planning Permit, can not request copy">
            <a:extLst>
              <a:ext uri="{FF2B5EF4-FFF2-40B4-BE49-F238E27FC236}">
                <a16:creationId xmlns:a16="http://schemas.microsoft.com/office/drawing/2014/main" id="{4A03C1CA-A8F2-84E8-85CA-5FD064A9D92E}"/>
              </a:ext>
            </a:extLst>
          </p:cNvPr>
          <p:cNvPicPr>
            <a:picLocks noGrp="1" noRot="1" noChangeAspect="1" noMove="1" noResize="1" noEditPoints="1" noAdjustHandles="1" noChangeArrowheads="1" noChangeShapeType="1" noCrop="1"/>
          </p:cNvPicPr>
          <p:nvPr/>
        </p:nvPicPr>
        <p:blipFill>
          <a:blip r:embed="rId6"/>
          <a:stretch>
            <a:fillRect/>
          </a:stretch>
        </p:blipFill>
        <p:spPr>
          <a:xfrm>
            <a:off x="3792025" y="7665931"/>
            <a:ext cx="237765" cy="274344"/>
          </a:xfrm>
          <a:prstGeom prst="rect">
            <a:avLst/>
          </a:prstGeom>
        </p:spPr>
      </p:pic>
      <p:pic>
        <p:nvPicPr>
          <p:cNvPr id="37" name="Picture 36" descr="Closed file, Notice of Refusal to Grant a Planning Permit, can view">
            <a:extLst>
              <a:ext uri="{FF2B5EF4-FFF2-40B4-BE49-F238E27FC236}">
                <a16:creationId xmlns:a16="http://schemas.microsoft.com/office/drawing/2014/main" id="{E4C080D7-0B9B-BD9B-C902-C282A71F4699}"/>
              </a:ext>
            </a:extLst>
          </p:cNvPr>
          <p:cNvPicPr>
            <a:picLocks noGrp="1" noRot="1" noChangeAspect="1" noMove="1" noResize="1" noEditPoints="1" noAdjustHandles="1" noChangeArrowheads="1" noChangeShapeType="1" noCrop="1"/>
          </p:cNvPicPr>
          <p:nvPr/>
        </p:nvPicPr>
        <p:blipFill>
          <a:blip r:embed="rId5"/>
          <a:stretch>
            <a:fillRect/>
          </a:stretch>
        </p:blipFill>
        <p:spPr>
          <a:xfrm>
            <a:off x="5133962" y="7665340"/>
            <a:ext cx="262151" cy="274344"/>
          </a:xfrm>
          <a:prstGeom prst="rect">
            <a:avLst/>
          </a:prstGeom>
        </p:spPr>
      </p:pic>
      <p:pic>
        <p:nvPicPr>
          <p:cNvPr id="38" name="Picture 37" descr="Closed file, Notice of Refusal to Grant a Planning Permit, can request copy">
            <a:extLst>
              <a:ext uri="{FF2B5EF4-FFF2-40B4-BE49-F238E27FC236}">
                <a16:creationId xmlns:a16="http://schemas.microsoft.com/office/drawing/2014/main" id="{9B6FF1F4-1925-CFD6-A43F-BF04D7E027F6}"/>
              </a:ext>
            </a:extLst>
          </p:cNvPr>
          <p:cNvPicPr>
            <a:picLocks noGrp="1" noRot="1" noChangeAspect="1" noMove="1" noResize="1" noEditPoints="1" noAdjustHandles="1" noChangeArrowheads="1" noChangeShapeType="1" noCrop="1"/>
          </p:cNvPicPr>
          <p:nvPr/>
        </p:nvPicPr>
        <p:blipFill>
          <a:blip r:embed="rId5"/>
          <a:stretch>
            <a:fillRect/>
          </a:stretch>
        </p:blipFill>
        <p:spPr>
          <a:xfrm>
            <a:off x="5754791" y="7665340"/>
            <a:ext cx="262151" cy="274344"/>
          </a:xfrm>
          <a:prstGeom prst="rect">
            <a:avLst/>
          </a:prstGeom>
        </p:spPr>
      </p:pic>
      <p:pic>
        <p:nvPicPr>
          <p:cNvPr id="40" name="Picture 39" descr="Closed file, Notice of Refusal to Grant a Planning Permit, fee involved">
            <a:extLst>
              <a:ext uri="{FF2B5EF4-FFF2-40B4-BE49-F238E27FC236}">
                <a16:creationId xmlns:a16="http://schemas.microsoft.com/office/drawing/2014/main" id="{CA94F3B2-85B7-3795-D9A5-56CC66A39E44}"/>
              </a:ext>
            </a:extLst>
          </p:cNvPr>
          <p:cNvPicPr>
            <a:picLocks noGrp="1" noRot="1" noChangeAspect="1" noMove="1" noResize="1" noEditPoints="1" noAdjustHandles="1" noChangeArrowheads="1" noChangeShapeType="1" noCrop="1"/>
          </p:cNvPicPr>
          <p:nvPr/>
        </p:nvPicPr>
        <p:blipFill>
          <a:blip r:embed="rId5"/>
          <a:stretch>
            <a:fillRect/>
          </a:stretch>
        </p:blipFill>
        <p:spPr>
          <a:xfrm>
            <a:off x="6390864" y="7665340"/>
            <a:ext cx="262151" cy="274344"/>
          </a:xfrm>
          <a:prstGeom prst="rect">
            <a:avLst/>
          </a:prstGeom>
        </p:spPr>
      </p:pic>
      <p:pic>
        <p:nvPicPr>
          <p:cNvPr id="18" name="Picture 17" descr="Open file, Notice of Decision to Grant a Planning Permit, can view">
            <a:extLst>
              <a:ext uri="{FF2B5EF4-FFF2-40B4-BE49-F238E27FC236}">
                <a16:creationId xmlns:a16="http://schemas.microsoft.com/office/drawing/2014/main" id="{D7707062-D6D4-9BA0-37C8-BE67683D44EA}"/>
              </a:ext>
            </a:extLst>
          </p:cNvPr>
          <p:cNvPicPr>
            <a:picLocks noGrp="1" noRot="1" noChangeAspect="1" noMove="1" noResize="1" noEditPoints="1" noAdjustHandles="1" noChangeArrowheads="1" noChangeShapeType="1" noCrop="1"/>
          </p:cNvPicPr>
          <p:nvPr/>
        </p:nvPicPr>
        <p:blipFill>
          <a:blip r:embed="rId5"/>
          <a:stretch>
            <a:fillRect/>
          </a:stretch>
        </p:blipFill>
        <p:spPr>
          <a:xfrm>
            <a:off x="3169330" y="8217324"/>
            <a:ext cx="262151" cy="274344"/>
          </a:xfrm>
          <a:prstGeom prst="rect">
            <a:avLst/>
          </a:prstGeom>
        </p:spPr>
      </p:pic>
      <p:pic>
        <p:nvPicPr>
          <p:cNvPr id="95" name="Picture 94" descr="Open file, Notice of Decision to Grant a Planning Permit, can not request copy">
            <a:extLst>
              <a:ext uri="{FF2B5EF4-FFF2-40B4-BE49-F238E27FC236}">
                <a16:creationId xmlns:a16="http://schemas.microsoft.com/office/drawing/2014/main" id="{E4DB048F-D62B-9675-363A-E4AFA5DF4F4F}"/>
              </a:ext>
            </a:extLst>
          </p:cNvPr>
          <p:cNvPicPr>
            <a:picLocks noGrp="1" noRot="1" noChangeAspect="1" noMove="1" noResize="1" noEditPoints="1" noAdjustHandles="1" noChangeArrowheads="1" noChangeShapeType="1" noCrop="1"/>
          </p:cNvPicPr>
          <p:nvPr/>
        </p:nvPicPr>
        <p:blipFill>
          <a:blip r:embed="rId6"/>
          <a:stretch>
            <a:fillRect/>
          </a:stretch>
        </p:blipFill>
        <p:spPr>
          <a:xfrm>
            <a:off x="3792025" y="8214689"/>
            <a:ext cx="237765" cy="274344"/>
          </a:xfrm>
          <a:prstGeom prst="rect">
            <a:avLst/>
          </a:prstGeom>
        </p:spPr>
      </p:pic>
      <p:pic>
        <p:nvPicPr>
          <p:cNvPr id="97" name="Picture 96" descr="Closed file, Notice of Decision to Grant a Planning Permit, can not view">
            <a:extLst>
              <a:ext uri="{FF2B5EF4-FFF2-40B4-BE49-F238E27FC236}">
                <a16:creationId xmlns:a16="http://schemas.microsoft.com/office/drawing/2014/main" id="{6E17FED7-B361-FB70-E082-E46678AB4FB3}"/>
              </a:ext>
            </a:extLst>
          </p:cNvPr>
          <p:cNvPicPr>
            <a:picLocks noGrp="1" noRot="1" noChangeAspect="1" noMove="1" noResize="1" noEditPoints="1" noAdjustHandles="1" noChangeArrowheads="1" noChangeShapeType="1" noCrop="1"/>
          </p:cNvPicPr>
          <p:nvPr/>
        </p:nvPicPr>
        <p:blipFill>
          <a:blip r:embed="rId6"/>
          <a:stretch>
            <a:fillRect/>
          </a:stretch>
        </p:blipFill>
        <p:spPr>
          <a:xfrm>
            <a:off x="5129196" y="8212964"/>
            <a:ext cx="237765" cy="274344"/>
          </a:xfrm>
          <a:prstGeom prst="rect">
            <a:avLst/>
          </a:prstGeom>
        </p:spPr>
      </p:pic>
      <p:pic>
        <p:nvPicPr>
          <p:cNvPr id="41" name="Picture 40" descr="Closed file, Notice of Decision to Grant a Planning Permit, can request copy">
            <a:extLst>
              <a:ext uri="{FF2B5EF4-FFF2-40B4-BE49-F238E27FC236}">
                <a16:creationId xmlns:a16="http://schemas.microsoft.com/office/drawing/2014/main" id="{81001158-E98A-4901-E739-F27946526AF0}"/>
              </a:ext>
            </a:extLst>
          </p:cNvPr>
          <p:cNvPicPr>
            <a:picLocks noGrp="1" noRot="1" noChangeAspect="1" noMove="1" noResize="1" noEditPoints="1" noAdjustHandles="1" noChangeArrowheads="1" noChangeShapeType="1" noCrop="1"/>
          </p:cNvPicPr>
          <p:nvPr/>
        </p:nvPicPr>
        <p:blipFill>
          <a:blip r:embed="rId5"/>
          <a:stretch>
            <a:fillRect/>
          </a:stretch>
        </p:blipFill>
        <p:spPr>
          <a:xfrm>
            <a:off x="5754792" y="8217324"/>
            <a:ext cx="262151" cy="274344"/>
          </a:xfrm>
          <a:prstGeom prst="rect">
            <a:avLst/>
          </a:prstGeom>
        </p:spPr>
      </p:pic>
      <p:pic>
        <p:nvPicPr>
          <p:cNvPr id="42" name="Picture 41" descr="Closed file, Notice of Decision to Grant a Planning Permit, fee involved">
            <a:extLst>
              <a:ext uri="{FF2B5EF4-FFF2-40B4-BE49-F238E27FC236}">
                <a16:creationId xmlns:a16="http://schemas.microsoft.com/office/drawing/2014/main" id="{4FE63035-2695-D3F4-C2AF-2C178FB15B2D}"/>
              </a:ext>
            </a:extLst>
          </p:cNvPr>
          <p:cNvPicPr>
            <a:picLocks noGrp="1" noRot="1" noChangeAspect="1" noMove="1" noResize="1" noEditPoints="1" noAdjustHandles="1" noChangeArrowheads="1" noChangeShapeType="1" noCrop="1"/>
          </p:cNvPicPr>
          <p:nvPr/>
        </p:nvPicPr>
        <p:blipFill>
          <a:blip r:embed="rId5"/>
          <a:stretch>
            <a:fillRect/>
          </a:stretch>
        </p:blipFill>
        <p:spPr>
          <a:xfrm>
            <a:off x="6417346" y="8217324"/>
            <a:ext cx="262151" cy="274344"/>
          </a:xfrm>
          <a:prstGeom prst="rect">
            <a:avLst/>
          </a:prstGeom>
        </p:spPr>
      </p:pic>
      <p:pic>
        <p:nvPicPr>
          <p:cNvPr id="19" name="Picture 18" descr="Open file, VCAT Order, can view">
            <a:extLst>
              <a:ext uri="{FF2B5EF4-FFF2-40B4-BE49-F238E27FC236}">
                <a16:creationId xmlns:a16="http://schemas.microsoft.com/office/drawing/2014/main" id="{ADBC7279-1A0F-24A8-3748-35411CED5248}"/>
              </a:ext>
            </a:extLst>
          </p:cNvPr>
          <p:cNvPicPr>
            <a:picLocks noGrp="1" noRot="1" noChangeAspect="1" noMove="1" noResize="1" noEditPoints="1" noAdjustHandles="1" noChangeArrowheads="1" noChangeShapeType="1" noCrop="1"/>
          </p:cNvPicPr>
          <p:nvPr/>
        </p:nvPicPr>
        <p:blipFill>
          <a:blip r:embed="rId5"/>
          <a:stretch>
            <a:fillRect/>
          </a:stretch>
        </p:blipFill>
        <p:spPr>
          <a:xfrm>
            <a:off x="3169329" y="8674524"/>
            <a:ext cx="262151" cy="274344"/>
          </a:xfrm>
          <a:prstGeom prst="rect">
            <a:avLst/>
          </a:prstGeom>
        </p:spPr>
      </p:pic>
      <p:pic>
        <p:nvPicPr>
          <p:cNvPr id="96" name="Picture 95" descr="Open file, VCAT Order, can not request copy">
            <a:extLst>
              <a:ext uri="{FF2B5EF4-FFF2-40B4-BE49-F238E27FC236}">
                <a16:creationId xmlns:a16="http://schemas.microsoft.com/office/drawing/2014/main" id="{0F2E5E41-3AFE-DD32-9FFA-645BA2FCC902}"/>
              </a:ext>
            </a:extLst>
          </p:cNvPr>
          <p:cNvPicPr>
            <a:picLocks noGrp="1" noRot="1" noChangeAspect="1" noMove="1" noResize="1" noEditPoints="1" noAdjustHandles="1" noChangeArrowheads="1" noChangeShapeType="1" noCrop="1"/>
          </p:cNvPicPr>
          <p:nvPr/>
        </p:nvPicPr>
        <p:blipFill>
          <a:blip r:embed="rId6"/>
          <a:stretch>
            <a:fillRect/>
          </a:stretch>
        </p:blipFill>
        <p:spPr>
          <a:xfrm>
            <a:off x="3789758" y="8674524"/>
            <a:ext cx="237765" cy="274344"/>
          </a:xfrm>
          <a:prstGeom prst="rect">
            <a:avLst/>
          </a:prstGeom>
        </p:spPr>
      </p:pic>
      <p:pic>
        <p:nvPicPr>
          <p:cNvPr id="98" name="Picture 97" descr="Closed file, VCAT Order, can not view">
            <a:extLst>
              <a:ext uri="{FF2B5EF4-FFF2-40B4-BE49-F238E27FC236}">
                <a16:creationId xmlns:a16="http://schemas.microsoft.com/office/drawing/2014/main" id="{F5DE1EAE-A53E-0953-6FB3-CBC5A281D0DD}"/>
              </a:ext>
            </a:extLst>
          </p:cNvPr>
          <p:cNvPicPr>
            <a:picLocks noGrp="1" noRot="1" noChangeAspect="1" noMove="1" noResize="1" noEditPoints="1" noAdjustHandles="1" noChangeArrowheads="1" noChangeShapeType="1" noCrop="1"/>
          </p:cNvPicPr>
          <p:nvPr/>
        </p:nvPicPr>
        <p:blipFill>
          <a:blip r:embed="rId6"/>
          <a:stretch>
            <a:fillRect/>
          </a:stretch>
        </p:blipFill>
        <p:spPr>
          <a:xfrm>
            <a:off x="5129195" y="8670903"/>
            <a:ext cx="237765" cy="274344"/>
          </a:xfrm>
          <a:prstGeom prst="rect">
            <a:avLst/>
          </a:prstGeom>
        </p:spPr>
      </p:pic>
      <p:pic>
        <p:nvPicPr>
          <p:cNvPr id="99" name="Picture 98" descr="Closed file, VCAT Order, can not request copy">
            <a:extLst>
              <a:ext uri="{FF2B5EF4-FFF2-40B4-BE49-F238E27FC236}">
                <a16:creationId xmlns:a16="http://schemas.microsoft.com/office/drawing/2014/main" id="{CF38C0C5-465F-FC54-622D-C689B3FD9D34}"/>
              </a:ext>
            </a:extLst>
          </p:cNvPr>
          <p:cNvPicPr>
            <a:picLocks noGrp="1" noRot="1" noChangeAspect="1" noMove="1" noResize="1" noEditPoints="1" noAdjustHandles="1" noChangeArrowheads="1" noChangeShapeType="1" noCrop="1"/>
          </p:cNvPicPr>
          <p:nvPr/>
        </p:nvPicPr>
        <p:blipFill>
          <a:blip r:embed="rId6"/>
          <a:stretch>
            <a:fillRect/>
          </a:stretch>
        </p:blipFill>
        <p:spPr>
          <a:xfrm>
            <a:off x="5762070" y="8679162"/>
            <a:ext cx="237765" cy="274344"/>
          </a:xfrm>
          <a:prstGeom prst="rect">
            <a:avLst/>
          </a:prstGeom>
        </p:spPr>
      </p:pic>
      <p:pic>
        <p:nvPicPr>
          <p:cNvPr id="56" name="Picture 55" descr="Closed file, VCAT Order, covered under FOI">
            <a:extLst>
              <a:ext uri="{FF2B5EF4-FFF2-40B4-BE49-F238E27FC236}">
                <a16:creationId xmlns:a16="http://schemas.microsoft.com/office/drawing/2014/main" id="{BD789C02-E41A-9906-1A01-152F20340CBA}"/>
              </a:ext>
            </a:extLst>
          </p:cNvPr>
          <p:cNvPicPr>
            <a:picLocks noGrp="1" noRot="1" noChangeAspect="1" noMove="1" noResize="1" noEditPoints="1" noAdjustHandles="1" noChangeArrowheads="1" noChangeShapeType="1" noCrop="1"/>
          </p:cNvPicPr>
          <p:nvPr/>
        </p:nvPicPr>
        <p:blipFill>
          <a:blip r:embed="rId5"/>
          <a:stretch>
            <a:fillRect/>
          </a:stretch>
        </p:blipFill>
        <p:spPr>
          <a:xfrm>
            <a:off x="6889740" y="8674524"/>
            <a:ext cx="262151" cy="274344"/>
          </a:xfrm>
          <a:prstGeom prst="rect">
            <a:avLst/>
          </a:prstGeom>
        </p:spPr>
      </p:pic>
      <p:pic>
        <p:nvPicPr>
          <p:cNvPr id="100" name="Picture 99" descr="Open file, Development Plans, can not request copy">
            <a:extLst>
              <a:ext uri="{FF2B5EF4-FFF2-40B4-BE49-F238E27FC236}">
                <a16:creationId xmlns:a16="http://schemas.microsoft.com/office/drawing/2014/main" id="{6443EFFE-484C-947A-9A3C-31143DB27F3D}"/>
              </a:ext>
            </a:extLst>
          </p:cNvPr>
          <p:cNvPicPr>
            <a:picLocks noGrp="1" noRot="1" noChangeAspect="1" noMove="1" noResize="1" noEditPoints="1" noAdjustHandles="1" noChangeArrowheads="1" noChangeShapeType="1" noCrop="1"/>
          </p:cNvPicPr>
          <p:nvPr/>
        </p:nvPicPr>
        <p:blipFill>
          <a:blip r:embed="rId6"/>
          <a:stretch>
            <a:fillRect/>
          </a:stretch>
        </p:blipFill>
        <p:spPr>
          <a:xfrm>
            <a:off x="3168350" y="9403186"/>
            <a:ext cx="237765" cy="274344"/>
          </a:xfrm>
          <a:prstGeom prst="rect">
            <a:avLst/>
          </a:prstGeom>
        </p:spPr>
      </p:pic>
      <p:pic>
        <p:nvPicPr>
          <p:cNvPr id="101" name="Picture 100" descr="Open file, Development Plans, can not request copy">
            <a:extLst>
              <a:ext uri="{FF2B5EF4-FFF2-40B4-BE49-F238E27FC236}">
                <a16:creationId xmlns:a16="http://schemas.microsoft.com/office/drawing/2014/main" id="{7B9A2074-E35A-0AD9-F652-3856283E0DA4}"/>
              </a:ext>
            </a:extLst>
          </p:cNvPr>
          <p:cNvPicPr>
            <a:picLocks noGrp="1" noRot="1" noChangeAspect="1" noMove="1" noResize="1" noEditPoints="1" noAdjustHandles="1" noChangeArrowheads="1" noChangeShapeType="1" noCrop="1"/>
          </p:cNvPicPr>
          <p:nvPr/>
        </p:nvPicPr>
        <p:blipFill>
          <a:blip r:embed="rId6"/>
          <a:stretch>
            <a:fillRect/>
          </a:stretch>
        </p:blipFill>
        <p:spPr>
          <a:xfrm>
            <a:off x="3787475" y="9403186"/>
            <a:ext cx="237765" cy="274344"/>
          </a:xfrm>
          <a:prstGeom prst="rect">
            <a:avLst/>
          </a:prstGeom>
        </p:spPr>
      </p:pic>
      <p:pic>
        <p:nvPicPr>
          <p:cNvPr id="58" name="Picture 57" descr="Closed file, Development Plans, can view">
            <a:extLst>
              <a:ext uri="{FF2B5EF4-FFF2-40B4-BE49-F238E27FC236}">
                <a16:creationId xmlns:a16="http://schemas.microsoft.com/office/drawing/2014/main" id="{12C9E455-5BA3-2147-167F-BB3B9B43C1DE}"/>
              </a:ext>
            </a:extLst>
          </p:cNvPr>
          <p:cNvPicPr>
            <a:picLocks noGrp="1" noRot="1" noChangeAspect="1" noMove="1" noResize="1" noEditPoints="1" noAdjustHandles="1" noChangeArrowheads="1" noChangeShapeType="1" noCrop="1"/>
          </p:cNvPicPr>
          <p:nvPr/>
        </p:nvPicPr>
        <p:blipFill>
          <a:blip r:embed="rId5"/>
          <a:stretch>
            <a:fillRect/>
          </a:stretch>
        </p:blipFill>
        <p:spPr>
          <a:xfrm>
            <a:off x="5123860" y="9403186"/>
            <a:ext cx="262151" cy="274344"/>
          </a:xfrm>
          <a:prstGeom prst="rect">
            <a:avLst/>
          </a:prstGeom>
        </p:spPr>
      </p:pic>
      <p:pic>
        <p:nvPicPr>
          <p:cNvPr id="59" name="Picture 58" descr="Closed file, Development Plans, can request copy">
            <a:extLst>
              <a:ext uri="{FF2B5EF4-FFF2-40B4-BE49-F238E27FC236}">
                <a16:creationId xmlns:a16="http://schemas.microsoft.com/office/drawing/2014/main" id="{551A6250-9703-AFD6-6BEF-899AC6321DAA}"/>
              </a:ext>
            </a:extLst>
          </p:cNvPr>
          <p:cNvPicPr>
            <a:picLocks noGrp="1" noRot="1" noChangeAspect="1" noMove="1" noResize="1" noEditPoints="1" noAdjustHandles="1" noChangeArrowheads="1" noChangeShapeType="1" noCrop="1"/>
          </p:cNvPicPr>
          <p:nvPr/>
        </p:nvPicPr>
        <p:blipFill>
          <a:blip r:embed="rId5"/>
          <a:stretch>
            <a:fillRect/>
          </a:stretch>
        </p:blipFill>
        <p:spPr>
          <a:xfrm>
            <a:off x="5754790" y="9403186"/>
            <a:ext cx="262151" cy="274344"/>
          </a:xfrm>
          <a:prstGeom prst="rect">
            <a:avLst/>
          </a:prstGeom>
        </p:spPr>
      </p:pic>
      <p:pic>
        <p:nvPicPr>
          <p:cNvPr id="104" name="Picture 103" descr="Closed file, Development Plans, no fee involved">
            <a:extLst>
              <a:ext uri="{FF2B5EF4-FFF2-40B4-BE49-F238E27FC236}">
                <a16:creationId xmlns:a16="http://schemas.microsoft.com/office/drawing/2014/main" id="{4A693CCB-5B56-A34A-D7EE-72EF88D0A3E2}"/>
              </a:ext>
            </a:extLst>
          </p:cNvPr>
          <p:cNvPicPr>
            <a:picLocks noGrp="1" noRot="1" noChangeAspect="1" noMove="1" noResize="1" noEditPoints="1" noAdjustHandles="1" noChangeArrowheads="1" noChangeShapeType="1" noCrop="1"/>
          </p:cNvPicPr>
          <p:nvPr/>
        </p:nvPicPr>
        <p:blipFill>
          <a:blip r:embed="rId6"/>
          <a:stretch>
            <a:fillRect/>
          </a:stretch>
        </p:blipFill>
        <p:spPr>
          <a:xfrm>
            <a:off x="6403059" y="9403186"/>
            <a:ext cx="237765" cy="274344"/>
          </a:xfrm>
          <a:prstGeom prst="rect">
            <a:avLst/>
          </a:prstGeom>
        </p:spPr>
      </p:pic>
      <p:pic>
        <p:nvPicPr>
          <p:cNvPr id="102" name="Picture 101" descr="Open file, Design Guidelines, can not request copy">
            <a:extLst>
              <a:ext uri="{FF2B5EF4-FFF2-40B4-BE49-F238E27FC236}">
                <a16:creationId xmlns:a16="http://schemas.microsoft.com/office/drawing/2014/main" id="{EE1FF35D-1644-88A3-C786-CC05043281AC}"/>
              </a:ext>
            </a:extLst>
          </p:cNvPr>
          <p:cNvPicPr>
            <a:picLocks noGrp="1" noRot="1" noChangeAspect="1" noMove="1" noResize="1" noEditPoints="1" noAdjustHandles="1" noChangeArrowheads="1" noChangeShapeType="1" noCrop="1"/>
          </p:cNvPicPr>
          <p:nvPr/>
        </p:nvPicPr>
        <p:blipFill>
          <a:blip r:embed="rId6"/>
          <a:stretch>
            <a:fillRect/>
          </a:stretch>
        </p:blipFill>
        <p:spPr>
          <a:xfrm>
            <a:off x="3168349" y="9773190"/>
            <a:ext cx="237765" cy="274344"/>
          </a:xfrm>
          <a:prstGeom prst="rect">
            <a:avLst/>
          </a:prstGeom>
        </p:spPr>
      </p:pic>
      <p:pic>
        <p:nvPicPr>
          <p:cNvPr id="103" name="Picture 102" descr="Open file, Design Guidelines, can not request copy">
            <a:extLst>
              <a:ext uri="{FF2B5EF4-FFF2-40B4-BE49-F238E27FC236}">
                <a16:creationId xmlns:a16="http://schemas.microsoft.com/office/drawing/2014/main" id="{9110CE4A-6462-99D5-E2CA-AFF79A361400}"/>
              </a:ext>
            </a:extLst>
          </p:cNvPr>
          <p:cNvPicPr>
            <a:picLocks noGrp="1" noRot="1" noChangeAspect="1" noMove="1" noResize="1" noEditPoints="1" noAdjustHandles="1" noChangeArrowheads="1" noChangeShapeType="1" noCrop="1"/>
          </p:cNvPicPr>
          <p:nvPr/>
        </p:nvPicPr>
        <p:blipFill>
          <a:blip r:embed="rId6"/>
          <a:stretch>
            <a:fillRect/>
          </a:stretch>
        </p:blipFill>
        <p:spPr>
          <a:xfrm>
            <a:off x="3777550" y="9768358"/>
            <a:ext cx="237765" cy="274344"/>
          </a:xfrm>
          <a:prstGeom prst="rect">
            <a:avLst/>
          </a:prstGeom>
        </p:spPr>
      </p:pic>
      <p:pic>
        <p:nvPicPr>
          <p:cNvPr id="60" name="Picture 59" descr="Closed file, Design Guidelines, can view">
            <a:extLst>
              <a:ext uri="{FF2B5EF4-FFF2-40B4-BE49-F238E27FC236}">
                <a16:creationId xmlns:a16="http://schemas.microsoft.com/office/drawing/2014/main" id="{37DC5006-CBA3-EFA1-9BE0-D306F4F1FB7E}"/>
              </a:ext>
            </a:extLst>
          </p:cNvPr>
          <p:cNvPicPr>
            <a:picLocks noGrp="1" noRot="1" noChangeAspect="1" noMove="1" noResize="1" noEditPoints="1" noAdjustHandles="1" noChangeArrowheads="1" noChangeShapeType="1" noCrop="1"/>
          </p:cNvPicPr>
          <p:nvPr/>
        </p:nvPicPr>
        <p:blipFill>
          <a:blip r:embed="rId5"/>
          <a:stretch>
            <a:fillRect/>
          </a:stretch>
        </p:blipFill>
        <p:spPr>
          <a:xfrm>
            <a:off x="5123859" y="9774533"/>
            <a:ext cx="262151" cy="274344"/>
          </a:xfrm>
          <a:prstGeom prst="rect">
            <a:avLst/>
          </a:prstGeom>
        </p:spPr>
      </p:pic>
      <p:pic>
        <p:nvPicPr>
          <p:cNvPr id="61" name="Picture 60" descr="Closed file, Design Guidelines, can request copy">
            <a:extLst>
              <a:ext uri="{FF2B5EF4-FFF2-40B4-BE49-F238E27FC236}">
                <a16:creationId xmlns:a16="http://schemas.microsoft.com/office/drawing/2014/main" id="{CE500F3B-8D6D-E536-972E-69282138B5EA}"/>
              </a:ext>
            </a:extLst>
          </p:cNvPr>
          <p:cNvPicPr>
            <a:picLocks noGrp="1" noRot="1" noChangeAspect="1" noMove="1" noResize="1" noEditPoints="1" noAdjustHandles="1" noChangeArrowheads="1" noChangeShapeType="1" noCrop="1"/>
          </p:cNvPicPr>
          <p:nvPr/>
        </p:nvPicPr>
        <p:blipFill>
          <a:blip r:embed="rId5"/>
          <a:stretch>
            <a:fillRect/>
          </a:stretch>
        </p:blipFill>
        <p:spPr>
          <a:xfrm>
            <a:off x="5768877" y="9774533"/>
            <a:ext cx="262151" cy="274344"/>
          </a:xfrm>
          <a:prstGeom prst="rect">
            <a:avLst/>
          </a:prstGeom>
        </p:spPr>
      </p:pic>
      <p:pic>
        <p:nvPicPr>
          <p:cNvPr id="105" name="Picture 104" descr="Closed file, Design Guidelines, no fee involved">
            <a:extLst>
              <a:ext uri="{FF2B5EF4-FFF2-40B4-BE49-F238E27FC236}">
                <a16:creationId xmlns:a16="http://schemas.microsoft.com/office/drawing/2014/main" id="{68623353-05F0-C140-7599-1F49D88D1E5C}"/>
              </a:ext>
            </a:extLst>
          </p:cNvPr>
          <p:cNvPicPr>
            <a:picLocks noGrp="1" noRot="1" noChangeAspect="1" noMove="1" noResize="1" noEditPoints="1" noAdjustHandles="1" noChangeArrowheads="1" noChangeShapeType="1" noCrop="1"/>
          </p:cNvPicPr>
          <p:nvPr/>
        </p:nvPicPr>
        <p:blipFill>
          <a:blip r:embed="rId6"/>
          <a:stretch>
            <a:fillRect/>
          </a:stretch>
        </p:blipFill>
        <p:spPr>
          <a:xfrm>
            <a:off x="6403058" y="9776181"/>
            <a:ext cx="237765" cy="274344"/>
          </a:xfrm>
          <a:prstGeom prst="rect">
            <a:avLst/>
          </a:prstGeom>
        </p:spPr>
      </p:pic>
    </p:spTree>
    <p:extLst>
      <p:ext uri="{BB962C8B-B14F-4D97-AF65-F5344CB8AC3E}">
        <p14:creationId xmlns:p14="http://schemas.microsoft.com/office/powerpoint/2010/main" val="594202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927651111"/>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hidden="1">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29" name="Rectangle 28">
            <a:extLst>
              <a:ext uri="{FF2B5EF4-FFF2-40B4-BE49-F238E27FC236}">
                <a16:creationId xmlns:a16="http://schemas.microsoft.com/office/drawing/2014/main" id="{43FA84E0-1B27-0B51-1CAF-55D9504F2B1D}"/>
              </a:ext>
              <a:ext uri="{C183D7F6-B498-43B3-948B-1728B52AA6E4}">
                <adec:decorative xmlns:adec="http://schemas.microsoft.com/office/drawing/2017/decorative" val="1"/>
              </a:ext>
            </a:extLst>
          </p:cNvPr>
          <p:cNvSpPr/>
          <p:nvPr/>
        </p:nvSpPr>
        <p:spPr>
          <a:xfrm>
            <a:off x="0" y="134582"/>
            <a:ext cx="7559675" cy="4390702"/>
          </a:xfrm>
          <a:prstGeom prst="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82"/>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545094" y="3807865"/>
            <a:ext cx="6469486" cy="5906077"/>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CD07A95-12E0-9A1A-D217-0E7559C72713}"/>
              </a:ext>
            </a:extLst>
          </p:cNvPr>
          <p:cNvSpPr>
            <a:spLocks noGrp="1"/>
          </p:cNvSpPr>
          <p:nvPr>
            <p:ph type="title"/>
          </p:nvPr>
        </p:nvSpPr>
        <p:spPr/>
        <p:txBody>
          <a:bodyPr vert="horz"/>
          <a:lstStyle/>
          <a:p>
            <a:r>
              <a:rPr lang="en-US" sz="3000" dirty="0">
                <a:solidFill>
                  <a:schemeClr val="bg1"/>
                </a:solidFill>
              </a:rPr>
              <a:t>Stage-specific</a:t>
            </a:r>
            <a:r>
              <a:rPr lang="en-US" dirty="0">
                <a:solidFill>
                  <a:schemeClr val="bg1"/>
                </a:solidFill>
              </a:rPr>
              <a:t> enquiries</a:t>
            </a:r>
          </a:p>
        </p:txBody>
      </p:sp>
      <p:sp>
        <p:nvSpPr>
          <p:cNvPr id="4" name="TextBox 3">
            <a:extLst>
              <a:ext uri="{FF2B5EF4-FFF2-40B4-BE49-F238E27FC236}">
                <a16:creationId xmlns:a16="http://schemas.microsoft.com/office/drawing/2014/main" id="{F66057F7-0750-AA6D-EFD2-473C22C4A8D1}"/>
              </a:ext>
            </a:extLst>
          </p:cNvPr>
          <p:cNvSpPr txBox="1"/>
          <p:nvPr/>
        </p:nvSpPr>
        <p:spPr>
          <a:xfrm>
            <a:off x="700517" y="1631943"/>
            <a:ext cx="4157567" cy="1692515"/>
          </a:xfrm>
          <a:prstGeom prst="rect">
            <a:avLst/>
          </a:prstGeom>
          <a:noFill/>
        </p:spPr>
        <p:txBody>
          <a:bodyPr wrap="square" lIns="0">
            <a:spAutoFit/>
          </a:bodyPr>
          <a:lstStyle/>
          <a:p>
            <a:pPr>
              <a:spcBef>
                <a:spcPts val="848"/>
              </a:spcBef>
              <a:spcAft>
                <a:spcPts val="848"/>
              </a:spcAft>
            </a:pPr>
            <a:r>
              <a:rPr lang="en-AU" sz="1500" dirty="0">
                <a:solidFill>
                  <a:schemeClr val="bg1"/>
                </a:solidFill>
                <a:latin typeface="Arial" panose="020B0604020202020204" pitchFamily="34" charset="0"/>
                <a:cs typeface="Arial" panose="020B0604020202020204" pitchFamily="34" charset="0"/>
              </a:rPr>
              <a:t>Customers are likely to have different requests and enquiries at different stages in their application journey. </a:t>
            </a:r>
          </a:p>
          <a:p>
            <a:pPr>
              <a:spcBef>
                <a:spcPts val="848"/>
              </a:spcBef>
              <a:spcAft>
                <a:spcPts val="848"/>
              </a:spcAft>
            </a:pPr>
            <a:r>
              <a:rPr lang="en-AU" sz="1500" dirty="0">
                <a:solidFill>
                  <a:schemeClr val="bg1"/>
                </a:solidFill>
                <a:latin typeface="Arial" panose="020B0604020202020204" pitchFamily="34" charset="0"/>
                <a:cs typeface="Arial" panose="020B0604020202020204" pitchFamily="34" charset="0"/>
              </a:rPr>
              <a:t>This section describes some of the most common queries and guidelines for how to respond to them.</a:t>
            </a:r>
          </a:p>
        </p:txBody>
      </p:sp>
      <p:sp>
        <p:nvSpPr>
          <p:cNvPr id="18" name="Rectangle 17">
            <a:extLst>
              <a:ext uri="{FF2B5EF4-FFF2-40B4-BE49-F238E27FC236}">
                <a16:creationId xmlns:a16="http://schemas.microsoft.com/office/drawing/2014/main" id="{EF6F1AF9-8659-FB75-F5E8-955313C5F4F8}"/>
              </a:ext>
              <a:ext uri="{C183D7F6-B498-43B3-948B-1728B52AA6E4}">
                <adec:decorative xmlns:adec="http://schemas.microsoft.com/office/drawing/2017/decorative" val="1"/>
              </a:ext>
            </a:extLst>
          </p:cNvPr>
          <p:cNvSpPr/>
          <p:nvPr/>
        </p:nvSpPr>
        <p:spPr>
          <a:xfrm>
            <a:off x="84889" y="10188061"/>
            <a:ext cx="7395959" cy="5037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19" name="TextBox 18">
            <a:extLst>
              <a:ext uri="{FF2B5EF4-FFF2-40B4-BE49-F238E27FC236}">
                <a16:creationId xmlns:a16="http://schemas.microsoft.com/office/drawing/2014/main" id="{BF45CA4F-C21E-23D7-D219-859EB74F1018}"/>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27</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ectangle: Diagonal Corners Rounded 13">
            <a:extLst>
              <a:ext uri="{FF2B5EF4-FFF2-40B4-BE49-F238E27FC236}">
                <a16:creationId xmlns:a16="http://schemas.microsoft.com/office/drawing/2014/main" id="{D7C936FE-FEE0-D9F8-A9BC-6D55819BD409}"/>
              </a:ext>
              <a:ext uri="{C183D7F6-B498-43B3-948B-1728B52AA6E4}">
                <adec:decorative xmlns:adec="http://schemas.microsoft.com/office/drawing/2017/decorative" val="0"/>
              </a:ext>
            </a:extLst>
          </p:cNvPr>
          <p:cNvSpPr/>
          <p:nvPr/>
        </p:nvSpPr>
        <p:spPr>
          <a:xfrm>
            <a:off x="739374" y="4237913"/>
            <a:ext cx="626166" cy="600958"/>
          </a:xfrm>
          <a:prstGeom prst="round2DiagRect">
            <a:avLst/>
          </a:prstGeom>
          <a:solidFill>
            <a:srgbClr val="7F0D82"/>
          </a:solidFill>
          <a:ln>
            <a:solidFill>
              <a:srgbClr val="7F0D82"/>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defTabSz="986599">
              <a:defRPr/>
            </a:pPr>
            <a:r>
              <a:rPr lang="en-US" sz="2590" b="1" dirty="0">
                <a:solidFill>
                  <a:prstClr val="white"/>
                </a:solidFill>
                <a:latin typeface="Arial" panose="020B0604020202020204" pitchFamily="34" charset="0"/>
                <a:cs typeface="Arial" panose="020B0604020202020204" pitchFamily="34" charset="0"/>
              </a:rPr>
              <a:t>1</a:t>
            </a:r>
          </a:p>
        </p:txBody>
      </p:sp>
      <p:sp>
        <p:nvSpPr>
          <p:cNvPr id="13" name="TextBox 12">
            <a:extLst>
              <a:ext uri="{FF2B5EF4-FFF2-40B4-BE49-F238E27FC236}">
                <a16:creationId xmlns:a16="http://schemas.microsoft.com/office/drawing/2014/main" id="{C671B703-0CFD-649C-BEAF-85845BCC49D6}"/>
              </a:ext>
            </a:extLst>
          </p:cNvPr>
          <p:cNvSpPr txBox="1"/>
          <p:nvPr/>
        </p:nvSpPr>
        <p:spPr>
          <a:xfrm>
            <a:off x="1476237" y="4266382"/>
            <a:ext cx="2292490" cy="553998"/>
          </a:xfrm>
          <a:prstGeom prst="rect">
            <a:avLst/>
          </a:prstGeom>
          <a:noFill/>
        </p:spPr>
        <p:txBody>
          <a:bodyPr wrap="square">
            <a:spAutoFit/>
          </a:bodyPr>
          <a:lstStyle/>
          <a:p>
            <a:pPr>
              <a:spcBef>
                <a:spcPts val="2590"/>
              </a:spcBef>
              <a:spcAft>
                <a:spcPts val="1295"/>
              </a:spcAft>
            </a:pPr>
            <a:r>
              <a:rPr lang="en-AU" sz="1500" dirty="0">
                <a:latin typeface="Arial" panose="020B0604020202020204" pitchFamily="34" charset="0"/>
                <a:cs typeface="Arial" panose="020B0604020202020204" pitchFamily="34" charset="0"/>
              </a:rPr>
              <a:t>Find out if I need a planning permit</a:t>
            </a:r>
          </a:p>
        </p:txBody>
      </p:sp>
      <p:sp>
        <p:nvSpPr>
          <p:cNvPr id="15" name="Rectangle: Diagonal Corners Rounded 14">
            <a:extLst>
              <a:ext uri="{FF2B5EF4-FFF2-40B4-BE49-F238E27FC236}">
                <a16:creationId xmlns:a16="http://schemas.microsoft.com/office/drawing/2014/main" id="{0FA399DA-AE9E-A4B0-1D95-1605A18232FE}"/>
              </a:ext>
              <a:ext uri="{C183D7F6-B498-43B3-948B-1728B52AA6E4}">
                <adec:decorative xmlns:adec="http://schemas.microsoft.com/office/drawing/2017/decorative" val="0"/>
              </a:ext>
            </a:extLst>
          </p:cNvPr>
          <p:cNvSpPr/>
          <p:nvPr/>
        </p:nvSpPr>
        <p:spPr>
          <a:xfrm>
            <a:off x="739374" y="5310393"/>
            <a:ext cx="626166" cy="600958"/>
          </a:xfrm>
          <a:prstGeom prst="round2DiagRect">
            <a:avLst/>
          </a:prstGeom>
          <a:solidFill>
            <a:srgbClr val="7F0D82"/>
          </a:solidFill>
          <a:ln>
            <a:solidFill>
              <a:srgbClr val="7F0D82"/>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defTabSz="986599">
              <a:defRPr/>
            </a:pPr>
            <a:r>
              <a:rPr lang="en-US" sz="2590" b="1" dirty="0">
                <a:solidFill>
                  <a:prstClr val="white"/>
                </a:solidFill>
                <a:latin typeface="Arial" panose="020B0604020202020204" pitchFamily="34" charset="0"/>
                <a:cs typeface="Arial" panose="020B0604020202020204" pitchFamily="34" charset="0"/>
              </a:rPr>
              <a:t>2</a:t>
            </a:r>
          </a:p>
        </p:txBody>
      </p:sp>
      <p:sp>
        <p:nvSpPr>
          <p:cNvPr id="3" name="TextBox 2">
            <a:extLst>
              <a:ext uri="{FF2B5EF4-FFF2-40B4-BE49-F238E27FC236}">
                <a16:creationId xmlns:a16="http://schemas.microsoft.com/office/drawing/2014/main" id="{2FB0A4FF-154F-432C-74B8-B2053686D037}"/>
              </a:ext>
            </a:extLst>
          </p:cNvPr>
          <p:cNvSpPr txBox="1"/>
          <p:nvPr/>
        </p:nvSpPr>
        <p:spPr>
          <a:xfrm>
            <a:off x="1434340" y="5312596"/>
            <a:ext cx="2292490" cy="784830"/>
          </a:xfrm>
          <a:prstGeom prst="rect">
            <a:avLst/>
          </a:prstGeom>
          <a:noFill/>
        </p:spPr>
        <p:txBody>
          <a:bodyPr wrap="square">
            <a:spAutoFit/>
          </a:bodyPr>
          <a:lstStyle/>
          <a:p>
            <a:pPr>
              <a:spcBef>
                <a:spcPts val="2590"/>
              </a:spcBef>
              <a:spcAft>
                <a:spcPts val="1295"/>
              </a:spcAft>
            </a:pPr>
            <a:r>
              <a:rPr lang="en-AU" sz="1500" dirty="0">
                <a:latin typeface="Arial" panose="020B0604020202020204" pitchFamily="34" charset="0"/>
                <a:cs typeface="Arial" panose="020B0604020202020204" pitchFamily="34" charset="0"/>
              </a:rPr>
              <a:t>Learn how planning restrictions could impact my project</a:t>
            </a:r>
          </a:p>
        </p:txBody>
      </p:sp>
      <p:sp>
        <p:nvSpPr>
          <p:cNvPr id="16" name="Rectangle: Diagonal Corners Rounded 15">
            <a:extLst>
              <a:ext uri="{FF2B5EF4-FFF2-40B4-BE49-F238E27FC236}">
                <a16:creationId xmlns:a16="http://schemas.microsoft.com/office/drawing/2014/main" id="{6EA471C6-8D3D-CE4F-1E0C-9866397B3F48}"/>
              </a:ext>
              <a:ext uri="{C183D7F6-B498-43B3-948B-1728B52AA6E4}">
                <adec:decorative xmlns:adec="http://schemas.microsoft.com/office/drawing/2017/decorative" val="0"/>
              </a:ext>
            </a:extLst>
          </p:cNvPr>
          <p:cNvSpPr/>
          <p:nvPr/>
        </p:nvSpPr>
        <p:spPr>
          <a:xfrm>
            <a:off x="739374" y="6372789"/>
            <a:ext cx="626166" cy="600958"/>
          </a:xfrm>
          <a:prstGeom prst="round2DiagRect">
            <a:avLst/>
          </a:prstGeom>
          <a:solidFill>
            <a:srgbClr val="7F0D82"/>
          </a:solidFill>
          <a:ln>
            <a:solidFill>
              <a:srgbClr val="7F0D82"/>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defTabSz="986599">
              <a:defRPr/>
            </a:pPr>
            <a:r>
              <a:rPr lang="en-US" sz="2590" b="1">
                <a:solidFill>
                  <a:prstClr val="white"/>
                </a:solidFill>
                <a:latin typeface="Arial" panose="020B0604020202020204" pitchFamily="34" charset="0"/>
                <a:cs typeface="Arial" panose="020B0604020202020204" pitchFamily="34" charset="0"/>
              </a:rPr>
              <a:t>3</a:t>
            </a:r>
          </a:p>
        </p:txBody>
      </p:sp>
      <p:sp>
        <p:nvSpPr>
          <p:cNvPr id="5" name="TextBox 4">
            <a:extLst>
              <a:ext uri="{FF2B5EF4-FFF2-40B4-BE49-F238E27FC236}">
                <a16:creationId xmlns:a16="http://schemas.microsoft.com/office/drawing/2014/main" id="{85F2F4E2-9FD4-D6CB-195B-B0C51A2426A2}"/>
              </a:ext>
            </a:extLst>
          </p:cNvPr>
          <p:cNvSpPr txBox="1"/>
          <p:nvPr/>
        </p:nvSpPr>
        <p:spPr>
          <a:xfrm>
            <a:off x="1434340" y="6380245"/>
            <a:ext cx="2292490" cy="553998"/>
          </a:xfrm>
          <a:prstGeom prst="rect">
            <a:avLst/>
          </a:prstGeom>
          <a:noFill/>
        </p:spPr>
        <p:txBody>
          <a:bodyPr wrap="square">
            <a:spAutoFit/>
          </a:bodyPr>
          <a:lstStyle/>
          <a:p>
            <a:pPr>
              <a:spcBef>
                <a:spcPts val="2590"/>
              </a:spcBef>
              <a:spcAft>
                <a:spcPts val="1295"/>
              </a:spcAft>
            </a:pPr>
            <a:r>
              <a:rPr lang="en-AU" sz="1500" dirty="0">
                <a:latin typeface="Arial" panose="020B0604020202020204" pitchFamily="34" charset="0"/>
                <a:cs typeface="Arial" panose="020B0604020202020204" pitchFamily="34" charset="0"/>
              </a:rPr>
              <a:t>Prepare a good quality application</a:t>
            </a:r>
          </a:p>
        </p:txBody>
      </p:sp>
      <p:sp>
        <p:nvSpPr>
          <p:cNvPr id="17" name="Rectangle: Diagonal Corners Rounded 16">
            <a:extLst>
              <a:ext uri="{FF2B5EF4-FFF2-40B4-BE49-F238E27FC236}">
                <a16:creationId xmlns:a16="http://schemas.microsoft.com/office/drawing/2014/main" id="{7C0FC622-42E1-4248-C549-EADA3A7218D8}"/>
              </a:ext>
              <a:ext uri="{C183D7F6-B498-43B3-948B-1728B52AA6E4}">
                <adec:decorative xmlns:adec="http://schemas.microsoft.com/office/drawing/2017/decorative" val="0"/>
              </a:ext>
            </a:extLst>
          </p:cNvPr>
          <p:cNvSpPr/>
          <p:nvPr/>
        </p:nvSpPr>
        <p:spPr>
          <a:xfrm>
            <a:off x="739374" y="7379578"/>
            <a:ext cx="626166" cy="600958"/>
          </a:xfrm>
          <a:prstGeom prst="round2DiagRect">
            <a:avLst/>
          </a:prstGeom>
          <a:solidFill>
            <a:srgbClr val="7F0D82"/>
          </a:solidFill>
          <a:ln>
            <a:solidFill>
              <a:srgbClr val="7F0D82"/>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defTabSz="986599">
              <a:defRPr/>
            </a:pPr>
            <a:r>
              <a:rPr lang="en-US" sz="2590" b="1" dirty="0">
                <a:solidFill>
                  <a:prstClr val="white"/>
                </a:solidFill>
                <a:latin typeface="Arial" panose="020B0604020202020204" pitchFamily="34" charset="0"/>
                <a:cs typeface="Arial" panose="020B0604020202020204" pitchFamily="34" charset="0"/>
              </a:rPr>
              <a:t>4</a:t>
            </a:r>
          </a:p>
        </p:txBody>
      </p:sp>
      <p:sp>
        <p:nvSpPr>
          <p:cNvPr id="7" name="TextBox 6">
            <a:extLst>
              <a:ext uri="{FF2B5EF4-FFF2-40B4-BE49-F238E27FC236}">
                <a16:creationId xmlns:a16="http://schemas.microsoft.com/office/drawing/2014/main" id="{8A49565B-6B69-59AB-94E5-FE8FAF424AE8}"/>
              </a:ext>
            </a:extLst>
          </p:cNvPr>
          <p:cNvSpPr txBox="1"/>
          <p:nvPr/>
        </p:nvSpPr>
        <p:spPr>
          <a:xfrm>
            <a:off x="1434340" y="7408362"/>
            <a:ext cx="2292490" cy="553998"/>
          </a:xfrm>
          <a:prstGeom prst="rect">
            <a:avLst/>
          </a:prstGeom>
          <a:noFill/>
        </p:spPr>
        <p:txBody>
          <a:bodyPr wrap="square">
            <a:spAutoFit/>
          </a:bodyPr>
          <a:lstStyle/>
          <a:p>
            <a:pPr>
              <a:spcBef>
                <a:spcPts val="3238"/>
              </a:spcBef>
              <a:spcAft>
                <a:spcPts val="1295"/>
              </a:spcAft>
            </a:pPr>
            <a:r>
              <a:rPr lang="en-AU" sz="1500" dirty="0">
                <a:latin typeface="Arial" panose="020B0604020202020204" pitchFamily="34" charset="0"/>
                <a:cs typeface="Arial" panose="020B0604020202020204" pitchFamily="34" charset="0"/>
              </a:rPr>
              <a:t>Submit my application</a:t>
            </a:r>
            <a:br>
              <a:rPr lang="en-AU" sz="1500" dirty="0">
                <a:latin typeface="Arial" panose="020B0604020202020204" pitchFamily="34" charset="0"/>
                <a:cs typeface="Arial" panose="020B0604020202020204" pitchFamily="34" charset="0"/>
              </a:rPr>
            </a:br>
            <a:endParaRPr lang="en-AU" sz="1500" dirty="0">
              <a:latin typeface="Arial" panose="020B0604020202020204" pitchFamily="34" charset="0"/>
              <a:cs typeface="Arial" panose="020B0604020202020204" pitchFamily="34" charset="0"/>
            </a:endParaRPr>
          </a:p>
        </p:txBody>
      </p:sp>
      <p:sp>
        <p:nvSpPr>
          <p:cNvPr id="20" name="Rectangle: Diagonal Corners Rounded 19">
            <a:extLst>
              <a:ext uri="{FF2B5EF4-FFF2-40B4-BE49-F238E27FC236}">
                <a16:creationId xmlns:a16="http://schemas.microsoft.com/office/drawing/2014/main" id="{02805049-EED9-6B05-B210-1B062289FBDC}"/>
              </a:ext>
              <a:ext uri="{C183D7F6-B498-43B3-948B-1728B52AA6E4}">
                <adec:decorative xmlns:adec="http://schemas.microsoft.com/office/drawing/2017/decorative" val="0"/>
              </a:ext>
            </a:extLst>
          </p:cNvPr>
          <p:cNvSpPr/>
          <p:nvPr/>
        </p:nvSpPr>
        <p:spPr>
          <a:xfrm>
            <a:off x="739374" y="8481193"/>
            <a:ext cx="626166" cy="600958"/>
          </a:xfrm>
          <a:prstGeom prst="round2DiagRect">
            <a:avLst/>
          </a:prstGeom>
          <a:solidFill>
            <a:srgbClr val="7F0D82"/>
          </a:solidFill>
          <a:ln>
            <a:solidFill>
              <a:srgbClr val="7F0D82"/>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defTabSz="986599">
              <a:defRPr/>
            </a:pPr>
            <a:r>
              <a:rPr lang="en-US" sz="2590" b="1">
                <a:solidFill>
                  <a:prstClr val="white"/>
                </a:solidFill>
                <a:latin typeface="Arial" panose="020B0604020202020204" pitchFamily="34" charset="0"/>
                <a:cs typeface="Arial" panose="020B0604020202020204" pitchFamily="34" charset="0"/>
              </a:rPr>
              <a:t>5</a:t>
            </a:r>
          </a:p>
        </p:txBody>
      </p:sp>
      <p:sp>
        <p:nvSpPr>
          <p:cNvPr id="8" name="TextBox 7">
            <a:extLst>
              <a:ext uri="{FF2B5EF4-FFF2-40B4-BE49-F238E27FC236}">
                <a16:creationId xmlns:a16="http://schemas.microsoft.com/office/drawing/2014/main" id="{3592BFD5-63B3-8915-7B29-C6EE5C21CA8E}"/>
              </a:ext>
            </a:extLst>
          </p:cNvPr>
          <p:cNvSpPr txBox="1"/>
          <p:nvPr/>
        </p:nvSpPr>
        <p:spPr>
          <a:xfrm>
            <a:off x="1467675" y="8436479"/>
            <a:ext cx="2292490" cy="784830"/>
          </a:xfrm>
          <a:prstGeom prst="rect">
            <a:avLst/>
          </a:prstGeom>
          <a:noFill/>
        </p:spPr>
        <p:txBody>
          <a:bodyPr wrap="square">
            <a:spAutoFit/>
          </a:bodyPr>
          <a:lstStyle/>
          <a:p>
            <a:pPr>
              <a:spcBef>
                <a:spcPts val="2590"/>
              </a:spcBef>
              <a:spcAft>
                <a:spcPts val="1295"/>
              </a:spcAft>
            </a:pPr>
            <a:r>
              <a:rPr lang="en-AU" sz="1500" dirty="0">
                <a:latin typeface="Arial" panose="020B0604020202020204" pitchFamily="34" charset="0"/>
                <a:cs typeface="Arial" panose="020B0604020202020204" pitchFamily="34" charset="0"/>
              </a:rPr>
              <a:t>Receive an RFI </a:t>
            </a:r>
            <a:br>
              <a:rPr lang="en-AU" sz="1500" dirty="0">
                <a:latin typeface="Arial" panose="020B0604020202020204" pitchFamily="34" charset="0"/>
                <a:cs typeface="Arial" panose="020B0604020202020204" pitchFamily="34" charset="0"/>
              </a:rPr>
            </a:br>
            <a:r>
              <a:rPr lang="en-AU" sz="1500" dirty="0">
                <a:latin typeface="Arial" panose="020B0604020202020204" pitchFamily="34" charset="0"/>
                <a:cs typeface="Arial" panose="020B0604020202020204" pitchFamily="34" charset="0"/>
              </a:rPr>
              <a:t>letter and/or early concerns</a:t>
            </a:r>
          </a:p>
        </p:txBody>
      </p:sp>
      <p:pic>
        <p:nvPicPr>
          <p:cNvPr id="12" name="Graphic 11">
            <a:extLst>
              <a:ext uri="{FF2B5EF4-FFF2-40B4-BE49-F238E27FC236}">
                <a16:creationId xmlns:a16="http://schemas.microsoft.com/office/drawing/2014/main" id="{25C04BB2-7DDA-6173-C92E-4D449C1CC46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5163216" y="1649521"/>
            <a:ext cx="1799103" cy="1819664"/>
          </a:xfrm>
          <a:prstGeom prst="rect">
            <a:avLst/>
          </a:prstGeom>
        </p:spPr>
      </p:pic>
      <p:sp>
        <p:nvSpPr>
          <p:cNvPr id="32" name="Rectangle: Diagonal Corners Rounded 31">
            <a:extLst>
              <a:ext uri="{FF2B5EF4-FFF2-40B4-BE49-F238E27FC236}">
                <a16:creationId xmlns:a16="http://schemas.microsoft.com/office/drawing/2014/main" id="{438C76D3-E790-F348-40D3-158A05036868}"/>
              </a:ext>
              <a:ext uri="{C183D7F6-B498-43B3-948B-1728B52AA6E4}">
                <adec:decorative xmlns:adec="http://schemas.microsoft.com/office/drawing/2017/decorative" val="0"/>
              </a:ext>
            </a:extLst>
          </p:cNvPr>
          <p:cNvSpPr/>
          <p:nvPr/>
        </p:nvSpPr>
        <p:spPr>
          <a:xfrm>
            <a:off x="3847835" y="4237913"/>
            <a:ext cx="626166" cy="600958"/>
          </a:xfrm>
          <a:prstGeom prst="round2DiagRect">
            <a:avLst/>
          </a:prstGeom>
          <a:solidFill>
            <a:srgbClr val="7F0D82"/>
          </a:solidFill>
          <a:ln>
            <a:solidFill>
              <a:srgbClr val="7F0D82"/>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defTabSz="986599">
              <a:defRPr/>
            </a:pPr>
            <a:r>
              <a:rPr lang="en-US" sz="2590" b="1" dirty="0">
                <a:solidFill>
                  <a:prstClr val="white"/>
                </a:solidFill>
                <a:latin typeface="Arial" panose="020B0604020202020204" pitchFamily="34" charset="0"/>
                <a:cs typeface="Arial" panose="020B0604020202020204" pitchFamily="34" charset="0"/>
              </a:rPr>
              <a:t>6</a:t>
            </a:r>
          </a:p>
        </p:txBody>
      </p:sp>
      <p:sp>
        <p:nvSpPr>
          <p:cNvPr id="74" name="TextBox 73">
            <a:extLst>
              <a:ext uri="{FF2B5EF4-FFF2-40B4-BE49-F238E27FC236}">
                <a16:creationId xmlns:a16="http://schemas.microsoft.com/office/drawing/2014/main" id="{AD36185F-099D-13E1-2D76-B8BDC6CB9A26}"/>
              </a:ext>
            </a:extLst>
          </p:cNvPr>
          <p:cNvSpPr txBox="1"/>
          <p:nvPr/>
        </p:nvSpPr>
        <p:spPr>
          <a:xfrm>
            <a:off x="4649342" y="4356544"/>
            <a:ext cx="2292490" cy="323165"/>
          </a:xfrm>
          <a:prstGeom prst="rect">
            <a:avLst/>
          </a:prstGeom>
          <a:noFill/>
        </p:spPr>
        <p:txBody>
          <a:bodyPr wrap="square">
            <a:spAutoFit/>
          </a:bodyPr>
          <a:lstStyle/>
          <a:p>
            <a:pPr>
              <a:spcBef>
                <a:spcPts val="2590"/>
              </a:spcBef>
              <a:spcAft>
                <a:spcPts val="1295"/>
              </a:spcAft>
            </a:pPr>
            <a:r>
              <a:rPr lang="en-AU" sz="1500" dirty="0">
                <a:latin typeface="Arial" panose="020B0604020202020204" pitchFamily="34" charset="0"/>
                <a:cs typeface="Arial" panose="020B0604020202020204" pitchFamily="34" charset="0"/>
              </a:rPr>
              <a:t>Await updates</a:t>
            </a:r>
          </a:p>
        </p:txBody>
      </p:sp>
      <p:sp>
        <p:nvSpPr>
          <p:cNvPr id="33" name="Rectangle: Diagonal Corners Rounded 32">
            <a:extLst>
              <a:ext uri="{FF2B5EF4-FFF2-40B4-BE49-F238E27FC236}">
                <a16:creationId xmlns:a16="http://schemas.microsoft.com/office/drawing/2014/main" id="{475A5981-8618-176E-89D0-F563E674672C}"/>
              </a:ext>
              <a:ext uri="{C183D7F6-B498-43B3-948B-1728B52AA6E4}">
                <adec:decorative xmlns:adec="http://schemas.microsoft.com/office/drawing/2017/decorative" val="0"/>
              </a:ext>
            </a:extLst>
          </p:cNvPr>
          <p:cNvSpPr/>
          <p:nvPr/>
        </p:nvSpPr>
        <p:spPr>
          <a:xfrm>
            <a:off x="3847835" y="5310393"/>
            <a:ext cx="626166" cy="600958"/>
          </a:xfrm>
          <a:prstGeom prst="round2DiagRect">
            <a:avLst/>
          </a:prstGeom>
          <a:solidFill>
            <a:srgbClr val="7F0D82"/>
          </a:solidFill>
          <a:ln>
            <a:solidFill>
              <a:srgbClr val="7F0D82"/>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defTabSz="986599">
              <a:defRPr/>
            </a:pPr>
            <a:r>
              <a:rPr lang="en-US" sz="2590" b="1">
                <a:solidFill>
                  <a:prstClr val="white"/>
                </a:solidFill>
                <a:latin typeface="Arial" panose="020B0604020202020204" pitchFamily="34" charset="0"/>
                <a:cs typeface="Arial" panose="020B0604020202020204" pitchFamily="34" charset="0"/>
              </a:rPr>
              <a:t>7</a:t>
            </a:r>
          </a:p>
        </p:txBody>
      </p:sp>
      <p:sp>
        <p:nvSpPr>
          <p:cNvPr id="9" name="TextBox 8">
            <a:extLst>
              <a:ext uri="{FF2B5EF4-FFF2-40B4-BE49-F238E27FC236}">
                <a16:creationId xmlns:a16="http://schemas.microsoft.com/office/drawing/2014/main" id="{229349FE-FCFB-6845-F6DE-4D46AFB58E59}"/>
              </a:ext>
            </a:extLst>
          </p:cNvPr>
          <p:cNvSpPr txBox="1"/>
          <p:nvPr/>
        </p:nvSpPr>
        <p:spPr>
          <a:xfrm>
            <a:off x="4649342" y="5333873"/>
            <a:ext cx="2292490" cy="553998"/>
          </a:xfrm>
          <a:prstGeom prst="rect">
            <a:avLst/>
          </a:prstGeom>
          <a:noFill/>
        </p:spPr>
        <p:txBody>
          <a:bodyPr wrap="square">
            <a:spAutoFit/>
          </a:bodyPr>
          <a:lstStyle/>
          <a:p>
            <a:pPr>
              <a:spcBef>
                <a:spcPts val="2590"/>
              </a:spcBef>
              <a:spcAft>
                <a:spcPts val="1295"/>
              </a:spcAft>
            </a:pPr>
            <a:r>
              <a:rPr lang="en-AU" sz="1500" dirty="0">
                <a:latin typeface="Arial" panose="020B0604020202020204" pitchFamily="34" charset="0"/>
                <a:cs typeface="Arial" panose="020B0604020202020204" pitchFamily="34" charset="0"/>
              </a:rPr>
              <a:t>Receive notification of need for advertisement</a:t>
            </a:r>
          </a:p>
        </p:txBody>
      </p:sp>
      <p:sp>
        <p:nvSpPr>
          <p:cNvPr id="34" name="Rectangle: Diagonal Corners Rounded 33">
            <a:extLst>
              <a:ext uri="{FF2B5EF4-FFF2-40B4-BE49-F238E27FC236}">
                <a16:creationId xmlns:a16="http://schemas.microsoft.com/office/drawing/2014/main" id="{C0E37E48-6721-D1A1-26F5-D9DE45DAEB80}"/>
              </a:ext>
              <a:ext uri="{C183D7F6-B498-43B3-948B-1728B52AA6E4}">
                <adec:decorative xmlns:adec="http://schemas.microsoft.com/office/drawing/2017/decorative" val="0"/>
              </a:ext>
            </a:extLst>
          </p:cNvPr>
          <p:cNvSpPr/>
          <p:nvPr/>
        </p:nvSpPr>
        <p:spPr>
          <a:xfrm>
            <a:off x="3847835" y="6372789"/>
            <a:ext cx="626166" cy="600958"/>
          </a:xfrm>
          <a:prstGeom prst="round2DiagRect">
            <a:avLst/>
          </a:prstGeom>
          <a:solidFill>
            <a:srgbClr val="7F0D82"/>
          </a:solidFill>
          <a:ln>
            <a:solidFill>
              <a:srgbClr val="7F0D82"/>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defTabSz="986599">
              <a:defRPr/>
            </a:pPr>
            <a:r>
              <a:rPr lang="en-US" sz="2590" b="1">
                <a:solidFill>
                  <a:prstClr val="white"/>
                </a:solidFill>
                <a:latin typeface="Arial" panose="020B0604020202020204" pitchFamily="34" charset="0"/>
                <a:cs typeface="Arial" panose="020B0604020202020204" pitchFamily="34" charset="0"/>
              </a:rPr>
              <a:t>8</a:t>
            </a:r>
          </a:p>
        </p:txBody>
      </p:sp>
      <p:sp>
        <p:nvSpPr>
          <p:cNvPr id="10" name="TextBox 9">
            <a:extLst>
              <a:ext uri="{FF2B5EF4-FFF2-40B4-BE49-F238E27FC236}">
                <a16:creationId xmlns:a16="http://schemas.microsoft.com/office/drawing/2014/main" id="{28DA2B32-4D74-B32C-E389-95D0A682B904}"/>
              </a:ext>
            </a:extLst>
          </p:cNvPr>
          <p:cNvSpPr txBox="1"/>
          <p:nvPr/>
        </p:nvSpPr>
        <p:spPr>
          <a:xfrm>
            <a:off x="4649342" y="6334783"/>
            <a:ext cx="2292490" cy="784830"/>
          </a:xfrm>
          <a:prstGeom prst="rect">
            <a:avLst/>
          </a:prstGeom>
          <a:noFill/>
        </p:spPr>
        <p:txBody>
          <a:bodyPr wrap="square">
            <a:spAutoFit/>
          </a:bodyPr>
          <a:lstStyle/>
          <a:p>
            <a:pPr>
              <a:spcBef>
                <a:spcPts val="2590"/>
              </a:spcBef>
              <a:spcAft>
                <a:spcPts val="1295"/>
              </a:spcAft>
            </a:pPr>
            <a:r>
              <a:rPr lang="en-AU" sz="1500" dirty="0">
                <a:latin typeface="Arial" panose="020B0604020202020204" pitchFamily="34" charset="0"/>
                <a:cs typeface="Arial" panose="020B0604020202020204" pitchFamily="34" charset="0"/>
              </a:rPr>
              <a:t>Issues received and referral comments received</a:t>
            </a:r>
          </a:p>
        </p:txBody>
      </p:sp>
      <p:sp>
        <p:nvSpPr>
          <p:cNvPr id="35" name="Rectangle: Diagonal Corners Rounded 34">
            <a:extLst>
              <a:ext uri="{FF2B5EF4-FFF2-40B4-BE49-F238E27FC236}">
                <a16:creationId xmlns:a16="http://schemas.microsoft.com/office/drawing/2014/main" id="{4A0411CA-8A6E-02FD-9E9D-565B994A26D4}"/>
              </a:ext>
              <a:ext uri="{C183D7F6-B498-43B3-948B-1728B52AA6E4}">
                <adec:decorative xmlns:adec="http://schemas.microsoft.com/office/drawing/2017/decorative" val="0"/>
              </a:ext>
            </a:extLst>
          </p:cNvPr>
          <p:cNvSpPr/>
          <p:nvPr/>
        </p:nvSpPr>
        <p:spPr>
          <a:xfrm>
            <a:off x="3847835" y="7379578"/>
            <a:ext cx="626166" cy="600958"/>
          </a:xfrm>
          <a:prstGeom prst="round2DiagRect">
            <a:avLst/>
          </a:prstGeom>
          <a:solidFill>
            <a:srgbClr val="7F0D82"/>
          </a:solidFill>
          <a:ln>
            <a:solidFill>
              <a:srgbClr val="7F0D82"/>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defTabSz="986599">
              <a:defRPr/>
            </a:pPr>
            <a:r>
              <a:rPr lang="en-US" sz="2590" b="1">
                <a:solidFill>
                  <a:prstClr val="white"/>
                </a:solidFill>
                <a:latin typeface="Arial" panose="020B0604020202020204" pitchFamily="34" charset="0"/>
                <a:cs typeface="Arial" panose="020B0604020202020204" pitchFamily="34" charset="0"/>
              </a:rPr>
              <a:t>9</a:t>
            </a:r>
          </a:p>
        </p:txBody>
      </p:sp>
      <p:sp>
        <p:nvSpPr>
          <p:cNvPr id="11" name="TextBox 10">
            <a:extLst>
              <a:ext uri="{FF2B5EF4-FFF2-40B4-BE49-F238E27FC236}">
                <a16:creationId xmlns:a16="http://schemas.microsoft.com/office/drawing/2014/main" id="{3628BF25-6765-F68B-AB09-5FEEAD51A3BA}"/>
              </a:ext>
            </a:extLst>
          </p:cNvPr>
          <p:cNvSpPr txBox="1"/>
          <p:nvPr/>
        </p:nvSpPr>
        <p:spPr>
          <a:xfrm>
            <a:off x="4649342" y="7395180"/>
            <a:ext cx="2292490" cy="553998"/>
          </a:xfrm>
          <a:prstGeom prst="rect">
            <a:avLst/>
          </a:prstGeom>
          <a:noFill/>
        </p:spPr>
        <p:txBody>
          <a:bodyPr wrap="square">
            <a:spAutoFit/>
          </a:bodyPr>
          <a:lstStyle/>
          <a:p>
            <a:pPr>
              <a:spcBef>
                <a:spcPts val="2590"/>
              </a:spcBef>
              <a:spcAft>
                <a:spcPts val="1295"/>
              </a:spcAft>
            </a:pPr>
            <a:r>
              <a:rPr lang="en-AU" sz="1500" dirty="0">
                <a:latin typeface="Arial" panose="020B0604020202020204" pitchFamily="34" charset="0"/>
                <a:cs typeface="Arial" panose="020B0604020202020204" pitchFamily="34" charset="0"/>
              </a:rPr>
              <a:t>Receive notification of outcome</a:t>
            </a:r>
          </a:p>
        </p:txBody>
      </p:sp>
      <p:sp>
        <p:nvSpPr>
          <p:cNvPr id="36" name="Rectangle: Diagonal Corners Rounded 35">
            <a:extLst>
              <a:ext uri="{FF2B5EF4-FFF2-40B4-BE49-F238E27FC236}">
                <a16:creationId xmlns:a16="http://schemas.microsoft.com/office/drawing/2014/main" id="{5B4C33E6-B6F6-B494-8384-C11929E9107E}"/>
              </a:ext>
              <a:ext uri="{C183D7F6-B498-43B3-948B-1728B52AA6E4}">
                <adec:decorative xmlns:adec="http://schemas.microsoft.com/office/drawing/2017/decorative" val="0"/>
              </a:ext>
            </a:extLst>
          </p:cNvPr>
          <p:cNvSpPr/>
          <p:nvPr/>
        </p:nvSpPr>
        <p:spPr>
          <a:xfrm>
            <a:off x="3847835" y="8481193"/>
            <a:ext cx="626166" cy="600958"/>
          </a:xfrm>
          <a:prstGeom prst="round2DiagRect">
            <a:avLst/>
          </a:prstGeom>
          <a:solidFill>
            <a:srgbClr val="7F0D82"/>
          </a:solidFill>
          <a:ln>
            <a:solidFill>
              <a:srgbClr val="7F0D82"/>
            </a:solidFill>
          </a:ln>
        </p:spPr>
        <p:style>
          <a:lnRef idx="2">
            <a:schemeClr val="accent1">
              <a:shade val="50000"/>
            </a:schemeClr>
          </a:lnRef>
          <a:fillRef idx="1">
            <a:schemeClr val="accent1"/>
          </a:fillRef>
          <a:effectRef idx="0">
            <a:schemeClr val="accent1"/>
          </a:effectRef>
          <a:fontRef idx="minor">
            <a:schemeClr val="lt1"/>
          </a:fontRef>
        </p:style>
        <p:txBody>
          <a:bodyPr wrap="none" lIns="101831" rIns="101831" rtlCol="0" anchor="ctr"/>
          <a:lstStyle/>
          <a:p>
            <a:pPr algn="ctr" defTabSz="986599">
              <a:defRPr/>
            </a:pPr>
            <a:r>
              <a:rPr lang="en-US" sz="2590" b="1">
                <a:solidFill>
                  <a:prstClr val="white"/>
                </a:solidFill>
                <a:latin typeface="Arial" panose="020B0604020202020204" pitchFamily="34" charset="0"/>
                <a:cs typeface="Arial" panose="020B0604020202020204" pitchFamily="34" charset="0"/>
              </a:rPr>
              <a:t>10</a:t>
            </a:r>
          </a:p>
        </p:txBody>
      </p:sp>
      <p:sp>
        <p:nvSpPr>
          <p:cNvPr id="23" name="TextBox 22">
            <a:extLst>
              <a:ext uri="{FF2B5EF4-FFF2-40B4-BE49-F238E27FC236}">
                <a16:creationId xmlns:a16="http://schemas.microsoft.com/office/drawing/2014/main" id="{E8B11DAB-289C-B7F7-EF01-DB271BA8943B}"/>
              </a:ext>
            </a:extLst>
          </p:cNvPr>
          <p:cNvSpPr txBox="1"/>
          <p:nvPr/>
        </p:nvSpPr>
        <p:spPr>
          <a:xfrm>
            <a:off x="4662130" y="8423297"/>
            <a:ext cx="2292490" cy="323165"/>
          </a:xfrm>
          <a:prstGeom prst="rect">
            <a:avLst/>
          </a:prstGeom>
          <a:noFill/>
        </p:spPr>
        <p:txBody>
          <a:bodyPr wrap="square">
            <a:spAutoFit/>
          </a:bodyPr>
          <a:lstStyle/>
          <a:p>
            <a:pPr>
              <a:spcBef>
                <a:spcPts val="2590"/>
              </a:spcBef>
              <a:spcAft>
                <a:spcPts val="1295"/>
              </a:spcAft>
            </a:pPr>
            <a:r>
              <a:rPr lang="en-AU" sz="1500" dirty="0">
                <a:latin typeface="Arial" panose="020B0604020202020204" pitchFamily="34" charset="0"/>
                <a:cs typeface="Arial" panose="020B0604020202020204" pitchFamily="34" charset="0"/>
              </a:rPr>
              <a:t>Appeal at VCAT</a:t>
            </a:r>
          </a:p>
        </p:txBody>
      </p:sp>
      <p:sp>
        <p:nvSpPr>
          <p:cNvPr id="22" name="TextBox 21">
            <a:extLst>
              <a:ext uri="{FF2B5EF4-FFF2-40B4-BE49-F238E27FC236}">
                <a16:creationId xmlns:a16="http://schemas.microsoft.com/office/drawing/2014/main" id="{DD006368-4CD5-4D43-BC6C-9DB42363FED7}"/>
              </a:ext>
            </a:extLst>
          </p:cNvPr>
          <p:cNvSpPr txBox="1"/>
          <p:nvPr/>
        </p:nvSpPr>
        <p:spPr>
          <a:xfrm>
            <a:off x="4532587" y="9034766"/>
            <a:ext cx="2423407" cy="1096084"/>
          </a:xfrm>
          <a:prstGeom prst="rect">
            <a:avLst/>
          </a:prstGeom>
          <a:solidFill>
            <a:schemeClr val="bg1"/>
          </a:solidFill>
          <a:ln>
            <a:solidFill>
              <a:srgbClr val="FF0000"/>
            </a:solidFill>
          </a:ln>
        </p:spPr>
        <p:txBody>
          <a:bodyPr rot="0" spcFirstLastPara="0" vertOverflow="overflow" horzOverflow="overflow" vert="horz" wrap="square" lIns="98694" tIns="49347" rIns="98694" bIns="49347" numCol="1" spcCol="0" rtlCol="0" fromWordArt="0" anchor="t" anchorCtr="0" forceAA="0" compatLnSpc="1">
            <a:prstTxWarp prst="textNoShape">
              <a:avLst/>
            </a:prstTxWarp>
            <a:spAutoFit/>
          </a:bodyPr>
          <a:lstStyle/>
          <a:p>
            <a:r>
              <a:rPr lang="en-US" sz="1295" b="1" dirty="0">
                <a:solidFill>
                  <a:srgbClr val="C00000"/>
                </a:solidFill>
                <a:cs typeface="Segoe UI"/>
              </a:rPr>
              <a:t>Implementation note </a:t>
            </a:r>
          </a:p>
          <a:p>
            <a:r>
              <a:rPr lang="en-AU" sz="1295" dirty="0">
                <a:solidFill>
                  <a:srgbClr val="C00000"/>
                </a:solidFill>
                <a:latin typeface="Segoe UI"/>
                <a:cs typeface="Segoe UI"/>
              </a:rPr>
              <a:t>The next few pages will be useful for new starters at Council. These can be deleted and edited as appropriate. </a:t>
            </a:r>
            <a:endParaRPr lang="en-US" sz="1295" dirty="0">
              <a:solidFill>
                <a:srgbClr val="C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11902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620757745"/>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47" name="Rectangle 46">
            <a:extLst>
              <a:ext uri="{FF2B5EF4-FFF2-40B4-BE49-F238E27FC236}">
                <a16:creationId xmlns:a16="http://schemas.microsoft.com/office/drawing/2014/main" id="{C6752808-1681-016A-9775-E3E3A0179E9B}"/>
              </a:ext>
              <a:ext uri="{C183D7F6-B498-43B3-948B-1728B52AA6E4}">
                <adec:decorative xmlns:adec="http://schemas.microsoft.com/office/drawing/2017/decorative" val="1"/>
              </a:ext>
            </a:extLst>
          </p:cNvPr>
          <p:cNvSpPr/>
          <p:nvPr/>
        </p:nvSpPr>
        <p:spPr>
          <a:xfrm>
            <a:off x="4840672" y="151131"/>
            <a:ext cx="2727229" cy="100406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467383" y="932538"/>
            <a:ext cx="6624909" cy="2214779"/>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F45CA4F-C21E-23D7-D219-859EB74F1018}"/>
              </a:ext>
              <a:ext uri="{C183D7F6-B498-43B3-948B-1728B52AA6E4}">
                <adec:decorative xmlns:adec="http://schemas.microsoft.com/office/drawing/2017/decorative" val="1"/>
              </a:ext>
            </a:extLst>
          </p:cNvPr>
          <p:cNvSpPr txBox="1"/>
          <p:nvPr/>
        </p:nvSpPr>
        <p:spPr>
          <a:xfrm>
            <a:off x="6578063" y="10329197"/>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28</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67901" cy="560234"/>
          </a:xfrm>
          <a:prstGeom prst="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0" name="Title 1">
            <a:extLst>
              <a:ext uri="{FF2B5EF4-FFF2-40B4-BE49-F238E27FC236}">
                <a16:creationId xmlns:a16="http://schemas.microsoft.com/office/drawing/2014/main" id="{9BFA1199-6443-A516-6F4B-2E0D54920C9F}"/>
              </a:ext>
            </a:extLst>
          </p:cNvPr>
          <p:cNvSpPr txBox="1">
            <a:spLocks noGrp="1"/>
          </p:cNvSpPr>
          <p:nvPr>
            <p:ph type="title" idx="4294967295"/>
          </p:nvPr>
        </p:nvSpPr>
        <p:spPr>
          <a:xfrm>
            <a:off x="587247" y="280150"/>
            <a:ext cx="6388001" cy="425584"/>
          </a:xfrm>
          <a:prstGeom prst="rect">
            <a:avLst/>
          </a:prstGeom>
          <a:noFill/>
          <a:ln>
            <a:noFill/>
            <a:prstDash/>
          </a:ln>
          <a:effectLst/>
        </p:spPr>
        <p:txBody>
          <a:bodyPr rot="0" spcFirstLastPara="0" vertOverflow="overflow" horzOverflow="overflow" vert="horz" wrap="square" lIns="0" tIns="45142" rIns="0" bIns="45142" numCol="1" spcCol="0" rtlCol="0" fromWordArt="0" anchor="t" anchorCtr="0" forceAA="0" compatLnSpc="1">
            <a:prstTxWarp prst="textNoShape">
              <a:avLst/>
            </a:prstTxWarp>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pPr marL="0" marR="0" lvl="0" indent="0" algn="l" defTabSz="871821" rtl="0" eaLnBrk="1" fontAlgn="auto" latinLnBrk="0" hangingPunct="1">
              <a:lnSpc>
                <a:spcPct val="80000"/>
              </a:lnSpc>
              <a:spcBef>
                <a:spcPct val="0"/>
              </a:spcBef>
              <a:spcAft>
                <a:spcPts val="0"/>
              </a:spcAft>
              <a:buClrTx/>
              <a:buSzTx/>
              <a:buFontTx/>
              <a:buNone/>
              <a:tabLst/>
              <a:defRPr/>
            </a:pPr>
            <a:r>
              <a:rPr kumimoji="0" lang="en-US" sz="1981" b="0" i="0" u="none" strike="noStrike" kern="1200" cap="none" spc="0" normalizeH="0" baseline="0" noProof="0" dirty="0">
                <a:ln>
                  <a:noFill/>
                </a:ln>
                <a:solidFill>
                  <a:schemeClr val="bg1"/>
                </a:solidFill>
                <a:effectLst/>
                <a:uLnTx/>
                <a:uFillTx/>
                <a:latin typeface="Segoe UI Semibold" panose="020B0702040204020203" pitchFamily="34" charset="0"/>
                <a:ea typeface="+mj-ea"/>
                <a:cs typeface="+mj-cs"/>
              </a:rPr>
              <a:t>Stage-specific enquiries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467383" y="1010250"/>
            <a:ext cx="5372862" cy="408112"/>
          </a:xfrm>
          <a:prstGeom prst="rect">
            <a:avLst/>
          </a:prstGeom>
          <a:noFill/>
        </p:spPr>
        <p:txBody>
          <a:bodyPr wrap="square" numCol="1" spcCol="180000">
            <a:noAutofit/>
          </a:bodyPr>
          <a:lstStyle/>
          <a:p>
            <a:pPr>
              <a:spcBef>
                <a:spcPts val="648"/>
              </a:spcBef>
            </a:pPr>
            <a:r>
              <a:rPr lang="en-AU" sz="1800" b="1" dirty="0">
                <a:solidFill>
                  <a:srgbClr val="7F0D82"/>
                </a:solidFill>
                <a:latin typeface="Arial" panose="020B0604020202020204" pitchFamily="34" charset="0"/>
                <a:cs typeface="Arial" panose="020B0604020202020204" pitchFamily="34" charset="0"/>
              </a:rPr>
              <a:t>1. Find out if I need a planning permit</a:t>
            </a:r>
            <a:br>
              <a:rPr lang="en-AU" sz="1800" b="1" dirty="0">
                <a:solidFill>
                  <a:srgbClr val="7F0D82"/>
                </a:solidFill>
                <a:latin typeface="Arial" panose="020B0604020202020204" pitchFamily="34" charset="0"/>
                <a:cs typeface="Arial" panose="020B0604020202020204" pitchFamily="34" charset="0"/>
              </a:rPr>
            </a:br>
            <a:endParaRPr lang="en-AU" sz="1400" dirty="0">
              <a:solidFill>
                <a:srgbClr val="7F0D82"/>
              </a:solidFill>
              <a:latin typeface="Arial" panose="020B0604020202020204" pitchFamily="34" charset="0"/>
              <a:cs typeface="Arial" panose="020B0604020202020204" pitchFamily="34" charset="0"/>
            </a:endParaRPr>
          </a:p>
          <a:p>
            <a:pPr>
              <a:spcBef>
                <a:spcPts val="648"/>
              </a:spcBef>
            </a:pPr>
            <a:endParaRPr lang="en-AU" sz="1400" dirty="0">
              <a:solidFill>
                <a:schemeClr val="bg2"/>
              </a:solidFill>
              <a:latin typeface="Arial" panose="020B0604020202020204" pitchFamily="34" charset="0"/>
              <a:cs typeface="Arial" panose="020B0604020202020204" pitchFamily="34" charset="0"/>
            </a:endParaRPr>
          </a:p>
          <a:p>
            <a:pPr>
              <a:spcBef>
                <a:spcPts val="648"/>
              </a:spcBef>
            </a:pPr>
            <a:endParaRPr lang="en-AU" sz="1400" dirty="0">
              <a:solidFill>
                <a:schemeClr val="bg2"/>
              </a:solidFill>
              <a:latin typeface="Arial" panose="020B0604020202020204" pitchFamily="34" charset="0"/>
              <a:cs typeface="Arial" panose="020B0604020202020204" pitchFamily="34" charset="0"/>
            </a:endParaRPr>
          </a:p>
          <a:p>
            <a:pPr>
              <a:spcBef>
                <a:spcPts val="648"/>
              </a:spcBef>
            </a:pPr>
            <a:endParaRPr lang="en-AU" sz="1400" dirty="0">
              <a:solidFill>
                <a:schemeClr val="bg2"/>
              </a:solidFill>
              <a:latin typeface="Arial" panose="020B0604020202020204" pitchFamily="34" charset="0"/>
              <a:cs typeface="Arial" panose="020B0604020202020204" pitchFamily="34" charset="0"/>
            </a:endParaRPr>
          </a:p>
          <a:p>
            <a:pPr>
              <a:spcBef>
                <a:spcPts val="648"/>
              </a:spcBef>
            </a:pPr>
            <a:endParaRPr lang="en-AU" sz="1400" dirty="0">
              <a:solidFill>
                <a:schemeClr val="bg2"/>
              </a:solidFill>
              <a:latin typeface="Arial" panose="020B0604020202020204" pitchFamily="34" charset="0"/>
              <a:cs typeface="Arial" panose="020B0604020202020204" pitchFamily="34" charset="0"/>
            </a:endParaRPr>
          </a:p>
          <a:p>
            <a:pPr>
              <a:spcBef>
                <a:spcPts val="648"/>
              </a:spcBef>
            </a:pPr>
            <a:endParaRPr lang="en-AU" sz="1600" dirty="0">
              <a:solidFill>
                <a:schemeClr val="bg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82B79EF-5CA8-4F99-3945-71F43DD1A338}"/>
              </a:ext>
            </a:extLst>
          </p:cNvPr>
          <p:cNvSpPr txBox="1"/>
          <p:nvPr/>
        </p:nvSpPr>
        <p:spPr>
          <a:xfrm>
            <a:off x="972508" y="1708703"/>
            <a:ext cx="2175923" cy="266676"/>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Enquiry should take ~ 5 mins</a:t>
            </a:r>
          </a:p>
        </p:txBody>
      </p:sp>
      <p:sp>
        <p:nvSpPr>
          <p:cNvPr id="63" name="TextBox 62">
            <a:extLst>
              <a:ext uri="{FF2B5EF4-FFF2-40B4-BE49-F238E27FC236}">
                <a16:creationId xmlns:a16="http://schemas.microsoft.com/office/drawing/2014/main" id="{22597345-20BE-6471-2497-E516160B8877}"/>
              </a:ext>
            </a:extLst>
          </p:cNvPr>
          <p:cNvSpPr txBox="1"/>
          <p:nvPr/>
        </p:nvSpPr>
        <p:spPr>
          <a:xfrm>
            <a:off x="972508" y="2263493"/>
            <a:ext cx="2175923" cy="615361"/>
          </a:xfrm>
          <a:prstGeom prst="rect">
            <a:avLst/>
          </a:prstGeom>
          <a:noFill/>
        </p:spPr>
        <p:txBody>
          <a:bodyPr wrap="square" rtlCol="0">
            <a:spAutoFit/>
          </a:bodyPr>
          <a:lstStyle/>
          <a:p>
            <a:r>
              <a:rPr lang="en-AU" sz="1100" dirty="0">
                <a:latin typeface="Arial" panose="020B0604020202020204" pitchFamily="34" charset="0"/>
                <a:cs typeface="Arial" panose="020B0604020202020204" pitchFamily="34" charset="0"/>
              </a:rPr>
              <a:t>Doing a lot at the front end can assist in the long run - try and be as efficient as possible</a:t>
            </a:r>
            <a:endParaRPr lang="en-US" sz="1100"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416FA43C-C742-7607-FCFE-B4E22C47CAB2}"/>
              </a:ext>
            </a:extLst>
          </p:cNvPr>
          <p:cNvSpPr txBox="1"/>
          <p:nvPr/>
        </p:nvSpPr>
        <p:spPr>
          <a:xfrm>
            <a:off x="3731267" y="1708703"/>
            <a:ext cx="3183108" cy="1107996"/>
          </a:xfrm>
          <a:prstGeom prst="rect">
            <a:avLst/>
          </a:prstGeom>
          <a:noFill/>
        </p:spPr>
        <p:txBody>
          <a:bodyPr wrap="square" rtlCol="0">
            <a:spAutoFit/>
          </a:bodyPr>
          <a:lstStyle/>
          <a:p>
            <a:r>
              <a:rPr lang="en-AU" sz="1100" dirty="0">
                <a:latin typeface="Arial" panose="020B0604020202020204" pitchFamily="34" charset="0"/>
                <a:cs typeface="Arial" panose="020B0604020202020204" pitchFamily="34" charset="0"/>
              </a:rPr>
              <a:t>No need to record, unless you think a customer is fishing the proposal is a high risk (e.g. customer wants to demolish a heritage building)</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If an applicant needs written confirmation, they can apply for a PPE</a:t>
            </a:r>
            <a:endParaRPr lang="en-US" sz="1100"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E749C959-0A62-67A1-E928-03D7A41120D0}"/>
              </a:ext>
            </a:extLst>
          </p:cNvPr>
          <p:cNvSpPr txBox="1"/>
          <p:nvPr/>
        </p:nvSpPr>
        <p:spPr>
          <a:xfrm>
            <a:off x="467383" y="3419308"/>
            <a:ext cx="3301591" cy="291618"/>
          </a:xfrm>
          <a:prstGeom prst="rect">
            <a:avLst/>
          </a:prstGeom>
          <a:noFill/>
        </p:spPr>
        <p:txBody>
          <a:bodyPr wrap="square">
            <a:spAutoFit/>
          </a:bodyPr>
          <a:lstStyle/>
          <a:p>
            <a:r>
              <a:rPr lang="en-AU" sz="1295" dirty="0">
                <a:solidFill>
                  <a:schemeClr val="accent6"/>
                </a:solidFill>
                <a:latin typeface="Arial" panose="020B0604020202020204" pitchFamily="34" charset="0"/>
                <a:cs typeface="Arial" panose="020B0604020202020204" pitchFamily="34" charset="0"/>
              </a:rPr>
              <a:t>Common enquiries at this stage</a:t>
            </a:r>
            <a:endParaRPr lang="en-US" sz="1295" dirty="0">
              <a:solidFill>
                <a:schemeClr val="accent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0482F88-019C-05F1-3E0E-54DF37C71418}"/>
              </a:ext>
            </a:extLst>
          </p:cNvPr>
          <p:cNvSpPr txBox="1"/>
          <p:nvPr/>
        </p:nvSpPr>
        <p:spPr>
          <a:xfrm>
            <a:off x="467381" y="3813536"/>
            <a:ext cx="4230857" cy="6255750"/>
          </a:xfrm>
          <a:prstGeom prst="rect">
            <a:avLst/>
          </a:prstGeom>
          <a:noFill/>
        </p:spPr>
        <p:txBody>
          <a:bodyPr wrap="square" lIns="98694" tIns="49347" rIns="98694" bIns="49347" numCol="1" spcCol="180000" anchor="t">
            <a:noAutofit/>
          </a:bodyPr>
          <a:lstStyle/>
          <a:p>
            <a:pPr>
              <a:spcBef>
                <a:spcPts val="971"/>
              </a:spcBef>
            </a:pPr>
            <a:r>
              <a:rPr lang="en-AU" sz="1400" b="1" dirty="0">
                <a:solidFill>
                  <a:srgbClr val="7F0D82"/>
                </a:solidFill>
                <a:latin typeface="Arial"/>
                <a:cs typeface="Arial"/>
              </a:rPr>
              <a:t>Why does this even need a permit?</a:t>
            </a:r>
          </a:p>
          <a:p>
            <a:pPr>
              <a:spcBef>
                <a:spcPts val="971"/>
              </a:spcBef>
            </a:pPr>
            <a:r>
              <a:rPr lang="en-AU" sz="1200" dirty="0">
                <a:solidFill>
                  <a:schemeClr val="accent6"/>
                </a:solidFill>
                <a:latin typeface="Arial"/>
                <a:cs typeface="Arial"/>
              </a:rPr>
              <a:t>Give a brief explanation that helps the customer understand the restrictions of the act which impact them, and which limits the ability to work around them.</a:t>
            </a:r>
          </a:p>
          <a:p>
            <a:pPr>
              <a:spcBef>
                <a:spcPts val="971"/>
              </a:spcBef>
            </a:pPr>
            <a:r>
              <a:rPr lang="en-AU" sz="1200" dirty="0">
                <a:solidFill>
                  <a:schemeClr val="accent6"/>
                </a:solidFill>
                <a:latin typeface="Arial"/>
                <a:cs typeface="Arial"/>
              </a:rPr>
              <a:t>"We are working to the planning laws which require x applications to be y.“</a:t>
            </a:r>
          </a:p>
          <a:p>
            <a:pPr>
              <a:spcBef>
                <a:spcPts val="971"/>
              </a:spcBef>
            </a:pPr>
            <a:r>
              <a:rPr lang="en-AU" sz="1400" b="1" dirty="0">
                <a:solidFill>
                  <a:srgbClr val="7F0D82"/>
                </a:solidFill>
                <a:latin typeface="Arial"/>
                <a:cs typeface="Arial"/>
              </a:rPr>
              <a:t>Will I get a permit?</a:t>
            </a:r>
          </a:p>
          <a:p>
            <a:pPr>
              <a:spcBef>
                <a:spcPts val="971"/>
              </a:spcBef>
            </a:pPr>
            <a:r>
              <a:rPr lang="en-AU" sz="1200" dirty="0">
                <a:solidFill>
                  <a:schemeClr val="accent6"/>
                </a:solidFill>
                <a:latin typeface="Arial"/>
                <a:cs typeface="Arial"/>
              </a:rPr>
              <a:t>If it's possible to give a confident indication based on the familiarity of the application, it is helpful to give tentative guidance:</a:t>
            </a:r>
          </a:p>
          <a:p>
            <a:pPr>
              <a:spcBef>
                <a:spcPts val="971"/>
              </a:spcBef>
            </a:pPr>
            <a:r>
              <a:rPr lang="en-AU" sz="1200" dirty="0">
                <a:solidFill>
                  <a:schemeClr val="accent6"/>
                </a:solidFill>
                <a:latin typeface="Arial"/>
                <a:cs typeface="Arial"/>
              </a:rPr>
              <a:t>"In principle we support this usually if </a:t>
            </a:r>
            <a:r>
              <a:rPr lang="en-AU" sz="1200" dirty="0" err="1">
                <a:solidFill>
                  <a:schemeClr val="accent6"/>
                </a:solidFill>
                <a:latin typeface="Arial"/>
                <a:cs typeface="Arial"/>
              </a:rPr>
              <a:t>xyz</a:t>
            </a:r>
            <a:r>
              <a:rPr lang="en-AU" sz="1200" dirty="0">
                <a:solidFill>
                  <a:schemeClr val="accent6"/>
                </a:solidFill>
                <a:latin typeface="Arial"/>
                <a:cs typeface="Arial"/>
              </a:rPr>
              <a:t> (e.g. fence height is under 1.5m)."</a:t>
            </a:r>
          </a:p>
          <a:p>
            <a:pPr>
              <a:spcBef>
                <a:spcPts val="971"/>
              </a:spcBef>
            </a:pPr>
            <a:r>
              <a:rPr lang="en-AU" sz="1200" dirty="0">
                <a:solidFill>
                  <a:schemeClr val="accent6"/>
                </a:solidFill>
                <a:latin typeface="Arial"/>
                <a:cs typeface="Arial"/>
              </a:rPr>
              <a:t>Alternatively, if the application is a lesser-known case:</a:t>
            </a:r>
          </a:p>
          <a:p>
            <a:pPr>
              <a:spcBef>
                <a:spcPts val="971"/>
              </a:spcBef>
            </a:pPr>
            <a:r>
              <a:rPr lang="en-AU" sz="1200" dirty="0">
                <a:solidFill>
                  <a:schemeClr val="accent6"/>
                </a:solidFill>
                <a:latin typeface="Arial"/>
                <a:cs typeface="Arial"/>
              </a:rPr>
              <a:t>"It's not good to speculate as the planning process can be incredibly complex.“</a:t>
            </a:r>
          </a:p>
          <a:p>
            <a:pPr>
              <a:spcBef>
                <a:spcPts val="971"/>
              </a:spcBef>
            </a:pPr>
            <a:r>
              <a:rPr lang="en-AU" sz="1400" b="1" dirty="0">
                <a:solidFill>
                  <a:srgbClr val="7F0D82"/>
                </a:solidFill>
                <a:latin typeface="Arial"/>
                <a:cs typeface="Arial"/>
              </a:rPr>
              <a:t>How can I avoid needing a permit?</a:t>
            </a:r>
          </a:p>
          <a:p>
            <a:pPr>
              <a:spcBef>
                <a:spcPts val="971"/>
              </a:spcBef>
            </a:pPr>
            <a:r>
              <a:rPr lang="en-AU" sz="1200" dirty="0">
                <a:solidFill>
                  <a:schemeClr val="accent6"/>
                </a:solidFill>
                <a:latin typeface="Arial"/>
                <a:cs typeface="Arial"/>
              </a:rPr>
              <a:t>Explain that permits are generally not required for minor works with limited impact on heritage, neighbours and the surroundings.</a:t>
            </a:r>
          </a:p>
          <a:p>
            <a:pPr>
              <a:spcBef>
                <a:spcPts val="971"/>
              </a:spcBef>
            </a:pPr>
            <a:r>
              <a:rPr lang="en-AU" sz="1200" dirty="0">
                <a:solidFill>
                  <a:schemeClr val="accent6"/>
                </a:solidFill>
                <a:latin typeface="Arial"/>
                <a:cs typeface="Arial"/>
              </a:rPr>
              <a:t>Respond to the specific enquiry directly from the planning scheme and direct them to further information if available.</a:t>
            </a:r>
          </a:p>
          <a:p>
            <a:pPr>
              <a:spcBef>
                <a:spcPts val="971"/>
              </a:spcBef>
            </a:pPr>
            <a:r>
              <a:rPr lang="en-AU" sz="1200" dirty="0">
                <a:solidFill>
                  <a:schemeClr val="accent6"/>
                </a:solidFill>
                <a:latin typeface="Arial"/>
                <a:cs typeface="Arial"/>
              </a:rPr>
              <a:t>"For non-heritage properties, our planning laws allow fence heights under 1m without a permit."</a:t>
            </a:r>
            <a:endParaRPr lang="en-AU" sz="1200" dirty="0">
              <a:solidFill>
                <a:schemeClr val="accent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BD292AF-C712-B548-6C21-581E0BE10C52}"/>
              </a:ext>
              <a:ext uri="{C183D7F6-B498-43B3-948B-1728B52AA6E4}">
                <adec:decorative xmlns:adec="http://schemas.microsoft.com/office/drawing/2017/decorative" val="1"/>
              </a:ext>
            </a:extLst>
          </p:cNvPr>
          <p:cNvSpPr txBox="1"/>
          <p:nvPr/>
        </p:nvSpPr>
        <p:spPr>
          <a:xfrm>
            <a:off x="2910252" y="4107178"/>
            <a:ext cx="2214779" cy="503756"/>
          </a:xfrm>
          <a:prstGeom prst="rect">
            <a:avLst/>
          </a:prstGeom>
          <a:noFill/>
        </p:spPr>
        <p:txBody>
          <a:bodyPr wrap="square" numCol="1" spcCol="180000">
            <a:noAutofit/>
          </a:bodyPr>
          <a:lstStyle/>
          <a:p>
            <a:pPr>
              <a:spcBef>
                <a:spcPts val="1295"/>
              </a:spcBef>
            </a:pPr>
            <a:endParaRPr lang="en-AU" sz="1511">
              <a:solidFill>
                <a:srgbClr val="28BEC6"/>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9969DF36-09E7-BEA9-8259-AEB0EF51341F}"/>
              </a:ext>
              <a:ext uri="{C183D7F6-B498-43B3-948B-1728B52AA6E4}">
                <adec:decorative xmlns:adec="http://schemas.microsoft.com/office/drawing/2017/decorative" val="1"/>
              </a:ext>
            </a:extLst>
          </p:cNvPr>
          <p:cNvSpPr txBox="1"/>
          <p:nvPr/>
        </p:nvSpPr>
        <p:spPr>
          <a:xfrm>
            <a:off x="5440300" y="4504420"/>
            <a:ext cx="2214779" cy="503756"/>
          </a:xfrm>
          <a:prstGeom prst="rect">
            <a:avLst/>
          </a:prstGeom>
          <a:noFill/>
        </p:spPr>
        <p:txBody>
          <a:bodyPr wrap="square" numCol="1" spcCol="180000">
            <a:noAutofit/>
          </a:bodyPr>
          <a:lstStyle/>
          <a:p>
            <a:pPr>
              <a:spcBef>
                <a:spcPts val="1295"/>
              </a:spcBef>
            </a:pPr>
            <a:endParaRPr lang="en-AU" sz="1511">
              <a:solidFill>
                <a:srgbClr val="28BEC6"/>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71CDF8EA-5D95-760B-E65C-15D5EDB7C429}"/>
              </a:ext>
            </a:extLst>
          </p:cNvPr>
          <p:cNvSpPr txBox="1"/>
          <p:nvPr/>
        </p:nvSpPr>
        <p:spPr>
          <a:xfrm>
            <a:off x="5499205" y="3538898"/>
            <a:ext cx="1593087" cy="291618"/>
          </a:xfrm>
          <a:prstGeom prst="rect">
            <a:avLst/>
          </a:prstGeom>
          <a:noFill/>
        </p:spPr>
        <p:txBody>
          <a:bodyPr wrap="square" rIns="0" rtlCol="0">
            <a:spAutoFit/>
          </a:bodyPr>
          <a:lstStyle/>
          <a:p>
            <a:r>
              <a:rPr lang="en-US" sz="1295" b="1" dirty="0">
                <a:solidFill>
                  <a:srgbClr val="7F0D82"/>
                </a:solidFill>
                <a:latin typeface="Arial" panose="020B0604020202020204" pitchFamily="34" charset="0"/>
                <a:cs typeface="Arial" panose="020B0604020202020204" pitchFamily="34" charset="0"/>
              </a:rPr>
              <a:t>We can help by</a:t>
            </a:r>
          </a:p>
        </p:txBody>
      </p:sp>
      <p:sp>
        <p:nvSpPr>
          <p:cNvPr id="46" name="TextBox 45">
            <a:extLst>
              <a:ext uri="{FF2B5EF4-FFF2-40B4-BE49-F238E27FC236}">
                <a16:creationId xmlns:a16="http://schemas.microsoft.com/office/drawing/2014/main" id="{21298585-B4C2-0FBB-2EDE-A980D40418A4}"/>
              </a:ext>
            </a:extLst>
          </p:cNvPr>
          <p:cNvSpPr txBox="1"/>
          <p:nvPr/>
        </p:nvSpPr>
        <p:spPr>
          <a:xfrm>
            <a:off x="4916368" y="4002144"/>
            <a:ext cx="2214779" cy="2131353"/>
          </a:xfrm>
          <a:prstGeom prst="rect">
            <a:avLst/>
          </a:prstGeom>
          <a:noFill/>
        </p:spPr>
        <p:txBody>
          <a:bodyPr wrap="square">
            <a:spAutoFit/>
          </a:bodyPr>
          <a:lstStyle/>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Providing information about the heritage overlay</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Directing you to specific pages on the </a:t>
            </a:r>
            <a:r>
              <a:rPr lang="en-AU" sz="1200" dirty="0">
                <a:highlight>
                  <a:srgbClr val="FFFF00"/>
                </a:highlight>
                <a:latin typeface="Arial" panose="020B0604020202020204" pitchFamily="34" charset="0"/>
                <a:cs typeface="Arial" panose="020B0604020202020204" pitchFamily="34" charset="0"/>
              </a:rPr>
              <a:t>[Insert Council Name] </a:t>
            </a:r>
            <a:r>
              <a:rPr lang="en-AU" sz="1200" dirty="0">
                <a:latin typeface="Arial" panose="020B0604020202020204" pitchFamily="34" charset="0"/>
                <a:cs typeface="Arial" panose="020B0604020202020204" pitchFamily="34" charset="0"/>
              </a:rPr>
              <a:t>website &amp; FAQs</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Giving you instructions on how to apply</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Link you to the 'Getting Started Guide'</a:t>
            </a:r>
          </a:p>
        </p:txBody>
      </p:sp>
      <p:sp>
        <p:nvSpPr>
          <p:cNvPr id="66" name="TextBox 65">
            <a:extLst>
              <a:ext uri="{FF2B5EF4-FFF2-40B4-BE49-F238E27FC236}">
                <a16:creationId xmlns:a16="http://schemas.microsoft.com/office/drawing/2014/main" id="{6C3E6514-9DED-4DFA-D986-A9D7FD60F8FC}"/>
              </a:ext>
            </a:extLst>
          </p:cNvPr>
          <p:cNvSpPr txBox="1"/>
          <p:nvPr/>
        </p:nvSpPr>
        <p:spPr>
          <a:xfrm>
            <a:off x="5499206" y="6489095"/>
            <a:ext cx="1593087" cy="490904"/>
          </a:xfrm>
          <a:prstGeom prst="rect">
            <a:avLst/>
          </a:prstGeom>
          <a:noFill/>
        </p:spPr>
        <p:txBody>
          <a:bodyPr wrap="square" rtlCol="0">
            <a:spAutoFit/>
          </a:bodyPr>
          <a:lstStyle/>
          <a:p>
            <a:r>
              <a:rPr lang="en-US" sz="1295" b="1" dirty="0">
                <a:solidFill>
                  <a:srgbClr val="7F0D82"/>
                </a:solidFill>
                <a:latin typeface="Arial" panose="020B0604020202020204" pitchFamily="34" charset="0"/>
                <a:cs typeface="Arial" panose="020B0604020202020204" pitchFamily="34" charset="0"/>
              </a:rPr>
              <a:t>We are not</a:t>
            </a:r>
            <a:br>
              <a:rPr lang="en-US" sz="1295" b="1" dirty="0">
                <a:solidFill>
                  <a:srgbClr val="7F0D82"/>
                </a:solidFill>
                <a:latin typeface="Arial" panose="020B0604020202020204" pitchFamily="34" charset="0"/>
                <a:cs typeface="Arial" panose="020B0604020202020204" pitchFamily="34" charset="0"/>
              </a:rPr>
            </a:br>
            <a:r>
              <a:rPr lang="en-US" sz="1295" b="1" dirty="0">
                <a:solidFill>
                  <a:srgbClr val="7F0D82"/>
                </a:solidFill>
                <a:latin typeface="Arial" panose="020B0604020202020204" pitchFamily="34" charset="0"/>
                <a:cs typeface="Arial" panose="020B0604020202020204" pitchFamily="34" charset="0"/>
              </a:rPr>
              <a:t>able to…</a:t>
            </a:r>
          </a:p>
        </p:txBody>
      </p:sp>
      <p:sp>
        <p:nvSpPr>
          <p:cNvPr id="4" name="TextBox 3">
            <a:extLst>
              <a:ext uri="{FF2B5EF4-FFF2-40B4-BE49-F238E27FC236}">
                <a16:creationId xmlns:a16="http://schemas.microsoft.com/office/drawing/2014/main" id="{5A0FD74B-427E-E4AE-CFEF-17F138CF8B53}"/>
              </a:ext>
            </a:extLst>
          </p:cNvPr>
          <p:cNvSpPr txBox="1"/>
          <p:nvPr/>
        </p:nvSpPr>
        <p:spPr>
          <a:xfrm>
            <a:off x="4916368" y="7053242"/>
            <a:ext cx="2214779" cy="2813591"/>
          </a:xfrm>
          <a:prstGeom prst="rect">
            <a:avLst/>
          </a:prstGeom>
          <a:noFill/>
        </p:spPr>
        <p:txBody>
          <a:bodyPr wrap="square" rtlCol="0">
            <a:spAutoFit/>
          </a:bodyPr>
          <a:lstStyle/>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Give a subjective assessment of an application</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Pre-empt how someone's neighbours might feel about an application</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Ring customers and tell them what stage the app is at - that's why we designed the online tracking tool</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Give definitive timeframes</a:t>
            </a:r>
          </a:p>
          <a:p>
            <a:pPr>
              <a:spcBef>
                <a:spcPts val="324"/>
              </a:spcBef>
              <a:spcAft>
                <a:spcPts val="216"/>
              </a:spcAft>
            </a:pPr>
            <a:endParaRPr lang="en-US" sz="1200" dirty="0">
              <a:latin typeface="Arial" panose="020B0604020202020204" pitchFamily="34" charset="0"/>
              <a:cs typeface="Arial" panose="020B0604020202020204" pitchFamily="34" charset="0"/>
            </a:endParaRPr>
          </a:p>
          <a:p>
            <a:pPr>
              <a:spcBef>
                <a:spcPts val="324"/>
              </a:spcBef>
              <a:spcAft>
                <a:spcPts val="216"/>
              </a:spcAft>
            </a:pPr>
            <a:endParaRPr lang="en-US" sz="12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359F9C9E-FE6A-BDA6-C5EC-C24A6CF3168F}"/>
              </a:ext>
              <a:ext uri="{C183D7F6-B498-43B3-948B-1728B52AA6E4}">
                <adec:decorative xmlns:adec="http://schemas.microsoft.com/office/drawing/2017/decorative" val="1"/>
              </a:ext>
            </a:extLst>
          </p:cNvPr>
          <p:cNvGrpSpPr/>
          <p:nvPr/>
        </p:nvGrpSpPr>
        <p:grpSpPr>
          <a:xfrm>
            <a:off x="5013508" y="3458160"/>
            <a:ext cx="479761" cy="460447"/>
            <a:chOff x="4588751" y="3189702"/>
            <a:chExt cx="444500" cy="426606"/>
          </a:xfrm>
        </p:grpSpPr>
        <p:sp>
          <p:nvSpPr>
            <p:cNvPr id="50" name="Rectangle: Diagonal Corners Rounded 49">
              <a:extLst>
                <a:ext uri="{FF2B5EF4-FFF2-40B4-BE49-F238E27FC236}">
                  <a16:creationId xmlns:a16="http://schemas.microsoft.com/office/drawing/2014/main" id="{01FC4337-18B8-6CE6-9E68-A7A0E3B1A143}"/>
                </a:ext>
              </a:extLst>
            </p:cNvPr>
            <p:cNvSpPr/>
            <p:nvPr/>
          </p:nvSpPr>
          <p:spPr>
            <a:xfrm>
              <a:off x="4588751" y="3189702"/>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grpSp>
          <p:nvGrpSpPr>
            <p:cNvPr id="52" name="Group 51">
              <a:extLst>
                <a:ext uri="{FF2B5EF4-FFF2-40B4-BE49-F238E27FC236}">
                  <a16:creationId xmlns:a16="http://schemas.microsoft.com/office/drawing/2014/main" id="{92A7BD14-31F8-7167-E956-3782E74CB907}"/>
                </a:ext>
              </a:extLst>
            </p:cNvPr>
            <p:cNvGrpSpPr>
              <a:grpSpLocks noChangeAspect="1"/>
            </p:cNvGrpSpPr>
            <p:nvPr/>
          </p:nvGrpSpPr>
          <p:grpSpPr>
            <a:xfrm>
              <a:off x="4664448" y="3256452"/>
              <a:ext cx="293107" cy="293107"/>
              <a:chOff x="6161088" y="3078163"/>
              <a:chExt cx="536575" cy="536575"/>
            </a:xfrm>
            <a:solidFill>
              <a:schemeClr val="bg1"/>
            </a:solidFill>
          </p:grpSpPr>
          <p:sp>
            <p:nvSpPr>
              <p:cNvPr id="53" name="Freeform 13">
                <a:extLst>
                  <a:ext uri="{FF2B5EF4-FFF2-40B4-BE49-F238E27FC236}">
                    <a16:creationId xmlns:a16="http://schemas.microsoft.com/office/drawing/2014/main" id="{0156D35F-1879-FCD8-790F-BE9BF3DEFBC8}"/>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182"/>
              </a:p>
            </p:txBody>
          </p:sp>
          <p:sp>
            <p:nvSpPr>
              <p:cNvPr id="54" name="Freeform 14">
                <a:extLst>
                  <a:ext uri="{FF2B5EF4-FFF2-40B4-BE49-F238E27FC236}">
                    <a16:creationId xmlns:a16="http://schemas.microsoft.com/office/drawing/2014/main" id="{DC274FF9-3A2A-4367-889C-AF47EDD8D188}"/>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182"/>
              </a:p>
            </p:txBody>
          </p:sp>
        </p:grpSp>
      </p:grpSp>
      <p:grpSp>
        <p:nvGrpSpPr>
          <p:cNvPr id="7" name="Group 6">
            <a:extLst>
              <a:ext uri="{FF2B5EF4-FFF2-40B4-BE49-F238E27FC236}">
                <a16:creationId xmlns:a16="http://schemas.microsoft.com/office/drawing/2014/main" id="{BAC01B8B-B0F3-60CA-6E3E-CB21A77F5270}"/>
              </a:ext>
              <a:ext uri="{C183D7F6-B498-43B3-948B-1728B52AA6E4}">
                <adec:decorative xmlns:adec="http://schemas.microsoft.com/office/drawing/2017/decorative" val="1"/>
              </a:ext>
            </a:extLst>
          </p:cNvPr>
          <p:cNvGrpSpPr/>
          <p:nvPr/>
        </p:nvGrpSpPr>
        <p:grpSpPr>
          <a:xfrm>
            <a:off x="5013508" y="6508015"/>
            <a:ext cx="479761" cy="460448"/>
            <a:chOff x="4599631" y="6238645"/>
            <a:chExt cx="444500" cy="426606"/>
          </a:xfrm>
        </p:grpSpPr>
        <p:sp>
          <p:nvSpPr>
            <p:cNvPr id="48" name="Rectangle: Diagonal Corners Rounded 47">
              <a:extLst>
                <a:ext uri="{FF2B5EF4-FFF2-40B4-BE49-F238E27FC236}">
                  <a16:creationId xmlns:a16="http://schemas.microsoft.com/office/drawing/2014/main" id="{B721CC36-F7AA-95EB-131A-AFF007732F46}"/>
                </a:ext>
              </a:extLst>
            </p:cNvPr>
            <p:cNvSpPr/>
            <p:nvPr/>
          </p:nvSpPr>
          <p:spPr>
            <a:xfrm>
              <a:off x="4599631" y="6238645"/>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latin typeface="Arial" panose="020B0604020202020204" pitchFamily="34" charset="0"/>
                <a:cs typeface="Arial" panose="020B0604020202020204" pitchFamily="34" charset="0"/>
              </a:endParaRPr>
            </a:p>
          </p:txBody>
        </p:sp>
        <p:grpSp>
          <p:nvGrpSpPr>
            <p:cNvPr id="60" name="Group 59">
              <a:extLst>
                <a:ext uri="{FF2B5EF4-FFF2-40B4-BE49-F238E27FC236}">
                  <a16:creationId xmlns:a16="http://schemas.microsoft.com/office/drawing/2014/main" id="{DF1ED49E-F484-B260-EF8B-6FAD3EE3BE36}"/>
                </a:ext>
              </a:extLst>
            </p:cNvPr>
            <p:cNvGrpSpPr>
              <a:grpSpLocks noChangeAspect="1"/>
            </p:cNvGrpSpPr>
            <p:nvPr/>
          </p:nvGrpSpPr>
          <p:grpSpPr>
            <a:xfrm>
              <a:off x="4675328" y="6305395"/>
              <a:ext cx="293107" cy="293107"/>
              <a:chOff x="5094288" y="3074988"/>
              <a:chExt cx="536575" cy="536575"/>
            </a:xfrm>
            <a:solidFill>
              <a:schemeClr val="bg1"/>
            </a:solidFill>
          </p:grpSpPr>
          <p:sp>
            <p:nvSpPr>
              <p:cNvPr id="61" name="Freeform 15">
                <a:extLst>
                  <a:ext uri="{FF2B5EF4-FFF2-40B4-BE49-F238E27FC236}">
                    <a16:creationId xmlns:a16="http://schemas.microsoft.com/office/drawing/2014/main" id="{80A2A23E-85BD-5170-9ABF-69F7F3C36357}"/>
                  </a:ext>
                </a:extLst>
              </p:cNvPr>
              <p:cNvSpPr>
                <a:spLocks noEditPoints="1"/>
              </p:cNvSpPr>
              <p:nvPr/>
            </p:nvSpPr>
            <p:spPr bwMode="auto">
              <a:xfrm>
                <a:off x="5094288" y="3074988"/>
                <a:ext cx="536575" cy="5365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63 h 170"/>
                  <a:gd name="T12" fmla="*/ 7 w 170"/>
                  <a:gd name="T13" fmla="*/ 85 h 170"/>
                  <a:gd name="T14" fmla="*/ 85 w 170"/>
                  <a:gd name="T15" fmla="*/ 7 h 170"/>
                  <a:gd name="T16" fmla="*/ 163 w 170"/>
                  <a:gd name="T17" fmla="*/ 85 h 170"/>
                  <a:gd name="T18" fmla="*/ 85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5" y="163"/>
                    </a:moveTo>
                    <a:cubicBezTo>
                      <a:pt x="42" y="163"/>
                      <a:pt x="7" y="128"/>
                      <a:pt x="7" y="85"/>
                    </a:cubicBezTo>
                    <a:cubicBezTo>
                      <a:pt x="7" y="42"/>
                      <a:pt x="42" y="7"/>
                      <a:pt x="85" y="7"/>
                    </a:cubicBezTo>
                    <a:cubicBezTo>
                      <a:pt x="128" y="7"/>
                      <a:pt x="163" y="42"/>
                      <a:pt x="163" y="85"/>
                    </a:cubicBezTo>
                    <a:cubicBezTo>
                      <a:pt x="163" y="128"/>
                      <a:pt x="128" y="163"/>
                      <a:pt x="85"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2" name="Freeform 16">
                <a:extLst>
                  <a:ext uri="{FF2B5EF4-FFF2-40B4-BE49-F238E27FC236}">
                    <a16:creationId xmlns:a16="http://schemas.microsoft.com/office/drawing/2014/main" id="{6C1AC6FC-98DF-FA39-60E0-4B3C9AE34A77}"/>
                  </a:ext>
                </a:extLst>
              </p:cNvPr>
              <p:cNvSpPr>
                <a:spLocks/>
              </p:cNvSpPr>
              <p:nvPr/>
            </p:nvSpPr>
            <p:spPr bwMode="auto">
              <a:xfrm>
                <a:off x="5257801" y="3238501"/>
                <a:ext cx="209550" cy="209550"/>
              </a:xfrm>
              <a:custGeom>
                <a:avLst/>
                <a:gdLst>
                  <a:gd name="T0" fmla="*/ 65 w 66"/>
                  <a:gd name="T1" fmla="*/ 2 h 66"/>
                  <a:gd name="T2" fmla="*/ 59 w 66"/>
                  <a:gd name="T3" fmla="*/ 2 h 66"/>
                  <a:gd name="T4" fmla="*/ 33 w 66"/>
                  <a:gd name="T5" fmla="*/ 28 h 66"/>
                  <a:gd name="T6" fmla="*/ 7 w 66"/>
                  <a:gd name="T7" fmla="*/ 2 h 66"/>
                  <a:gd name="T8" fmla="*/ 1 w 66"/>
                  <a:gd name="T9" fmla="*/ 2 h 66"/>
                  <a:gd name="T10" fmla="*/ 1 w 66"/>
                  <a:gd name="T11" fmla="*/ 7 h 66"/>
                  <a:gd name="T12" fmla="*/ 28 w 66"/>
                  <a:gd name="T13" fmla="*/ 33 h 66"/>
                  <a:gd name="T14" fmla="*/ 1 w 66"/>
                  <a:gd name="T15" fmla="*/ 60 h 66"/>
                  <a:gd name="T16" fmla="*/ 1 w 66"/>
                  <a:gd name="T17" fmla="*/ 65 h 66"/>
                  <a:gd name="T18" fmla="*/ 4 w 66"/>
                  <a:gd name="T19" fmla="*/ 66 h 66"/>
                  <a:gd name="T20" fmla="*/ 7 w 66"/>
                  <a:gd name="T21" fmla="*/ 65 h 66"/>
                  <a:gd name="T22" fmla="*/ 33 w 66"/>
                  <a:gd name="T23" fmla="*/ 38 h 66"/>
                  <a:gd name="T24" fmla="*/ 59 w 66"/>
                  <a:gd name="T25" fmla="*/ 65 h 66"/>
                  <a:gd name="T26" fmla="*/ 62 w 66"/>
                  <a:gd name="T27" fmla="*/ 66 h 66"/>
                  <a:gd name="T28" fmla="*/ 65 w 66"/>
                  <a:gd name="T29" fmla="*/ 65 h 66"/>
                  <a:gd name="T30" fmla="*/ 65 w 66"/>
                  <a:gd name="T31" fmla="*/ 60 h 66"/>
                  <a:gd name="T32" fmla="*/ 38 w 66"/>
                  <a:gd name="T33" fmla="*/ 33 h 66"/>
                  <a:gd name="T34" fmla="*/ 65 w 66"/>
                  <a:gd name="T35" fmla="*/ 7 h 66"/>
                  <a:gd name="T36" fmla="*/ 65 w 66"/>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65" y="2"/>
                    </a:moveTo>
                    <a:cubicBezTo>
                      <a:pt x="63" y="0"/>
                      <a:pt x="61" y="0"/>
                      <a:pt x="59" y="2"/>
                    </a:cubicBezTo>
                    <a:cubicBezTo>
                      <a:pt x="33" y="28"/>
                      <a:pt x="33" y="28"/>
                      <a:pt x="33" y="28"/>
                    </a:cubicBezTo>
                    <a:cubicBezTo>
                      <a:pt x="7" y="2"/>
                      <a:pt x="7" y="2"/>
                      <a:pt x="7" y="2"/>
                    </a:cubicBezTo>
                    <a:cubicBezTo>
                      <a:pt x="5" y="0"/>
                      <a:pt x="3" y="0"/>
                      <a:pt x="1" y="2"/>
                    </a:cubicBezTo>
                    <a:cubicBezTo>
                      <a:pt x="0" y="3"/>
                      <a:pt x="0" y="5"/>
                      <a:pt x="1" y="7"/>
                    </a:cubicBezTo>
                    <a:cubicBezTo>
                      <a:pt x="28" y="33"/>
                      <a:pt x="28" y="33"/>
                      <a:pt x="28" y="33"/>
                    </a:cubicBezTo>
                    <a:cubicBezTo>
                      <a:pt x="1" y="60"/>
                      <a:pt x="1" y="60"/>
                      <a:pt x="1" y="60"/>
                    </a:cubicBezTo>
                    <a:cubicBezTo>
                      <a:pt x="0" y="61"/>
                      <a:pt x="0" y="63"/>
                      <a:pt x="1" y="65"/>
                    </a:cubicBezTo>
                    <a:cubicBezTo>
                      <a:pt x="2" y="65"/>
                      <a:pt x="3" y="66"/>
                      <a:pt x="4" y="66"/>
                    </a:cubicBezTo>
                    <a:cubicBezTo>
                      <a:pt x="5" y="66"/>
                      <a:pt x="6" y="65"/>
                      <a:pt x="7" y="65"/>
                    </a:cubicBezTo>
                    <a:cubicBezTo>
                      <a:pt x="33" y="38"/>
                      <a:pt x="33" y="38"/>
                      <a:pt x="33" y="38"/>
                    </a:cubicBezTo>
                    <a:cubicBezTo>
                      <a:pt x="59" y="65"/>
                      <a:pt x="59" y="65"/>
                      <a:pt x="59" y="65"/>
                    </a:cubicBezTo>
                    <a:cubicBezTo>
                      <a:pt x="60" y="65"/>
                      <a:pt x="61" y="66"/>
                      <a:pt x="62" y="66"/>
                    </a:cubicBezTo>
                    <a:cubicBezTo>
                      <a:pt x="63" y="66"/>
                      <a:pt x="64" y="65"/>
                      <a:pt x="65" y="65"/>
                    </a:cubicBezTo>
                    <a:cubicBezTo>
                      <a:pt x="66" y="63"/>
                      <a:pt x="66" y="61"/>
                      <a:pt x="65" y="60"/>
                    </a:cubicBezTo>
                    <a:cubicBezTo>
                      <a:pt x="38" y="33"/>
                      <a:pt x="38" y="33"/>
                      <a:pt x="38" y="33"/>
                    </a:cubicBezTo>
                    <a:cubicBezTo>
                      <a:pt x="65" y="7"/>
                      <a:pt x="65" y="7"/>
                      <a:pt x="65" y="7"/>
                    </a:cubicBezTo>
                    <a:cubicBezTo>
                      <a:pt x="66" y="5"/>
                      <a:pt x="66" y="3"/>
                      <a:pt x="6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grpSp>
        <p:nvGrpSpPr>
          <p:cNvPr id="67" name="Group 66">
            <a:extLst>
              <a:ext uri="{FF2B5EF4-FFF2-40B4-BE49-F238E27FC236}">
                <a16:creationId xmlns:a16="http://schemas.microsoft.com/office/drawing/2014/main" id="{3B542C5E-D7AA-18CB-E9C1-EEFD8E92A5DA}"/>
              </a:ext>
              <a:ext uri="{C183D7F6-B498-43B3-948B-1728B52AA6E4}">
                <adec:decorative xmlns:adec="http://schemas.microsoft.com/office/drawing/2017/decorative" val="1"/>
              </a:ext>
            </a:extLst>
          </p:cNvPr>
          <p:cNvGrpSpPr>
            <a:grpSpLocks noChangeAspect="1"/>
          </p:cNvGrpSpPr>
          <p:nvPr/>
        </p:nvGrpSpPr>
        <p:grpSpPr>
          <a:xfrm>
            <a:off x="583951" y="1670798"/>
            <a:ext cx="342642" cy="341637"/>
            <a:chOff x="8283575" y="3267075"/>
            <a:chExt cx="541338" cy="539750"/>
          </a:xfrm>
          <a:solidFill>
            <a:srgbClr val="7F0D82"/>
          </a:solidFill>
        </p:grpSpPr>
        <p:sp>
          <p:nvSpPr>
            <p:cNvPr id="68" name="Freeform 62">
              <a:extLst>
                <a:ext uri="{FF2B5EF4-FFF2-40B4-BE49-F238E27FC236}">
                  <a16:creationId xmlns:a16="http://schemas.microsoft.com/office/drawing/2014/main" id="{450BF9D6-6480-0F77-E7DF-4430341A1B78}"/>
                </a:ext>
              </a:extLst>
            </p:cNvPr>
            <p:cNvSpPr>
              <a:spLocks noEditPoints="1"/>
            </p:cNvSpPr>
            <p:nvPr/>
          </p:nvSpPr>
          <p:spPr bwMode="auto">
            <a:xfrm>
              <a:off x="8283575" y="3267075"/>
              <a:ext cx="541338" cy="539750"/>
            </a:xfrm>
            <a:custGeom>
              <a:avLst/>
              <a:gdLst>
                <a:gd name="T0" fmla="*/ 85 w 170"/>
                <a:gd name="T1" fmla="*/ 0 h 169"/>
                <a:gd name="T2" fmla="*/ 0 w 170"/>
                <a:gd name="T3" fmla="*/ 85 h 169"/>
                <a:gd name="T4" fmla="*/ 85 w 170"/>
                <a:gd name="T5" fmla="*/ 169 h 169"/>
                <a:gd name="T6" fmla="*/ 170 w 170"/>
                <a:gd name="T7" fmla="*/ 85 h 169"/>
                <a:gd name="T8" fmla="*/ 85 w 170"/>
                <a:gd name="T9" fmla="*/ 0 h 169"/>
                <a:gd name="T10" fmla="*/ 85 w 170"/>
                <a:gd name="T11" fmla="*/ 162 h 169"/>
                <a:gd name="T12" fmla="*/ 7 w 170"/>
                <a:gd name="T13" fmla="*/ 85 h 169"/>
                <a:gd name="T14" fmla="*/ 85 w 170"/>
                <a:gd name="T15" fmla="*/ 7 h 169"/>
                <a:gd name="T16" fmla="*/ 162 w 170"/>
                <a:gd name="T17" fmla="*/ 85 h 169"/>
                <a:gd name="T18" fmla="*/ 85 w 170"/>
                <a:gd name="T19"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69">
                  <a:moveTo>
                    <a:pt x="85" y="0"/>
                  </a:moveTo>
                  <a:cubicBezTo>
                    <a:pt x="38" y="0"/>
                    <a:pt x="0" y="38"/>
                    <a:pt x="0" y="85"/>
                  </a:cubicBezTo>
                  <a:cubicBezTo>
                    <a:pt x="0" y="131"/>
                    <a:pt x="38" y="169"/>
                    <a:pt x="85" y="169"/>
                  </a:cubicBezTo>
                  <a:cubicBezTo>
                    <a:pt x="131" y="169"/>
                    <a:pt x="170" y="131"/>
                    <a:pt x="170" y="85"/>
                  </a:cubicBezTo>
                  <a:cubicBezTo>
                    <a:pt x="170" y="38"/>
                    <a:pt x="131" y="0"/>
                    <a:pt x="85" y="0"/>
                  </a:cubicBezTo>
                  <a:close/>
                  <a:moveTo>
                    <a:pt x="85" y="162"/>
                  </a:moveTo>
                  <a:cubicBezTo>
                    <a:pt x="42" y="162"/>
                    <a:pt x="7" y="127"/>
                    <a:pt x="7" y="85"/>
                  </a:cubicBezTo>
                  <a:cubicBezTo>
                    <a:pt x="7" y="42"/>
                    <a:pt x="42" y="7"/>
                    <a:pt x="85" y="7"/>
                  </a:cubicBezTo>
                  <a:cubicBezTo>
                    <a:pt x="127" y="7"/>
                    <a:pt x="162" y="42"/>
                    <a:pt x="162" y="85"/>
                  </a:cubicBezTo>
                  <a:cubicBezTo>
                    <a:pt x="162" y="127"/>
                    <a:pt x="127"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9" name="Freeform 63">
              <a:extLst>
                <a:ext uri="{FF2B5EF4-FFF2-40B4-BE49-F238E27FC236}">
                  <a16:creationId xmlns:a16="http://schemas.microsoft.com/office/drawing/2014/main" id="{15EA1335-F8B7-04CD-FA40-223E0AAB3431}"/>
                </a:ext>
              </a:extLst>
            </p:cNvPr>
            <p:cNvSpPr>
              <a:spLocks/>
            </p:cNvSpPr>
            <p:nvPr/>
          </p:nvSpPr>
          <p:spPr bwMode="auto">
            <a:xfrm>
              <a:off x="8542338" y="3340100"/>
              <a:ext cx="133350" cy="207963"/>
            </a:xfrm>
            <a:custGeom>
              <a:avLst/>
              <a:gdLst>
                <a:gd name="T0" fmla="*/ 38 w 42"/>
                <a:gd name="T1" fmla="*/ 58 h 65"/>
                <a:gd name="T2" fmla="*/ 7 w 42"/>
                <a:gd name="T3" fmla="*/ 58 h 65"/>
                <a:gd name="T4" fmla="*/ 7 w 42"/>
                <a:gd name="T5" fmla="*/ 4 h 65"/>
                <a:gd name="T6" fmla="*/ 4 w 42"/>
                <a:gd name="T7" fmla="*/ 0 h 65"/>
                <a:gd name="T8" fmla="*/ 0 w 42"/>
                <a:gd name="T9" fmla="*/ 4 h 65"/>
                <a:gd name="T10" fmla="*/ 0 w 42"/>
                <a:gd name="T11" fmla="*/ 62 h 65"/>
                <a:gd name="T12" fmla="*/ 4 w 42"/>
                <a:gd name="T13" fmla="*/ 65 h 65"/>
                <a:gd name="T14" fmla="*/ 38 w 42"/>
                <a:gd name="T15" fmla="*/ 65 h 65"/>
                <a:gd name="T16" fmla="*/ 42 w 42"/>
                <a:gd name="T17" fmla="*/ 62 h 65"/>
                <a:gd name="T18" fmla="*/ 38 w 42"/>
                <a:gd name="T19"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65">
                  <a:moveTo>
                    <a:pt x="38" y="58"/>
                  </a:moveTo>
                  <a:cubicBezTo>
                    <a:pt x="7" y="58"/>
                    <a:pt x="7" y="58"/>
                    <a:pt x="7" y="58"/>
                  </a:cubicBezTo>
                  <a:cubicBezTo>
                    <a:pt x="7" y="4"/>
                    <a:pt x="7" y="4"/>
                    <a:pt x="7" y="4"/>
                  </a:cubicBezTo>
                  <a:cubicBezTo>
                    <a:pt x="7" y="2"/>
                    <a:pt x="6" y="0"/>
                    <a:pt x="4" y="0"/>
                  </a:cubicBezTo>
                  <a:cubicBezTo>
                    <a:pt x="2" y="0"/>
                    <a:pt x="0" y="2"/>
                    <a:pt x="0" y="4"/>
                  </a:cubicBezTo>
                  <a:cubicBezTo>
                    <a:pt x="0" y="62"/>
                    <a:pt x="0" y="62"/>
                    <a:pt x="0" y="62"/>
                  </a:cubicBezTo>
                  <a:cubicBezTo>
                    <a:pt x="0" y="63"/>
                    <a:pt x="2" y="65"/>
                    <a:pt x="4" y="65"/>
                  </a:cubicBezTo>
                  <a:cubicBezTo>
                    <a:pt x="38" y="65"/>
                    <a:pt x="38" y="65"/>
                    <a:pt x="38" y="65"/>
                  </a:cubicBezTo>
                  <a:cubicBezTo>
                    <a:pt x="40" y="65"/>
                    <a:pt x="42" y="64"/>
                    <a:pt x="42" y="62"/>
                  </a:cubicBezTo>
                  <a:cubicBezTo>
                    <a:pt x="42" y="60"/>
                    <a:pt x="40" y="58"/>
                    <a:pt x="3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70" name="Group 69">
            <a:extLst>
              <a:ext uri="{FF2B5EF4-FFF2-40B4-BE49-F238E27FC236}">
                <a16:creationId xmlns:a16="http://schemas.microsoft.com/office/drawing/2014/main" id="{939979EB-497C-4C28-255A-F52E2A34D9CA}"/>
              </a:ext>
              <a:ext uri="{C183D7F6-B498-43B3-948B-1728B52AA6E4}">
                <adec:decorative xmlns:adec="http://schemas.microsoft.com/office/drawing/2017/decorative" val="1"/>
              </a:ext>
            </a:extLst>
          </p:cNvPr>
          <p:cNvGrpSpPr>
            <a:grpSpLocks noChangeAspect="1"/>
          </p:cNvGrpSpPr>
          <p:nvPr/>
        </p:nvGrpSpPr>
        <p:grpSpPr>
          <a:xfrm>
            <a:off x="583980" y="2306654"/>
            <a:ext cx="342644" cy="382270"/>
            <a:chOff x="6142038" y="3257550"/>
            <a:chExt cx="466725" cy="520701"/>
          </a:xfrm>
          <a:solidFill>
            <a:srgbClr val="7F0D82"/>
          </a:solidFill>
        </p:grpSpPr>
        <p:sp>
          <p:nvSpPr>
            <p:cNvPr id="71" name="Freeform 89">
              <a:extLst>
                <a:ext uri="{FF2B5EF4-FFF2-40B4-BE49-F238E27FC236}">
                  <a16:creationId xmlns:a16="http://schemas.microsoft.com/office/drawing/2014/main" id="{5A578BD7-939F-9338-657C-FCC5AE62FF1C}"/>
                </a:ext>
              </a:extLst>
            </p:cNvPr>
            <p:cNvSpPr>
              <a:spLocks/>
            </p:cNvSpPr>
            <p:nvPr/>
          </p:nvSpPr>
          <p:spPr bwMode="auto">
            <a:xfrm>
              <a:off x="6305550" y="3713163"/>
              <a:ext cx="139700" cy="22225"/>
            </a:xfrm>
            <a:custGeom>
              <a:avLst/>
              <a:gdLst>
                <a:gd name="T0" fmla="*/ 41 w 44"/>
                <a:gd name="T1" fmla="*/ 0 h 7"/>
                <a:gd name="T2" fmla="*/ 4 w 44"/>
                <a:gd name="T3" fmla="*/ 0 h 7"/>
                <a:gd name="T4" fmla="*/ 0 w 44"/>
                <a:gd name="T5" fmla="*/ 3 h 7"/>
                <a:gd name="T6" fmla="*/ 0 w 44"/>
                <a:gd name="T7" fmla="*/ 4 h 7"/>
                <a:gd name="T8" fmla="*/ 4 w 44"/>
                <a:gd name="T9" fmla="*/ 7 h 7"/>
                <a:gd name="T10" fmla="*/ 41 w 44"/>
                <a:gd name="T11" fmla="*/ 7 h 7"/>
                <a:gd name="T12" fmla="*/ 44 w 44"/>
                <a:gd name="T13" fmla="*/ 4 h 7"/>
                <a:gd name="T14" fmla="*/ 44 w 44"/>
                <a:gd name="T15" fmla="*/ 3 h 7"/>
                <a:gd name="T16" fmla="*/ 41 w 4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
                  <a:moveTo>
                    <a:pt x="41" y="0"/>
                  </a:moveTo>
                  <a:cubicBezTo>
                    <a:pt x="4" y="0"/>
                    <a:pt x="4" y="0"/>
                    <a:pt x="4" y="0"/>
                  </a:cubicBezTo>
                  <a:cubicBezTo>
                    <a:pt x="2" y="0"/>
                    <a:pt x="0" y="2"/>
                    <a:pt x="0" y="3"/>
                  </a:cubicBezTo>
                  <a:cubicBezTo>
                    <a:pt x="0" y="4"/>
                    <a:pt x="0" y="4"/>
                    <a:pt x="0" y="4"/>
                  </a:cubicBezTo>
                  <a:cubicBezTo>
                    <a:pt x="0" y="5"/>
                    <a:pt x="2" y="7"/>
                    <a:pt x="4" y="7"/>
                  </a:cubicBezTo>
                  <a:cubicBezTo>
                    <a:pt x="41" y="7"/>
                    <a:pt x="41" y="7"/>
                    <a:pt x="41" y="7"/>
                  </a:cubicBezTo>
                  <a:cubicBezTo>
                    <a:pt x="42" y="7"/>
                    <a:pt x="44" y="5"/>
                    <a:pt x="44" y="4"/>
                  </a:cubicBezTo>
                  <a:cubicBezTo>
                    <a:pt x="44" y="3"/>
                    <a:pt x="44" y="3"/>
                    <a:pt x="44" y="3"/>
                  </a:cubicBezTo>
                  <a:cubicBezTo>
                    <a:pt x="44" y="2"/>
                    <a:pt x="42"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72" name="Freeform 90">
              <a:extLst>
                <a:ext uri="{FF2B5EF4-FFF2-40B4-BE49-F238E27FC236}">
                  <a16:creationId xmlns:a16="http://schemas.microsoft.com/office/drawing/2014/main" id="{CFDDD69C-AD11-F20E-F3FD-B058324F462D}"/>
                </a:ext>
              </a:extLst>
            </p:cNvPr>
            <p:cNvSpPr>
              <a:spLocks/>
            </p:cNvSpPr>
            <p:nvPr/>
          </p:nvSpPr>
          <p:spPr bwMode="auto">
            <a:xfrm>
              <a:off x="6321425" y="3754438"/>
              <a:ext cx="107950" cy="23813"/>
            </a:xfrm>
            <a:custGeom>
              <a:avLst/>
              <a:gdLst>
                <a:gd name="T0" fmla="*/ 31 w 34"/>
                <a:gd name="T1" fmla="*/ 0 h 7"/>
                <a:gd name="T2" fmla="*/ 3 w 34"/>
                <a:gd name="T3" fmla="*/ 0 h 7"/>
                <a:gd name="T4" fmla="*/ 0 w 34"/>
                <a:gd name="T5" fmla="*/ 3 h 7"/>
                <a:gd name="T6" fmla="*/ 0 w 34"/>
                <a:gd name="T7" fmla="*/ 4 h 7"/>
                <a:gd name="T8" fmla="*/ 3 w 34"/>
                <a:gd name="T9" fmla="*/ 7 h 7"/>
                <a:gd name="T10" fmla="*/ 31 w 34"/>
                <a:gd name="T11" fmla="*/ 7 h 7"/>
                <a:gd name="T12" fmla="*/ 34 w 34"/>
                <a:gd name="T13" fmla="*/ 4 h 7"/>
                <a:gd name="T14" fmla="*/ 34 w 34"/>
                <a:gd name="T15" fmla="*/ 3 h 7"/>
                <a:gd name="T16" fmla="*/ 31 w 3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
                  <a:moveTo>
                    <a:pt x="31" y="0"/>
                  </a:moveTo>
                  <a:cubicBezTo>
                    <a:pt x="3" y="0"/>
                    <a:pt x="3" y="0"/>
                    <a:pt x="3" y="0"/>
                  </a:cubicBezTo>
                  <a:cubicBezTo>
                    <a:pt x="1" y="0"/>
                    <a:pt x="0" y="1"/>
                    <a:pt x="0" y="3"/>
                  </a:cubicBezTo>
                  <a:cubicBezTo>
                    <a:pt x="0" y="4"/>
                    <a:pt x="0" y="4"/>
                    <a:pt x="0" y="4"/>
                  </a:cubicBezTo>
                  <a:cubicBezTo>
                    <a:pt x="0" y="5"/>
                    <a:pt x="1" y="7"/>
                    <a:pt x="3" y="7"/>
                  </a:cubicBezTo>
                  <a:cubicBezTo>
                    <a:pt x="31" y="7"/>
                    <a:pt x="31" y="7"/>
                    <a:pt x="31" y="7"/>
                  </a:cubicBezTo>
                  <a:cubicBezTo>
                    <a:pt x="33" y="7"/>
                    <a:pt x="34" y="5"/>
                    <a:pt x="34" y="4"/>
                  </a:cubicBezTo>
                  <a:cubicBezTo>
                    <a:pt x="34" y="3"/>
                    <a:pt x="34" y="3"/>
                    <a:pt x="34" y="3"/>
                  </a:cubicBezTo>
                  <a:cubicBezTo>
                    <a:pt x="34" y="1"/>
                    <a:pt x="33"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73" name="Freeform 91">
              <a:extLst>
                <a:ext uri="{FF2B5EF4-FFF2-40B4-BE49-F238E27FC236}">
                  <a16:creationId xmlns:a16="http://schemas.microsoft.com/office/drawing/2014/main" id="{F6069572-ED88-727A-3869-5A2303997206}"/>
                </a:ext>
              </a:extLst>
            </p:cNvPr>
            <p:cNvSpPr>
              <a:spLocks noEditPoints="1"/>
            </p:cNvSpPr>
            <p:nvPr/>
          </p:nvSpPr>
          <p:spPr bwMode="auto">
            <a:xfrm>
              <a:off x="6224588" y="3346450"/>
              <a:ext cx="300038" cy="350838"/>
            </a:xfrm>
            <a:custGeom>
              <a:avLst/>
              <a:gdLst>
                <a:gd name="T0" fmla="*/ 47 w 94"/>
                <a:gd name="T1" fmla="*/ 0 h 110"/>
                <a:gd name="T2" fmla="*/ 0 w 94"/>
                <a:gd name="T3" fmla="*/ 47 h 110"/>
                <a:gd name="T4" fmla="*/ 9 w 94"/>
                <a:gd name="T5" fmla="*/ 74 h 110"/>
                <a:gd name="T6" fmla="*/ 24 w 94"/>
                <a:gd name="T7" fmla="*/ 107 h 110"/>
                <a:gd name="T8" fmla="*/ 27 w 94"/>
                <a:gd name="T9" fmla="*/ 110 h 110"/>
                <a:gd name="T10" fmla="*/ 67 w 94"/>
                <a:gd name="T11" fmla="*/ 110 h 110"/>
                <a:gd name="T12" fmla="*/ 70 w 94"/>
                <a:gd name="T13" fmla="*/ 107 h 110"/>
                <a:gd name="T14" fmla="*/ 85 w 94"/>
                <a:gd name="T15" fmla="*/ 75 h 110"/>
                <a:gd name="T16" fmla="*/ 94 w 94"/>
                <a:gd name="T17" fmla="*/ 47 h 110"/>
                <a:gd name="T18" fmla="*/ 47 w 94"/>
                <a:gd name="T19" fmla="*/ 0 h 110"/>
                <a:gd name="T20" fmla="*/ 80 w 94"/>
                <a:gd name="T21" fmla="*/ 71 h 110"/>
                <a:gd name="T22" fmla="*/ 80 w 94"/>
                <a:gd name="T23" fmla="*/ 71 h 110"/>
                <a:gd name="T24" fmla="*/ 65 w 94"/>
                <a:gd name="T25" fmla="*/ 103 h 110"/>
                <a:gd name="T26" fmla="*/ 65 w 94"/>
                <a:gd name="T27" fmla="*/ 103 h 110"/>
                <a:gd name="T28" fmla="*/ 29 w 94"/>
                <a:gd name="T29" fmla="*/ 103 h 110"/>
                <a:gd name="T30" fmla="*/ 29 w 94"/>
                <a:gd name="T31" fmla="*/ 103 h 110"/>
                <a:gd name="T32" fmla="*/ 14 w 94"/>
                <a:gd name="T33" fmla="*/ 71 h 110"/>
                <a:gd name="T34" fmla="*/ 14 w 94"/>
                <a:gd name="T35" fmla="*/ 71 h 110"/>
                <a:gd name="T36" fmla="*/ 6 w 94"/>
                <a:gd name="T37" fmla="*/ 47 h 110"/>
                <a:gd name="T38" fmla="*/ 47 w 94"/>
                <a:gd name="T39" fmla="*/ 6 h 110"/>
                <a:gd name="T40" fmla="*/ 88 w 94"/>
                <a:gd name="T41" fmla="*/ 47 h 110"/>
                <a:gd name="T42" fmla="*/ 80 w 94"/>
                <a:gd name="T4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0">
                  <a:moveTo>
                    <a:pt x="47" y="0"/>
                  </a:moveTo>
                  <a:cubicBezTo>
                    <a:pt x="21" y="0"/>
                    <a:pt x="0" y="21"/>
                    <a:pt x="0" y="47"/>
                  </a:cubicBezTo>
                  <a:cubicBezTo>
                    <a:pt x="0" y="57"/>
                    <a:pt x="3" y="66"/>
                    <a:pt x="9" y="74"/>
                  </a:cubicBezTo>
                  <a:cubicBezTo>
                    <a:pt x="18" y="88"/>
                    <a:pt x="22" y="98"/>
                    <a:pt x="24" y="107"/>
                  </a:cubicBezTo>
                  <a:cubicBezTo>
                    <a:pt x="24" y="108"/>
                    <a:pt x="26" y="110"/>
                    <a:pt x="27" y="110"/>
                  </a:cubicBezTo>
                  <a:cubicBezTo>
                    <a:pt x="67" y="110"/>
                    <a:pt x="67" y="110"/>
                    <a:pt x="67" y="110"/>
                  </a:cubicBezTo>
                  <a:cubicBezTo>
                    <a:pt x="68" y="110"/>
                    <a:pt x="70" y="108"/>
                    <a:pt x="70" y="107"/>
                  </a:cubicBezTo>
                  <a:cubicBezTo>
                    <a:pt x="72" y="98"/>
                    <a:pt x="76" y="88"/>
                    <a:pt x="85" y="75"/>
                  </a:cubicBezTo>
                  <a:cubicBezTo>
                    <a:pt x="91" y="66"/>
                    <a:pt x="94" y="57"/>
                    <a:pt x="94" y="47"/>
                  </a:cubicBezTo>
                  <a:cubicBezTo>
                    <a:pt x="94" y="21"/>
                    <a:pt x="73" y="0"/>
                    <a:pt x="47" y="0"/>
                  </a:cubicBezTo>
                  <a:close/>
                  <a:moveTo>
                    <a:pt x="80" y="71"/>
                  </a:moveTo>
                  <a:cubicBezTo>
                    <a:pt x="80" y="71"/>
                    <a:pt x="80" y="71"/>
                    <a:pt x="80" y="71"/>
                  </a:cubicBezTo>
                  <a:cubicBezTo>
                    <a:pt x="72" y="84"/>
                    <a:pt x="67" y="94"/>
                    <a:pt x="65" y="103"/>
                  </a:cubicBezTo>
                  <a:cubicBezTo>
                    <a:pt x="65" y="103"/>
                    <a:pt x="65" y="103"/>
                    <a:pt x="65" y="103"/>
                  </a:cubicBezTo>
                  <a:cubicBezTo>
                    <a:pt x="29" y="103"/>
                    <a:pt x="29" y="103"/>
                    <a:pt x="29" y="103"/>
                  </a:cubicBezTo>
                  <a:cubicBezTo>
                    <a:pt x="29" y="103"/>
                    <a:pt x="29" y="103"/>
                    <a:pt x="29" y="103"/>
                  </a:cubicBezTo>
                  <a:cubicBezTo>
                    <a:pt x="27" y="94"/>
                    <a:pt x="22" y="84"/>
                    <a:pt x="14" y="71"/>
                  </a:cubicBezTo>
                  <a:cubicBezTo>
                    <a:pt x="14" y="71"/>
                    <a:pt x="14" y="71"/>
                    <a:pt x="14" y="71"/>
                  </a:cubicBezTo>
                  <a:cubicBezTo>
                    <a:pt x="9" y="64"/>
                    <a:pt x="6" y="55"/>
                    <a:pt x="6" y="47"/>
                  </a:cubicBezTo>
                  <a:cubicBezTo>
                    <a:pt x="6" y="24"/>
                    <a:pt x="24" y="6"/>
                    <a:pt x="47" y="6"/>
                  </a:cubicBezTo>
                  <a:cubicBezTo>
                    <a:pt x="70" y="6"/>
                    <a:pt x="88" y="24"/>
                    <a:pt x="88" y="47"/>
                  </a:cubicBezTo>
                  <a:cubicBezTo>
                    <a:pt x="88" y="55"/>
                    <a:pt x="85" y="64"/>
                    <a:pt x="80"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74" name="Freeform 92">
              <a:extLst>
                <a:ext uri="{FF2B5EF4-FFF2-40B4-BE49-F238E27FC236}">
                  <a16:creationId xmlns:a16="http://schemas.microsoft.com/office/drawing/2014/main" id="{855F1D86-2CF5-C976-6B1D-E40886B716C5}"/>
                </a:ext>
              </a:extLst>
            </p:cNvPr>
            <p:cNvSpPr>
              <a:spLocks/>
            </p:cNvSpPr>
            <p:nvPr/>
          </p:nvSpPr>
          <p:spPr bwMode="auto">
            <a:xfrm>
              <a:off x="6365875" y="3257550"/>
              <a:ext cx="19050" cy="50800"/>
            </a:xfrm>
            <a:custGeom>
              <a:avLst/>
              <a:gdLst>
                <a:gd name="T0" fmla="*/ 3 w 6"/>
                <a:gd name="T1" fmla="*/ 16 h 16"/>
                <a:gd name="T2" fmla="*/ 6 w 6"/>
                <a:gd name="T3" fmla="*/ 14 h 16"/>
                <a:gd name="T4" fmla="*/ 6 w 6"/>
                <a:gd name="T5" fmla="*/ 2 h 16"/>
                <a:gd name="T6" fmla="*/ 3 w 6"/>
                <a:gd name="T7" fmla="*/ 0 h 16"/>
                <a:gd name="T8" fmla="*/ 0 w 6"/>
                <a:gd name="T9" fmla="*/ 2 h 16"/>
                <a:gd name="T10" fmla="*/ 0 w 6"/>
                <a:gd name="T11" fmla="*/ 14 h 16"/>
                <a:gd name="T12" fmla="*/ 3 w 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3" y="16"/>
                  </a:moveTo>
                  <a:cubicBezTo>
                    <a:pt x="5" y="16"/>
                    <a:pt x="6" y="15"/>
                    <a:pt x="6" y="14"/>
                  </a:cubicBezTo>
                  <a:cubicBezTo>
                    <a:pt x="6" y="2"/>
                    <a:pt x="6" y="2"/>
                    <a:pt x="6" y="2"/>
                  </a:cubicBezTo>
                  <a:cubicBezTo>
                    <a:pt x="6" y="1"/>
                    <a:pt x="5" y="0"/>
                    <a:pt x="3" y="0"/>
                  </a:cubicBezTo>
                  <a:cubicBezTo>
                    <a:pt x="2" y="0"/>
                    <a:pt x="0" y="1"/>
                    <a:pt x="0" y="2"/>
                  </a:cubicBezTo>
                  <a:cubicBezTo>
                    <a:pt x="0" y="14"/>
                    <a:pt x="0" y="14"/>
                    <a:pt x="0" y="14"/>
                  </a:cubicBezTo>
                  <a:cubicBezTo>
                    <a:pt x="0" y="15"/>
                    <a:pt x="2"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75" name="Freeform 93">
              <a:extLst>
                <a:ext uri="{FF2B5EF4-FFF2-40B4-BE49-F238E27FC236}">
                  <a16:creationId xmlns:a16="http://schemas.microsoft.com/office/drawing/2014/main" id="{BA99F60E-6119-36D3-F7FA-74409E505C0C}"/>
                </a:ext>
              </a:extLst>
            </p:cNvPr>
            <p:cNvSpPr>
              <a:spLocks/>
            </p:cNvSpPr>
            <p:nvPr/>
          </p:nvSpPr>
          <p:spPr bwMode="auto">
            <a:xfrm>
              <a:off x="6477000" y="3298825"/>
              <a:ext cx="41275" cy="47625"/>
            </a:xfrm>
            <a:custGeom>
              <a:avLst/>
              <a:gdLst>
                <a:gd name="T0" fmla="*/ 5 w 13"/>
                <a:gd name="T1" fmla="*/ 13 h 15"/>
                <a:gd name="T2" fmla="*/ 12 w 13"/>
                <a:gd name="T3" fmla="*/ 4 h 15"/>
                <a:gd name="T4" fmla="*/ 11 w 13"/>
                <a:gd name="T5" fmla="*/ 0 h 15"/>
                <a:gd name="T6" fmla="*/ 10 w 13"/>
                <a:gd name="T7" fmla="*/ 0 h 15"/>
                <a:gd name="T8" fmla="*/ 8 w 13"/>
                <a:gd name="T9" fmla="*/ 1 h 15"/>
                <a:gd name="T10" fmla="*/ 1 w 13"/>
                <a:gd name="T11" fmla="*/ 10 h 15"/>
                <a:gd name="T12" fmla="*/ 2 w 13"/>
                <a:gd name="T13" fmla="*/ 14 h 15"/>
                <a:gd name="T14" fmla="*/ 5 w 13"/>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5" y="13"/>
                  </a:moveTo>
                  <a:cubicBezTo>
                    <a:pt x="12" y="4"/>
                    <a:pt x="12" y="4"/>
                    <a:pt x="12" y="4"/>
                  </a:cubicBezTo>
                  <a:cubicBezTo>
                    <a:pt x="13" y="3"/>
                    <a:pt x="12" y="1"/>
                    <a:pt x="11" y="0"/>
                  </a:cubicBezTo>
                  <a:cubicBezTo>
                    <a:pt x="11" y="0"/>
                    <a:pt x="10" y="0"/>
                    <a:pt x="10" y="0"/>
                  </a:cubicBezTo>
                  <a:cubicBezTo>
                    <a:pt x="9" y="0"/>
                    <a:pt x="8" y="0"/>
                    <a:pt x="8" y="1"/>
                  </a:cubicBezTo>
                  <a:cubicBezTo>
                    <a:pt x="1" y="10"/>
                    <a:pt x="1" y="10"/>
                    <a:pt x="1" y="10"/>
                  </a:cubicBezTo>
                  <a:cubicBezTo>
                    <a:pt x="0" y="11"/>
                    <a:pt x="0" y="13"/>
                    <a:pt x="2" y="14"/>
                  </a:cubicBezTo>
                  <a:cubicBezTo>
                    <a:pt x="3" y="15"/>
                    <a:pt x="5" y="14"/>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76" name="Freeform 94">
              <a:extLst>
                <a:ext uri="{FF2B5EF4-FFF2-40B4-BE49-F238E27FC236}">
                  <a16:creationId xmlns:a16="http://schemas.microsoft.com/office/drawing/2014/main" id="{2D545689-86E9-12B6-D504-207CD652080D}"/>
                </a:ext>
              </a:extLst>
            </p:cNvPr>
            <p:cNvSpPr>
              <a:spLocks/>
            </p:cNvSpPr>
            <p:nvPr/>
          </p:nvSpPr>
          <p:spPr bwMode="auto">
            <a:xfrm>
              <a:off x="6550025" y="3409950"/>
              <a:ext cx="50800" cy="28575"/>
            </a:xfrm>
            <a:custGeom>
              <a:avLst/>
              <a:gdLst>
                <a:gd name="T0" fmla="*/ 4 w 16"/>
                <a:gd name="T1" fmla="*/ 9 h 9"/>
                <a:gd name="T2" fmla="*/ 14 w 16"/>
                <a:gd name="T3" fmla="*/ 5 h 9"/>
                <a:gd name="T4" fmla="*/ 16 w 16"/>
                <a:gd name="T5" fmla="*/ 1 h 9"/>
                <a:gd name="T6" fmla="*/ 13 w 16"/>
                <a:gd name="T7" fmla="*/ 0 h 9"/>
                <a:gd name="T8" fmla="*/ 12 w 16"/>
                <a:gd name="T9" fmla="*/ 0 h 9"/>
                <a:gd name="T10" fmla="*/ 2 w 16"/>
                <a:gd name="T11" fmla="*/ 4 h 9"/>
                <a:gd name="T12" fmla="*/ 0 w 16"/>
                <a:gd name="T13" fmla="*/ 5 h 9"/>
                <a:gd name="T14" fmla="*/ 0 w 16"/>
                <a:gd name="T15" fmla="*/ 7 h 9"/>
                <a:gd name="T16" fmla="*/ 4 w 1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4" y="9"/>
                  </a:moveTo>
                  <a:cubicBezTo>
                    <a:pt x="14" y="5"/>
                    <a:pt x="14" y="5"/>
                    <a:pt x="14" y="5"/>
                  </a:cubicBezTo>
                  <a:cubicBezTo>
                    <a:pt x="16" y="4"/>
                    <a:pt x="16" y="3"/>
                    <a:pt x="16" y="1"/>
                  </a:cubicBezTo>
                  <a:cubicBezTo>
                    <a:pt x="15" y="0"/>
                    <a:pt x="14" y="0"/>
                    <a:pt x="13" y="0"/>
                  </a:cubicBezTo>
                  <a:cubicBezTo>
                    <a:pt x="13" y="0"/>
                    <a:pt x="13" y="0"/>
                    <a:pt x="12" y="0"/>
                  </a:cubicBezTo>
                  <a:cubicBezTo>
                    <a:pt x="2" y="4"/>
                    <a:pt x="2" y="4"/>
                    <a:pt x="2" y="4"/>
                  </a:cubicBezTo>
                  <a:cubicBezTo>
                    <a:pt x="1" y="4"/>
                    <a:pt x="0" y="4"/>
                    <a:pt x="0" y="5"/>
                  </a:cubicBezTo>
                  <a:cubicBezTo>
                    <a:pt x="0" y="6"/>
                    <a:pt x="0" y="6"/>
                    <a:pt x="0" y="7"/>
                  </a:cubicBezTo>
                  <a:cubicBezTo>
                    <a:pt x="1" y="8"/>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77" name="Freeform 95">
              <a:extLst>
                <a:ext uri="{FF2B5EF4-FFF2-40B4-BE49-F238E27FC236}">
                  <a16:creationId xmlns:a16="http://schemas.microsoft.com/office/drawing/2014/main" id="{4733B788-264B-E5D4-FC46-9C7A03424F35}"/>
                </a:ext>
              </a:extLst>
            </p:cNvPr>
            <p:cNvSpPr>
              <a:spLocks/>
            </p:cNvSpPr>
            <p:nvPr/>
          </p:nvSpPr>
          <p:spPr bwMode="auto">
            <a:xfrm>
              <a:off x="6553200" y="3538538"/>
              <a:ext cx="55563" cy="28575"/>
            </a:xfrm>
            <a:custGeom>
              <a:avLst/>
              <a:gdLst>
                <a:gd name="T0" fmla="*/ 15 w 17"/>
                <a:gd name="T1" fmla="*/ 3 h 9"/>
                <a:gd name="T2" fmla="*/ 4 w 17"/>
                <a:gd name="T3" fmla="*/ 1 h 9"/>
                <a:gd name="T4" fmla="*/ 3 w 17"/>
                <a:gd name="T5" fmla="*/ 0 h 9"/>
                <a:gd name="T6" fmla="*/ 0 w 17"/>
                <a:gd name="T7" fmla="*/ 2 h 9"/>
                <a:gd name="T8" fmla="*/ 1 w 17"/>
                <a:gd name="T9" fmla="*/ 4 h 9"/>
                <a:gd name="T10" fmla="*/ 2 w 17"/>
                <a:gd name="T11" fmla="*/ 6 h 9"/>
                <a:gd name="T12" fmla="*/ 13 w 17"/>
                <a:gd name="T13" fmla="*/ 9 h 9"/>
                <a:gd name="T14" fmla="*/ 17 w 17"/>
                <a:gd name="T15" fmla="*/ 7 h 9"/>
                <a:gd name="T16" fmla="*/ 16 w 17"/>
                <a:gd name="T17" fmla="*/ 5 h 9"/>
                <a:gd name="T18" fmla="*/ 15 w 17"/>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5" y="3"/>
                  </a:moveTo>
                  <a:cubicBezTo>
                    <a:pt x="4" y="1"/>
                    <a:pt x="4" y="1"/>
                    <a:pt x="4" y="1"/>
                  </a:cubicBezTo>
                  <a:cubicBezTo>
                    <a:pt x="4" y="0"/>
                    <a:pt x="3" y="0"/>
                    <a:pt x="3" y="0"/>
                  </a:cubicBezTo>
                  <a:cubicBezTo>
                    <a:pt x="2" y="0"/>
                    <a:pt x="1" y="1"/>
                    <a:pt x="0" y="2"/>
                  </a:cubicBezTo>
                  <a:cubicBezTo>
                    <a:pt x="0" y="3"/>
                    <a:pt x="0" y="4"/>
                    <a:pt x="1" y="4"/>
                  </a:cubicBezTo>
                  <a:cubicBezTo>
                    <a:pt x="1" y="5"/>
                    <a:pt x="2" y="6"/>
                    <a:pt x="2" y="6"/>
                  </a:cubicBezTo>
                  <a:cubicBezTo>
                    <a:pt x="13" y="9"/>
                    <a:pt x="13" y="9"/>
                    <a:pt x="13" y="9"/>
                  </a:cubicBezTo>
                  <a:cubicBezTo>
                    <a:pt x="15" y="9"/>
                    <a:pt x="16" y="8"/>
                    <a:pt x="17" y="7"/>
                  </a:cubicBezTo>
                  <a:cubicBezTo>
                    <a:pt x="17" y="6"/>
                    <a:pt x="17" y="5"/>
                    <a:pt x="16" y="5"/>
                  </a:cubicBezTo>
                  <a:cubicBezTo>
                    <a:pt x="16" y="4"/>
                    <a:pt x="15" y="4"/>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78" name="Freeform 96">
              <a:extLst>
                <a:ext uri="{FF2B5EF4-FFF2-40B4-BE49-F238E27FC236}">
                  <a16:creationId xmlns:a16="http://schemas.microsoft.com/office/drawing/2014/main" id="{3D9F33D2-5487-6C67-6482-2B54CDB5C118}"/>
                </a:ext>
              </a:extLst>
            </p:cNvPr>
            <p:cNvSpPr>
              <a:spLocks/>
            </p:cNvSpPr>
            <p:nvPr/>
          </p:nvSpPr>
          <p:spPr bwMode="auto">
            <a:xfrm>
              <a:off x="6230938" y="3295650"/>
              <a:ext cx="41275" cy="47625"/>
            </a:xfrm>
            <a:custGeom>
              <a:avLst/>
              <a:gdLst>
                <a:gd name="T0" fmla="*/ 8 w 13"/>
                <a:gd name="T1" fmla="*/ 14 h 15"/>
                <a:gd name="T2" fmla="*/ 11 w 13"/>
                <a:gd name="T3" fmla="*/ 15 h 15"/>
                <a:gd name="T4" fmla="*/ 12 w 13"/>
                <a:gd name="T5" fmla="*/ 11 h 15"/>
                <a:gd name="T6" fmla="*/ 5 w 13"/>
                <a:gd name="T7" fmla="*/ 2 h 15"/>
                <a:gd name="T8" fmla="*/ 2 w 13"/>
                <a:gd name="T9" fmla="*/ 1 h 15"/>
                <a:gd name="T10" fmla="*/ 1 w 13"/>
                <a:gd name="T11" fmla="*/ 5 h 15"/>
                <a:gd name="T12" fmla="*/ 8 w 13"/>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8" y="14"/>
                  </a:moveTo>
                  <a:cubicBezTo>
                    <a:pt x="8" y="15"/>
                    <a:pt x="10" y="15"/>
                    <a:pt x="11" y="15"/>
                  </a:cubicBezTo>
                  <a:cubicBezTo>
                    <a:pt x="13" y="14"/>
                    <a:pt x="13" y="12"/>
                    <a:pt x="12" y="11"/>
                  </a:cubicBezTo>
                  <a:cubicBezTo>
                    <a:pt x="5" y="2"/>
                    <a:pt x="5" y="2"/>
                    <a:pt x="5" y="2"/>
                  </a:cubicBezTo>
                  <a:cubicBezTo>
                    <a:pt x="5" y="0"/>
                    <a:pt x="3" y="0"/>
                    <a:pt x="2" y="1"/>
                  </a:cubicBezTo>
                  <a:cubicBezTo>
                    <a:pt x="1" y="2"/>
                    <a:pt x="0" y="3"/>
                    <a:pt x="1" y="5"/>
                  </a:cubicBez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79" name="Freeform 97">
              <a:extLst>
                <a:ext uri="{FF2B5EF4-FFF2-40B4-BE49-F238E27FC236}">
                  <a16:creationId xmlns:a16="http://schemas.microsoft.com/office/drawing/2014/main" id="{B83DF8AA-36EB-6F7E-C444-DD76649158B7}"/>
                </a:ext>
              </a:extLst>
            </p:cNvPr>
            <p:cNvSpPr>
              <a:spLocks/>
            </p:cNvSpPr>
            <p:nvPr/>
          </p:nvSpPr>
          <p:spPr bwMode="auto">
            <a:xfrm>
              <a:off x="6145213" y="3406775"/>
              <a:ext cx="53975" cy="31750"/>
            </a:xfrm>
            <a:custGeom>
              <a:avLst/>
              <a:gdLst>
                <a:gd name="T0" fmla="*/ 15 w 17"/>
                <a:gd name="T1" fmla="*/ 4 h 10"/>
                <a:gd name="T2" fmla="*/ 4 w 17"/>
                <a:gd name="T3" fmla="*/ 0 h 10"/>
                <a:gd name="T4" fmla="*/ 3 w 17"/>
                <a:gd name="T5" fmla="*/ 0 h 10"/>
                <a:gd name="T6" fmla="*/ 1 w 17"/>
                <a:gd name="T7" fmla="*/ 2 h 10"/>
                <a:gd name="T8" fmla="*/ 3 w 17"/>
                <a:gd name="T9" fmla="*/ 5 h 10"/>
                <a:gd name="T10" fmla="*/ 13 w 17"/>
                <a:gd name="T11" fmla="*/ 9 h 10"/>
                <a:gd name="T12" fmla="*/ 17 w 17"/>
                <a:gd name="T13" fmla="*/ 7 h 10"/>
                <a:gd name="T14" fmla="*/ 15 w 17"/>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0">
                  <a:moveTo>
                    <a:pt x="15" y="4"/>
                  </a:moveTo>
                  <a:cubicBezTo>
                    <a:pt x="4" y="0"/>
                    <a:pt x="4" y="0"/>
                    <a:pt x="4" y="0"/>
                  </a:cubicBezTo>
                  <a:cubicBezTo>
                    <a:pt x="4" y="0"/>
                    <a:pt x="4" y="0"/>
                    <a:pt x="3" y="0"/>
                  </a:cubicBezTo>
                  <a:cubicBezTo>
                    <a:pt x="2" y="0"/>
                    <a:pt x="1" y="1"/>
                    <a:pt x="1" y="2"/>
                  </a:cubicBezTo>
                  <a:cubicBezTo>
                    <a:pt x="0" y="3"/>
                    <a:pt x="1" y="5"/>
                    <a:pt x="3" y="5"/>
                  </a:cubicBezTo>
                  <a:cubicBezTo>
                    <a:pt x="13" y="9"/>
                    <a:pt x="13" y="9"/>
                    <a:pt x="13" y="9"/>
                  </a:cubicBezTo>
                  <a:cubicBezTo>
                    <a:pt x="15" y="10"/>
                    <a:pt x="16" y="9"/>
                    <a:pt x="17" y="7"/>
                  </a:cubicBezTo>
                  <a:cubicBezTo>
                    <a:pt x="17" y="6"/>
                    <a:pt x="16" y="5"/>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0" name="Freeform 98">
              <a:extLst>
                <a:ext uri="{FF2B5EF4-FFF2-40B4-BE49-F238E27FC236}">
                  <a16:creationId xmlns:a16="http://schemas.microsoft.com/office/drawing/2014/main" id="{A0609A65-0EA6-FA56-EEC5-C81E3DBECC51}"/>
                </a:ext>
              </a:extLst>
            </p:cNvPr>
            <p:cNvSpPr>
              <a:spLocks/>
            </p:cNvSpPr>
            <p:nvPr/>
          </p:nvSpPr>
          <p:spPr bwMode="auto">
            <a:xfrm>
              <a:off x="6142038" y="3538538"/>
              <a:ext cx="50800" cy="25400"/>
            </a:xfrm>
            <a:custGeom>
              <a:avLst/>
              <a:gdLst>
                <a:gd name="T0" fmla="*/ 13 w 16"/>
                <a:gd name="T1" fmla="*/ 0 h 8"/>
                <a:gd name="T2" fmla="*/ 13 w 16"/>
                <a:gd name="T3" fmla="*/ 0 h 8"/>
                <a:gd name="T4" fmla="*/ 2 w 16"/>
                <a:gd name="T5" fmla="*/ 3 h 8"/>
                <a:gd name="T6" fmla="*/ 0 w 16"/>
                <a:gd name="T7" fmla="*/ 4 h 8"/>
                <a:gd name="T8" fmla="*/ 0 w 16"/>
                <a:gd name="T9" fmla="*/ 6 h 8"/>
                <a:gd name="T10" fmla="*/ 3 w 16"/>
                <a:gd name="T11" fmla="*/ 8 h 8"/>
                <a:gd name="T12" fmla="*/ 14 w 16"/>
                <a:gd name="T13" fmla="*/ 5 h 8"/>
                <a:gd name="T14" fmla="*/ 16 w 16"/>
                <a:gd name="T15" fmla="*/ 4 h 8"/>
                <a:gd name="T16" fmla="*/ 16 w 16"/>
                <a:gd name="T17" fmla="*/ 2 h 8"/>
                <a:gd name="T18" fmla="*/ 13 w 1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13" y="0"/>
                  </a:moveTo>
                  <a:cubicBezTo>
                    <a:pt x="13" y="0"/>
                    <a:pt x="13" y="0"/>
                    <a:pt x="13" y="0"/>
                  </a:cubicBezTo>
                  <a:cubicBezTo>
                    <a:pt x="2" y="3"/>
                    <a:pt x="2" y="3"/>
                    <a:pt x="2" y="3"/>
                  </a:cubicBezTo>
                  <a:cubicBezTo>
                    <a:pt x="1" y="3"/>
                    <a:pt x="0" y="3"/>
                    <a:pt x="0" y="4"/>
                  </a:cubicBezTo>
                  <a:cubicBezTo>
                    <a:pt x="0" y="5"/>
                    <a:pt x="0" y="5"/>
                    <a:pt x="0" y="6"/>
                  </a:cubicBezTo>
                  <a:cubicBezTo>
                    <a:pt x="0" y="7"/>
                    <a:pt x="2" y="8"/>
                    <a:pt x="3" y="8"/>
                  </a:cubicBezTo>
                  <a:cubicBezTo>
                    <a:pt x="14" y="5"/>
                    <a:pt x="14" y="5"/>
                    <a:pt x="14" y="5"/>
                  </a:cubicBezTo>
                  <a:cubicBezTo>
                    <a:pt x="15" y="5"/>
                    <a:pt x="15" y="4"/>
                    <a:pt x="16" y="4"/>
                  </a:cubicBezTo>
                  <a:cubicBezTo>
                    <a:pt x="16" y="3"/>
                    <a:pt x="16" y="2"/>
                    <a:pt x="16" y="2"/>
                  </a:cubicBezTo>
                  <a:cubicBezTo>
                    <a:pt x="16" y="1"/>
                    <a:pt x="14"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81" name="Group 80">
            <a:extLst>
              <a:ext uri="{FF2B5EF4-FFF2-40B4-BE49-F238E27FC236}">
                <a16:creationId xmlns:a16="http://schemas.microsoft.com/office/drawing/2014/main" id="{1EF4F291-D3F3-630F-5270-75AB7A614E56}"/>
              </a:ext>
              <a:ext uri="{C183D7F6-B498-43B3-948B-1728B52AA6E4}">
                <adec:decorative xmlns:adec="http://schemas.microsoft.com/office/drawing/2017/decorative" val="1"/>
              </a:ext>
            </a:extLst>
          </p:cNvPr>
          <p:cNvGrpSpPr>
            <a:grpSpLocks noChangeAspect="1"/>
          </p:cNvGrpSpPr>
          <p:nvPr/>
        </p:nvGrpSpPr>
        <p:grpSpPr>
          <a:xfrm>
            <a:off x="3346498" y="1670798"/>
            <a:ext cx="323283" cy="323283"/>
            <a:chOff x="2874963" y="4389438"/>
            <a:chExt cx="539750" cy="539750"/>
          </a:xfrm>
          <a:solidFill>
            <a:srgbClr val="7F0D82"/>
          </a:solidFill>
        </p:grpSpPr>
        <p:sp>
          <p:nvSpPr>
            <p:cNvPr id="82" name="Freeform 115">
              <a:extLst>
                <a:ext uri="{FF2B5EF4-FFF2-40B4-BE49-F238E27FC236}">
                  <a16:creationId xmlns:a16="http://schemas.microsoft.com/office/drawing/2014/main" id="{924E64E5-4D5D-8EFA-151B-6C956FC7B961}"/>
                </a:ext>
              </a:extLst>
            </p:cNvPr>
            <p:cNvSpPr>
              <a:spLocks/>
            </p:cNvSpPr>
            <p:nvPr/>
          </p:nvSpPr>
          <p:spPr bwMode="auto">
            <a:xfrm>
              <a:off x="2874963" y="4389438"/>
              <a:ext cx="539750" cy="539750"/>
            </a:xfrm>
            <a:custGeom>
              <a:avLst/>
              <a:gdLst>
                <a:gd name="T0" fmla="*/ 166 w 169"/>
                <a:gd name="T1" fmla="*/ 58 h 169"/>
                <a:gd name="T2" fmla="*/ 162 w 169"/>
                <a:gd name="T3" fmla="*/ 61 h 169"/>
                <a:gd name="T4" fmla="*/ 162 w 169"/>
                <a:gd name="T5" fmla="*/ 146 h 169"/>
                <a:gd name="T6" fmla="*/ 147 w 169"/>
                <a:gd name="T7" fmla="*/ 162 h 169"/>
                <a:gd name="T8" fmla="*/ 23 w 169"/>
                <a:gd name="T9" fmla="*/ 162 h 169"/>
                <a:gd name="T10" fmla="*/ 7 w 169"/>
                <a:gd name="T11" fmla="*/ 146 h 169"/>
                <a:gd name="T12" fmla="*/ 7 w 169"/>
                <a:gd name="T13" fmla="*/ 23 h 169"/>
                <a:gd name="T14" fmla="*/ 23 w 169"/>
                <a:gd name="T15" fmla="*/ 7 h 169"/>
                <a:gd name="T16" fmla="*/ 108 w 169"/>
                <a:gd name="T17" fmla="*/ 7 h 169"/>
                <a:gd name="T18" fmla="*/ 111 w 169"/>
                <a:gd name="T19" fmla="*/ 3 h 169"/>
                <a:gd name="T20" fmla="*/ 108 w 169"/>
                <a:gd name="T21" fmla="*/ 0 h 169"/>
                <a:gd name="T22" fmla="*/ 23 w 169"/>
                <a:gd name="T23" fmla="*/ 0 h 169"/>
                <a:gd name="T24" fmla="*/ 0 w 169"/>
                <a:gd name="T25" fmla="*/ 23 h 169"/>
                <a:gd name="T26" fmla="*/ 0 w 169"/>
                <a:gd name="T27" fmla="*/ 146 h 169"/>
                <a:gd name="T28" fmla="*/ 23 w 169"/>
                <a:gd name="T29" fmla="*/ 169 h 169"/>
                <a:gd name="T30" fmla="*/ 147 w 169"/>
                <a:gd name="T31" fmla="*/ 169 h 169"/>
                <a:gd name="T32" fmla="*/ 169 w 169"/>
                <a:gd name="T33" fmla="*/ 146 h 169"/>
                <a:gd name="T34" fmla="*/ 169 w 169"/>
                <a:gd name="T35" fmla="*/ 61 h 169"/>
                <a:gd name="T36" fmla="*/ 166 w 169"/>
                <a:gd name="T37" fmla="*/ 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69">
                  <a:moveTo>
                    <a:pt x="166" y="58"/>
                  </a:moveTo>
                  <a:cubicBezTo>
                    <a:pt x="164" y="58"/>
                    <a:pt x="162" y="59"/>
                    <a:pt x="162" y="61"/>
                  </a:cubicBezTo>
                  <a:cubicBezTo>
                    <a:pt x="162" y="146"/>
                    <a:pt x="162" y="146"/>
                    <a:pt x="162" y="146"/>
                  </a:cubicBezTo>
                  <a:cubicBezTo>
                    <a:pt x="162" y="155"/>
                    <a:pt x="155" y="162"/>
                    <a:pt x="147" y="162"/>
                  </a:cubicBezTo>
                  <a:cubicBezTo>
                    <a:pt x="23" y="162"/>
                    <a:pt x="23" y="162"/>
                    <a:pt x="23" y="162"/>
                  </a:cubicBezTo>
                  <a:cubicBezTo>
                    <a:pt x="14" y="162"/>
                    <a:pt x="7" y="155"/>
                    <a:pt x="7" y="146"/>
                  </a:cubicBezTo>
                  <a:cubicBezTo>
                    <a:pt x="7" y="23"/>
                    <a:pt x="7" y="23"/>
                    <a:pt x="7" y="23"/>
                  </a:cubicBezTo>
                  <a:cubicBezTo>
                    <a:pt x="7" y="14"/>
                    <a:pt x="14" y="7"/>
                    <a:pt x="23" y="7"/>
                  </a:cubicBezTo>
                  <a:cubicBezTo>
                    <a:pt x="108" y="7"/>
                    <a:pt x="108" y="7"/>
                    <a:pt x="108" y="7"/>
                  </a:cubicBezTo>
                  <a:cubicBezTo>
                    <a:pt x="110" y="7"/>
                    <a:pt x="111" y="5"/>
                    <a:pt x="111" y="3"/>
                  </a:cubicBezTo>
                  <a:cubicBezTo>
                    <a:pt x="111" y="1"/>
                    <a:pt x="110" y="0"/>
                    <a:pt x="108" y="0"/>
                  </a:cubicBezTo>
                  <a:cubicBezTo>
                    <a:pt x="23" y="0"/>
                    <a:pt x="23" y="0"/>
                    <a:pt x="23" y="0"/>
                  </a:cubicBezTo>
                  <a:cubicBezTo>
                    <a:pt x="10" y="0"/>
                    <a:pt x="0" y="10"/>
                    <a:pt x="0" y="23"/>
                  </a:cubicBezTo>
                  <a:cubicBezTo>
                    <a:pt x="0" y="146"/>
                    <a:pt x="0" y="146"/>
                    <a:pt x="0" y="146"/>
                  </a:cubicBezTo>
                  <a:cubicBezTo>
                    <a:pt x="0" y="159"/>
                    <a:pt x="10" y="169"/>
                    <a:pt x="23" y="169"/>
                  </a:cubicBezTo>
                  <a:cubicBezTo>
                    <a:pt x="147" y="169"/>
                    <a:pt x="147" y="169"/>
                    <a:pt x="147" y="169"/>
                  </a:cubicBezTo>
                  <a:cubicBezTo>
                    <a:pt x="159" y="169"/>
                    <a:pt x="169" y="159"/>
                    <a:pt x="169" y="146"/>
                  </a:cubicBezTo>
                  <a:cubicBezTo>
                    <a:pt x="169" y="61"/>
                    <a:pt x="169" y="61"/>
                    <a:pt x="169" y="61"/>
                  </a:cubicBezTo>
                  <a:cubicBezTo>
                    <a:pt x="169" y="59"/>
                    <a:pt x="168" y="58"/>
                    <a:pt x="166"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3" name="Freeform 116">
              <a:extLst>
                <a:ext uri="{FF2B5EF4-FFF2-40B4-BE49-F238E27FC236}">
                  <a16:creationId xmlns:a16="http://schemas.microsoft.com/office/drawing/2014/main" id="{71313D05-10D7-0A5D-2D30-DAB8CD25EABA}"/>
                </a:ext>
              </a:extLst>
            </p:cNvPr>
            <p:cNvSpPr>
              <a:spLocks noEditPoints="1"/>
            </p:cNvSpPr>
            <p:nvPr/>
          </p:nvSpPr>
          <p:spPr bwMode="auto">
            <a:xfrm>
              <a:off x="3011488" y="4389438"/>
              <a:ext cx="403225" cy="406400"/>
            </a:xfrm>
            <a:custGeom>
              <a:avLst/>
              <a:gdLst>
                <a:gd name="T0" fmla="*/ 32 w 126"/>
                <a:gd name="T1" fmla="*/ 121 h 127"/>
                <a:gd name="T2" fmla="*/ 121 w 126"/>
                <a:gd name="T3" fmla="*/ 32 h 127"/>
                <a:gd name="T4" fmla="*/ 126 w 126"/>
                <a:gd name="T5" fmla="*/ 19 h 127"/>
                <a:gd name="T6" fmla="*/ 107 w 126"/>
                <a:gd name="T7" fmla="*/ 0 h 127"/>
                <a:gd name="T8" fmla="*/ 94 w 126"/>
                <a:gd name="T9" fmla="*/ 5 h 127"/>
                <a:gd name="T10" fmla="*/ 5 w 126"/>
                <a:gd name="T11" fmla="*/ 94 h 127"/>
                <a:gd name="T12" fmla="*/ 0 w 126"/>
                <a:gd name="T13" fmla="*/ 127 h 127"/>
                <a:gd name="T14" fmla="*/ 32 w 126"/>
                <a:gd name="T15" fmla="*/ 121 h 127"/>
                <a:gd name="T16" fmla="*/ 99 w 126"/>
                <a:gd name="T17" fmla="*/ 10 h 127"/>
                <a:gd name="T18" fmla="*/ 107 w 126"/>
                <a:gd name="T19" fmla="*/ 7 h 127"/>
                <a:gd name="T20" fmla="*/ 119 w 126"/>
                <a:gd name="T21" fmla="*/ 19 h 127"/>
                <a:gd name="T22" fmla="*/ 116 w 126"/>
                <a:gd name="T23" fmla="*/ 27 h 127"/>
                <a:gd name="T24" fmla="*/ 111 w 126"/>
                <a:gd name="T25" fmla="*/ 33 h 127"/>
                <a:gd name="T26" fmla="*/ 110 w 126"/>
                <a:gd name="T27" fmla="*/ 32 h 127"/>
                <a:gd name="T28" fmla="*/ 94 w 126"/>
                <a:gd name="T29" fmla="*/ 16 h 127"/>
                <a:gd name="T30" fmla="*/ 99 w 126"/>
                <a:gd name="T31" fmla="*/ 10 h 127"/>
                <a:gd name="T32" fmla="*/ 17 w 126"/>
                <a:gd name="T33" fmla="*/ 92 h 127"/>
                <a:gd name="T34" fmla="*/ 89 w 126"/>
                <a:gd name="T35" fmla="*/ 20 h 127"/>
                <a:gd name="T36" fmla="*/ 89 w 126"/>
                <a:gd name="T37" fmla="*/ 21 h 127"/>
                <a:gd name="T38" fmla="*/ 106 w 126"/>
                <a:gd name="T39" fmla="*/ 37 h 127"/>
                <a:gd name="T40" fmla="*/ 105 w 126"/>
                <a:gd name="T41" fmla="*/ 38 h 127"/>
                <a:gd name="T42" fmla="*/ 34 w 126"/>
                <a:gd name="T43" fmla="*/ 110 h 127"/>
                <a:gd name="T44" fmla="*/ 34 w 126"/>
                <a:gd name="T45" fmla="*/ 93 h 127"/>
                <a:gd name="T46" fmla="*/ 17 w 126"/>
                <a:gd name="T47" fmla="*/ 93 h 127"/>
                <a:gd name="T48" fmla="*/ 17 w 126"/>
                <a:gd name="T49" fmla="*/ 92 h 127"/>
                <a:gd name="T50" fmla="*/ 11 w 126"/>
                <a:gd name="T51" fmla="*/ 100 h 127"/>
                <a:gd name="T52" fmla="*/ 27 w 126"/>
                <a:gd name="T53" fmla="*/ 100 h 127"/>
                <a:gd name="T54" fmla="*/ 27 w 126"/>
                <a:gd name="T55" fmla="*/ 115 h 127"/>
                <a:gd name="T56" fmla="*/ 26 w 126"/>
                <a:gd name="T57" fmla="*/ 115 h 127"/>
                <a:gd name="T58" fmla="*/ 8 w 126"/>
                <a:gd name="T59" fmla="*/ 118 h 127"/>
                <a:gd name="T60" fmla="*/ 11 w 126"/>
                <a:gd name="T61" fmla="*/ 10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27">
                  <a:moveTo>
                    <a:pt x="32" y="121"/>
                  </a:moveTo>
                  <a:cubicBezTo>
                    <a:pt x="121" y="32"/>
                    <a:pt x="121" y="32"/>
                    <a:pt x="121" y="32"/>
                  </a:cubicBezTo>
                  <a:cubicBezTo>
                    <a:pt x="124" y="29"/>
                    <a:pt x="126" y="24"/>
                    <a:pt x="126" y="19"/>
                  </a:cubicBezTo>
                  <a:cubicBezTo>
                    <a:pt x="126" y="8"/>
                    <a:pt x="118" y="0"/>
                    <a:pt x="107" y="0"/>
                  </a:cubicBezTo>
                  <a:cubicBezTo>
                    <a:pt x="102" y="0"/>
                    <a:pt x="98" y="2"/>
                    <a:pt x="94" y="5"/>
                  </a:cubicBezTo>
                  <a:cubicBezTo>
                    <a:pt x="5" y="94"/>
                    <a:pt x="5" y="94"/>
                    <a:pt x="5" y="94"/>
                  </a:cubicBezTo>
                  <a:cubicBezTo>
                    <a:pt x="0" y="127"/>
                    <a:pt x="0" y="127"/>
                    <a:pt x="0" y="127"/>
                  </a:cubicBezTo>
                  <a:lnTo>
                    <a:pt x="32" y="121"/>
                  </a:lnTo>
                  <a:close/>
                  <a:moveTo>
                    <a:pt x="99" y="10"/>
                  </a:moveTo>
                  <a:cubicBezTo>
                    <a:pt x="101" y="8"/>
                    <a:pt x="104" y="7"/>
                    <a:pt x="107" y="7"/>
                  </a:cubicBezTo>
                  <a:cubicBezTo>
                    <a:pt x="114" y="7"/>
                    <a:pt x="119" y="12"/>
                    <a:pt x="119" y="19"/>
                  </a:cubicBezTo>
                  <a:cubicBezTo>
                    <a:pt x="119" y="22"/>
                    <a:pt x="118" y="25"/>
                    <a:pt x="116" y="27"/>
                  </a:cubicBezTo>
                  <a:cubicBezTo>
                    <a:pt x="111" y="33"/>
                    <a:pt x="111" y="33"/>
                    <a:pt x="111" y="33"/>
                  </a:cubicBezTo>
                  <a:cubicBezTo>
                    <a:pt x="110" y="32"/>
                    <a:pt x="110" y="32"/>
                    <a:pt x="110" y="32"/>
                  </a:cubicBezTo>
                  <a:cubicBezTo>
                    <a:pt x="94" y="16"/>
                    <a:pt x="94" y="16"/>
                    <a:pt x="94" y="16"/>
                  </a:cubicBezTo>
                  <a:lnTo>
                    <a:pt x="99" y="10"/>
                  </a:lnTo>
                  <a:close/>
                  <a:moveTo>
                    <a:pt x="17" y="92"/>
                  </a:moveTo>
                  <a:cubicBezTo>
                    <a:pt x="89" y="20"/>
                    <a:pt x="89" y="20"/>
                    <a:pt x="89" y="20"/>
                  </a:cubicBezTo>
                  <a:cubicBezTo>
                    <a:pt x="89" y="21"/>
                    <a:pt x="89" y="21"/>
                    <a:pt x="89" y="21"/>
                  </a:cubicBezTo>
                  <a:cubicBezTo>
                    <a:pt x="106" y="37"/>
                    <a:pt x="106" y="37"/>
                    <a:pt x="106" y="37"/>
                  </a:cubicBezTo>
                  <a:cubicBezTo>
                    <a:pt x="105" y="38"/>
                    <a:pt x="105" y="38"/>
                    <a:pt x="105" y="38"/>
                  </a:cubicBezTo>
                  <a:cubicBezTo>
                    <a:pt x="34" y="110"/>
                    <a:pt x="34" y="110"/>
                    <a:pt x="34" y="110"/>
                  </a:cubicBezTo>
                  <a:cubicBezTo>
                    <a:pt x="34" y="93"/>
                    <a:pt x="34" y="93"/>
                    <a:pt x="34" y="93"/>
                  </a:cubicBezTo>
                  <a:cubicBezTo>
                    <a:pt x="17" y="93"/>
                    <a:pt x="17" y="93"/>
                    <a:pt x="17" y="93"/>
                  </a:cubicBezTo>
                  <a:lnTo>
                    <a:pt x="17" y="92"/>
                  </a:lnTo>
                  <a:close/>
                  <a:moveTo>
                    <a:pt x="11" y="100"/>
                  </a:moveTo>
                  <a:cubicBezTo>
                    <a:pt x="27" y="100"/>
                    <a:pt x="27" y="100"/>
                    <a:pt x="27" y="100"/>
                  </a:cubicBezTo>
                  <a:cubicBezTo>
                    <a:pt x="27" y="115"/>
                    <a:pt x="27" y="115"/>
                    <a:pt x="27" y="115"/>
                  </a:cubicBezTo>
                  <a:cubicBezTo>
                    <a:pt x="26" y="115"/>
                    <a:pt x="26" y="115"/>
                    <a:pt x="26" y="115"/>
                  </a:cubicBezTo>
                  <a:cubicBezTo>
                    <a:pt x="8" y="118"/>
                    <a:pt x="8" y="118"/>
                    <a:pt x="8" y="118"/>
                  </a:cubicBezTo>
                  <a:lnTo>
                    <a:pt x="1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cxnSp>
        <p:nvCxnSpPr>
          <p:cNvPr id="49" name="Straight Connector 48">
            <a:extLst>
              <a:ext uri="{FF2B5EF4-FFF2-40B4-BE49-F238E27FC236}">
                <a16:creationId xmlns:a16="http://schemas.microsoft.com/office/drawing/2014/main" id="{5A3C833E-12C0-B4F7-FB53-CD090A3C8006}"/>
              </a:ext>
              <a:ext uri="{C183D7F6-B498-43B3-948B-1728B52AA6E4}">
                <adec:decorative xmlns:adec="http://schemas.microsoft.com/office/drawing/2017/decorative" val="1"/>
              </a:ext>
            </a:extLst>
          </p:cNvPr>
          <p:cNvCxnSpPr>
            <a:cxnSpLocks/>
          </p:cNvCxnSpPr>
          <p:nvPr/>
        </p:nvCxnSpPr>
        <p:spPr>
          <a:xfrm>
            <a:off x="583950" y="1429256"/>
            <a:ext cx="4235279" cy="0"/>
          </a:xfrm>
          <a:prstGeom prst="line">
            <a:avLst/>
          </a:prstGeom>
          <a:ln>
            <a:solidFill>
              <a:srgbClr val="7F0D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82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476039233"/>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47" name="Rectangle 46">
            <a:extLst>
              <a:ext uri="{FF2B5EF4-FFF2-40B4-BE49-F238E27FC236}">
                <a16:creationId xmlns:a16="http://schemas.microsoft.com/office/drawing/2014/main" id="{C6752808-1681-016A-9775-E3E3A0179E9B}"/>
              </a:ext>
              <a:ext uri="{C183D7F6-B498-43B3-948B-1728B52AA6E4}">
                <adec:decorative xmlns:adec="http://schemas.microsoft.com/office/drawing/2017/decorative" val="1"/>
              </a:ext>
            </a:extLst>
          </p:cNvPr>
          <p:cNvSpPr/>
          <p:nvPr/>
        </p:nvSpPr>
        <p:spPr>
          <a:xfrm>
            <a:off x="4840672" y="141606"/>
            <a:ext cx="2717412" cy="100501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467383" y="932538"/>
            <a:ext cx="6624909" cy="2214779"/>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E91DF723-8860-151F-8767-9E4D5FB84E53}"/>
              </a:ext>
              <a:ext uri="{C183D7F6-B498-43B3-948B-1728B52AA6E4}">
                <adec:decorative xmlns:adec="http://schemas.microsoft.com/office/drawing/2017/decorative" val="1"/>
              </a:ext>
            </a:extLst>
          </p:cNvPr>
          <p:cNvCxnSpPr>
            <a:cxnSpLocks/>
          </p:cNvCxnSpPr>
          <p:nvPr/>
        </p:nvCxnSpPr>
        <p:spPr>
          <a:xfrm>
            <a:off x="583950" y="1429256"/>
            <a:ext cx="4235279" cy="0"/>
          </a:xfrm>
          <a:prstGeom prst="line">
            <a:avLst/>
          </a:prstGeom>
          <a:ln>
            <a:solidFill>
              <a:srgbClr val="7F0D8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59675" cy="560234"/>
          </a:xfrm>
          <a:prstGeom prst="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0" name="Title 1">
            <a:extLst>
              <a:ext uri="{FF2B5EF4-FFF2-40B4-BE49-F238E27FC236}">
                <a16:creationId xmlns:a16="http://schemas.microsoft.com/office/drawing/2014/main" id="{9BFA1199-6443-A516-6F4B-2E0D54920C9F}"/>
              </a:ext>
            </a:extLst>
          </p:cNvPr>
          <p:cNvSpPr txBox="1">
            <a:spLocks noGrp="1"/>
          </p:cNvSpPr>
          <p:nvPr>
            <p:ph type="title" idx="4294967295"/>
          </p:nvPr>
        </p:nvSpPr>
        <p:spPr>
          <a:xfrm>
            <a:off x="587247" y="280150"/>
            <a:ext cx="6388001" cy="425584"/>
          </a:xfrm>
          <a:prstGeom prst="rect">
            <a:avLst/>
          </a:prstGeom>
          <a:noFill/>
          <a:ln>
            <a:noFill/>
            <a:prstDash/>
          </a:ln>
          <a:effectLst/>
        </p:spPr>
        <p:txBody>
          <a:bodyPr rot="0" spcFirstLastPara="0" vertOverflow="overflow" horzOverflow="overflow" vert="horz" wrap="square" lIns="0" tIns="45142" rIns="0" bIns="45142" numCol="1" spcCol="0" rtlCol="0" fromWordArt="0" anchor="t" anchorCtr="0" forceAA="0" compatLnSpc="1">
            <a:prstTxWarp prst="textNoShape">
              <a:avLst/>
            </a:prstTxWarp>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pPr marL="0" marR="0" lvl="0" indent="0" algn="l" defTabSz="871821" rtl="0" eaLnBrk="1" fontAlgn="auto" latinLnBrk="0" hangingPunct="1">
              <a:lnSpc>
                <a:spcPct val="80000"/>
              </a:lnSpc>
              <a:spcBef>
                <a:spcPct val="0"/>
              </a:spcBef>
              <a:spcAft>
                <a:spcPts val="0"/>
              </a:spcAft>
              <a:buClrTx/>
              <a:buSzTx/>
              <a:buFontTx/>
              <a:buNone/>
              <a:tabLst/>
              <a:defRPr/>
            </a:pPr>
            <a:r>
              <a:rPr kumimoji="0" lang="en-US" sz="1981" b="0" i="0" u="none" strike="noStrike" kern="1200" cap="none" spc="0" normalizeH="0" baseline="0" noProof="0" dirty="0">
                <a:ln>
                  <a:noFill/>
                </a:ln>
                <a:solidFill>
                  <a:schemeClr val="bg1"/>
                </a:solidFill>
                <a:effectLst/>
                <a:uLnTx/>
                <a:uFillTx/>
                <a:latin typeface="Segoe UI Semibold" panose="020B0702040204020203" pitchFamily="34" charset="0"/>
                <a:ea typeface="+mj-ea"/>
                <a:cs typeface="+mj-cs"/>
              </a:rPr>
              <a:t>Stage-specific enquiries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467382" y="1010250"/>
            <a:ext cx="5990567" cy="408112"/>
          </a:xfrm>
          <a:prstGeom prst="rect">
            <a:avLst/>
          </a:prstGeom>
          <a:noFill/>
        </p:spPr>
        <p:txBody>
          <a:bodyPr wrap="square" numCol="1" spcCol="180000">
            <a:noAutofit/>
          </a:bodyPr>
          <a:lstStyle/>
          <a:p>
            <a:pPr>
              <a:spcBef>
                <a:spcPts val="648"/>
              </a:spcBef>
            </a:pPr>
            <a:r>
              <a:rPr lang="en-AU" sz="1800" b="1" dirty="0">
                <a:solidFill>
                  <a:srgbClr val="7F0D82"/>
                </a:solidFill>
                <a:latin typeface="Arial" panose="020B0604020202020204" pitchFamily="34" charset="0"/>
                <a:cs typeface="Arial" panose="020B0604020202020204" pitchFamily="34" charset="0"/>
              </a:rPr>
              <a:t>1. Find out if I need a planning permit </a:t>
            </a:r>
            <a:r>
              <a:rPr lang="en-AU" sz="1800" dirty="0">
                <a:solidFill>
                  <a:srgbClr val="7F0D82"/>
                </a:solidFill>
                <a:latin typeface="Arial" panose="020B0604020202020204" pitchFamily="34" charset="0"/>
                <a:cs typeface="Arial" panose="020B0604020202020204" pitchFamily="34" charset="0"/>
              </a:rPr>
              <a:t>(continued)</a:t>
            </a:r>
            <a:br>
              <a:rPr lang="en-AU" sz="1800" dirty="0">
                <a:solidFill>
                  <a:srgbClr val="7F0D82"/>
                </a:solidFill>
                <a:latin typeface="Arial" panose="020B0604020202020204" pitchFamily="34" charset="0"/>
                <a:cs typeface="Arial" panose="020B0604020202020204" pitchFamily="34" charset="0"/>
              </a:rPr>
            </a:br>
            <a:endParaRPr lang="en-AU" sz="1800" dirty="0">
              <a:solidFill>
                <a:srgbClr val="7F0D82"/>
              </a:solidFill>
              <a:latin typeface="Arial" panose="020B0604020202020204" pitchFamily="34" charset="0"/>
              <a:cs typeface="Arial" panose="020B0604020202020204" pitchFamily="34" charset="0"/>
            </a:endParaRPr>
          </a:p>
          <a:p>
            <a:pPr>
              <a:spcBef>
                <a:spcPts val="648"/>
              </a:spcBef>
            </a:pPr>
            <a:endParaRPr lang="en-AU" sz="1800" dirty="0">
              <a:solidFill>
                <a:schemeClr val="bg2"/>
              </a:solidFill>
              <a:latin typeface="Arial" panose="020B0604020202020204" pitchFamily="34" charset="0"/>
              <a:cs typeface="Arial" panose="020B0604020202020204" pitchFamily="34" charset="0"/>
            </a:endParaRPr>
          </a:p>
          <a:p>
            <a:pPr>
              <a:spcBef>
                <a:spcPts val="648"/>
              </a:spcBef>
            </a:pPr>
            <a:endParaRPr lang="en-AU" sz="1800" dirty="0">
              <a:solidFill>
                <a:schemeClr val="bg2"/>
              </a:solidFill>
              <a:latin typeface="Arial" panose="020B0604020202020204" pitchFamily="34" charset="0"/>
              <a:cs typeface="Arial" panose="020B0604020202020204" pitchFamily="34" charset="0"/>
            </a:endParaRPr>
          </a:p>
          <a:p>
            <a:pPr>
              <a:spcBef>
                <a:spcPts val="648"/>
              </a:spcBef>
            </a:pPr>
            <a:endParaRPr lang="en-AU" sz="1800" dirty="0">
              <a:solidFill>
                <a:schemeClr val="bg2"/>
              </a:solidFill>
              <a:latin typeface="Arial" panose="020B0604020202020204" pitchFamily="34" charset="0"/>
              <a:cs typeface="Arial" panose="020B0604020202020204" pitchFamily="34" charset="0"/>
            </a:endParaRPr>
          </a:p>
          <a:p>
            <a:pPr>
              <a:spcBef>
                <a:spcPts val="648"/>
              </a:spcBef>
            </a:pPr>
            <a:endParaRPr lang="en-AU" sz="1800" dirty="0">
              <a:solidFill>
                <a:schemeClr val="bg2"/>
              </a:solidFill>
              <a:latin typeface="Arial" panose="020B0604020202020204" pitchFamily="34" charset="0"/>
              <a:cs typeface="Arial" panose="020B0604020202020204" pitchFamily="34" charset="0"/>
            </a:endParaRPr>
          </a:p>
          <a:p>
            <a:pPr>
              <a:spcBef>
                <a:spcPts val="648"/>
              </a:spcBef>
            </a:pPr>
            <a:endParaRPr lang="en-AU" sz="1800" dirty="0">
              <a:solidFill>
                <a:schemeClr val="bg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82B79EF-5CA8-4F99-3945-71F43DD1A338}"/>
              </a:ext>
            </a:extLst>
          </p:cNvPr>
          <p:cNvSpPr txBox="1"/>
          <p:nvPr/>
        </p:nvSpPr>
        <p:spPr>
          <a:xfrm>
            <a:off x="972508" y="1708703"/>
            <a:ext cx="2175923" cy="266676"/>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Enquiry should take ~ 5 mins</a:t>
            </a:r>
          </a:p>
        </p:txBody>
      </p:sp>
      <p:sp>
        <p:nvSpPr>
          <p:cNvPr id="63" name="TextBox 62">
            <a:extLst>
              <a:ext uri="{FF2B5EF4-FFF2-40B4-BE49-F238E27FC236}">
                <a16:creationId xmlns:a16="http://schemas.microsoft.com/office/drawing/2014/main" id="{22597345-20BE-6471-2497-E516160B8877}"/>
              </a:ext>
            </a:extLst>
          </p:cNvPr>
          <p:cNvSpPr txBox="1"/>
          <p:nvPr/>
        </p:nvSpPr>
        <p:spPr>
          <a:xfrm>
            <a:off x="972508" y="2263493"/>
            <a:ext cx="2175923" cy="615361"/>
          </a:xfrm>
          <a:prstGeom prst="rect">
            <a:avLst/>
          </a:prstGeom>
          <a:noFill/>
        </p:spPr>
        <p:txBody>
          <a:bodyPr wrap="square" rtlCol="0">
            <a:spAutoFit/>
          </a:bodyPr>
          <a:lstStyle/>
          <a:p>
            <a:r>
              <a:rPr lang="en-AU" sz="1100" dirty="0">
                <a:latin typeface="Arial" panose="020B0604020202020204" pitchFamily="34" charset="0"/>
                <a:cs typeface="Arial" panose="020B0604020202020204" pitchFamily="34" charset="0"/>
              </a:rPr>
              <a:t>Doing a lot at the front end can assist in the long run - try and be as efficient as possible</a:t>
            </a:r>
            <a:endParaRPr lang="en-US" sz="1100"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416FA43C-C742-7607-FCFE-B4E22C47CAB2}"/>
              </a:ext>
            </a:extLst>
          </p:cNvPr>
          <p:cNvSpPr txBox="1"/>
          <p:nvPr/>
        </p:nvSpPr>
        <p:spPr>
          <a:xfrm>
            <a:off x="3731267" y="1708702"/>
            <a:ext cx="3183108" cy="1312732"/>
          </a:xfrm>
          <a:prstGeom prst="rect">
            <a:avLst/>
          </a:prstGeom>
          <a:noFill/>
        </p:spPr>
        <p:txBody>
          <a:bodyPr wrap="square" rtlCol="0">
            <a:spAutoFit/>
          </a:bodyPr>
          <a:lstStyle/>
          <a:p>
            <a:r>
              <a:rPr lang="en-AU" sz="1100" dirty="0">
                <a:latin typeface="Arial" panose="020B0604020202020204" pitchFamily="34" charset="0"/>
                <a:cs typeface="Arial" panose="020B0604020202020204" pitchFamily="34" charset="0"/>
              </a:rPr>
              <a:t>No need to record, unless you think a customer is fishing the proposal is a high risk (e.g. customer wants to demolition a heritage building)</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If an applicant needs written confirmation, they can apply for a PPE</a:t>
            </a:r>
            <a:endParaRPr lang="en-US" sz="1100" dirty="0">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40139B9E-33F4-6A61-4728-CACF61D57923}"/>
              </a:ext>
            </a:extLst>
          </p:cNvPr>
          <p:cNvSpPr txBox="1"/>
          <p:nvPr/>
        </p:nvSpPr>
        <p:spPr>
          <a:xfrm>
            <a:off x="467383" y="3419308"/>
            <a:ext cx="3301591" cy="291618"/>
          </a:xfrm>
          <a:prstGeom prst="rect">
            <a:avLst/>
          </a:prstGeom>
          <a:noFill/>
        </p:spPr>
        <p:txBody>
          <a:bodyPr wrap="square">
            <a:spAutoFit/>
          </a:bodyPr>
          <a:lstStyle/>
          <a:p>
            <a:r>
              <a:rPr lang="en-AU" sz="1295" dirty="0">
                <a:solidFill>
                  <a:schemeClr val="accent6"/>
                </a:solidFill>
                <a:latin typeface="Arial" panose="020B0604020202020204" pitchFamily="34" charset="0"/>
                <a:cs typeface="Arial" panose="020B0604020202020204" pitchFamily="34" charset="0"/>
              </a:rPr>
              <a:t>Common enquiries at this stage</a:t>
            </a:r>
            <a:endParaRPr lang="en-US" sz="1295" dirty="0">
              <a:solidFill>
                <a:schemeClr val="accent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0482F88-019C-05F1-3E0E-54DF37C71418}"/>
              </a:ext>
            </a:extLst>
          </p:cNvPr>
          <p:cNvSpPr txBox="1"/>
          <p:nvPr/>
        </p:nvSpPr>
        <p:spPr>
          <a:xfrm>
            <a:off x="467382" y="3813535"/>
            <a:ext cx="4118712" cy="6598126"/>
          </a:xfrm>
          <a:prstGeom prst="rect">
            <a:avLst/>
          </a:prstGeom>
          <a:noFill/>
        </p:spPr>
        <p:txBody>
          <a:bodyPr wrap="square" lIns="98694" tIns="49347" rIns="98694" bIns="49347" numCol="1" spcCol="180000" anchor="t">
            <a:noAutofit/>
          </a:bodyPr>
          <a:lstStyle/>
          <a:p>
            <a:pPr>
              <a:spcBef>
                <a:spcPts val="971"/>
              </a:spcBef>
            </a:pPr>
            <a:r>
              <a:rPr lang="en-AU" sz="1400" b="1" dirty="0">
                <a:solidFill>
                  <a:srgbClr val="7F0D82"/>
                </a:solidFill>
                <a:latin typeface="Arial"/>
                <a:cs typeface="Arial"/>
              </a:rPr>
              <a:t>Can you just tell me so that I don't have to trawl through all of the info on your website?</a:t>
            </a:r>
          </a:p>
          <a:p>
            <a:pPr>
              <a:spcBef>
                <a:spcPts val="971"/>
              </a:spcBef>
            </a:pPr>
            <a:r>
              <a:rPr lang="en-AU" sz="1200" dirty="0">
                <a:latin typeface="Arial"/>
                <a:cs typeface="Arial"/>
              </a:rPr>
              <a:t>"I'd be happy to point you to the correct pages based on your enquiry. Let me know what they are and I can send you an email...“</a:t>
            </a:r>
          </a:p>
          <a:p>
            <a:pPr>
              <a:spcBef>
                <a:spcPts val="971"/>
              </a:spcBef>
            </a:pPr>
            <a:r>
              <a:rPr lang="en-AU" sz="1400" b="1" dirty="0">
                <a:solidFill>
                  <a:srgbClr val="7F0D82"/>
                </a:solidFill>
                <a:latin typeface="Arial"/>
                <a:cs typeface="Arial"/>
              </a:rPr>
              <a:t>Would I still need a permit if I did this instead?</a:t>
            </a:r>
          </a:p>
          <a:p>
            <a:pPr>
              <a:spcBef>
                <a:spcPts val="971"/>
              </a:spcBef>
            </a:pPr>
            <a:r>
              <a:rPr lang="en-AU" sz="1200" dirty="0">
                <a:latin typeface="Arial"/>
                <a:cs typeface="Arial"/>
              </a:rPr>
              <a:t>Explain that permits are generally not required for small works with limited impact on neighbours and passers by.</a:t>
            </a:r>
          </a:p>
          <a:p>
            <a:pPr>
              <a:spcBef>
                <a:spcPts val="971"/>
              </a:spcBef>
            </a:pPr>
            <a:r>
              <a:rPr lang="en-AU" sz="1200" dirty="0">
                <a:latin typeface="Arial"/>
                <a:cs typeface="Arial"/>
              </a:rPr>
              <a:t>Respond directly from the planning scheme if appropriate:</a:t>
            </a:r>
          </a:p>
          <a:p>
            <a:pPr>
              <a:spcBef>
                <a:spcPts val="971"/>
              </a:spcBef>
            </a:pPr>
            <a:r>
              <a:rPr lang="en-AU" sz="1200" dirty="0">
                <a:latin typeface="Arial"/>
                <a:cs typeface="Arial"/>
              </a:rPr>
              <a:t>"If the fence is reduced to under 1m, you will not need a permit according to the planning laws."</a:t>
            </a:r>
          </a:p>
          <a:p>
            <a:pPr>
              <a:spcBef>
                <a:spcPts val="971"/>
              </a:spcBef>
            </a:pPr>
            <a:r>
              <a:rPr lang="en-AU" sz="1200" dirty="0">
                <a:latin typeface="Arial"/>
                <a:cs typeface="Arial"/>
              </a:rPr>
              <a:t>If no clear answer:</a:t>
            </a:r>
          </a:p>
          <a:p>
            <a:pPr>
              <a:spcBef>
                <a:spcPts val="971"/>
              </a:spcBef>
            </a:pPr>
            <a:r>
              <a:rPr lang="en-AU" sz="1200" dirty="0">
                <a:latin typeface="Arial"/>
                <a:cs typeface="Arial"/>
              </a:rPr>
              <a:t>“We can give some feedback but are jumping ahead.“</a:t>
            </a:r>
          </a:p>
          <a:p>
            <a:pPr>
              <a:spcBef>
                <a:spcPts val="971"/>
              </a:spcBef>
            </a:pPr>
            <a:r>
              <a:rPr lang="en-AU" sz="1400" b="1" dirty="0">
                <a:solidFill>
                  <a:srgbClr val="7F0D82"/>
                </a:solidFill>
                <a:latin typeface="Arial"/>
                <a:cs typeface="Arial"/>
              </a:rPr>
              <a:t>How long until I get an approval?</a:t>
            </a:r>
          </a:p>
          <a:p>
            <a:pPr>
              <a:spcBef>
                <a:spcPts val="971"/>
              </a:spcBef>
            </a:pPr>
            <a:r>
              <a:rPr lang="en-AU" sz="1200" dirty="0">
                <a:latin typeface="Arial"/>
                <a:cs typeface="Arial"/>
              </a:rPr>
              <a:t>“We aim to process all applications within X days, however this can vary depending on the complexity of your application.”</a:t>
            </a:r>
          </a:p>
          <a:p>
            <a:pPr>
              <a:spcBef>
                <a:spcPts val="971"/>
              </a:spcBef>
            </a:pPr>
            <a:r>
              <a:rPr lang="en-AU" sz="1200" dirty="0">
                <a:latin typeface="Arial"/>
                <a:cs typeface="Arial"/>
              </a:rPr>
              <a:t>“We can't give you an exact timeframe but we will give you updates at X and Y stage, and you can track your application here."</a:t>
            </a:r>
          </a:p>
        </p:txBody>
      </p:sp>
      <p:sp>
        <p:nvSpPr>
          <p:cNvPr id="31" name="TextBox 30">
            <a:extLst>
              <a:ext uri="{FF2B5EF4-FFF2-40B4-BE49-F238E27FC236}">
                <a16:creationId xmlns:a16="http://schemas.microsoft.com/office/drawing/2014/main" id="{4BD292AF-C712-B548-6C21-581E0BE10C52}"/>
              </a:ext>
              <a:ext uri="{C183D7F6-B498-43B3-948B-1728B52AA6E4}">
                <adec:decorative xmlns:adec="http://schemas.microsoft.com/office/drawing/2017/decorative" val="1"/>
              </a:ext>
            </a:extLst>
          </p:cNvPr>
          <p:cNvSpPr txBox="1"/>
          <p:nvPr/>
        </p:nvSpPr>
        <p:spPr>
          <a:xfrm>
            <a:off x="2910252" y="4107178"/>
            <a:ext cx="2214779" cy="503756"/>
          </a:xfrm>
          <a:prstGeom prst="rect">
            <a:avLst/>
          </a:prstGeom>
          <a:noFill/>
        </p:spPr>
        <p:txBody>
          <a:bodyPr wrap="square" numCol="1" spcCol="180000">
            <a:noAutofit/>
          </a:bodyPr>
          <a:lstStyle/>
          <a:p>
            <a:pPr>
              <a:spcBef>
                <a:spcPts val="1295"/>
              </a:spcBef>
            </a:pPr>
            <a:endParaRPr lang="en-AU" sz="1511">
              <a:solidFill>
                <a:srgbClr val="28BEC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491FB12-18F9-CFF6-8428-3D2FE2447C36}"/>
              </a:ext>
              <a:ext uri="{C183D7F6-B498-43B3-948B-1728B52AA6E4}">
                <adec:decorative xmlns:adec="http://schemas.microsoft.com/office/drawing/2017/decorative" val="1"/>
              </a:ext>
            </a:extLst>
          </p:cNvPr>
          <p:cNvSpPr txBox="1"/>
          <p:nvPr/>
        </p:nvSpPr>
        <p:spPr>
          <a:xfrm>
            <a:off x="5511348" y="5152125"/>
            <a:ext cx="2214779" cy="1261087"/>
          </a:xfrm>
          <a:prstGeom prst="rect">
            <a:avLst/>
          </a:prstGeom>
          <a:noFill/>
        </p:spPr>
        <p:txBody>
          <a:bodyPr wrap="square" numCol="1" spcCol="180000">
            <a:noAutofit/>
          </a:bodyPr>
          <a:lstStyle/>
          <a:p>
            <a:endParaRPr lang="en-AU" sz="1133"/>
          </a:p>
        </p:txBody>
      </p:sp>
      <p:sp>
        <p:nvSpPr>
          <p:cNvPr id="33" name="TextBox 32">
            <a:extLst>
              <a:ext uri="{FF2B5EF4-FFF2-40B4-BE49-F238E27FC236}">
                <a16:creationId xmlns:a16="http://schemas.microsoft.com/office/drawing/2014/main" id="{9969DF36-09E7-BEA9-8259-AEB0EF51341F}"/>
              </a:ext>
              <a:ext uri="{C183D7F6-B498-43B3-948B-1728B52AA6E4}">
                <adec:decorative xmlns:adec="http://schemas.microsoft.com/office/drawing/2017/decorative" val="1"/>
              </a:ext>
            </a:extLst>
          </p:cNvPr>
          <p:cNvSpPr txBox="1"/>
          <p:nvPr/>
        </p:nvSpPr>
        <p:spPr>
          <a:xfrm>
            <a:off x="5440300" y="4504420"/>
            <a:ext cx="2214779" cy="503756"/>
          </a:xfrm>
          <a:prstGeom prst="rect">
            <a:avLst/>
          </a:prstGeom>
          <a:noFill/>
        </p:spPr>
        <p:txBody>
          <a:bodyPr wrap="square" numCol="1" spcCol="180000">
            <a:noAutofit/>
          </a:bodyPr>
          <a:lstStyle/>
          <a:p>
            <a:pPr>
              <a:spcBef>
                <a:spcPts val="1295"/>
              </a:spcBef>
            </a:pPr>
            <a:endParaRPr lang="en-AU" sz="1511">
              <a:solidFill>
                <a:srgbClr val="28BEC6"/>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E803CACE-155A-02A3-CBF2-168DF0C12D70}"/>
              </a:ext>
            </a:extLst>
          </p:cNvPr>
          <p:cNvSpPr txBox="1"/>
          <p:nvPr/>
        </p:nvSpPr>
        <p:spPr>
          <a:xfrm>
            <a:off x="5499205" y="3538898"/>
            <a:ext cx="1593087" cy="291618"/>
          </a:xfrm>
          <a:prstGeom prst="rect">
            <a:avLst/>
          </a:prstGeom>
          <a:noFill/>
        </p:spPr>
        <p:txBody>
          <a:bodyPr wrap="square" rIns="0" rtlCol="0">
            <a:spAutoFit/>
          </a:bodyPr>
          <a:lstStyle/>
          <a:p>
            <a:r>
              <a:rPr lang="en-US" sz="1295" b="1" dirty="0">
                <a:solidFill>
                  <a:srgbClr val="7F0D82"/>
                </a:solidFill>
                <a:latin typeface="Arial" panose="020B0604020202020204" pitchFamily="34" charset="0"/>
                <a:cs typeface="Arial" panose="020B0604020202020204" pitchFamily="34" charset="0"/>
              </a:rPr>
              <a:t>We can help by</a:t>
            </a:r>
          </a:p>
        </p:txBody>
      </p:sp>
      <p:sp>
        <p:nvSpPr>
          <p:cNvPr id="46" name="TextBox 45">
            <a:extLst>
              <a:ext uri="{FF2B5EF4-FFF2-40B4-BE49-F238E27FC236}">
                <a16:creationId xmlns:a16="http://schemas.microsoft.com/office/drawing/2014/main" id="{21298585-B4C2-0FBB-2EDE-A980D40418A4}"/>
              </a:ext>
            </a:extLst>
          </p:cNvPr>
          <p:cNvSpPr txBox="1"/>
          <p:nvPr/>
        </p:nvSpPr>
        <p:spPr>
          <a:xfrm>
            <a:off x="4916368" y="4002144"/>
            <a:ext cx="2346216" cy="2564805"/>
          </a:xfrm>
          <a:prstGeom prst="rect">
            <a:avLst/>
          </a:prstGeom>
          <a:noFill/>
        </p:spPr>
        <p:txBody>
          <a:bodyPr wrap="square">
            <a:spAutoFit/>
          </a:bodyPr>
          <a:lstStyle/>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Showing you how to find out if you're in a heritage overlay</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Directing you to the correct pages on the customer to the</a:t>
            </a:r>
            <a:r>
              <a:rPr lang="en-AU" sz="1200" dirty="0">
                <a:highlight>
                  <a:srgbClr val="FFFF00"/>
                </a:highlight>
                <a:latin typeface="Arial" panose="020B0604020202020204" pitchFamily="34" charset="0"/>
                <a:cs typeface="Arial" panose="020B0604020202020204" pitchFamily="34" charset="0"/>
              </a:rPr>
              <a:t>[Insert Council Name] </a:t>
            </a:r>
            <a:r>
              <a:rPr lang="en-AU" sz="1200" dirty="0">
                <a:latin typeface="Arial" panose="020B0604020202020204" pitchFamily="34" charset="0"/>
                <a:cs typeface="Arial" panose="020B0604020202020204" pitchFamily="34" charset="0"/>
              </a:rPr>
              <a:t> website and FAQs</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Giving you instructions on how to apply</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Link you to the 'Getting Started Guide’</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Link you to PPE information and costs schedule</a:t>
            </a:r>
          </a:p>
        </p:txBody>
      </p:sp>
      <p:sp>
        <p:nvSpPr>
          <p:cNvPr id="104" name="TextBox 103">
            <a:extLst>
              <a:ext uri="{FF2B5EF4-FFF2-40B4-BE49-F238E27FC236}">
                <a16:creationId xmlns:a16="http://schemas.microsoft.com/office/drawing/2014/main" id="{7040F31B-6466-9513-DA2A-99E35FDBBCC2}"/>
              </a:ext>
            </a:extLst>
          </p:cNvPr>
          <p:cNvSpPr txBox="1"/>
          <p:nvPr/>
        </p:nvSpPr>
        <p:spPr>
          <a:xfrm>
            <a:off x="5505337" y="7303594"/>
            <a:ext cx="1593087" cy="490904"/>
          </a:xfrm>
          <a:prstGeom prst="rect">
            <a:avLst/>
          </a:prstGeom>
          <a:noFill/>
        </p:spPr>
        <p:txBody>
          <a:bodyPr wrap="square" rtlCol="0">
            <a:spAutoFit/>
          </a:bodyPr>
          <a:lstStyle/>
          <a:p>
            <a:r>
              <a:rPr lang="en-US" sz="1295" b="1" dirty="0">
                <a:solidFill>
                  <a:srgbClr val="7F0D82"/>
                </a:solidFill>
                <a:latin typeface="Arial" panose="020B0604020202020204" pitchFamily="34" charset="0"/>
                <a:cs typeface="Arial" panose="020B0604020202020204" pitchFamily="34" charset="0"/>
              </a:rPr>
              <a:t>We are not</a:t>
            </a:r>
            <a:br>
              <a:rPr lang="en-US" sz="1295" b="1" dirty="0">
                <a:solidFill>
                  <a:srgbClr val="7F0D82"/>
                </a:solidFill>
                <a:latin typeface="Arial" panose="020B0604020202020204" pitchFamily="34" charset="0"/>
                <a:cs typeface="Arial" panose="020B0604020202020204" pitchFamily="34" charset="0"/>
              </a:rPr>
            </a:br>
            <a:r>
              <a:rPr lang="en-US" sz="1295" b="1" dirty="0">
                <a:solidFill>
                  <a:srgbClr val="7F0D82"/>
                </a:solidFill>
                <a:latin typeface="Arial" panose="020B0604020202020204" pitchFamily="34" charset="0"/>
                <a:cs typeface="Arial" panose="020B0604020202020204" pitchFamily="34" charset="0"/>
              </a:rPr>
              <a:t>able to…</a:t>
            </a:r>
          </a:p>
        </p:txBody>
      </p:sp>
      <p:sp>
        <p:nvSpPr>
          <p:cNvPr id="4" name="TextBox 3">
            <a:extLst>
              <a:ext uri="{FF2B5EF4-FFF2-40B4-BE49-F238E27FC236}">
                <a16:creationId xmlns:a16="http://schemas.microsoft.com/office/drawing/2014/main" id="{5A0FD74B-427E-E4AE-CFEF-17F138CF8B53}"/>
              </a:ext>
            </a:extLst>
          </p:cNvPr>
          <p:cNvSpPr txBox="1"/>
          <p:nvPr/>
        </p:nvSpPr>
        <p:spPr>
          <a:xfrm>
            <a:off x="4916368" y="7787889"/>
            <a:ext cx="2346216" cy="2131353"/>
          </a:xfrm>
          <a:prstGeom prst="rect">
            <a:avLst/>
          </a:prstGeom>
          <a:noFill/>
        </p:spPr>
        <p:txBody>
          <a:bodyPr wrap="square" rtlCol="0">
            <a:spAutoFit/>
          </a:bodyPr>
          <a:lstStyle/>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Give a subjective assessment of an application</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Pre-empt how someone's neighbours might feel about an application</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Ring customers and tell them what stage the app is at - that's why we designed the online tracking tool</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Give definitive timeframes</a:t>
            </a:r>
            <a:endParaRPr lang="en-US" sz="1200" dirty="0">
              <a:latin typeface="Arial" panose="020B0604020202020204" pitchFamily="34" charset="0"/>
              <a:cs typeface="Arial" panose="020B0604020202020204" pitchFamily="34" charset="0"/>
            </a:endParaRPr>
          </a:p>
        </p:txBody>
      </p:sp>
      <p:grpSp>
        <p:nvGrpSpPr>
          <p:cNvPr id="49" name="Group 48">
            <a:extLst>
              <a:ext uri="{FF2B5EF4-FFF2-40B4-BE49-F238E27FC236}">
                <a16:creationId xmlns:a16="http://schemas.microsoft.com/office/drawing/2014/main" id="{F4016BC0-3302-69AD-E383-8C53AB02AF46}"/>
              </a:ext>
              <a:ext uri="{C183D7F6-B498-43B3-948B-1728B52AA6E4}">
                <adec:decorative xmlns:adec="http://schemas.microsoft.com/office/drawing/2017/decorative" val="1"/>
              </a:ext>
            </a:extLst>
          </p:cNvPr>
          <p:cNvGrpSpPr>
            <a:grpSpLocks noChangeAspect="1"/>
          </p:cNvGrpSpPr>
          <p:nvPr/>
        </p:nvGrpSpPr>
        <p:grpSpPr>
          <a:xfrm>
            <a:off x="583951" y="1670798"/>
            <a:ext cx="342642" cy="341637"/>
            <a:chOff x="8283575" y="3267075"/>
            <a:chExt cx="541338" cy="539750"/>
          </a:xfrm>
          <a:solidFill>
            <a:srgbClr val="7F0D82"/>
          </a:solidFill>
        </p:grpSpPr>
        <p:sp>
          <p:nvSpPr>
            <p:cNvPr id="51" name="Freeform 62">
              <a:extLst>
                <a:ext uri="{FF2B5EF4-FFF2-40B4-BE49-F238E27FC236}">
                  <a16:creationId xmlns:a16="http://schemas.microsoft.com/office/drawing/2014/main" id="{49369372-E175-06ED-A16C-BAA12C77578D}"/>
                </a:ext>
              </a:extLst>
            </p:cNvPr>
            <p:cNvSpPr>
              <a:spLocks noEditPoints="1"/>
            </p:cNvSpPr>
            <p:nvPr/>
          </p:nvSpPr>
          <p:spPr bwMode="auto">
            <a:xfrm>
              <a:off x="8283575" y="3267075"/>
              <a:ext cx="541338" cy="539750"/>
            </a:xfrm>
            <a:custGeom>
              <a:avLst/>
              <a:gdLst>
                <a:gd name="T0" fmla="*/ 85 w 170"/>
                <a:gd name="T1" fmla="*/ 0 h 169"/>
                <a:gd name="T2" fmla="*/ 0 w 170"/>
                <a:gd name="T3" fmla="*/ 85 h 169"/>
                <a:gd name="T4" fmla="*/ 85 w 170"/>
                <a:gd name="T5" fmla="*/ 169 h 169"/>
                <a:gd name="T6" fmla="*/ 170 w 170"/>
                <a:gd name="T7" fmla="*/ 85 h 169"/>
                <a:gd name="T8" fmla="*/ 85 w 170"/>
                <a:gd name="T9" fmla="*/ 0 h 169"/>
                <a:gd name="T10" fmla="*/ 85 w 170"/>
                <a:gd name="T11" fmla="*/ 162 h 169"/>
                <a:gd name="T12" fmla="*/ 7 w 170"/>
                <a:gd name="T13" fmla="*/ 85 h 169"/>
                <a:gd name="T14" fmla="*/ 85 w 170"/>
                <a:gd name="T15" fmla="*/ 7 h 169"/>
                <a:gd name="T16" fmla="*/ 162 w 170"/>
                <a:gd name="T17" fmla="*/ 85 h 169"/>
                <a:gd name="T18" fmla="*/ 85 w 170"/>
                <a:gd name="T19"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69">
                  <a:moveTo>
                    <a:pt x="85" y="0"/>
                  </a:moveTo>
                  <a:cubicBezTo>
                    <a:pt x="38" y="0"/>
                    <a:pt x="0" y="38"/>
                    <a:pt x="0" y="85"/>
                  </a:cubicBezTo>
                  <a:cubicBezTo>
                    <a:pt x="0" y="131"/>
                    <a:pt x="38" y="169"/>
                    <a:pt x="85" y="169"/>
                  </a:cubicBezTo>
                  <a:cubicBezTo>
                    <a:pt x="131" y="169"/>
                    <a:pt x="170" y="131"/>
                    <a:pt x="170" y="85"/>
                  </a:cubicBezTo>
                  <a:cubicBezTo>
                    <a:pt x="170" y="38"/>
                    <a:pt x="131" y="0"/>
                    <a:pt x="85" y="0"/>
                  </a:cubicBezTo>
                  <a:close/>
                  <a:moveTo>
                    <a:pt x="85" y="162"/>
                  </a:moveTo>
                  <a:cubicBezTo>
                    <a:pt x="42" y="162"/>
                    <a:pt x="7" y="127"/>
                    <a:pt x="7" y="85"/>
                  </a:cubicBezTo>
                  <a:cubicBezTo>
                    <a:pt x="7" y="42"/>
                    <a:pt x="42" y="7"/>
                    <a:pt x="85" y="7"/>
                  </a:cubicBezTo>
                  <a:cubicBezTo>
                    <a:pt x="127" y="7"/>
                    <a:pt x="162" y="42"/>
                    <a:pt x="162" y="85"/>
                  </a:cubicBezTo>
                  <a:cubicBezTo>
                    <a:pt x="162" y="127"/>
                    <a:pt x="127"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5" name="Freeform 63">
              <a:extLst>
                <a:ext uri="{FF2B5EF4-FFF2-40B4-BE49-F238E27FC236}">
                  <a16:creationId xmlns:a16="http://schemas.microsoft.com/office/drawing/2014/main" id="{D0239942-207A-7F2C-623B-518FAA434A1B}"/>
                </a:ext>
              </a:extLst>
            </p:cNvPr>
            <p:cNvSpPr>
              <a:spLocks/>
            </p:cNvSpPr>
            <p:nvPr/>
          </p:nvSpPr>
          <p:spPr bwMode="auto">
            <a:xfrm>
              <a:off x="8542338" y="3340100"/>
              <a:ext cx="133350" cy="207963"/>
            </a:xfrm>
            <a:custGeom>
              <a:avLst/>
              <a:gdLst>
                <a:gd name="T0" fmla="*/ 38 w 42"/>
                <a:gd name="T1" fmla="*/ 58 h 65"/>
                <a:gd name="T2" fmla="*/ 7 w 42"/>
                <a:gd name="T3" fmla="*/ 58 h 65"/>
                <a:gd name="T4" fmla="*/ 7 w 42"/>
                <a:gd name="T5" fmla="*/ 4 h 65"/>
                <a:gd name="T6" fmla="*/ 4 w 42"/>
                <a:gd name="T7" fmla="*/ 0 h 65"/>
                <a:gd name="T8" fmla="*/ 0 w 42"/>
                <a:gd name="T9" fmla="*/ 4 h 65"/>
                <a:gd name="T10" fmla="*/ 0 w 42"/>
                <a:gd name="T11" fmla="*/ 62 h 65"/>
                <a:gd name="T12" fmla="*/ 4 w 42"/>
                <a:gd name="T13" fmla="*/ 65 h 65"/>
                <a:gd name="T14" fmla="*/ 38 w 42"/>
                <a:gd name="T15" fmla="*/ 65 h 65"/>
                <a:gd name="T16" fmla="*/ 42 w 42"/>
                <a:gd name="T17" fmla="*/ 62 h 65"/>
                <a:gd name="T18" fmla="*/ 38 w 42"/>
                <a:gd name="T19"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65">
                  <a:moveTo>
                    <a:pt x="38" y="58"/>
                  </a:moveTo>
                  <a:cubicBezTo>
                    <a:pt x="7" y="58"/>
                    <a:pt x="7" y="58"/>
                    <a:pt x="7" y="58"/>
                  </a:cubicBezTo>
                  <a:cubicBezTo>
                    <a:pt x="7" y="4"/>
                    <a:pt x="7" y="4"/>
                    <a:pt x="7" y="4"/>
                  </a:cubicBezTo>
                  <a:cubicBezTo>
                    <a:pt x="7" y="2"/>
                    <a:pt x="6" y="0"/>
                    <a:pt x="4" y="0"/>
                  </a:cubicBezTo>
                  <a:cubicBezTo>
                    <a:pt x="2" y="0"/>
                    <a:pt x="0" y="2"/>
                    <a:pt x="0" y="4"/>
                  </a:cubicBezTo>
                  <a:cubicBezTo>
                    <a:pt x="0" y="62"/>
                    <a:pt x="0" y="62"/>
                    <a:pt x="0" y="62"/>
                  </a:cubicBezTo>
                  <a:cubicBezTo>
                    <a:pt x="0" y="63"/>
                    <a:pt x="2" y="65"/>
                    <a:pt x="4" y="65"/>
                  </a:cubicBezTo>
                  <a:cubicBezTo>
                    <a:pt x="38" y="65"/>
                    <a:pt x="38" y="65"/>
                    <a:pt x="38" y="65"/>
                  </a:cubicBezTo>
                  <a:cubicBezTo>
                    <a:pt x="40" y="65"/>
                    <a:pt x="42" y="64"/>
                    <a:pt x="42" y="62"/>
                  </a:cubicBezTo>
                  <a:cubicBezTo>
                    <a:pt x="42" y="60"/>
                    <a:pt x="40" y="58"/>
                    <a:pt x="3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56" name="Group 55">
            <a:extLst>
              <a:ext uri="{FF2B5EF4-FFF2-40B4-BE49-F238E27FC236}">
                <a16:creationId xmlns:a16="http://schemas.microsoft.com/office/drawing/2014/main" id="{4A8B1588-9561-BF12-5852-380EDAF95A24}"/>
              </a:ext>
              <a:ext uri="{C183D7F6-B498-43B3-948B-1728B52AA6E4}">
                <adec:decorative xmlns:adec="http://schemas.microsoft.com/office/drawing/2017/decorative" val="1"/>
              </a:ext>
            </a:extLst>
          </p:cNvPr>
          <p:cNvGrpSpPr>
            <a:grpSpLocks noChangeAspect="1"/>
          </p:cNvGrpSpPr>
          <p:nvPr/>
        </p:nvGrpSpPr>
        <p:grpSpPr>
          <a:xfrm>
            <a:off x="583980" y="2306654"/>
            <a:ext cx="342644" cy="382270"/>
            <a:chOff x="6142038" y="3257550"/>
            <a:chExt cx="466725" cy="520701"/>
          </a:xfrm>
          <a:solidFill>
            <a:srgbClr val="7F0D82"/>
          </a:solidFill>
        </p:grpSpPr>
        <p:sp>
          <p:nvSpPr>
            <p:cNvPr id="57" name="Freeform 89">
              <a:extLst>
                <a:ext uri="{FF2B5EF4-FFF2-40B4-BE49-F238E27FC236}">
                  <a16:creationId xmlns:a16="http://schemas.microsoft.com/office/drawing/2014/main" id="{1DD27282-C7AE-0DF0-47D4-40141D7A5EFC}"/>
                </a:ext>
              </a:extLst>
            </p:cNvPr>
            <p:cNvSpPr>
              <a:spLocks/>
            </p:cNvSpPr>
            <p:nvPr/>
          </p:nvSpPr>
          <p:spPr bwMode="auto">
            <a:xfrm>
              <a:off x="6305550" y="3713163"/>
              <a:ext cx="139700" cy="22225"/>
            </a:xfrm>
            <a:custGeom>
              <a:avLst/>
              <a:gdLst>
                <a:gd name="T0" fmla="*/ 41 w 44"/>
                <a:gd name="T1" fmla="*/ 0 h 7"/>
                <a:gd name="T2" fmla="*/ 4 w 44"/>
                <a:gd name="T3" fmla="*/ 0 h 7"/>
                <a:gd name="T4" fmla="*/ 0 w 44"/>
                <a:gd name="T5" fmla="*/ 3 h 7"/>
                <a:gd name="T6" fmla="*/ 0 w 44"/>
                <a:gd name="T7" fmla="*/ 4 h 7"/>
                <a:gd name="T8" fmla="*/ 4 w 44"/>
                <a:gd name="T9" fmla="*/ 7 h 7"/>
                <a:gd name="T10" fmla="*/ 41 w 44"/>
                <a:gd name="T11" fmla="*/ 7 h 7"/>
                <a:gd name="T12" fmla="*/ 44 w 44"/>
                <a:gd name="T13" fmla="*/ 4 h 7"/>
                <a:gd name="T14" fmla="*/ 44 w 44"/>
                <a:gd name="T15" fmla="*/ 3 h 7"/>
                <a:gd name="T16" fmla="*/ 41 w 4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
                  <a:moveTo>
                    <a:pt x="41" y="0"/>
                  </a:moveTo>
                  <a:cubicBezTo>
                    <a:pt x="4" y="0"/>
                    <a:pt x="4" y="0"/>
                    <a:pt x="4" y="0"/>
                  </a:cubicBezTo>
                  <a:cubicBezTo>
                    <a:pt x="2" y="0"/>
                    <a:pt x="0" y="2"/>
                    <a:pt x="0" y="3"/>
                  </a:cubicBezTo>
                  <a:cubicBezTo>
                    <a:pt x="0" y="4"/>
                    <a:pt x="0" y="4"/>
                    <a:pt x="0" y="4"/>
                  </a:cubicBezTo>
                  <a:cubicBezTo>
                    <a:pt x="0" y="5"/>
                    <a:pt x="2" y="7"/>
                    <a:pt x="4" y="7"/>
                  </a:cubicBezTo>
                  <a:cubicBezTo>
                    <a:pt x="41" y="7"/>
                    <a:pt x="41" y="7"/>
                    <a:pt x="41" y="7"/>
                  </a:cubicBezTo>
                  <a:cubicBezTo>
                    <a:pt x="42" y="7"/>
                    <a:pt x="44" y="5"/>
                    <a:pt x="44" y="4"/>
                  </a:cubicBezTo>
                  <a:cubicBezTo>
                    <a:pt x="44" y="3"/>
                    <a:pt x="44" y="3"/>
                    <a:pt x="44" y="3"/>
                  </a:cubicBezTo>
                  <a:cubicBezTo>
                    <a:pt x="44" y="2"/>
                    <a:pt x="42"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8" name="Freeform 90">
              <a:extLst>
                <a:ext uri="{FF2B5EF4-FFF2-40B4-BE49-F238E27FC236}">
                  <a16:creationId xmlns:a16="http://schemas.microsoft.com/office/drawing/2014/main" id="{35948D31-5128-91E4-8F36-62D1482CB808}"/>
                </a:ext>
              </a:extLst>
            </p:cNvPr>
            <p:cNvSpPr>
              <a:spLocks/>
            </p:cNvSpPr>
            <p:nvPr/>
          </p:nvSpPr>
          <p:spPr bwMode="auto">
            <a:xfrm>
              <a:off x="6321425" y="3754438"/>
              <a:ext cx="107950" cy="23813"/>
            </a:xfrm>
            <a:custGeom>
              <a:avLst/>
              <a:gdLst>
                <a:gd name="T0" fmla="*/ 31 w 34"/>
                <a:gd name="T1" fmla="*/ 0 h 7"/>
                <a:gd name="T2" fmla="*/ 3 w 34"/>
                <a:gd name="T3" fmla="*/ 0 h 7"/>
                <a:gd name="T4" fmla="*/ 0 w 34"/>
                <a:gd name="T5" fmla="*/ 3 h 7"/>
                <a:gd name="T6" fmla="*/ 0 w 34"/>
                <a:gd name="T7" fmla="*/ 4 h 7"/>
                <a:gd name="T8" fmla="*/ 3 w 34"/>
                <a:gd name="T9" fmla="*/ 7 h 7"/>
                <a:gd name="T10" fmla="*/ 31 w 34"/>
                <a:gd name="T11" fmla="*/ 7 h 7"/>
                <a:gd name="T12" fmla="*/ 34 w 34"/>
                <a:gd name="T13" fmla="*/ 4 h 7"/>
                <a:gd name="T14" fmla="*/ 34 w 34"/>
                <a:gd name="T15" fmla="*/ 3 h 7"/>
                <a:gd name="T16" fmla="*/ 31 w 3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
                  <a:moveTo>
                    <a:pt x="31" y="0"/>
                  </a:moveTo>
                  <a:cubicBezTo>
                    <a:pt x="3" y="0"/>
                    <a:pt x="3" y="0"/>
                    <a:pt x="3" y="0"/>
                  </a:cubicBezTo>
                  <a:cubicBezTo>
                    <a:pt x="1" y="0"/>
                    <a:pt x="0" y="1"/>
                    <a:pt x="0" y="3"/>
                  </a:cubicBezTo>
                  <a:cubicBezTo>
                    <a:pt x="0" y="4"/>
                    <a:pt x="0" y="4"/>
                    <a:pt x="0" y="4"/>
                  </a:cubicBezTo>
                  <a:cubicBezTo>
                    <a:pt x="0" y="5"/>
                    <a:pt x="1" y="7"/>
                    <a:pt x="3" y="7"/>
                  </a:cubicBezTo>
                  <a:cubicBezTo>
                    <a:pt x="31" y="7"/>
                    <a:pt x="31" y="7"/>
                    <a:pt x="31" y="7"/>
                  </a:cubicBezTo>
                  <a:cubicBezTo>
                    <a:pt x="33" y="7"/>
                    <a:pt x="34" y="5"/>
                    <a:pt x="34" y="4"/>
                  </a:cubicBezTo>
                  <a:cubicBezTo>
                    <a:pt x="34" y="3"/>
                    <a:pt x="34" y="3"/>
                    <a:pt x="34" y="3"/>
                  </a:cubicBezTo>
                  <a:cubicBezTo>
                    <a:pt x="34" y="1"/>
                    <a:pt x="33"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9" name="Freeform 91">
              <a:extLst>
                <a:ext uri="{FF2B5EF4-FFF2-40B4-BE49-F238E27FC236}">
                  <a16:creationId xmlns:a16="http://schemas.microsoft.com/office/drawing/2014/main" id="{FB6760BD-2E04-6F13-1F81-27FE337EE2C0}"/>
                </a:ext>
              </a:extLst>
            </p:cNvPr>
            <p:cNvSpPr>
              <a:spLocks noEditPoints="1"/>
            </p:cNvSpPr>
            <p:nvPr/>
          </p:nvSpPr>
          <p:spPr bwMode="auto">
            <a:xfrm>
              <a:off x="6224588" y="3346450"/>
              <a:ext cx="300038" cy="350838"/>
            </a:xfrm>
            <a:custGeom>
              <a:avLst/>
              <a:gdLst>
                <a:gd name="T0" fmla="*/ 47 w 94"/>
                <a:gd name="T1" fmla="*/ 0 h 110"/>
                <a:gd name="T2" fmla="*/ 0 w 94"/>
                <a:gd name="T3" fmla="*/ 47 h 110"/>
                <a:gd name="T4" fmla="*/ 9 w 94"/>
                <a:gd name="T5" fmla="*/ 74 h 110"/>
                <a:gd name="T6" fmla="*/ 24 w 94"/>
                <a:gd name="T7" fmla="*/ 107 h 110"/>
                <a:gd name="T8" fmla="*/ 27 w 94"/>
                <a:gd name="T9" fmla="*/ 110 h 110"/>
                <a:gd name="T10" fmla="*/ 67 w 94"/>
                <a:gd name="T11" fmla="*/ 110 h 110"/>
                <a:gd name="T12" fmla="*/ 70 w 94"/>
                <a:gd name="T13" fmla="*/ 107 h 110"/>
                <a:gd name="T14" fmla="*/ 85 w 94"/>
                <a:gd name="T15" fmla="*/ 75 h 110"/>
                <a:gd name="T16" fmla="*/ 94 w 94"/>
                <a:gd name="T17" fmla="*/ 47 h 110"/>
                <a:gd name="T18" fmla="*/ 47 w 94"/>
                <a:gd name="T19" fmla="*/ 0 h 110"/>
                <a:gd name="T20" fmla="*/ 80 w 94"/>
                <a:gd name="T21" fmla="*/ 71 h 110"/>
                <a:gd name="T22" fmla="*/ 80 w 94"/>
                <a:gd name="T23" fmla="*/ 71 h 110"/>
                <a:gd name="T24" fmla="*/ 65 w 94"/>
                <a:gd name="T25" fmla="*/ 103 h 110"/>
                <a:gd name="T26" fmla="*/ 65 w 94"/>
                <a:gd name="T27" fmla="*/ 103 h 110"/>
                <a:gd name="T28" fmla="*/ 29 w 94"/>
                <a:gd name="T29" fmla="*/ 103 h 110"/>
                <a:gd name="T30" fmla="*/ 29 w 94"/>
                <a:gd name="T31" fmla="*/ 103 h 110"/>
                <a:gd name="T32" fmla="*/ 14 w 94"/>
                <a:gd name="T33" fmla="*/ 71 h 110"/>
                <a:gd name="T34" fmla="*/ 14 w 94"/>
                <a:gd name="T35" fmla="*/ 71 h 110"/>
                <a:gd name="T36" fmla="*/ 6 w 94"/>
                <a:gd name="T37" fmla="*/ 47 h 110"/>
                <a:gd name="T38" fmla="*/ 47 w 94"/>
                <a:gd name="T39" fmla="*/ 6 h 110"/>
                <a:gd name="T40" fmla="*/ 88 w 94"/>
                <a:gd name="T41" fmla="*/ 47 h 110"/>
                <a:gd name="T42" fmla="*/ 80 w 94"/>
                <a:gd name="T4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0">
                  <a:moveTo>
                    <a:pt x="47" y="0"/>
                  </a:moveTo>
                  <a:cubicBezTo>
                    <a:pt x="21" y="0"/>
                    <a:pt x="0" y="21"/>
                    <a:pt x="0" y="47"/>
                  </a:cubicBezTo>
                  <a:cubicBezTo>
                    <a:pt x="0" y="57"/>
                    <a:pt x="3" y="66"/>
                    <a:pt x="9" y="74"/>
                  </a:cubicBezTo>
                  <a:cubicBezTo>
                    <a:pt x="18" y="88"/>
                    <a:pt x="22" y="98"/>
                    <a:pt x="24" y="107"/>
                  </a:cubicBezTo>
                  <a:cubicBezTo>
                    <a:pt x="24" y="108"/>
                    <a:pt x="26" y="110"/>
                    <a:pt x="27" y="110"/>
                  </a:cubicBezTo>
                  <a:cubicBezTo>
                    <a:pt x="67" y="110"/>
                    <a:pt x="67" y="110"/>
                    <a:pt x="67" y="110"/>
                  </a:cubicBezTo>
                  <a:cubicBezTo>
                    <a:pt x="68" y="110"/>
                    <a:pt x="70" y="108"/>
                    <a:pt x="70" y="107"/>
                  </a:cubicBezTo>
                  <a:cubicBezTo>
                    <a:pt x="72" y="98"/>
                    <a:pt x="76" y="88"/>
                    <a:pt x="85" y="75"/>
                  </a:cubicBezTo>
                  <a:cubicBezTo>
                    <a:pt x="91" y="66"/>
                    <a:pt x="94" y="57"/>
                    <a:pt x="94" y="47"/>
                  </a:cubicBezTo>
                  <a:cubicBezTo>
                    <a:pt x="94" y="21"/>
                    <a:pt x="73" y="0"/>
                    <a:pt x="47" y="0"/>
                  </a:cubicBezTo>
                  <a:close/>
                  <a:moveTo>
                    <a:pt x="80" y="71"/>
                  </a:moveTo>
                  <a:cubicBezTo>
                    <a:pt x="80" y="71"/>
                    <a:pt x="80" y="71"/>
                    <a:pt x="80" y="71"/>
                  </a:cubicBezTo>
                  <a:cubicBezTo>
                    <a:pt x="72" y="84"/>
                    <a:pt x="67" y="94"/>
                    <a:pt x="65" y="103"/>
                  </a:cubicBezTo>
                  <a:cubicBezTo>
                    <a:pt x="65" y="103"/>
                    <a:pt x="65" y="103"/>
                    <a:pt x="65" y="103"/>
                  </a:cubicBezTo>
                  <a:cubicBezTo>
                    <a:pt x="29" y="103"/>
                    <a:pt x="29" y="103"/>
                    <a:pt x="29" y="103"/>
                  </a:cubicBezTo>
                  <a:cubicBezTo>
                    <a:pt x="29" y="103"/>
                    <a:pt x="29" y="103"/>
                    <a:pt x="29" y="103"/>
                  </a:cubicBezTo>
                  <a:cubicBezTo>
                    <a:pt x="27" y="94"/>
                    <a:pt x="22" y="84"/>
                    <a:pt x="14" y="71"/>
                  </a:cubicBezTo>
                  <a:cubicBezTo>
                    <a:pt x="14" y="71"/>
                    <a:pt x="14" y="71"/>
                    <a:pt x="14" y="71"/>
                  </a:cubicBezTo>
                  <a:cubicBezTo>
                    <a:pt x="9" y="64"/>
                    <a:pt x="6" y="55"/>
                    <a:pt x="6" y="47"/>
                  </a:cubicBezTo>
                  <a:cubicBezTo>
                    <a:pt x="6" y="24"/>
                    <a:pt x="24" y="6"/>
                    <a:pt x="47" y="6"/>
                  </a:cubicBezTo>
                  <a:cubicBezTo>
                    <a:pt x="70" y="6"/>
                    <a:pt x="88" y="24"/>
                    <a:pt x="88" y="47"/>
                  </a:cubicBezTo>
                  <a:cubicBezTo>
                    <a:pt x="88" y="55"/>
                    <a:pt x="85" y="64"/>
                    <a:pt x="80"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4" name="Freeform 92">
              <a:extLst>
                <a:ext uri="{FF2B5EF4-FFF2-40B4-BE49-F238E27FC236}">
                  <a16:creationId xmlns:a16="http://schemas.microsoft.com/office/drawing/2014/main" id="{2AC422C7-49FE-CF1B-FF4D-EC2BEC44F26F}"/>
                </a:ext>
              </a:extLst>
            </p:cNvPr>
            <p:cNvSpPr>
              <a:spLocks/>
            </p:cNvSpPr>
            <p:nvPr/>
          </p:nvSpPr>
          <p:spPr bwMode="auto">
            <a:xfrm>
              <a:off x="6365875" y="3257550"/>
              <a:ext cx="19050" cy="50800"/>
            </a:xfrm>
            <a:custGeom>
              <a:avLst/>
              <a:gdLst>
                <a:gd name="T0" fmla="*/ 3 w 6"/>
                <a:gd name="T1" fmla="*/ 16 h 16"/>
                <a:gd name="T2" fmla="*/ 6 w 6"/>
                <a:gd name="T3" fmla="*/ 14 h 16"/>
                <a:gd name="T4" fmla="*/ 6 w 6"/>
                <a:gd name="T5" fmla="*/ 2 h 16"/>
                <a:gd name="T6" fmla="*/ 3 w 6"/>
                <a:gd name="T7" fmla="*/ 0 h 16"/>
                <a:gd name="T8" fmla="*/ 0 w 6"/>
                <a:gd name="T9" fmla="*/ 2 h 16"/>
                <a:gd name="T10" fmla="*/ 0 w 6"/>
                <a:gd name="T11" fmla="*/ 14 h 16"/>
                <a:gd name="T12" fmla="*/ 3 w 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3" y="16"/>
                  </a:moveTo>
                  <a:cubicBezTo>
                    <a:pt x="5" y="16"/>
                    <a:pt x="6" y="15"/>
                    <a:pt x="6" y="14"/>
                  </a:cubicBezTo>
                  <a:cubicBezTo>
                    <a:pt x="6" y="2"/>
                    <a:pt x="6" y="2"/>
                    <a:pt x="6" y="2"/>
                  </a:cubicBezTo>
                  <a:cubicBezTo>
                    <a:pt x="6" y="1"/>
                    <a:pt x="5" y="0"/>
                    <a:pt x="3" y="0"/>
                  </a:cubicBezTo>
                  <a:cubicBezTo>
                    <a:pt x="2" y="0"/>
                    <a:pt x="0" y="1"/>
                    <a:pt x="0" y="2"/>
                  </a:cubicBezTo>
                  <a:cubicBezTo>
                    <a:pt x="0" y="14"/>
                    <a:pt x="0" y="14"/>
                    <a:pt x="0" y="14"/>
                  </a:cubicBezTo>
                  <a:cubicBezTo>
                    <a:pt x="0" y="15"/>
                    <a:pt x="2"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5" name="Freeform 93">
              <a:extLst>
                <a:ext uri="{FF2B5EF4-FFF2-40B4-BE49-F238E27FC236}">
                  <a16:creationId xmlns:a16="http://schemas.microsoft.com/office/drawing/2014/main" id="{89487D59-6E59-EEE0-8F6A-34E1C32B5CDE}"/>
                </a:ext>
              </a:extLst>
            </p:cNvPr>
            <p:cNvSpPr>
              <a:spLocks/>
            </p:cNvSpPr>
            <p:nvPr/>
          </p:nvSpPr>
          <p:spPr bwMode="auto">
            <a:xfrm>
              <a:off x="6477000" y="3298825"/>
              <a:ext cx="41275" cy="47625"/>
            </a:xfrm>
            <a:custGeom>
              <a:avLst/>
              <a:gdLst>
                <a:gd name="T0" fmla="*/ 5 w 13"/>
                <a:gd name="T1" fmla="*/ 13 h 15"/>
                <a:gd name="T2" fmla="*/ 12 w 13"/>
                <a:gd name="T3" fmla="*/ 4 h 15"/>
                <a:gd name="T4" fmla="*/ 11 w 13"/>
                <a:gd name="T5" fmla="*/ 0 h 15"/>
                <a:gd name="T6" fmla="*/ 10 w 13"/>
                <a:gd name="T7" fmla="*/ 0 h 15"/>
                <a:gd name="T8" fmla="*/ 8 w 13"/>
                <a:gd name="T9" fmla="*/ 1 h 15"/>
                <a:gd name="T10" fmla="*/ 1 w 13"/>
                <a:gd name="T11" fmla="*/ 10 h 15"/>
                <a:gd name="T12" fmla="*/ 2 w 13"/>
                <a:gd name="T13" fmla="*/ 14 h 15"/>
                <a:gd name="T14" fmla="*/ 5 w 13"/>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5" y="13"/>
                  </a:moveTo>
                  <a:cubicBezTo>
                    <a:pt x="12" y="4"/>
                    <a:pt x="12" y="4"/>
                    <a:pt x="12" y="4"/>
                  </a:cubicBezTo>
                  <a:cubicBezTo>
                    <a:pt x="13" y="3"/>
                    <a:pt x="12" y="1"/>
                    <a:pt x="11" y="0"/>
                  </a:cubicBezTo>
                  <a:cubicBezTo>
                    <a:pt x="11" y="0"/>
                    <a:pt x="10" y="0"/>
                    <a:pt x="10" y="0"/>
                  </a:cubicBezTo>
                  <a:cubicBezTo>
                    <a:pt x="9" y="0"/>
                    <a:pt x="8" y="0"/>
                    <a:pt x="8" y="1"/>
                  </a:cubicBezTo>
                  <a:cubicBezTo>
                    <a:pt x="1" y="10"/>
                    <a:pt x="1" y="10"/>
                    <a:pt x="1" y="10"/>
                  </a:cubicBezTo>
                  <a:cubicBezTo>
                    <a:pt x="0" y="11"/>
                    <a:pt x="0" y="13"/>
                    <a:pt x="2" y="14"/>
                  </a:cubicBezTo>
                  <a:cubicBezTo>
                    <a:pt x="3" y="15"/>
                    <a:pt x="5" y="14"/>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6" name="Freeform 94">
              <a:extLst>
                <a:ext uri="{FF2B5EF4-FFF2-40B4-BE49-F238E27FC236}">
                  <a16:creationId xmlns:a16="http://schemas.microsoft.com/office/drawing/2014/main" id="{6AE9C722-A304-88C7-27F3-0E2FE13D6CBE}"/>
                </a:ext>
              </a:extLst>
            </p:cNvPr>
            <p:cNvSpPr>
              <a:spLocks/>
            </p:cNvSpPr>
            <p:nvPr/>
          </p:nvSpPr>
          <p:spPr bwMode="auto">
            <a:xfrm>
              <a:off x="6550025" y="3409950"/>
              <a:ext cx="50800" cy="28575"/>
            </a:xfrm>
            <a:custGeom>
              <a:avLst/>
              <a:gdLst>
                <a:gd name="T0" fmla="*/ 4 w 16"/>
                <a:gd name="T1" fmla="*/ 9 h 9"/>
                <a:gd name="T2" fmla="*/ 14 w 16"/>
                <a:gd name="T3" fmla="*/ 5 h 9"/>
                <a:gd name="T4" fmla="*/ 16 w 16"/>
                <a:gd name="T5" fmla="*/ 1 h 9"/>
                <a:gd name="T6" fmla="*/ 13 w 16"/>
                <a:gd name="T7" fmla="*/ 0 h 9"/>
                <a:gd name="T8" fmla="*/ 12 w 16"/>
                <a:gd name="T9" fmla="*/ 0 h 9"/>
                <a:gd name="T10" fmla="*/ 2 w 16"/>
                <a:gd name="T11" fmla="*/ 4 h 9"/>
                <a:gd name="T12" fmla="*/ 0 w 16"/>
                <a:gd name="T13" fmla="*/ 5 h 9"/>
                <a:gd name="T14" fmla="*/ 0 w 16"/>
                <a:gd name="T15" fmla="*/ 7 h 9"/>
                <a:gd name="T16" fmla="*/ 4 w 1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4" y="9"/>
                  </a:moveTo>
                  <a:cubicBezTo>
                    <a:pt x="14" y="5"/>
                    <a:pt x="14" y="5"/>
                    <a:pt x="14" y="5"/>
                  </a:cubicBezTo>
                  <a:cubicBezTo>
                    <a:pt x="16" y="4"/>
                    <a:pt x="16" y="3"/>
                    <a:pt x="16" y="1"/>
                  </a:cubicBezTo>
                  <a:cubicBezTo>
                    <a:pt x="15" y="0"/>
                    <a:pt x="14" y="0"/>
                    <a:pt x="13" y="0"/>
                  </a:cubicBezTo>
                  <a:cubicBezTo>
                    <a:pt x="13" y="0"/>
                    <a:pt x="13" y="0"/>
                    <a:pt x="12" y="0"/>
                  </a:cubicBezTo>
                  <a:cubicBezTo>
                    <a:pt x="2" y="4"/>
                    <a:pt x="2" y="4"/>
                    <a:pt x="2" y="4"/>
                  </a:cubicBezTo>
                  <a:cubicBezTo>
                    <a:pt x="1" y="4"/>
                    <a:pt x="0" y="4"/>
                    <a:pt x="0" y="5"/>
                  </a:cubicBezTo>
                  <a:cubicBezTo>
                    <a:pt x="0" y="6"/>
                    <a:pt x="0" y="6"/>
                    <a:pt x="0" y="7"/>
                  </a:cubicBezTo>
                  <a:cubicBezTo>
                    <a:pt x="1" y="8"/>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7" name="Freeform 95">
              <a:extLst>
                <a:ext uri="{FF2B5EF4-FFF2-40B4-BE49-F238E27FC236}">
                  <a16:creationId xmlns:a16="http://schemas.microsoft.com/office/drawing/2014/main" id="{C01F2E5D-29A1-8592-BBA3-2E918802A452}"/>
                </a:ext>
              </a:extLst>
            </p:cNvPr>
            <p:cNvSpPr>
              <a:spLocks/>
            </p:cNvSpPr>
            <p:nvPr/>
          </p:nvSpPr>
          <p:spPr bwMode="auto">
            <a:xfrm>
              <a:off x="6553200" y="3538538"/>
              <a:ext cx="55563" cy="28575"/>
            </a:xfrm>
            <a:custGeom>
              <a:avLst/>
              <a:gdLst>
                <a:gd name="T0" fmla="*/ 15 w 17"/>
                <a:gd name="T1" fmla="*/ 3 h 9"/>
                <a:gd name="T2" fmla="*/ 4 w 17"/>
                <a:gd name="T3" fmla="*/ 1 h 9"/>
                <a:gd name="T4" fmla="*/ 3 w 17"/>
                <a:gd name="T5" fmla="*/ 0 h 9"/>
                <a:gd name="T6" fmla="*/ 0 w 17"/>
                <a:gd name="T7" fmla="*/ 2 h 9"/>
                <a:gd name="T8" fmla="*/ 1 w 17"/>
                <a:gd name="T9" fmla="*/ 4 h 9"/>
                <a:gd name="T10" fmla="*/ 2 w 17"/>
                <a:gd name="T11" fmla="*/ 6 h 9"/>
                <a:gd name="T12" fmla="*/ 13 w 17"/>
                <a:gd name="T13" fmla="*/ 9 h 9"/>
                <a:gd name="T14" fmla="*/ 17 w 17"/>
                <a:gd name="T15" fmla="*/ 7 h 9"/>
                <a:gd name="T16" fmla="*/ 16 w 17"/>
                <a:gd name="T17" fmla="*/ 5 h 9"/>
                <a:gd name="T18" fmla="*/ 15 w 17"/>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5" y="3"/>
                  </a:moveTo>
                  <a:cubicBezTo>
                    <a:pt x="4" y="1"/>
                    <a:pt x="4" y="1"/>
                    <a:pt x="4" y="1"/>
                  </a:cubicBezTo>
                  <a:cubicBezTo>
                    <a:pt x="4" y="0"/>
                    <a:pt x="3" y="0"/>
                    <a:pt x="3" y="0"/>
                  </a:cubicBezTo>
                  <a:cubicBezTo>
                    <a:pt x="2" y="0"/>
                    <a:pt x="1" y="1"/>
                    <a:pt x="0" y="2"/>
                  </a:cubicBezTo>
                  <a:cubicBezTo>
                    <a:pt x="0" y="3"/>
                    <a:pt x="0" y="4"/>
                    <a:pt x="1" y="4"/>
                  </a:cubicBezTo>
                  <a:cubicBezTo>
                    <a:pt x="1" y="5"/>
                    <a:pt x="2" y="6"/>
                    <a:pt x="2" y="6"/>
                  </a:cubicBezTo>
                  <a:cubicBezTo>
                    <a:pt x="13" y="9"/>
                    <a:pt x="13" y="9"/>
                    <a:pt x="13" y="9"/>
                  </a:cubicBezTo>
                  <a:cubicBezTo>
                    <a:pt x="15" y="9"/>
                    <a:pt x="16" y="8"/>
                    <a:pt x="17" y="7"/>
                  </a:cubicBezTo>
                  <a:cubicBezTo>
                    <a:pt x="17" y="6"/>
                    <a:pt x="17" y="5"/>
                    <a:pt x="16" y="5"/>
                  </a:cubicBezTo>
                  <a:cubicBezTo>
                    <a:pt x="16" y="4"/>
                    <a:pt x="15" y="4"/>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8" name="Freeform 96">
              <a:extLst>
                <a:ext uri="{FF2B5EF4-FFF2-40B4-BE49-F238E27FC236}">
                  <a16:creationId xmlns:a16="http://schemas.microsoft.com/office/drawing/2014/main" id="{C8404AF0-540C-5C4A-DB84-B84E22DFC1C4}"/>
                </a:ext>
              </a:extLst>
            </p:cNvPr>
            <p:cNvSpPr>
              <a:spLocks/>
            </p:cNvSpPr>
            <p:nvPr/>
          </p:nvSpPr>
          <p:spPr bwMode="auto">
            <a:xfrm>
              <a:off x="6230938" y="3295650"/>
              <a:ext cx="41275" cy="47625"/>
            </a:xfrm>
            <a:custGeom>
              <a:avLst/>
              <a:gdLst>
                <a:gd name="T0" fmla="*/ 8 w 13"/>
                <a:gd name="T1" fmla="*/ 14 h 15"/>
                <a:gd name="T2" fmla="*/ 11 w 13"/>
                <a:gd name="T3" fmla="*/ 15 h 15"/>
                <a:gd name="T4" fmla="*/ 12 w 13"/>
                <a:gd name="T5" fmla="*/ 11 h 15"/>
                <a:gd name="T6" fmla="*/ 5 w 13"/>
                <a:gd name="T7" fmla="*/ 2 h 15"/>
                <a:gd name="T8" fmla="*/ 2 w 13"/>
                <a:gd name="T9" fmla="*/ 1 h 15"/>
                <a:gd name="T10" fmla="*/ 1 w 13"/>
                <a:gd name="T11" fmla="*/ 5 h 15"/>
                <a:gd name="T12" fmla="*/ 8 w 13"/>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8" y="14"/>
                  </a:moveTo>
                  <a:cubicBezTo>
                    <a:pt x="8" y="15"/>
                    <a:pt x="10" y="15"/>
                    <a:pt x="11" y="15"/>
                  </a:cubicBezTo>
                  <a:cubicBezTo>
                    <a:pt x="13" y="14"/>
                    <a:pt x="13" y="12"/>
                    <a:pt x="12" y="11"/>
                  </a:cubicBezTo>
                  <a:cubicBezTo>
                    <a:pt x="5" y="2"/>
                    <a:pt x="5" y="2"/>
                    <a:pt x="5" y="2"/>
                  </a:cubicBezTo>
                  <a:cubicBezTo>
                    <a:pt x="5" y="0"/>
                    <a:pt x="3" y="0"/>
                    <a:pt x="2" y="1"/>
                  </a:cubicBezTo>
                  <a:cubicBezTo>
                    <a:pt x="1" y="2"/>
                    <a:pt x="0" y="3"/>
                    <a:pt x="1" y="5"/>
                  </a:cubicBez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9" name="Freeform 97">
              <a:extLst>
                <a:ext uri="{FF2B5EF4-FFF2-40B4-BE49-F238E27FC236}">
                  <a16:creationId xmlns:a16="http://schemas.microsoft.com/office/drawing/2014/main" id="{6E1175C1-3B36-E94E-977D-5EAD54D9E6F8}"/>
                </a:ext>
              </a:extLst>
            </p:cNvPr>
            <p:cNvSpPr>
              <a:spLocks/>
            </p:cNvSpPr>
            <p:nvPr/>
          </p:nvSpPr>
          <p:spPr bwMode="auto">
            <a:xfrm>
              <a:off x="6145213" y="3406775"/>
              <a:ext cx="53975" cy="31750"/>
            </a:xfrm>
            <a:custGeom>
              <a:avLst/>
              <a:gdLst>
                <a:gd name="T0" fmla="*/ 15 w 17"/>
                <a:gd name="T1" fmla="*/ 4 h 10"/>
                <a:gd name="T2" fmla="*/ 4 w 17"/>
                <a:gd name="T3" fmla="*/ 0 h 10"/>
                <a:gd name="T4" fmla="*/ 3 w 17"/>
                <a:gd name="T5" fmla="*/ 0 h 10"/>
                <a:gd name="T6" fmla="*/ 1 w 17"/>
                <a:gd name="T7" fmla="*/ 2 h 10"/>
                <a:gd name="T8" fmla="*/ 3 w 17"/>
                <a:gd name="T9" fmla="*/ 5 h 10"/>
                <a:gd name="T10" fmla="*/ 13 w 17"/>
                <a:gd name="T11" fmla="*/ 9 h 10"/>
                <a:gd name="T12" fmla="*/ 17 w 17"/>
                <a:gd name="T13" fmla="*/ 7 h 10"/>
                <a:gd name="T14" fmla="*/ 15 w 17"/>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0">
                  <a:moveTo>
                    <a:pt x="15" y="4"/>
                  </a:moveTo>
                  <a:cubicBezTo>
                    <a:pt x="4" y="0"/>
                    <a:pt x="4" y="0"/>
                    <a:pt x="4" y="0"/>
                  </a:cubicBezTo>
                  <a:cubicBezTo>
                    <a:pt x="4" y="0"/>
                    <a:pt x="4" y="0"/>
                    <a:pt x="3" y="0"/>
                  </a:cubicBezTo>
                  <a:cubicBezTo>
                    <a:pt x="2" y="0"/>
                    <a:pt x="1" y="1"/>
                    <a:pt x="1" y="2"/>
                  </a:cubicBezTo>
                  <a:cubicBezTo>
                    <a:pt x="0" y="3"/>
                    <a:pt x="1" y="5"/>
                    <a:pt x="3" y="5"/>
                  </a:cubicBezTo>
                  <a:cubicBezTo>
                    <a:pt x="13" y="9"/>
                    <a:pt x="13" y="9"/>
                    <a:pt x="13" y="9"/>
                  </a:cubicBezTo>
                  <a:cubicBezTo>
                    <a:pt x="15" y="10"/>
                    <a:pt x="16" y="9"/>
                    <a:pt x="17" y="7"/>
                  </a:cubicBezTo>
                  <a:cubicBezTo>
                    <a:pt x="17" y="6"/>
                    <a:pt x="16" y="5"/>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90" name="Freeform 98">
              <a:extLst>
                <a:ext uri="{FF2B5EF4-FFF2-40B4-BE49-F238E27FC236}">
                  <a16:creationId xmlns:a16="http://schemas.microsoft.com/office/drawing/2014/main" id="{C353201D-36E5-47B0-F782-BFBE6FF857BF}"/>
                </a:ext>
              </a:extLst>
            </p:cNvPr>
            <p:cNvSpPr>
              <a:spLocks/>
            </p:cNvSpPr>
            <p:nvPr/>
          </p:nvSpPr>
          <p:spPr bwMode="auto">
            <a:xfrm>
              <a:off x="6142038" y="3538538"/>
              <a:ext cx="50800" cy="25400"/>
            </a:xfrm>
            <a:custGeom>
              <a:avLst/>
              <a:gdLst>
                <a:gd name="T0" fmla="*/ 13 w 16"/>
                <a:gd name="T1" fmla="*/ 0 h 8"/>
                <a:gd name="T2" fmla="*/ 13 w 16"/>
                <a:gd name="T3" fmla="*/ 0 h 8"/>
                <a:gd name="T4" fmla="*/ 2 w 16"/>
                <a:gd name="T5" fmla="*/ 3 h 8"/>
                <a:gd name="T6" fmla="*/ 0 w 16"/>
                <a:gd name="T7" fmla="*/ 4 h 8"/>
                <a:gd name="T8" fmla="*/ 0 w 16"/>
                <a:gd name="T9" fmla="*/ 6 h 8"/>
                <a:gd name="T10" fmla="*/ 3 w 16"/>
                <a:gd name="T11" fmla="*/ 8 h 8"/>
                <a:gd name="T12" fmla="*/ 14 w 16"/>
                <a:gd name="T13" fmla="*/ 5 h 8"/>
                <a:gd name="T14" fmla="*/ 16 w 16"/>
                <a:gd name="T15" fmla="*/ 4 h 8"/>
                <a:gd name="T16" fmla="*/ 16 w 16"/>
                <a:gd name="T17" fmla="*/ 2 h 8"/>
                <a:gd name="T18" fmla="*/ 13 w 1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13" y="0"/>
                  </a:moveTo>
                  <a:cubicBezTo>
                    <a:pt x="13" y="0"/>
                    <a:pt x="13" y="0"/>
                    <a:pt x="13" y="0"/>
                  </a:cubicBezTo>
                  <a:cubicBezTo>
                    <a:pt x="2" y="3"/>
                    <a:pt x="2" y="3"/>
                    <a:pt x="2" y="3"/>
                  </a:cubicBezTo>
                  <a:cubicBezTo>
                    <a:pt x="1" y="3"/>
                    <a:pt x="0" y="3"/>
                    <a:pt x="0" y="4"/>
                  </a:cubicBezTo>
                  <a:cubicBezTo>
                    <a:pt x="0" y="5"/>
                    <a:pt x="0" y="5"/>
                    <a:pt x="0" y="6"/>
                  </a:cubicBezTo>
                  <a:cubicBezTo>
                    <a:pt x="0" y="7"/>
                    <a:pt x="2" y="8"/>
                    <a:pt x="3" y="8"/>
                  </a:cubicBezTo>
                  <a:cubicBezTo>
                    <a:pt x="14" y="5"/>
                    <a:pt x="14" y="5"/>
                    <a:pt x="14" y="5"/>
                  </a:cubicBezTo>
                  <a:cubicBezTo>
                    <a:pt x="15" y="5"/>
                    <a:pt x="15" y="4"/>
                    <a:pt x="16" y="4"/>
                  </a:cubicBezTo>
                  <a:cubicBezTo>
                    <a:pt x="16" y="3"/>
                    <a:pt x="16" y="2"/>
                    <a:pt x="16" y="2"/>
                  </a:cubicBezTo>
                  <a:cubicBezTo>
                    <a:pt x="16" y="1"/>
                    <a:pt x="14"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91" name="Group 90">
            <a:extLst>
              <a:ext uri="{FF2B5EF4-FFF2-40B4-BE49-F238E27FC236}">
                <a16:creationId xmlns:a16="http://schemas.microsoft.com/office/drawing/2014/main" id="{2EBE4389-F14C-0B88-D43E-1FF2CA33DEB2}"/>
              </a:ext>
              <a:ext uri="{C183D7F6-B498-43B3-948B-1728B52AA6E4}">
                <adec:decorative xmlns:adec="http://schemas.microsoft.com/office/drawing/2017/decorative" val="1"/>
              </a:ext>
            </a:extLst>
          </p:cNvPr>
          <p:cNvGrpSpPr>
            <a:grpSpLocks noChangeAspect="1"/>
          </p:cNvGrpSpPr>
          <p:nvPr/>
        </p:nvGrpSpPr>
        <p:grpSpPr>
          <a:xfrm>
            <a:off x="3346498" y="1670798"/>
            <a:ext cx="323283" cy="323283"/>
            <a:chOff x="2874963" y="4389438"/>
            <a:chExt cx="539750" cy="539750"/>
          </a:xfrm>
          <a:solidFill>
            <a:srgbClr val="7F0D82"/>
          </a:solidFill>
        </p:grpSpPr>
        <p:sp>
          <p:nvSpPr>
            <p:cNvPr id="92" name="Freeform 115">
              <a:extLst>
                <a:ext uri="{FF2B5EF4-FFF2-40B4-BE49-F238E27FC236}">
                  <a16:creationId xmlns:a16="http://schemas.microsoft.com/office/drawing/2014/main" id="{4B15CF79-B56E-AC0D-2415-3E44F7F3F69D}"/>
                </a:ext>
              </a:extLst>
            </p:cNvPr>
            <p:cNvSpPr>
              <a:spLocks/>
            </p:cNvSpPr>
            <p:nvPr/>
          </p:nvSpPr>
          <p:spPr bwMode="auto">
            <a:xfrm>
              <a:off x="2874963" y="4389438"/>
              <a:ext cx="539750" cy="539750"/>
            </a:xfrm>
            <a:custGeom>
              <a:avLst/>
              <a:gdLst>
                <a:gd name="T0" fmla="*/ 166 w 169"/>
                <a:gd name="T1" fmla="*/ 58 h 169"/>
                <a:gd name="T2" fmla="*/ 162 w 169"/>
                <a:gd name="T3" fmla="*/ 61 h 169"/>
                <a:gd name="T4" fmla="*/ 162 w 169"/>
                <a:gd name="T5" fmla="*/ 146 h 169"/>
                <a:gd name="T6" fmla="*/ 147 w 169"/>
                <a:gd name="T7" fmla="*/ 162 h 169"/>
                <a:gd name="T8" fmla="*/ 23 w 169"/>
                <a:gd name="T9" fmla="*/ 162 h 169"/>
                <a:gd name="T10" fmla="*/ 7 w 169"/>
                <a:gd name="T11" fmla="*/ 146 h 169"/>
                <a:gd name="T12" fmla="*/ 7 w 169"/>
                <a:gd name="T13" fmla="*/ 23 h 169"/>
                <a:gd name="T14" fmla="*/ 23 w 169"/>
                <a:gd name="T15" fmla="*/ 7 h 169"/>
                <a:gd name="T16" fmla="*/ 108 w 169"/>
                <a:gd name="T17" fmla="*/ 7 h 169"/>
                <a:gd name="T18" fmla="*/ 111 w 169"/>
                <a:gd name="T19" fmla="*/ 3 h 169"/>
                <a:gd name="T20" fmla="*/ 108 w 169"/>
                <a:gd name="T21" fmla="*/ 0 h 169"/>
                <a:gd name="T22" fmla="*/ 23 w 169"/>
                <a:gd name="T23" fmla="*/ 0 h 169"/>
                <a:gd name="T24" fmla="*/ 0 w 169"/>
                <a:gd name="T25" fmla="*/ 23 h 169"/>
                <a:gd name="T26" fmla="*/ 0 w 169"/>
                <a:gd name="T27" fmla="*/ 146 h 169"/>
                <a:gd name="T28" fmla="*/ 23 w 169"/>
                <a:gd name="T29" fmla="*/ 169 h 169"/>
                <a:gd name="T30" fmla="*/ 147 w 169"/>
                <a:gd name="T31" fmla="*/ 169 h 169"/>
                <a:gd name="T32" fmla="*/ 169 w 169"/>
                <a:gd name="T33" fmla="*/ 146 h 169"/>
                <a:gd name="T34" fmla="*/ 169 w 169"/>
                <a:gd name="T35" fmla="*/ 61 h 169"/>
                <a:gd name="T36" fmla="*/ 166 w 169"/>
                <a:gd name="T37" fmla="*/ 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69">
                  <a:moveTo>
                    <a:pt x="166" y="58"/>
                  </a:moveTo>
                  <a:cubicBezTo>
                    <a:pt x="164" y="58"/>
                    <a:pt x="162" y="59"/>
                    <a:pt x="162" y="61"/>
                  </a:cubicBezTo>
                  <a:cubicBezTo>
                    <a:pt x="162" y="146"/>
                    <a:pt x="162" y="146"/>
                    <a:pt x="162" y="146"/>
                  </a:cubicBezTo>
                  <a:cubicBezTo>
                    <a:pt x="162" y="155"/>
                    <a:pt x="155" y="162"/>
                    <a:pt x="147" y="162"/>
                  </a:cubicBezTo>
                  <a:cubicBezTo>
                    <a:pt x="23" y="162"/>
                    <a:pt x="23" y="162"/>
                    <a:pt x="23" y="162"/>
                  </a:cubicBezTo>
                  <a:cubicBezTo>
                    <a:pt x="14" y="162"/>
                    <a:pt x="7" y="155"/>
                    <a:pt x="7" y="146"/>
                  </a:cubicBezTo>
                  <a:cubicBezTo>
                    <a:pt x="7" y="23"/>
                    <a:pt x="7" y="23"/>
                    <a:pt x="7" y="23"/>
                  </a:cubicBezTo>
                  <a:cubicBezTo>
                    <a:pt x="7" y="14"/>
                    <a:pt x="14" y="7"/>
                    <a:pt x="23" y="7"/>
                  </a:cubicBezTo>
                  <a:cubicBezTo>
                    <a:pt x="108" y="7"/>
                    <a:pt x="108" y="7"/>
                    <a:pt x="108" y="7"/>
                  </a:cubicBezTo>
                  <a:cubicBezTo>
                    <a:pt x="110" y="7"/>
                    <a:pt x="111" y="5"/>
                    <a:pt x="111" y="3"/>
                  </a:cubicBezTo>
                  <a:cubicBezTo>
                    <a:pt x="111" y="1"/>
                    <a:pt x="110" y="0"/>
                    <a:pt x="108" y="0"/>
                  </a:cubicBezTo>
                  <a:cubicBezTo>
                    <a:pt x="23" y="0"/>
                    <a:pt x="23" y="0"/>
                    <a:pt x="23" y="0"/>
                  </a:cubicBezTo>
                  <a:cubicBezTo>
                    <a:pt x="10" y="0"/>
                    <a:pt x="0" y="10"/>
                    <a:pt x="0" y="23"/>
                  </a:cubicBezTo>
                  <a:cubicBezTo>
                    <a:pt x="0" y="146"/>
                    <a:pt x="0" y="146"/>
                    <a:pt x="0" y="146"/>
                  </a:cubicBezTo>
                  <a:cubicBezTo>
                    <a:pt x="0" y="159"/>
                    <a:pt x="10" y="169"/>
                    <a:pt x="23" y="169"/>
                  </a:cubicBezTo>
                  <a:cubicBezTo>
                    <a:pt x="147" y="169"/>
                    <a:pt x="147" y="169"/>
                    <a:pt x="147" y="169"/>
                  </a:cubicBezTo>
                  <a:cubicBezTo>
                    <a:pt x="159" y="169"/>
                    <a:pt x="169" y="159"/>
                    <a:pt x="169" y="146"/>
                  </a:cubicBezTo>
                  <a:cubicBezTo>
                    <a:pt x="169" y="61"/>
                    <a:pt x="169" y="61"/>
                    <a:pt x="169" y="61"/>
                  </a:cubicBezTo>
                  <a:cubicBezTo>
                    <a:pt x="169" y="59"/>
                    <a:pt x="168" y="58"/>
                    <a:pt x="166"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93" name="Freeform 116">
              <a:extLst>
                <a:ext uri="{FF2B5EF4-FFF2-40B4-BE49-F238E27FC236}">
                  <a16:creationId xmlns:a16="http://schemas.microsoft.com/office/drawing/2014/main" id="{E53DB94D-6B04-5A68-8028-AF6B02F8AC1E}"/>
                </a:ext>
              </a:extLst>
            </p:cNvPr>
            <p:cNvSpPr>
              <a:spLocks noEditPoints="1"/>
            </p:cNvSpPr>
            <p:nvPr/>
          </p:nvSpPr>
          <p:spPr bwMode="auto">
            <a:xfrm>
              <a:off x="3011488" y="4389438"/>
              <a:ext cx="403225" cy="406400"/>
            </a:xfrm>
            <a:custGeom>
              <a:avLst/>
              <a:gdLst>
                <a:gd name="T0" fmla="*/ 32 w 126"/>
                <a:gd name="T1" fmla="*/ 121 h 127"/>
                <a:gd name="T2" fmla="*/ 121 w 126"/>
                <a:gd name="T3" fmla="*/ 32 h 127"/>
                <a:gd name="T4" fmla="*/ 126 w 126"/>
                <a:gd name="T5" fmla="*/ 19 h 127"/>
                <a:gd name="T6" fmla="*/ 107 w 126"/>
                <a:gd name="T7" fmla="*/ 0 h 127"/>
                <a:gd name="T8" fmla="*/ 94 w 126"/>
                <a:gd name="T9" fmla="*/ 5 h 127"/>
                <a:gd name="T10" fmla="*/ 5 w 126"/>
                <a:gd name="T11" fmla="*/ 94 h 127"/>
                <a:gd name="T12" fmla="*/ 0 w 126"/>
                <a:gd name="T13" fmla="*/ 127 h 127"/>
                <a:gd name="T14" fmla="*/ 32 w 126"/>
                <a:gd name="T15" fmla="*/ 121 h 127"/>
                <a:gd name="T16" fmla="*/ 99 w 126"/>
                <a:gd name="T17" fmla="*/ 10 h 127"/>
                <a:gd name="T18" fmla="*/ 107 w 126"/>
                <a:gd name="T19" fmla="*/ 7 h 127"/>
                <a:gd name="T20" fmla="*/ 119 w 126"/>
                <a:gd name="T21" fmla="*/ 19 h 127"/>
                <a:gd name="T22" fmla="*/ 116 w 126"/>
                <a:gd name="T23" fmla="*/ 27 h 127"/>
                <a:gd name="T24" fmla="*/ 111 w 126"/>
                <a:gd name="T25" fmla="*/ 33 h 127"/>
                <a:gd name="T26" fmla="*/ 110 w 126"/>
                <a:gd name="T27" fmla="*/ 32 h 127"/>
                <a:gd name="T28" fmla="*/ 94 w 126"/>
                <a:gd name="T29" fmla="*/ 16 h 127"/>
                <a:gd name="T30" fmla="*/ 99 w 126"/>
                <a:gd name="T31" fmla="*/ 10 h 127"/>
                <a:gd name="T32" fmla="*/ 17 w 126"/>
                <a:gd name="T33" fmla="*/ 92 h 127"/>
                <a:gd name="T34" fmla="*/ 89 w 126"/>
                <a:gd name="T35" fmla="*/ 20 h 127"/>
                <a:gd name="T36" fmla="*/ 89 w 126"/>
                <a:gd name="T37" fmla="*/ 21 h 127"/>
                <a:gd name="T38" fmla="*/ 106 w 126"/>
                <a:gd name="T39" fmla="*/ 37 h 127"/>
                <a:gd name="T40" fmla="*/ 105 w 126"/>
                <a:gd name="T41" fmla="*/ 38 h 127"/>
                <a:gd name="T42" fmla="*/ 34 w 126"/>
                <a:gd name="T43" fmla="*/ 110 h 127"/>
                <a:gd name="T44" fmla="*/ 34 w 126"/>
                <a:gd name="T45" fmla="*/ 93 h 127"/>
                <a:gd name="T46" fmla="*/ 17 w 126"/>
                <a:gd name="T47" fmla="*/ 93 h 127"/>
                <a:gd name="T48" fmla="*/ 17 w 126"/>
                <a:gd name="T49" fmla="*/ 92 h 127"/>
                <a:gd name="T50" fmla="*/ 11 w 126"/>
                <a:gd name="T51" fmla="*/ 100 h 127"/>
                <a:gd name="T52" fmla="*/ 27 w 126"/>
                <a:gd name="T53" fmla="*/ 100 h 127"/>
                <a:gd name="T54" fmla="*/ 27 w 126"/>
                <a:gd name="T55" fmla="*/ 115 h 127"/>
                <a:gd name="T56" fmla="*/ 26 w 126"/>
                <a:gd name="T57" fmla="*/ 115 h 127"/>
                <a:gd name="T58" fmla="*/ 8 w 126"/>
                <a:gd name="T59" fmla="*/ 118 h 127"/>
                <a:gd name="T60" fmla="*/ 11 w 126"/>
                <a:gd name="T61" fmla="*/ 10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27">
                  <a:moveTo>
                    <a:pt x="32" y="121"/>
                  </a:moveTo>
                  <a:cubicBezTo>
                    <a:pt x="121" y="32"/>
                    <a:pt x="121" y="32"/>
                    <a:pt x="121" y="32"/>
                  </a:cubicBezTo>
                  <a:cubicBezTo>
                    <a:pt x="124" y="29"/>
                    <a:pt x="126" y="24"/>
                    <a:pt x="126" y="19"/>
                  </a:cubicBezTo>
                  <a:cubicBezTo>
                    <a:pt x="126" y="8"/>
                    <a:pt x="118" y="0"/>
                    <a:pt x="107" y="0"/>
                  </a:cubicBezTo>
                  <a:cubicBezTo>
                    <a:pt x="102" y="0"/>
                    <a:pt x="98" y="2"/>
                    <a:pt x="94" y="5"/>
                  </a:cubicBezTo>
                  <a:cubicBezTo>
                    <a:pt x="5" y="94"/>
                    <a:pt x="5" y="94"/>
                    <a:pt x="5" y="94"/>
                  </a:cubicBezTo>
                  <a:cubicBezTo>
                    <a:pt x="0" y="127"/>
                    <a:pt x="0" y="127"/>
                    <a:pt x="0" y="127"/>
                  </a:cubicBezTo>
                  <a:lnTo>
                    <a:pt x="32" y="121"/>
                  </a:lnTo>
                  <a:close/>
                  <a:moveTo>
                    <a:pt x="99" y="10"/>
                  </a:moveTo>
                  <a:cubicBezTo>
                    <a:pt x="101" y="8"/>
                    <a:pt x="104" y="7"/>
                    <a:pt x="107" y="7"/>
                  </a:cubicBezTo>
                  <a:cubicBezTo>
                    <a:pt x="114" y="7"/>
                    <a:pt x="119" y="12"/>
                    <a:pt x="119" y="19"/>
                  </a:cubicBezTo>
                  <a:cubicBezTo>
                    <a:pt x="119" y="22"/>
                    <a:pt x="118" y="25"/>
                    <a:pt x="116" y="27"/>
                  </a:cubicBezTo>
                  <a:cubicBezTo>
                    <a:pt x="111" y="33"/>
                    <a:pt x="111" y="33"/>
                    <a:pt x="111" y="33"/>
                  </a:cubicBezTo>
                  <a:cubicBezTo>
                    <a:pt x="110" y="32"/>
                    <a:pt x="110" y="32"/>
                    <a:pt x="110" y="32"/>
                  </a:cubicBezTo>
                  <a:cubicBezTo>
                    <a:pt x="94" y="16"/>
                    <a:pt x="94" y="16"/>
                    <a:pt x="94" y="16"/>
                  </a:cubicBezTo>
                  <a:lnTo>
                    <a:pt x="99" y="10"/>
                  </a:lnTo>
                  <a:close/>
                  <a:moveTo>
                    <a:pt x="17" y="92"/>
                  </a:moveTo>
                  <a:cubicBezTo>
                    <a:pt x="89" y="20"/>
                    <a:pt x="89" y="20"/>
                    <a:pt x="89" y="20"/>
                  </a:cubicBezTo>
                  <a:cubicBezTo>
                    <a:pt x="89" y="21"/>
                    <a:pt x="89" y="21"/>
                    <a:pt x="89" y="21"/>
                  </a:cubicBezTo>
                  <a:cubicBezTo>
                    <a:pt x="106" y="37"/>
                    <a:pt x="106" y="37"/>
                    <a:pt x="106" y="37"/>
                  </a:cubicBezTo>
                  <a:cubicBezTo>
                    <a:pt x="105" y="38"/>
                    <a:pt x="105" y="38"/>
                    <a:pt x="105" y="38"/>
                  </a:cubicBezTo>
                  <a:cubicBezTo>
                    <a:pt x="34" y="110"/>
                    <a:pt x="34" y="110"/>
                    <a:pt x="34" y="110"/>
                  </a:cubicBezTo>
                  <a:cubicBezTo>
                    <a:pt x="34" y="93"/>
                    <a:pt x="34" y="93"/>
                    <a:pt x="34" y="93"/>
                  </a:cubicBezTo>
                  <a:cubicBezTo>
                    <a:pt x="17" y="93"/>
                    <a:pt x="17" y="93"/>
                    <a:pt x="17" y="93"/>
                  </a:cubicBezTo>
                  <a:lnTo>
                    <a:pt x="17" y="92"/>
                  </a:lnTo>
                  <a:close/>
                  <a:moveTo>
                    <a:pt x="11" y="100"/>
                  </a:moveTo>
                  <a:cubicBezTo>
                    <a:pt x="27" y="100"/>
                    <a:pt x="27" y="100"/>
                    <a:pt x="27" y="100"/>
                  </a:cubicBezTo>
                  <a:cubicBezTo>
                    <a:pt x="27" y="115"/>
                    <a:pt x="27" y="115"/>
                    <a:pt x="27" y="115"/>
                  </a:cubicBezTo>
                  <a:cubicBezTo>
                    <a:pt x="26" y="115"/>
                    <a:pt x="26" y="115"/>
                    <a:pt x="26" y="115"/>
                  </a:cubicBezTo>
                  <a:cubicBezTo>
                    <a:pt x="8" y="118"/>
                    <a:pt x="8" y="118"/>
                    <a:pt x="8" y="118"/>
                  </a:cubicBezTo>
                  <a:lnTo>
                    <a:pt x="1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96" name="Group 95">
            <a:extLst>
              <a:ext uri="{FF2B5EF4-FFF2-40B4-BE49-F238E27FC236}">
                <a16:creationId xmlns:a16="http://schemas.microsoft.com/office/drawing/2014/main" id="{A85D6190-D932-C26D-E49B-5C1AD8EF8B5B}"/>
              </a:ext>
              <a:ext uri="{C183D7F6-B498-43B3-948B-1728B52AA6E4}">
                <adec:decorative xmlns:adec="http://schemas.microsoft.com/office/drawing/2017/decorative" val="1"/>
              </a:ext>
            </a:extLst>
          </p:cNvPr>
          <p:cNvGrpSpPr/>
          <p:nvPr/>
        </p:nvGrpSpPr>
        <p:grpSpPr>
          <a:xfrm>
            <a:off x="5013508" y="3458160"/>
            <a:ext cx="479761" cy="460447"/>
            <a:chOff x="4588751" y="3189702"/>
            <a:chExt cx="444500" cy="426606"/>
          </a:xfrm>
        </p:grpSpPr>
        <p:sp>
          <p:nvSpPr>
            <p:cNvPr id="98" name="Rectangle: Diagonal Corners Rounded 97">
              <a:extLst>
                <a:ext uri="{FF2B5EF4-FFF2-40B4-BE49-F238E27FC236}">
                  <a16:creationId xmlns:a16="http://schemas.microsoft.com/office/drawing/2014/main" id="{E4EC8276-A787-0A0E-FB5B-043DA7B75B3A}"/>
                </a:ext>
              </a:extLst>
            </p:cNvPr>
            <p:cNvSpPr/>
            <p:nvPr/>
          </p:nvSpPr>
          <p:spPr>
            <a:xfrm>
              <a:off x="4588751" y="3189702"/>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grpSp>
          <p:nvGrpSpPr>
            <p:cNvPr id="99" name="Group 98">
              <a:extLst>
                <a:ext uri="{FF2B5EF4-FFF2-40B4-BE49-F238E27FC236}">
                  <a16:creationId xmlns:a16="http://schemas.microsoft.com/office/drawing/2014/main" id="{D2A8B60E-4B4A-132A-C864-3EB9186A5DFB}"/>
                </a:ext>
              </a:extLst>
            </p:cNvPr>
            <p:cNvGrpSpPr>
              <a:grpSpLocks noChangeAspect="1"/>
            </p:cNvGrpSpPr>
            <p:nvPr/>
          </p:nvGrpSpPr>
          <p:grpSpPr>
            <a:xfrm>
              <a:off x="4664448" y="3256452"/>
              <a:ext cx="293107" cy="293107"/>
              <a:chOff x="6161088" y="3078163"/>
              <a:chExt cx="536575" cy="536575"/>
            </a:xfrm>
            <a:solidFill>
              <a:schemeClr val="bg1"/>
            </a:solidFill>
          </p:grpSpPr>
          <p:sp>
            <p:nvSpPr>
              <p:cNvPr id="100" name="Freeform 13">
                <a:extLst>
                  <a:ext uri="{FF2B5EF4-FFF2-40B4-BE49-F238E27FC236}">
                    <a16:creationId xmlns:a16="http://schemas.microsoft.com/office/drawing/2014/main" id="{8C0F8EF6-AF0A-F44B-C64F-FEB38A122A03}"/>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182"/>
              </a:p>
            </p:txBody>
          </p:sp>
          <p:sp>
            <p:nvSpPr>
              <p:cNvPr id="101" name="Freeform 14">
                <a:extLst>
                  <a:ext uri="{FF2B5EF4-FFF2-40B4-BE49-F238E27FC236}">
                    <a16:creationId xmlns:a16="http://schemas.microsoft.com/office/drawing/2014/main" id="{99216E0A-E586-C009-5289-7A7B8976D064}"/>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182"/>
              </a:p>
            </p:txBody>
          </p:sp>
        </p:grpSp>
      </p:grpSp>
      <p:grpSp>
        <p:nvGrpSpPr>
          <p:cNvPr id="103" name="Group 102">
            <a:extLst>
              <a:ext uri="{FF2B5EF4-FFF2-40B4-BE49-F238E27FC236}">
                <a16:creationId xmlns:a16="http://schemas.microsoft.com/office/drawing/2014/main" id="{7070A303-D87E-0162-887D-65D4F67E18B2}"/>
              </a:ext>
              <a:ext uri="{C183D7F6-B498-43B3-948B-1728B52AA6E4}">
                <adec:decorative xmlns:adec="http://schemas.microsoft.com/office/drawing/2017/decorative" val="1"/>
              </a:ext>
            </a:extLst>
          </p:cNvPr>
          <p:cNvGrpSpPr/>
          <p:nvPr/>
        </p:nvGrpSpPr>
        <p:grpSpPr>
          <a:xfrm>
            <a:off x="5019639" y="7322514"/>
            <a:ext cx="479761" cy="460448"/>
            <a:chOff x="4599631" y="6238645"/>
            <a:chExt cx="444500" cy="426606"/>
          </a:xfrm>
        </p:grpSpPr>
        <p:sp>
          <p:nvSpPr>
            <p:cNvPr id="105" name="Rectangle: Diagonal Corners Rounded 104">
              <a:extLst>
                <a:ext uri="{FF2B5EF4-FFF2-40B4-BE49-F238E27FC236}">
                  <a16:creationId xmlns:a16="http://schemas.microsoft.com/office/drawing/2014/main" id="{3F7EE5C5-1776-28FD-DB6D-A8D4B610B8A7}"/>
                </a:ext>
              </a:extLst>
            </p:cNvPr>
            <p:cNvSpPr/>
            <p:nvPr/>
          </p:nvSpPr>
          <p:spPr>
            <a:xfrm>
              <a:off x="4599631" y="6238645"/>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grpSp>
          <p:nvGrpSpPr>
            <p:cNvPr id="106" name="Group 105">
              <a:extLst>
                <a:ext uri="{FF2B5EF4-FFF2-40B4-BE49-F238E27FC236}">
                  <a16:creationId xmlns:a16="http://schemas.microsoft.com/office/drawing/2014/main" id="{F866CBC8-A0EF-3418-7525-A18E6DA4BF4A}"/>
                </a:ext>
              </a:extLst>
            </p:cNvPr>
            <p:cNvGrpSpPr>
              <a:grpSpLocks noChangeAspect="1"/>
            </p:cNvGrpSpPr>
            <p:nvPr/>
          </p:nvGrpSpPr>
          <p:grpSpPr>
            <a:xfrm>
              <a:off x="4675328" y="6305395"/>
              <a:ext cx="293107" cy="293107"/>
              <a:chOff x="5094288" y="3074988"/>
              <a:chExt cx="536575" cy="536575"/>
            </a:xfrm>
            <a:solidFill>
              <a:schemeClr val="bg1"/>
            </a:solidFill>
          </p:grpSpPr>
          <p:sp>
            <p:nvSpPr>
              <p:cNvPr id="107" name="Freeform 15">
                <a:extLst>
                  <a:ext uri="{FF2B5EF4-FFF2-40B4-BE49-F238E27FC236}">
                    <a16:creationId xmlns:a16="http://schemas.microsoft.com/office/drawing/2014/main" id="{0C09F6A9-E51F-DE79-A2CE-74D9686E421C}"/>
                  </a:ext>
                </a:extLst>
              </p:cNvPr>
              <p:cNvSpPr>
                <a:spLocks noEditPoints="1"/>
              </p:cNvSpPr>
              <p:nvPr/>
            </p:nvSpPr>
            <p:spPr bwMode="auto">
              <a:xfrm>
                <a:off x="5094288" y="3074988"/>
                <a:ext cx="536575" cy="5365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63 h 170"/>
                  <a:gd name="T12" fmla="*/ 7 w 170"/>
                  <a:gd name="T13" fmla="*/ 85 h 170"/>
                  <a:gd name="T14" fmla="*/ 85 w 170"/>
                  <a:gd name="T15" fmla="*/ 7 h 170"/>
                  <a:gd name="T16" fmla="*/ 163 w 170"/>
                  <a:gd name="T17" fmla="*/ 85 h 170"/>
                  <a:gd name="T18" fmla="*/ 85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5" y="163"/>
                    </a:moveTo>
                    <a:cubicBezTo>
                      <a:pt x="42" y="163"/>
                      <a:pt x="7" y="128"/>
                      <a:pt x="7" y="85"/>
                    </a:cubicBezTo>
                    <a:cubicBezTo>
                      <a:pt x="7" y="42"/>
                      <a:pt x="42" y="7"/>
                      <a:pt x="85" y="7"/>
                    </a:cubicBezTo>
                    <a:cubicBezTo>
                      <a:pt x="128" y="7"/>
                      <a:pt x="163" y="42"/>
                      <a:pt x="163" y="85"/>
                    </a:cubicBezTo>
                    <a:cubicBezTo>
                      <a:pt x="163" y="128"/>
                      <a:pt x="128" y="163"/>
                      <a:pt x="85"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dirty="0"/>
              </a:p>
            </p:txBody>
          </p:sp>
          <p:sp>
            <p:nvSpPr>
              <p:cNvPr id="108" name="Freeform 16">
                <a:extLst>
                  <a:ext uri="{FF2B5EF4-FFF2-40B4-BE49-F238E27FC236}">
                    <a16:creationId xmlns:a16="http://schemas.microsoft.com/office/drawing/2014/main" id="{C1E28B7B-E779-5E2E-C197-EDE9179E222F}"/>
                  </a:ext>
                </a:extLst>
              </p:cNvPr>
              <p:cNvSpPr>
                <a:spLocks/>
              </p:cNvSpPr>
              <p:nvPr/>
            </p:nvSpPr>
            <p:spPr bwMode="auto">
              <a:xfrm>
                <a:off x="5257801" y="3238501"/>
                <a:ext cx="209550" cy="209550"/>
              </a:xfrm>
              <a:custGeom>
                <a:avLst/>
                <a:gdLst>
                  <a:gd name="T0" fmla="*/ 65 w 66"/>
                  <a:gd name="T1" fmla="*/ 2 h 66"/>
                  <a:gd name="T2" fmla="*/ 59 w 66"/>
                  <a:gd name="T3" fmla="*/ 2 h 66"/>
                  <a:gd name="T4" fmla="*/ 33 w 66"/>
                  <a:gd name="T5" fmla="*/ 28 h 66"/>
                  <a:gd name="T6" fmla="*/ 7 w 66"/>
                  <a:gd name="T7" fmla="*/ 2 h 66"/>
                  <a:gd name="T8" fmla="*/ 1 w 66"/>
                  <a:gd name="T9" fmla="*/ 2 h 66"/>
                  <a:gd name="T10" fmla="*/ 1 w 66"/>
                  <a:gd name="T11" fmla="*/ 7 h 66"/>
                  <a:gd name="T12" fmla="*/ 28 w 66"/>
                  <a:gd name="T13" fmla="*/ 33 h 66"/>
                  <a:gd name="T14" fmla="*/ 1 w 66"/>
                  <a:gd name="T15" fmla="*/ 60 h 66"/>
                  <a:gd name="T16" fmla="*/ 1 w 66"/>
                  <a:gd name="T17" fmla="*/ 65 h 66"/>
                  <a:gd name="T18" fmla="*/ 4 w 66"/>
                  <a:gd name="T19" fmla="*/ 66 h 66"/>
                  <a:gd name="T20" fmla="*/ 7 w 66"/>
                  <a:gd name="T21" fmla="*/ 65 h 66"/>
                  <a:gd name="T22" fmla="*/ 33 w 66"/>
                  <a:gd name="T23" fmla="*/ 38 h 66"/>
                  <a:gd name="T24" fmla="*/ 59 w 66"/>
                  <a:gd name="T25" fmla="*/ 65 h 66"/>
                  <a:gd name="T26" fmla="*/ 62 w 66"/>
                  <a:gd name="T27" fmla="*/ 66 h 66"/>
                  <a:gd name="T28" fmla="*/ 65 w 66"/>
                  <a:gd name="T29" fmla="*/ 65 h 66"/>
                  <a:gd name="T30" fmla="*/ 65 w 66"/>
                  <a:gd name="T31" fmla="*/ 60 h 66"/>
                  <a:gd name="T32" fmla="*/ 38 w 66"/>
                  <a:gd name="T33" fmla="*/ 33 h 66"/>
                  <a:gd name="T34" fmla="*/ 65 w 66"/>
                  <a:gd name="T35" fmla="*/ 7 h 66"/>
                  <a:gd name="T36" fmla="*/ 65 w 66"/>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65" y="2"/>
                    </a:moveTo>
                    <a:cubicBezTo>
                      <a:pt x="63" y="0"/>
                      <a:pt x="61" y="0"/>
                      <a:pt x="59" y="2"/>
                    </a:cubicBezTo>
                    <a:cubicBezTo>
                      <a:pt x="33" y="28"/>
                      <a:pt x="33" y="28"/>
                      <a:pt x="33" y="28"/>
                    </a:cubicBezTo>
                    <a:cubicBezTo>
                      <a:pt x="7" y="2"/>
                      <a:pt x="7" y="2"/>
                      <a:pt x="7" y="2"/>
                    </a:cubicBezTo>
                    <a:cubicBezTo>
                      <a:pt x="5" y="0"/>
                      <a:pt x="3" y="0"/>
                      <a:pt x="1" y="2"/>
                    </a:cubicBezTo>
                    <a:cubicBezTo>
                      <a:pt x="0" y="3"/>
                      <a:pt x="0" y="5"/>
                      <a:pt x="1" y="7"/>
                    </a:cubicBezTo>
                    <a:cubicBezTo>
                      <a:pt x="28" y="33"/>
                      <a:pt x="28" y="33"/>
                      <a:pt x="28" y="33"/>
                    </a:cubicBezTo>
                    <a:cubicBezTo>
                      <a:pt x="1" y="60"/>
                      <a:pt x="1" y="60"/>
                      <a:pt x="1" y="60"/>
                    </a:cubicBezTo>
                    <a:cubicBezTo>
                      <a:pt x="0" y="61"/>
                      <a:pt x="0" y="63"/>
                      <a:pt x="1" y="65"/>
                    </a:cubicBezTo>
                    <a:cubicBezTo>
                      <a:pt x="2" y="65"/>
                      <a:pt x="3" y="66"/>
                      <a:pt x="4" y="66"/>
                    </a:cubicBezTo>
                    <a:cubicBezTo>
                      <a:pt x="5" y="66"/>
                      <a:pt x="6" y="65"/>
                      <a:pt x="7" y="65"/>
                    </a:cubicBezTo>
                    <a:cubicBezTo>
                      <a:pt x="33" y="38"/>
                      <a:pt x="33" y="38"/>
                      <a:pt x="33" y="38"/>
                    </a:cubicBezTo>
                    <a:cubicBezTo>
                      <a:pt x="59" y="65"/>
                      <a:pt x="59" y="65"/>
                      <a:pt x="59" y="65"/>
                    </a:cubicBezTo>
                    <a:cubicBezTo>
                      <a:pt x="60" y="65"/>
                      <a:pt x="61" y="66"/>
                      <a:pt x="62" y="66"/>
                    </a:cubicBezTo>
                    <a:cubicBezTo>
                      <a:pt x="63" y="66"/>
                      <a:pt x="64" y="65"/>
                      <a:pt x="65" y="65"/>
                    </a:cubicBezTo>
                    <a:cubicBezTo>
                      <a:pt x="66" y="63"/>
                      <a:pt x="66" y="61"/>
                      <a:pt x="65" y="60"/>
                    </a:cubicBezTo>
                    <a:cubicBezTo>
                      <a:pt x="38" y="33"/>
                      <a:pt x="38" y="33"/>
                      <a:pt x="38" y="33"/>
                    </a:cubicBezTo>
                    <a:cubicBezTo>
                      <a:pt x="65" y="7"/>
                      <a:pt x="65" y="7"/>
                      <a:pt x="65" y="7"/>
                    </a:cubicBezTo>
                    <a:cubicBezTo>
                      <a:pt x="66" y="5"/>
                      <a:pt x="66" y="3"/>
                      <a:pt x="6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sp>
        <p:nvSpPr>
          <p:cNvPr id="2" name="TextBox 1">
            <a:extLst>
              <a:ext uri="{FF2B5EF4-FFF2-40B4-BE49-F238E27FC236}">
                <a16:creationId xmlns:a16="http://schemas.microsoft.com/office/drawing/2014/main" id="{7C21D7F4-1F06-6433-B2D1-34D8814BD0D2}"/>
              </a:ext>
              <a:ext uri="{C183D7F6-B498-43B3-948B-1728B52AA6E4}">
                <adec:decorative xmlns:adec="http://schemas.microsoft.com/office/drawing/2017/decorative" val="1"/>
              </a:ext>
            </a:extLst>
          </p:cNvPr>
          <p:cNvSpPr txBox="1"/>
          <p:nvPr/>
        </p:nvSpPr>
        <p:spPr>
          <a:xfrm>
            <a:off x="6578063" y="10329197"/>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29</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6094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7B0A6114-2E0B-289E-7BAA-503420D180D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21247407"/>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Object 3">
                        <a:extLst>
                          <a:ext uri="{FF2B5EF4-FFF2-40B4-BE49-F238E27FC236}">
                            <a16:creationId xmlns:a16="http://schemas.microsoft.com/office/drawing/2014/main" id="{7B0A6114-2E0B-289E-7BAA-503420D180D3}"/>
                          </a:ext>
                          <a:ext uri="{C183D7F6-B498-43B3-948B-1728B52AA6E4}">
                            <adec:decorative xmlns:adec="http://schemas.microsoft.com/office/drawing/2017/decorative" val="1"/>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D3832C20-A5E9-C39C-C674-045C7F57B1D3}"/>
              </a:ext>
              <a:ext uri="{C183D7F6-B498-43B3-948B-1728B52AA6E4}">
                <adec:decorative xmlns:adec="http://schemas.microsoft.com/office/drawing/2017/decorative" val="1"/>
              </a:ext>
            </a:extLst>
          </p:cNvPr>
          <p:cNvSpPr>
            <a:spLocks/>
          </p:cNvSpPr>
          <p:nvPr/>
        </p:nvSpPr>
        <p:spPr>
          <a:xfrm>
            <a:off x="0" y="145474"/>
            <a:ext cx="7559675" cy="100425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8" name="Title 7">
            <a:extLst>
              <a:ext uri="{FF2B5EF4-FFF2-40B4-BE49-F238E27FC236}">
                <a16:creationId xmlns:a16="http://schemas.microsoft.com/office/drawing/2014/main" id="{344E3CFB-0591-4163-5689-91DBA38C83EB}"/>
              </a:ext>
            </a:extLst>
          </p:cNvPr>
          <p:cNvSpPr>
            <a:spLocks noGrp="1"/>
          </p:cNvSpPr>
          <p:nvPr>
            <p:ph type="title"/>
          </p:nvPr>
        </p:nvSpPr>
        <p:spPr/>
        <p:txBody>
          <a:bodyPr vert="horz"/>
          <a:lstStyle/>
          <a:p>
            <a:r>
              <a:rPr lang="en-AU" dirty="0"/>
              <a:t>How to use this guide</a:t>
            </a:r>
          </a:p>
        </p:txBody>
      </p:sp>
      <p:sp>
        <p:nvSpPr>
          <p:cNvPr id="3" name="TextBox 2">
            <a:extLst>
              <a:ext uri="{FF2B5EF4-FFF2-40B4-BE49-F238E27FC236}">
                <a16:creationId xmlns:a16="http://schemas.microsoft.com/office/drawing/2014/main" id="{88C0F928-D933-E1EA-FD3F-E27C3346A63A}"/>
              </a:ext>
            </a:extLst>
          </p:cNvPr>
          <p:cNvSpPr txBox="1"/>
          <p:nvPr/>
        </p:nvSpPr>
        <p:spPr>
          <a:xfrm>
            <a:off x="700517" y="1437663"/>
            <a:ext cx="6216923" cy="4670140"/>
          </a:xfrm>
          <a:prstGeom prst="rect">
            <a:avLst/>
          </a:prstGeom>
          <a:noFill/>
        </p:spPr>
        <p:txBody>
          <a:bodyPr wrap="square" lIns="0" tIns="49347" rIns="0" bIns="49347" rtlCol="0" anchor="t">
            <a:spAutoFit/>
          </a:bodyPr>
          <a:lstStyle/>
          <a:p>
            <a:pPr>
              <a:spcBef>
                <a:spcPts val="648"/>
              </a:spcBef>
            </a:pPr>
            <a:r>
              <a:rPr lang="en-AU" sz="1600" dirty="0">
                <a:solidFill>
                  <a:schemeClr val="accent6"/>
                </a:solidFill>
                <a:latin typeface="Arial"/>
                <a:cs typeface="Arial"/>
              </a:rPr>
              <a:t>This guide provides information, tips and processes for all council staff working directly with external customers. This guide is tailored for working with customers and applicants who are inexperienced (i.e. non-professional planning applicants), and objectors who are members of the community.</a:t>
            </a:r>
          </a:p>
          <a:p>
            <a:pPr>
              <a:spcBef>
                <a:spcPts val="971"/>
              </a:spcBef>
            </a:pPr>
            <a:r>
              <a:rPr lang="en-AU" sz="1400" dirty="0">
                <a:solidFill>
                  <a:schemeClr val="accent6"/>
                </a:solidFill>
                <a:latin typeface="Arial"/>
                <a:cs typeface="Arial"/>
              </a:rPr>
              <a:t>Use it when you are...</a:t>
            </a:r>
          </a:p>
          <a:p>
            <a:pPr marL="308410" indent="-308410">
              <a:spcBef>
                <a:spcPts val="971"/>
              </a:spcBef>
              <a:buFont typeface="Arial" panose="020B0604020202020204" pitchFamily="34" charset="0"/>
              <a:buChar char="•"/>
            </a:pPr>
            <a:r>
              <a:rPr lang="en-AU" sz="1400" dirty="0">
                <a:solidFill>
                  <a:schemeClr val="accent6"/>
                </a:solidFill>
                <a:latin typeface="Arial"/>
                <a:cs typeface="Arial"/>
              </a:rPr>
              <a:t>Onboarding to </a:t>
            </a:r>
            <a:r>
              <a:rPr lang="en-AU" sz="1400" dirty="0">
                <a:solidFill>
                  <a:schemeClr val="accent6"/>
                </a:solidFill>
                <a:highlight>
                  <a:srgbClr val="FFFF00"/>
                </a:highlight>
                <a:latin typeface="Arial"/>
                <a:cs typeface="Arial"/>
              </a:rPr>
              <a:t>[Insert Council Name] </a:t>
            </a:r>
          </a:p>
          <a:p>
            <a:pPr marL="308410" indent="-308410">
              <a:spcBef>
                <a:spcPts val="971"/>
              </a:spcBef>
              <a:buFont typeface="Arial" panose="020B0604020202020204" pitchFamily="34" charset="0"/>
              <a:buChar char="•"/>
            </a:pPr>
            <a:r>
              <a:rPr lang="en-AU" sz="1400" dirty="0">
                <a:solidFill>
                  <a:schemeClr val="accent6"/>
                </a:solidFill>
                <a:latin typeface="Arial"/>
                <a:cs typeface="Arial"/>
              </a:rPr>
              <a:t>On a call to an applicant</a:t>
            </a:r>
          </a:p>
          <a:p>
            <a:pPr marL="308410" indent="-308410">
              <a:spcBef>
                <a:spcPts val="971"/>
              </a:spcBef>
              <a:buFont typeface="Arial" panose="020B0604020202020204" pitchFamily="34" charset="0"/>
              <a:buChar char="•"/>
            </a:pPr>
            <a:r>
              <a:rPr lang="en-AU" sz="1400" dirty="0">
                <a:solidFill>
                  <a:schemeClr val="accent6"/>
                </a:solidFill>
                <a:latin typeface="Arial"/>
                <a:cs typeface="Arial"/>
              </a:rPr>
              <a:t>Clarifying an applicant/customers query</a:t>
            </a:r>
          </a:p>
          <a:p>
            <a:pPr marL="308410" indent="-308410">
              <a:spcBef>
                <a:spcPts val="971"/>
              </a:spcBef>
              <a:buFont typeface="Arial" panose="020B0604020202020204" pitchFamily="34" charset="0"/>
              <a:buChar char="•"/>
            </a:pPr>
            <a:r>
              <a:rPr lang="en-AU" sz="1400" dirty="0">
                <a:solidFill>
                  <a:schemeClr val="accent6"/>
                </a:solidFill>
                <a:latin typeface="Arial"/>
                <a:cs typeface="Arial"/>
              </a:rPr>
              <a:t>Writing communications for applicants</a:t>
            </a:r>
          </a:p>
          <a:p>
            <a:pPr marL="308410" indent="-308410">
              <a:spcBef>
                <a:spcPts val="971"/>
              </a:spcBef>
              <a:buFont typeface="Arial" panose="020B0604020202020204" pitchFamily="34" charset="0"/>
              <a:buChar char="•"/>
            </a:pPr>
            <a:r>
              <a:rPr lang="en-AU" sz="1400" dirty="0">
                <a:solidFill>
                  <a:schemeClr val="accent6"/>
                </a:solidFill>
                <a:latin typeface="Arial"/>
                <a:cs typeface="Arial"/>
              </a:rPr>
              <a:t>Not sure of the best next step for a</a:t>
            </a:r>
            <a:br>
              <a:rPr lang="en-AU" sz="1400" dirty="0">
                <a:solidFill>
                  <a:schemeClr val="accent6"/>
                </a:solidFill>
                <a:latin typeface="Arial"/>
                <a:cs typeface="Arial"/>
              </a:rPr>
            </a:br>
            <a:r>
              <a:rPr lang="en-AU" sz="1400" dirty="0">
                <a:solidFill>
                  <a:schemeClr val="accent6"/>
                </a:solidFill>
                <a:latin typeface="Arial"/>
                <a:cs typeface="Arial"/>
              </a:rPr>
              <a:t>challenging application</a:t>
            </a:r>
          </a:p>
          <a:p>
            <a:pPr marL="308410" indent="-308410">
              <a:spcBef>
                <a:spcPts val="648"/>
              </a:spcBef>
              <a:buFont typeface="Arial" panose="020B0604020202020204" pitchFamily="34" charset="0"/>
              <a:buChar char="•"/>
            </a:pPr>
            <a:endParaRPr lang="en-AU" sz="1400" dirty="0">
              <a:solidFill>
                <a:schemeClr val="accent6"/>
              </a:solidFill>
              <a:latin typeface="Arial" panose="020B0604020202020204" pitchFamily="34" charset="0"/>
              <a:cs typeface="Arial" panose="020B0604020202020204" pitchFamily="34" charset="0"/>
            </a:endParaRPr>
          </a:p>
          <a:p>
            <a:pPr>
              <a:spcBef>
                <a:spcPts val="648"/>
              </a:spcBef>
            </a:pPr>
            <a:endParaRPr lang="en-AU" sz="500" dirty="0">
              <a:solidFill>
                <a:schemeClr val="accent6"/>
              </a:solidFill>
              <a:latin typeface="Arial" panose="020B0604020202020204" pitchFamily="34" charset="0"/>
              <a:cs typeface="Arial" panose="020B0604020202020204" pitchFamily="34" charset="0"/>
            </a:endParaRPr>
          </a:p>
          <a:p>
            <a:pPr>
              <a:spcBef>
                <a:spcPts val="648"/>
              </a:spcBef>
            </a:pPr>
            <a:endParaRPr lang="en-AU" sz="500" dirty="0">
              <a:solidFill>
                <a:schemeClr val="accent6"/>
              </a:solidFill>
              <a:latin typeface="Arial" panose="020B0604020202020204" pitchFamily="34" charset="0"/>
              <a:cs typeface="Arial" panose="020B0604020202020204" pitchFamily="34" charset="0"/>
            </a:endParaRPr>
          </a:p>
          <a:p>
            <a:pPr>
              <a:spcBef>
                <a:spcPts val="648"/>
              </a:spcBef>
            </a:pPr>
            <a:endParaRPr lang="en-AU" sz="500" dirty="0">
              <a:solidFill>
                <a:schemeClr val="accent6"/>
              </a:solidFill>
              <a:latin typeface="Arial" panose="020B0604020202020204" pitchFamily="34" charset="0"/>
              <a:cs typeface="Arial" panose="020B0604020202020204" pitchFamily="34" charset="0"/>
            </a:endParaRPr>
          </a:p>
          <a:p>
            <a:pPr>
              <a:spcBef>
                <a:spcPts val="648"/>
              </a:spcBef>
            </a:pPr>
            <a:endParaRPr lang="en-AU" sz="500" dirty="0">
              <a:solidFill>
                <a:schemeClr val="accent6"/>
              </a:solidFill>
              <a:latin typeface="Arial" panose="020B0604020202020204" pitchFamily="34" charset="0"/>
              <a:cs typeface="Arial" panose="020B0604020202020204" pitchFamily="34" charset="0"/>
            </a:endParaRPr>
          </a:p>
          <a:p>
            <a:pPr>
              <a:spcBef>
                <a:spcPts val="648"/>
              </a:spcBef>
            </a:pPr>
            <a:endParaRPr lang="en-AU" sz="500" dirty="0">
              <a:solidFill>
                <a:schemeClr val="accent6"/>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A535A2C-73C9-3074-A0E2-88DE31A965BE}"/>
              </a:ext>
            </a:extLst>
          </p:cNvPr>
          <p:cNvSpPr txBox="1"/>
          <p:nvPr/>
        </p:nvSpPr>
        <p:spPr>
          <a:xfrm>
            <a:off x="700516" y="6107803"/>
            <a:ext cx="6158641" cy="2498120"/>
          </a:xfrm>
          <a:prstGeom prst="rect">
            <a:avLst/>
          </a:prstGeom>
          <a:noFill/>
        </p:spPr>
        <p:txBody>
          <a:bodyPr wrap="square" lIns="0">
            <a:spAutoFit/>
          </a:bodyPr>
          <a:lstStyle/>
          <a:p>
            <a:pPr marL="0" marR="0" lvl="0" indent="0" algn="l" defTabSz="995192" rtl="0" eaLnBrk="1" fontAlgn="auto" latinLnBrk="0" hangingPunct="1">
              <a:lnSpc>
                <a:spcPct val="100000"/>
              </a:lnSpc>
              <a:spcBef>
                <a:spcPts val="648"/>
              </a:spcBef>
              <a:spcAft>
                <a:spcPts val="648"/>
              </a:spcAft>
              <a:buClrTx/>
              <a:buSzTx/>
              <a:buFontTx/>
              <a:buNone/>
              <a:tabLst/>
              <a:defRPr/>
            </a:pPr>
            <a:r>
              <a:rPr kumimoji="0" lang="en-AU" sz="2000" b="1" i="0" u="none" strike="noStrike" kern="1200" cap="none" spc="0" normalizeH="0" baseline="0" noProof="0" dirty="0">
                <a:ln>
                  <a:noFill/>
                </a:ln>
                <a:solidFill>
                  <a:srgbClr val="53565A"/>
                </a:solidFill>
                <a:effectLst/>
                <a:uLnTx/>
                <a:uFillTx/>
                <a:latin typeface="Arial"/>
                <a:ea typeface="+mn-ea"/>
                <a:cs typeface="Arial"/>
              </a:rPr>
              <a:t>The goal of this guide is to:</a:t>
            </a:r>
          </a:p>
          <a:p>
            <a:pPr marL="308410" marR="0" lvl="0" indent="-308410" algn="l" defTabSz="995192" rtl="0" eaLnBrk="1" fontAlgn="auto" latinLnBrk="0" hangingPunct="1">
              <a:lnSpc>
                <a:spcPct val="100000"/>
              </a:lnSpc>
              <a:spcBef>
                <a:spcPts val="971"/>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53565A"/>
                </a:solidFill>
                <a:effectLst/>
                <a:uLnTx/>
                <a:uFillTx/>
                <a:latin typeface="Arial"/>
                <a:ea typeface="+mn-ea"/>
                <a:cs typeface="Arial"/>
              </a:rPr>
              <a:t>Help planning staff understand their customers, especially those inexperienced with planning processes</a:t>
            </a:r>
          </a:p>
          <a:p>
            <a:pPr marL="308410" marR="0" lvl="0" indent="-308410" algn="l" defTabSz="995192" rtl="0" eaLnBrk="1" fontAlgn="auto" latinLnBrk="0" hangingPunct="1">
              <a:lnSpc>
                <a:spcPct val="100000"/>
              </a:lnSpc>
              <a:spcBef>
                <a:spcPts val="971"/>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53565A"/>
                </a:solidFill>
                <a:effectLst/>
                <a:uLnTx/>
                <a:uFillTx/>
                <a:latin typeface="Arial"/>
                <a:ea typeface="+mn-ea"/>
                <a:cs typeface="Arial"/>
              </a:rPr>
              <a:t>Help planning staff to know what is expected of them when supporting customers</a:t>
            </a:r>
          </a:p>
          <a:p>
            <a:pPr marL="308410" marR="0" lvl="0" indent="-308410" algn="l" defTabSz="995192" rtl="0" eaLnBrk="1" fontAlgn="auto" latinLnBrk="0" hangingPunct="1">
              <a:lnSpc>
                <a:spcPct val="100000"/>
              </a:lnSpc>
              <a:spcBef>
                <a:spcPts val="971"/>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53565A"/>
                </a:solidFill>
                <a:effectLst/>
                <a:uLnTx/>
                <a:uFillTx/>
                <a:latin typeface="Arial"/>
                <a:ea typeface="+mn-ea"/>
                <a:cs typeface="Arial"/>
              </a:rPr>
              <a:t>Ensure planners feel confident and supported to engage with customers and can provide answers more easily</a:t>
            </a:r>
          </a:p>
          <a:p>
            <a:pPr marL="308410" marR="0" lvl="0" indent="-308410" algn="l" defTabSz="995192" rtl="0" eaLnBrk="1" fontAlgn="auto" latinLnBrk="0" hangingPunct="1">
              <a:lnSpc>
                <a:spcPct val="100000"/>
              </a:lnSpc>
              <a:spcBef>
                <a:spcPts val="971"/>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53565A"/>
                </a:solidFill>
                <a:effectLst/>
                <a:uLnTx/>
                <a:uFillTx/>
                <a:latin typeface="Arial"/>
                <a:ea typeface="+mn-ea"/>
                <a:cs typeface="Arial"/>
              </a:rPr>
              <a:t>Ensure consistent customer service</a:t>
            </a:r>
          </a:p>
        </p:txBody>
      </p:sp>
      <p:cxnSp>
        <p:nvCxnSpPr>
          <p:cNvPr id="7" name="Straight Connector 6">
            <a:extLst>
              <a:ext uri="{FF2B5EF4-FFF2-40B4-BE49-F238E27FC236}">
                <a16:creationId xmlns:a16="http://schemas.microsoft.com/office/drawing/2014/main" id="{4601FDB2-45F0-BE33-968D-275DEBDEE3F2}"/>
              </a:ext>
              <a:ext uri="{C183D7F6-B498-43B3-948B-1728B52AA6E4}">
                <adec:decorative xmlns:adec="http://schemas.microsoft.com/office/drawing/2017/decorative" val="1"/>
              </a:ext>
            </a:extLst>
          </p:cNvPr>
          <p:cNvCxnSpPr/>
          <p:nvPr/>
        </p:nvCxnSpPr>
        <p:spPr>
          <a:xfrm>
            <a:off x="700516" y="5840976"/>
            <a:ext cx="617806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2DF74E2F-ACFB-6B0F-431D-54CC3712321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12216" y="3424932"/>
            <a:ext cx="1859786" cy="1507691"/>
          </a:xfrm>
          <a:prstGeom prst="rect">
            <a:avLst/>
          </a:prstGeom>
        </p:spPr>
      </p:pic>
      <p:sp>
        <p:nvSpPr>
          <p:cNvPr id="10" name="TextBox 9">
            <a:extLst>
              <a:ext uri="{FF2B5EF4-FFF2-40B4-BE49-F238E27FC236}">
                <a16:creationId xmlns:a16="http://schemas.microsoft.com/office/drawing/2014/main" id="{FF897454-78FA-CD91-C6B7-2E69F6C65847}"/>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3</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F62CB53B-1F35-BCB9-ABD6-51F445C971E2}"/>
              </a:ext>
              <a:ext uri="{C183D7F6-B498-43B3-948B-1728B52AA6E4}">
                <adec:decorative xmlns:adec="http://schemas.microsoft.com/office/drawing/2017/decorative" val="1"/>
              </a:ext>
            </a:extLst>
          </p:cNvPr>
          <p:cNvSpPr txBox="1"/>
          <p:nvPr/>
        </p:nvSpPr>
        <p:spPr>
          <a:xfrm>
            <a:off x="6578064" y="10333745"/>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3</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60214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487807927"/>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47" name="Rectangle 46">
            <a:extLst>
              <a:ext uri="{FF2B5EF4-FFF2-40B4-BE49-F238E27FC236}">
                <a16:creationId xmlns:a16="http://schemas.microsoft.com/office/drawing/2014/main" id="{C6752808-1681-016A-9775-E3E3A0179E9B}"/>
              </a:ext>
              <a:ext uri="{C183D7F6-B498-43B3-948B-1728B52AA6E4}">
                <adec:decorative xmlns:adec="http://schemas.microsoft.com/office/drawing/2017/decorative" val="1"/>
              </a:ext>
            </a:extLst>
          </p:cNvPr>
          <p:cNvSpPr/>
          <p:nvPr/>
        </p:nvSpPr>
        <p:spPr>
          <a:xfrm>
            <a:off x="4840672" y="205561"/>
            <a:ext cx="2729556" cy="99725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467383" y="932538"/>
            <a:ext cx="6624909" cy="2214779"/>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59675" cy="560234"/>
          </a:xfrm>
          <a:prstGeom prst="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0" name="Title 1">
            <a:extLst>
              <a:ext uri="{FF2B5EF4-FFF2-40B4-BE49-F238E27FC236}">
                <a16:creationId xmlns:a16="http://schemas.microsoft.com/office/drawing/2014/main" id="{9BFA1199-6443-A516-6F4B-2E0D54920C9F}"/>
              </a:ext>
            </a:extLst>
          </p:cNvPr>
          <p:cNvSpPr txBox="1">
            <a:spLocks noGrp="1"/>
          </p:cNvSpPr>
          <p:nvPr>
            <p:ph type="title" idx="4294967295"/>
          </p:nvPr>
        </p:nvSpPr>
        <p:spPr>
          <a:xfrm>
            <a:off x="587247" y="280150"/>
            <a:ext cx="6388001" cy="425584"/>
          </a:xfrm>
          <a:prstGeom prst="rect">
            <a:avLst/>
          </a:prstGeom>
          <a:noFill/>
          <a:ln>
            <a:noFill/>
            <a:prstDash/>
          </a:ln>
          <a:effectLst/>
        </p:spPr>
        <p:txBody>
          <a:bodyPr rot="0" spcFirstLastPara="0" vertOverflow="overflow" horzOverflow="overflow" vert="horz" wrap="square" lIns="0" tIns="45142" rIns="0" bIns="45142" numCol="1" spcCol="0" rtlCol="0" fromWordArt="0" anchor="t" anchorCtr="0" forceAA="0" compatLnSpc="1">
            <a:prstTxWarp prst="textNoShape">
              <a:avLst/>
            </a:prstTxWarp>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pPr marL="0" marR="0" lvl="0" indent="0" algn="l" defTabSz="871821" rtl="0" eaLnBrk="1" fontAlgn="auto" latinLnBrk="0" hangingPunct="1">
              <a:lnSpc>
                <a:spcPct val="80000"/>
              </a:lnSpc>
              <a:spcBef>
                <a:spcPct val="0"/>
              </a:spcBef>
              <a:spcAft>
                <a:spcPts val="0"/>
              </a:spcAft>
              <a:buClrTx/>
              <a:buSzTx/>
              <a:buFontTx/>
              <a:buNone/>
              <a:tabLst/>
              <a:defRPr/>
            </a:pPr>
            <a:r>
              <a:rPr kumimoji="0" lang="en-US" sz="1981" b="0" i="0" u="none" strike="noStrike" kern="1200" cap="none" spc="0" normalizeH="0" baseline="0" noProof="0" dirty="0">
                <a:ln>
                  <a:noFill/>
                </a:ln>
                <a:solidFill>
                  <a:schemeClr val="bg1"/>
                </a:solidFill>
                <a:effectLst/>
                <a:uLnTx/>
                <a:uFillTx/>
                <a:latin typeface="Segoe UI Semibold" panose="020B0702040204020203" pitchFamily="34" charset="0"/>
                <a:ea typeface="+mj-ea"/>
                <a:cs typeface="+mj-cs"/>
              </a:rPr>
              <a:t>Stage-specific enquiries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467383" y="1010250"/>
            <a:ext cx="6507865" cy="408112"/>
          </a:xfrm>
          <a:prstGeom prst="rect">
            <a:avLst/>
          </a:prstGeom>
          <a:noFill/>
        </p:spPr>
        <p:txBody>
          <a:bodyPr wrap="square" numCol="1" spcCol="180000">
            <a:noAutofit/>
          </a:bodyPr>
          <a:lstStyle/>
          <a:p>
            <a:pPr>
              <a:spcBef>
                <a:spcPts val="648"/>
              </a:spcBef>
            </a:pPr>
            <a:r>
              <a:rPr lang="en-AU" sz="1727" b="1" dirty="0">
                <a:solidFill>
                  <a:srgbClr val="7F0D82"/>
                </a:solidFill>
                <a:latin typeface="Arial" panose="020B0604020202020204" pitchFamily="34" charset="0"/>
                <a:cs typeface="Arial" panose="020B0604020202020204" pitchFamily="34" charset="0"/>
              </a:rPr>
              <a:t>2. Learn how planning restrictions could impact my project</a:t>
            </a:r>
            <a:endParaRPr lang="en-AU" sz="1727" dirty="0">
              <a:solidFill>
                <a:srgbClr val="7F0D8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82B79EF-5CA8-4F99-3945-71F43DD1A338}"/>
              </a:ext>
            </a:extLst>
          </p:cNvPr>
          <p:cNvSpPr txBox="1"/>
          <p:nvPr/>
        </p:nvSpPr>
        <p:spPr>
          <a:xfrm>
            <a:off x="972508" y="1708703"/>
            <a:ext cx="2175923" cy="266676"/>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Enquiry should take ~ 5 mins</a:t>
            </a:r>
          </a:p>
        </p:txBody>
      </p:sp>
      <p:sp>
        <p:nvSpPr>
          <p:cNvPr id="63" name="TextBox 62">
            <a:extLst>
              <a:ext uri="{FF2B5EF4-FFF2-40B4-BE49-F238E27FC236}">
                <a16:creationId xmlns:a16="http://schemas.microsoft.com/office/drawing/2014/main" id="{22597345-20BE-6471-2497-E516160B8877}"/>
              </a:ext>
            </a:extLst>
          </p:cNvPr>
          <p:cNvSpPr txBox="1"/>
          <p:nvPr/>
        </p:nvSpPr>
        <p:spPr>
          <a:xfrm>
            <a:off x="972508" y="2263493"/>
            <a:ext cx="2175923" cy="441018"/>
          </a:xfrm>
          <a:prstGeom prst="rect">
            <a:avLst/>
          </a:prstGeom>
          <a:noFill/>
        </p:spPr>
        <p:txBody>
          <a:bodyPr wrap="square" rtlCol="0">
            <a:spAutoFit/>
          </a:bodyPr>
          <a:lstStyle/>
          <a:p>
            <a:r>
              <a:rPr lang="en-AU" sz="1100">
                <a:latin typeface="Arial" panose="020B0604020202020204" pitchFamily="34" charset="0"/>
                <a:cs typeface="Arial" panose="020B0604020202020204" pitchFamily="34" charset="0"/>
              </a:rPr>
              <a:t>More effort up front can save hard conversations later on</a:t>
            </a:r>
            <a:endParaRPr lang="en-US" sz="110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416FA43C-C742-7607-FCFE-B4E22C47CAB2}"/>
              </a:ext>
            </a:extLst>
          </p:cNvPr>
          <p:cNvSpPr txBox="1"/>
          <p:nvPr/>
        </p:nvSpPr>
        <p:spPr>
          <a:xfrm>
            <a:off x="3731266" y="1708701"/>
            <a:ext cx="3183108" cy="441018"/>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Can keep a record of conversations at this stage, but the advice should be general</a:t>
            </a:r>
          </a:p>
        </p:txBody>
      </p:sp>
      <p:sp>
        <p:nvSpPr>
          <p:cNvPr id="95" name="TextBox 94">
            <a:extLst>
              <a:ext uri="{FF2B5EF4-FFF2-40B4-BE49-F238E27FC236}">
                <a16:creationId xmlns:a16="http://schemas.microsoft.com/office/drawing/2014/main" id="{7EF13029-2B78-7161-E348-9267E51B07FE}"/>
              </a:ext>
            </a:extLst>
          </p:cNvPr>
          <p:cNvSpPr txBox="1"/>
          <p:nvPr/>
        </p:nvSpPr>
        <p:spPr>
          <a:xfrm>
            <a:off x="467383" y="3419308"/>
            <a:ext cx="3301591" cy="291618"/>
          </a:xfrm>
          <a:prstGeom prst="rect">
            <a:avLst/>
          </a:prstGeom>
          <a:noFill/>
        </p:spPr>
        <p:txBody>
          <a:bodyPr wrap="square">
            <a:spAutoFit/>
          </a:bodyPr>
          <a:lstStyle/>
          <a:p>
            <a:r>
              <a:rPr lang="en-AU" sz="1295" dirty="0">
                <a:solidFill>
                  <a:schemeClr val="accent6"/>
                </a:solidFill>
                <a:latin typeface="Arial" panose="020B0604020202020204" pitchFamily="34" charset="0"/>
                <a:cs typeface="Arial" panose="020B0604020202020204" pitchFamily="34" charset="0"/>
              </a:rPr>
              <a:t>Common enquiries at this stage</a:t>
            </a:r>
            <a:endParaRPr lang="en-US" sz="1295" dirty="0">
              <a:solidFill>
                <a:schemeClr val="accent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0482F88-019C-05F1-3E0E-54DF37C71418}"/>
              </a:ext>
            </a:extLst>
          </p:cNvPr>
          <p:cNvSpPr txBox="1"/>
          <p:nvPr/>
        </p:nvSpPr>
        <p:spPr>
          <a:xfrm>
            <a:off x="467382" y="3813535"/>
            <a:ext cx="4118712" cy="6598126"/>
          </a:xfrm>
          <a:prstGeom prst="rect">
            <a:avLst/>
          </a:prstGeom>
          <a:noFill/>
        </p:spPr>
        <p:txBody>
          <a:bodyPr wrap="square" numCol="1" spcCol="180000">
            <a:noAutofit/>
          </a:bodyPr>
          <a:lstStyle/>
          <a:p>
            <a:pPr>
              <a:spcBef>
                <a:spcPts val="971"/>
              </a:spcBef>
            </a:pPr>
            <a:r>
              <a:rPr lang="en-AU" sz="1400" b="1" dirty="0">
                <a:solidFill>
                  <a:srgbClr val="7F0D82"/>
                </a:solidFill>
                <a:latin typeface="Arial" panose="020B0604020202020204" pitchFamily="34" charset="0"/>
                <a:cs typeface="Arial" panose="020B0604020202020204" pitchFamily="34" charset="0"/>
              </a:rPr>
              <a:t>Why do these rules apply here?</a:t>
            </a:r>
          </a:p>
          <a:p>
            <a:pPr>
              <a:spcBef>
                <a:spcPts val="971"/>
              </a:spcBef>
            </a:pPr>
            <a:r>
              <a:rPr lang="en-AU" sz="1200" dirty="0">
                <a:latin typeface="Arial" panose="020B0604020202020204" pitchFamily="34" charset="0"/>
                <a:cs typeface="Arial" panose="020B0604020202020204" pitchFamily="34" charset="0"/>
              </a:rPr>
              <a:t>Give a brief explanation that helps the customer understand the restrictions of the act which impacts them, and which limits the ability to work around them.</a:t>
            </a:r>
          </a:p>
          <a:p>
            <a:pPr>
              <a:spcBef>
                <a:spcPts val="971"/>
              </a:spcBef>
            </a:pPr>
            <a:r>
              <a:rPr lang="en-AU" sz="1200" dirty="0">
                <a:latin typeface="Arial" panose="020B0604020202020204" pitchFamily="34" charset="0"/>
                <a:cs typeface="Arial" panose="020B0604020202020204" pitchFamily="34" charset="0"/>
              </a:rPr>
              <a:t>"We are working to the planning laws which require x applications to be y.“</a:t>
            </a:r>
          </a:p>
          <a:p>
            <a:pPr>
              <a:spcBef>
                <a:spcPts val="971"/>
              </a:spcBef>
            </a:pPr>
            <a:r>
              <a:rPr lang="en-AU" sz="1400" b="1" dirty="0">
                <a:solidFill>
                  <a:srgbClr val="7F0D82"/>
                </a:solidFill>
                <a:latin typeface="Arial" panose="020B0604020202020204" pitchFamily="34" charset="0"/>
                <a:cs typeface="Arial" panose="020B0604020202020204" pitchFamily="34" charset="0"/>
              </a:rPr>
              <a:t>I saw someone do it in (Greater Melbourne region), why can't I do it here?</a:t>
            </a:r>
          </a:p>
          <a:p>
            <a:pPr>
              <a:spcBef>
                <a:spcPts val="971"/>
              </a:spcBef>
            </a:pPr>
            <a:r>
              <a:rPr lang="en-AU" sz="1200" dirty="0">
                <a:latin typeface="Arial" panose="020B0604020202020204" pitchFamily="34" charset="0"/>
                <a:cs typeface="Arial" panose="020B0604020202020204" pitchFamily="34" charset="0"/>
              </a:rPr>
              <a:t>Communicate that each properly is unique, and there is a subjective aspect to the process such as restrictions on specific sites, and aspects that trigger the need for permits.</a:t>
            </a:r>
          </a:p>
          <a:p>
            <a:pPr>
              <a:spcBef>
                <a:spcPts val="971"/>
              </a:spcBef>
            </a:pPr>
            <a:r>
              <a:rPr lang="en-AU" sz="1200" dirty="0">
                <a:latin typeface="Arial" panose="020B0604020202020204" pitchFamily="34" charset="0"/>
                <a:cs typeface="Arial" panose="020B0604020202020204" pitchFamily="34" charset="0"/>
              </a:rPr>
              <a:t>Guide customers to online resources such as </a:t>
            </a:r>
            <a:r>
              <a:rPr lang="en-AU" sz="1200" dirty="0" err="1">
                <a:latin typeface="Arial" panose="020B0604020202020204" pitchFamily="34" charset="0"/>
                <a:cs typeface="Arial" panose="020B0604020202020204" pitchFamily="34" charset="0"/>
              </a:rPr>
              <a:t>VicPlan</a:t>
            </a:r>
            <a:r>
              <a:rPr lang="en-AU" sz="1200" dirty="0">
                <a:latin typeface="Arial" panose="020B0604020202020204" pitchFamily="34" charset="0"/>
                <a:cs typeface="Arial" panose="020B0604020202020204" pitchFamily="34" charset="0"/>
              </a:rPr>
              <a:t> for them to identify factors specific to their property.</a:t>
            </a:r>
          </a:p>
          <a:p>
            <a:pPr>
              <a:spcBef>
                <a:spcPts val="971"/>
              </a:spcBef>
            </a:pPr>
            <a:r>
              <a:rPr lang="en-AU" sz="1400" b="1" dirty="0">
                <a:solidFill>
                  <a:srgbClr val="7F0D82"/>
                </a:solidFill>
                <a:latin typeface="Arial" panose="020B0604020202020204" pitchFamily="34" charset="0"/>
                <a:cs typeface="Arial" panose="020B0604020202020204" pitchFamily="34" charset="0"/>
              </a:rPr>
              <a:t>What colours / materials / products can I use?</a:t>
            </a:r>
          </a:p>
          <a:p>
            <a:pPr>
              <a:spcBef>
                <a:spcPts val="971"/>
              </a:spcBef>
            </a:pPr>
            <a:r>
              <a:rPr lang="en-AU" sz="1200" dirty="0">
                <a:latin typeface="Arial" panose="020B0604020202020204" pitchFamily="34" charset="0"/>
                <a:cs typeface="Arial" panose="020B0604020202020204" pitchFamily="34" charset="0"/>
              </a:rPr>
              <a:t>Thank the customer for checking this and note the general requirements (such as </a:t>
            </a:r>
            <a:r>
              <a:rPr lang="en-AU" sz="1200" dirty="0">
                <a:highlight>
                  <a:srgbClr val="FFFF00"/>
                </a:highlight>
                <a:latin typeface="Arial" panose="020B0604020202020204" pitchFamily="34" charset="0"/>
                <a:cs typeface="Arial" panose="020B0604020202020204" pitchFamily="34" charset="0"/>
              </a:rPr>
              <a:t>XYZ)</a:t>
            </a:r>
          </a:p>
          <a:p>
            <a:pPr>
              <a:spcBef>
                <a:spcPts val="971"/>
              </a:spcBef>
            </a:pPr>
            <a:r>
              <a:rPr lang="en-AU" sz="1200" dirty="0">
                <a:latin typeface="Arial" panose="020B0604020202020204" pitchFamily="34" charset="0"/>
                <a:cs typeface="Arial" panose="020B0604020202020204" pitchFamily="34" charset="0"/>
              </a:rPr>
              <a:t>Ask customers whether their property has a heritage restriction, and if appropriate direct them to the heritage information on the website.</a:t>
            </a:r>
          </a:p>
        </p:txBody>
      </p:sp>
      <p:sp>
        <p:nvSpPr>
          <p:cNvPr id="98" name="TextBox 97">
            <a:extLst>
              <a:ext uri="{FF2B5EF4-FFF2-40B4-BE49-F238E27FC236}">
                <a16:creationId xmlns:a16="http://schemas.microsoft.com/office/drawing/2014/main" id="{07DAF518-7BDE-DC26-8F2F-7762362545AB}"/>
              </a:ext>
            </a:extLst>
          </p:cNvPr>
          <p:cNvSpPr txBox="1"/>
          <p:nvPr/>
        </p:nvSpPr>
        <p:spPr>
          <a:xfrm>
            <a:off x="5499205" y="3538898"/>
            <a:ext cx="1593087" cy="291618"/>
          </a:xfrm>
          <a:prstGeom prst="rect">
            <a:avLst/>
          </a:prstGeom>
          <a:noFill/>
        </p:spPr>
        <p:txBody>
          <a:bodyPr wrap="square" rIns="0" rtlCol="0">
            <a:spAutoFit/>
          </a:bodyPr>
          <a:lstStyle/>
          <a:p>
            <a:r>
              <a:rPr lang="en-US" sz="1295" b="1" dirty="0">
                <a:solidFill>
                  <a:srgbClr val="7F0D82"/>
                </a:solidFill>
                <a:latin typeface="Arial" panose="020B0604020202020204" pitchFamily="34" charset="0"/>
                <a:cs typeface="Arial" panose="020B0604020202020204" pitchFamily="34" charset="0"/>
              </a:rPr>
              <a:t>We can help by</a:t>
            </a:r>
          </a:p>
        </p:txBody>
      </p:sp>
      <p:sp>
        <p:nvSpPr>
          <p:cNvPr id="46" name="TextBox 45">
            <a:extLst>
              <a:ext uri="{FF2B5EF4-FFF2-40B4-BE49-F238E27FC236}">
                <a16:creationId xmlns:a16="http://schemas.microsoft.com/office/drawing/2014/main" id="{21298585-B4C2-0FBB-2EDE-A980D40418A4}"/>
              </a:ext>
            </a:extLst>
          </p:cNvPr>
          <p:cNvSpPr txBox="1"/>
          <p:nvPr/>
        </p:nvSpPr>
        <p:spPr>
          <a:xfrm>
            <a:off x="4916368" y="4002145"/>
            <a:ext cx="2214779" cy="2316019"/>
          </a:xfrm>
          <a:prstGeom prst="rect">
            <a:avLst/>
          </a:prstGeom>
          <a:noFill/>
        </p:spPr>
        <p:txBody>
          <a:bodyPr wrap="square">
            <a:spAutoFit/>
          </a:bodyPr>
          <a:lstStyle/>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Showing you how to find out if you're in a heritage overlay</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Directing you to the correct pages on the customer to the</a:t>
            </a:r>
            <a:r>
              <a:rPr lang="en-AU" sz="1200" dirty="0">
                <a:highlight>
                  <a:srgbClr val="FFFF00"/>
                </a:highlight>
                <a:latin typeface="Arial" panose="020B0604020202020204" pitchFamily="34" charset="0"/>
                <a:cs typeface="Arial" panose="020B0604020202020204" pitchFamily="34" charset="0"/>
              </a:rPr>
              <a:t>[Insert Council Name] </a:t>
            </a:r>
            <a:r>
              <a:rPr lang="en-AU" sz="1200" dirty="0">
                <a:latin typeface="Arial" panose="020B0604020202020204" pitchFamily="34" charset="0"/>
                <a:cs typeface="Arial" panose="020B0604020202020204" pitchFamily="34" charset="0"/>
              </a:rPr>
              <a:t>website and FAQs</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Giving you instructions on how to apply</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Link you to the 'Getting Started Guide'</a:t>
            </a:r>
          </a:p>
        </p:txBody>
      </p:sp>
      <p:sp>
        <p:nvSpPr>
          <p:cNvPr id="105" name="TextBox 104">
            <a:extLst>
              <a:ext uri="{FF2B5EF4-FFF2-40B4-BE49-F238E27FC236}">
                <a16:creationId xmlns:a16="http://schemas.microsoft.com/office/drawing/2014/main" id="{7D65AF2B-918B-423C-15F3-E0E144F93C89}"/>
              </a:ext>
            </a:extLst>
          </p:cNvPr>
          <p:cNvSpPr txBox="1"/>
          <p:nvPr/>
        </p:nvSpPr>
        <p:spPr>
          <a:xfrm>
            <a:off x="5499206" y="6660496"/>
            <a:ext cx="1593087" cy="490904"/>
          </a:xfrm>
          <a:prstGeom prst="rect">
            <a:avLst/>
          </a:prstGeom>
          <a:noFill/>
        </p:spPr>
        <p:txBody>
          <a:bodyPr wrap="square" rtlCol="0">
            <a:spAutoFit/>
          </a:bodyPr>
          <a:lstStyle/>
          <a:p>
            <a:r>
              <a:rPr lang="en-US" sz="1295" b="1" dirty="0">
                <a:solidFill>
                  <a:srgbClr val="7F0D82"/>
                </a:solidFill>
                <a:latin typeface="Arial" panose="020B0604020202020204" pitchFamily="34" charset="0"/>
                <a:cs typeface="Arial" panose="020B0604020202020204" pitchFamily="34" charset="0"/>
              </a:rPr>
              <a:t>We are not</a:t>
            </a:r>
            <a:br>
              <a:rPr lang="en-US" sz="1295" b="1" dirty="0">
                <a:solidFill>
                  <a:srgbClr val="7F0D82"/>
                </a:solidFill>
                <a:latin typeface="Arial" panose="020B0604020202020204" pitchFamily="34" charset="0"/>
                <a:cs typeface="Arial" panose="020B0604020202020204" pitchFamily="34" charset="0"/>
              </a:rPr>
            </a:br>
            <a:r>
              <a:rPr lang="en-US" sz="1295" b="1" dirty="0">
                <a:solidFill>
                  <a:srgbClr val="7F0D82"/>
                </a:solidFill>
                <a:latin typeface="Arial" panose="020B0604020202020204" pitchFamily="34" charset="0"/>
                <a:cs typeface="Arial" panose="020B0604020202020204" pitchFamily="34" charset="0"/>
              </a:rPr>
              <a:t>able to…</a:t>
            </a:r>
          </a:p>
        </p:txBody>
      </p:sp>
      <p:sp>
        <p:nvSpPr>
          <p:cNvPr id="4" name="TextBox 3">
            <a:extLst>
              <a:ext uri="{FF2B5EF4-FFF2-40B4-BE49-F238E27FC236}">
                <a16:creationId xmlns:a16="http://schemas.microsoft.com/office/drawing/2014/main" id="{5A0FD74B-427E-E4AE-CFEF-17F138CF8B53}"/>
              </a:ext>
            </a:extLst>
          </p:cNvPr>
          <p:cNvSpPr txBox="1"/>
          <p:nvPr/>
        </p:nvSpPr>
        <p:spPr>
          <a:xfrm>
            <a:off x="4916368" y="7211906"/>
            <a:ext cx="2214779" cy="2131353"/>
          </a:xfrm>
          <a:prstGeom prst="rect">
            <a:avLst/>
          </a:prstGeom>
          <a:noFill/>
        </p:spPr>
        <p:txBody>
          <a:bodyPr wrap="square" rtlCol="0">
            <a:spAutoFit/>
          </a:bodyPr>
          <a:lstStyle/>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Give a subjective assessment of an application</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Pre-empt how someone's neighbours might feel about an application</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Ring customers and tell them what stage the app is at.</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Give definitive timeframes</a:t>
            </a:r>
          </a:p>
        </p:txBody>
      </p:sp>
      <p:sp>
        <p:nvSpPr>
          <p:cNvPr id="32" name="TextBox 31">
            <a:extLst>
              <a:ext uri="{FF2B5EF4-FFF2-40B4-BE49-F238E27FC236}">
                <a16:creationId xmlns:a16="http://schemas.microsoft.com/office/drawing/2014/main" id="{4491FB12-18F9-CFF6-8428-3D2FE2447C36}"/>
              </a:ext>
              <a:ext uri="{C183D7F6-B498-43B3-948B-1728B52AA6E4}">
                <adec:decorative xmlns:adec="http://schemas.microsoft.com/office/drawing/2017/decorative" val="1"/>
              </a:ext>
            </a:extLst>
          </p:cNvPr>
          <p:cNvSpPr txBox="1"/>
          <p:nvPr/>
        </p:nvSpPr>
        <p:spPr>
          <a:xfrm>
            <a:off x="5511348" y="5152125"/>
            <a:ext cx="2214779" cy="1261087"/>
          </a:xfrm>
          <a:prstGeom prst="rect">
            <a:avLst/>
          </a:prstGeom>
          <a:noFill/>
        </p:spPr>
        <p:txBody>
          <a:bodyPr wrap="square" numCol="1" spcCol="180000">
            <a:noAutofit/>
          </a:bodyPr>
          <a:lstStyle/>
          <a:p>
            <a:endParaRPr lang="en-AU" sz="1133"/>
          </a:p>
        </p:txBody>
      </p:sp>
      <p:sp>
        <p:nvSpPr>
          <p:cNvPr id="33" name="TextBox 32">
            <a:extLst>
              <a:ext uri="{FF2B5EF4-FFF2-40B4-BE49-F238E27FC236}">
                <a16:creationId xmlns:a16="http://schemas.microsoft.com/office/drawing/2014/main" id="{9969DF36-09E7-BEA9-8259-AEB0EF51341F}"/>
              </a:ext>
              <a:ext uri="{C183D7F6-B498-43B3-948B-1728B52AA6E4}">
                <adec:decorative xmlns:adec="http://schemas.microsoft.com/office/drawing/2017/decorative" val="1"/>
              </a:ext>
            </a:extLst>
          </p:cNvPr>
          <p:cNvSpPr txBox="1"/>
          <p:nvPr/>
        </p:nvSpPr>
        <p:spPr>
          <a:xfrm>
            <a:off x="5440300" y="4504420"/>
            <a:ext cx="2214779" cy="503756"/>
          </a:xfrm>
          <a:prstGeom prst="rect">
            <a:avLst/>
          </a:prstGeom>
          <a:noFill/>
        </p:spPr>
        <p:txBody>
          <a:bodyPr wrap="square" numCol="1" spcCol="180000">
            <a:noAutofit/>
          </a:bodyPr>
          <a:lstStyle/>
          <a:p>
            <a:pPr>
              <a:spcBef>
                <a:spcPts val="1295"/>
              </a:spcBef>
            </a:pPr>
            <a:endParaRPr lang="en-AU" sz="1511">
              <a:solidFill>
                <a:srgbClr val="28BEC6"/>
              </a:solidFill>
              <a:latin typeface="Arial" panose="020B0604020202020204" pitchFamily="34" charset="0"/>
              <a:cs typeface="Arial" panose="020B0604020202020204" pitchFamily="34" charset="0"/>
            </a:endParaRPr>
          </a:p>
        </p:txBody>
      </p:sp>
      <p:cxnSp>
        <p:nvCxnSpPr>
          <p:cNvPr id="49" name="Straight Connector 48">
            <a:extLst>
              <a:ext uri="{FF2B5EF4-FFF2-40B4-BE49-F238E27FC236}">
                <a16:creationId xmlns:a16="http://schemas.microsoft.com/office/drawing/2014/main" id="{0DEB5649-514E-79EE-57FB-D43DC365ED39}"/>
              </a:ext>
              <a:ext uri="{C183D7F6-B498-43B3-948B-1728B52AA6E4}">
                <adec:decorative xmlns:adec="http://schemas.microsoft.com/office/drawing/2017/decorative" val="1"/>
              </a:ext>
            </a:extLst>
          </p:cNvPr>
          <p:cNvCxnSpPr>
            <a:cxnSpLocks/>
          </p:cNvCxnSpPr>
          <p:nvPr/>
        </p:nvCxnSpPr>
        <p:spPr>
          <a:xfrm>
            <a:off x="583950" y="1429256"/>
            <a:ext cx="4235279" cy="0"/>
          </a:xfrm>
          <a:prstGeom prst="line">
            <a:avLst/>
          </a:prstGeom>
          <a:ln>
            <a:solidFill>
              <a:srgbClr val="7F0D82"/>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173A9B14-2C24-B4EB-C2B6-5E7AE31F196E}"/>
              </a:ext>
              <a:ext uri="{C183D7F6-B498-43B3-948B-1728B52AA6E4}">
                <adec:decorative xmlns:adec="http://schemas.microsoft.com/office/drawing/2017/decorative" val="1"/>
              </a:ext>
            </a:extLst>
          </p:cNvPr>
          <p:cNvGrpSpPr>
            <a:grpSpLocks noChangeAspect="1"/>
          </p:cNvGrpSpPr>
          <p:nvPr/>
        </p:nvGrpSpPr>
        <p:grpSpPr>
          <a:xfrm>
            <a:off x="583951" y="1670798"/>
            <a:ext cx="342642" cy="341637"/>
            <a:chOff x="8283575" y="3267075"/>
            <a:chExt cx="541338" cy="539750"/>
          </a:xfrm>
          <a:solidFill>
            <a:srgbClr val="7F0D82"/>
          </a:solidFill>
        </p:grpSpPr>
        <p:sp>
          <p:nvSpPr>
            <p:cNvPr id="55" name="Freeform 62">
              <a:extLst>
                <a:ext uri="{FF2B5EF4-FFF2-40B4-BE49-F238E27FC236}">
                  <a16:creationId xmlns:a16="http://schemas.microsoft.com/office/drawing/2014/main" id="{52D43EFB-A8B2-7EA2-85E7-5499C38A9F9C}"/>
                </a:ext>
              </a:extLst>
            </p:cNvPr>
            <p:cNvSpPr>
              <a:spLocks noEditPoints="1"/>
            </p:cNvSpPr>
            <p:nvPr/>
          </p:nvSpPr>
          <p:spPr bwMode="auto">
            <a:xfrm>
              <a:off x="8283575" y="3267075"/>
              <a:ext cx="541338" cy="539750"/>
            </a:xfrm>
            <a:custGeom>
              <a:avLst/>
              <a:gdLst>
                <a:gd name="T0" fmla="*/ 85 w 170"/>
                <a:gd name="T1" fmla="*/ 0 h 169"/>
                <a:gd name="T2" fmla="*/ 0 w 170"/>
                <a:gd name="T3" fmla="*/ 85 h 169"/>
                <a:gd name="T4" fmla="*/ 85 w 170"/>
                <a:gd name="T5" fmla="*/ 169 h 169"/>
                <a:gd name="T6" fmla="*/ 170 w 170"/>
                <a:gd name="T7" fmla="*/ 85 h 169"/>
                <a:gd name="T8" fmla="*/ 85 w 170"/>
                <a:gd name="T9" fmla="*/ 0 h 169"/>
                <a:gd name="T10" fmla="*/ 85 w 170"/>
                <a:gd name="T11" fmla="*/ 162 h 169"/>
                <a:gd name="T12" fmla="*/ 7 w 170"/>
                <a:gd name="T13" fmla="*/ 85 h 169"/>
                <a:gd name="T14" fmla="*/ 85 w 170"/>
                <a:gd name="T15" fmla="*/ 7 h 169"/>
                <a:gd name="T16" fmla="*/ 162 w 170"/>
                <a:gd name="T17" fmla="*/ 85 h 169"/>
                <a:gd name="T18" fmla="*/ 85 w 170"/>
                <a:gd name="T19"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69">
                  <a:moveTo>
                    <a:pt x="85" y="0"/>
                  </a:moveTo>
                  <a:cubicBezTo>
                    <a:pt x="38" y="0"/>
                    <a:pt x="0" y="38"/>
                    <a:pt x="0" y="85"/>
                  </a:cubicBezTo>
                  <a:cubicBezTo>
                    <a:pt x="0" y="131"/>
                    <a:pt x="38" y="169"/>
                    <a:pt x="85" y="169"/>
                  </a:cubicBezTo>
                  <a:cubicBezTo>
                    <a:pt x="131" y="169"/>
                    <a:pt x="170" y="131"/>
                    <a:pt x="170" y="85"/>
                  </a:cubicBezTo>
                  <a:cubicBezTo>
                    <a:pt x="170" y="38"/>
                    <a:pt x="131" y="0"/>
                    <a:pt x="85" y="0"/>
                  </a:cubicBezTo>
                  <a:close/>
                  <a:moveTo>
                    <a:pt x="85" y="162"/>
                  </a:moveTo>
                  <a:cubicBezTo>
                    <a:pt x="42" y="162"/>
                    <a:pt x="7" y="127"/>
                    <a:pt x="7" y="85"/>
                  </a:cubicBezTo>
                  <a:cubicBezTo>
                    <a:pt x="7" y="42"/>
                    <a:pt x="42" y="7"/>
                    <a:pt x="85" y="7"/>
                  </a:cubicBezTo>
                  <a:cubicBezTo>
                    <a:pt x="127" y="7"/>
                    <a:pt x="162" y="42"/>
                    <a:pt x="162" y="85"/>
                  </a:cubicBezTo>
                  <a:cubicBezTo>
                    <a:pt x="162" y="127"/>
                    <a:pt x="127"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6" name="Freeform 63">
              <a:extLst>
                <a:ext uri="{FF2B5EF4-FFF2-40B4-BE49-F238E27FC236}">
                  <a16:creationId xmlns:a16="http://schemas.microsoft.com/office/drawing/2014/main" id="{278790F5-9742-B9A8-CF33-157E9E1A9CB0}"/>
                </a:ext>
              </a:extLst>
            </p:cNvPr>
            <p:cNvSpPr>
              <a:spLocks/>
            </p:cNvSpPr>
            <p:nvPr/>
          </p:nvSpPr>
          <p:spPr bwMode="auto">
            <a:xfrm>
              <a:off x="8542338" y="3340100"/>
              <a:ext cx="133350" cy="207963"/>
            </a:xfrm>
            <a:custGeom>
              <a:avLst/>
              <a:gdLst>
                <a:gd name="T0" fmla="*/ 38 w 42"/>
                <a:gd name="T1" fmla="*/ 58 h 65"/>
                <a:gd name="T2" fmla="*/ 7 w 42"/>
                <a:gd name="T3" fmla="*/ 58 h 65"/>
                <a:gd name="T4" fmla="*/ 7 w 42"/>
                <a:gd name="T5" fmla="*/ 4 h 65"/>
                <a:gd name="T6" fmla="*/ 4 w 42"/>
                <a:gd name="T7" fmla="*/ 0 h 65"/>
                <a:gd name="T8" fmla="*/ 0 w 42"/>
                <a:gd name="T9" fmla="*/ 4 h 65"/>
                <a:gd name="T10" fmla="*/ 0 w 42"/>
                <a:gd name="T11" fmla="*/ 62 h 65"/>
                <a:gd name="T12" fmla="*/ 4 w 42"/>
                <a:gd name="T13" fmla="*/ 65 h 65"/>
                <a:gd name="T14" fmla="*/ 38 w 42"/>
                <a:gd name="T15" fmla="*/ 65 h 65"/>
                <a:gd name="T16" fmla="*/ 42 w 42"/>
                <a:gd name="T17" fmla="*/ 62 h 65"/>
                <a:gd name="T18" fmla="*/ 38 w 42"/>
                <a:gd name="T19"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65">
                  <a:moveTo>
                    <a:pt x="38" y="58"/>
                  </a:moveTo>
                  <a:cubicBezTo>
                    <a:pt x="7" y="58"/>
                    <a:pt x="7" y="58"/>
                    <a:pt x="7" y="58"/>
                  </a:cubicBezTo>
                  <a:cubicBezTo>
                    <a:pt x="7" y="4"/>
                    <a:pt x="7" y="4"/>
                    <a:pt x="7" y="4"/>
                  </a:cubicBezTo>
                  <a:cubicBezTo>
                    <a:pt x="7" y="2"/>
                    <a:pt x="6" y="0"/>
                    <a:pt x="4" y="0"/>
                  </a:cubicBezTo>
                  <a:cubicBezTo>
                    <a:pt x="2" y="0"/>
                    <a:pt x="0" y="2"/>
                    <a:pt x="0" y="4"/>
                  </a:cubicBezTo>
                  <a:cubicBezTo>
                    <a:pt x="0" y="62"/>
                    <a:pt x="0" y="62"/>
                    <a:pt x="0" y="62"/>
                  </a:cubicBezTo>
                  <a:cubicBezTo>
                    <a:pt x="0" y="63"/>
                    <a:pt x="2" y="65"/>
                    <a:pt x="4" y="65"/>
                  </a:cubicBezTo>
                  <a:cubicBezTo>
                    <a:pt x="38" y="65"/>
                    <a:pt x="38" y="65"/>
                    <a:pt x="38" y="65"/>
                  </a:cubicBezTo>
                  <a:cubicBezTo>
                    <a:pt x="40" y="65"/>
                    <a:pt x="42" y="64"/>
                    <a:pt x="42" y="62"/>
                  </a:cubicBezTo>
                  <a:cubicBezTo>
                    <a:pt x="42" y="60"/>
                    <a:pt x="40" y="58"/>
                    <a:pt x="3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57" name="Group 56">
            <a:extLst>
              <a:ext uri="{FF2B5EF4-FFF2-40B4-BE49-F238E27FC236}">
                <a16:creationId xmlns:a16="http://schemas.microsoft.com/office/drawing/2014/main" id="{CEEDFE00-F45E-7235-8AB6-BE454CC87DAF}"/>
              </a:ext>
              <a:ext uri="{C183D7F6-B498-43B3-948B-1728B52AA6E4}">
                <adec:decorative xmlns:adec="http://schemas.microsoft.com/office/drawing/2017/decorative" val="1"/>
              </a:ext>
            </a:extLst>
          </p:cNvPr>
          <p:cNvGrpSpPr>
            <a:grpSpLocks noChangeAspect="1"/>
          </p:cNvGrpSpPr>
          <p:nvPr/>
        </p:nvGrpSpPr>
        <p:grpSpPr>
          <a:xfrm>
            <a:off x="583980" y="2306654"/>
            <a:ext cx="342644" cy="382270"/>
            <a:chOff x="6142038" y="3257550"/>
            <a:chExt cx="466725" cy="520701"/>
          </a:xfrm>
          <a:solidFill>
            <a:srgbClr val="7F0D82"/>
          </a:solidFill>
        </p:grpSpPr>
        <p:sp>
          <p:nvSpPr>
            <p:cNvPr id="58" name="Freeform 89">
              <a:extLst>
                <a:ext uri="{FF2B5EF4-FFF2-40B4-BE49-F238E27FC236}">
                  <a16:creationId xmlns:a16="http://schemas.microsoft.com/office/drawing/2014/main" id="{CA0F2EB7-DEC1-323F-5340-8169FB6CC19F}"/>
                </a:ext>
              </a:extLst>
            </p:cNvPr>
            <p:cNvSpPr>
              <a:spLocks/>
            </p:cNvSpPr>
            <p:nvPr/>
          </p:nvSpPr>
          <p:spPr bwMode="auto">
            <a:xfrm>
              <a:off x="6305550" y="3713163"/>
              <a:ext cx="139700" cy="22225"/>
            </a:xfrm>
            <a:custGeom>
              <a:avLst/>
              <a:gdLst>
                <a:gd name="T0" fmla="*/ 41 w 44"/>
                <a:gd name="T1" fmla="*/ 0 h 7"/>
                <a:gd name="T2" fmla="*/ 4 w 44"/>
                <a:gd name="T3" fmla="*/ 0 h 7"/>
                <a:gd name="T4" fmla="*/ 0 w 44"/>
                <a:gd name="T5" fmla="*/ 3 h 7"/>
                <a:gd name="T6" fmla="*/ 0 w 44"/>
                <a:gd name="T7" fmla="*/ 4 h 7"/>
                <a:gd name="T8" fmla="*/ 4 w 44"/>
                <a:gd name="T9" fmla="*/ 7 h 7"/>
                <a:gd name="T10" fmla="*/ 41 w 44"/>
                <a:gd name="T11" fmla="*/ 7 h 7"/>
                <a:gd name="T12" fmla="*/ 44 w 44"/>
                <a:gd name="T13" fmla="*/ 4 h 7"/>
                <a:gd name="T14" fmla="*/ 44 w 44"/>
                <a:gd name="T15" fmla="*/ 3 h 7"/>
                <a:gd name="T16" fmla="*/ 41 w 4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
                  <a:moveTo>
                    <a:pt x="41" y="0"/>
                  </a:moveTo>
                  <a:cubicBezTo>
                    <a:pt x="4" y="0"/>
                    <a:pt x="4" y="0"/>
                    <a:pt x="4" y="0"/>
                  </a:cubicBezTo>
                  <a:cubicBezTo>
                    <a:pt x="2" y="0"/>
                    <a:pt x="0" y="2"/>
                    <a:pt x="0" y="3"/>
                  </a:cubicBezTo>
                  <a:cubicBezTo>
                    <a:pt x="0" y="4"/>
                    <a:pt x="0" y="4"/>
                    <a:pt x="0" y="4"/>
                  </a:cubicBezTo>
                  <a:cubicBezTo>
                    <a:pt x="0" y="5"/>
                    <a:pt x="2" y="7"/>
                    <a:pt x="4" y="7"/>
                  </a:cubicBezTo>
                  <a:cubicBezTo>
                    <a:pt x="41" y="7"/>
                    <a:pt x="41" y="7"/>
                    <a:pt x="41" y="7"/>
                  </a:cubicBezTo>
                  <a:cubicBezTo>
                    <a:pt x="42" y="7"/>
                    <a:pt x="44" y="5"/>
                    <a:pt x="44" y="4"/>
                  </a:cubicBezTo>
                  <a:cubicBezTo>
                    <a:pt x="44" y="3"/>
                    <a:pt x="44" y="3"/>
                    <a:pt x="44" y="3"/>
                  </a:cubicBezTo>
                  <a:cubicBezTo>
                    <a:pt x="44" y="2"/>
                    <a:pt x="42"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9" name="Freeform 90">
              <a:extLst>
                <a:ext uri="{FF2B5EF4-FFF2-40B4-BE49-F238E27FC236}">
                  <a16:creationId xmlns:a16="http://schemas.microsoft.com/office/drawing/2014/main" id="{6DBDEC06-3520-7D83-726D-8FB7FCB72166}"/>
                </a:ext>
              </a:extLst>
            </p:cNvPr>
            <p:cNvSpPr>
              <a:spLocks/>
            </p:cNvSpPr>
            <p:nvPr/>
          </p:nvSpPr>
          <p:spPr bwMode="auto">
            <a:xfrm>
              <a:off x="6321425" y="3754438"/>
              <a:ext cx="107950" cy="23813"/>
            </a:xfrm>
            <a:custGeom>
              <a:avLst/>
              <a:gdLst>
                <a:gd name="T0" fmla="*/ 31 w 34"/>
                <a:gd name="T1" fmla="*/ 0 h 7"/>
                <a:gd name="T2" fmla="*/ 3 w 34"/>
                <a:gd name="T3" fmla="*/ 0 h 7"/>
                <a:gd name="T4" fmla="*/ 0 w 34"/>
                <a:gd name="T5" fmla="*/ 3 h 7"/>
                <a:gd name="T6" fmla="*/ 0 w 34"/>
                <a:gd name="T7" fmla="*/ 4 h 7"/>
                <a:gd name="T8" fmla="*/ 3 w 34"/>
                <a:gd name="T9" fmla="*/ 7 h 7"/>
                <a:gd name="T10" fmla="*/ 31 w 34"/>
                <a:gd name="T11" fmla="*/ 7 h 7"/>
                <a:gd name="T12" fmla="*/ 34 w 34"/>
                <a:gd name="T13" fmla="*/ 4 h 7"/>
                <a:gd name="T14" fmla="*/ 34 w 34"/>
                <a:gd name="T15" fmla="*/ 3 h 7"/>
                <a:gd name="T16" fmla="*/ 31 w 3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
                  <a:moveTo>
                    <a:pt x="31" y="0"/>
                  </a:moveTo>
                  <a:cubicBezTo>
                    <a:pt x="3" y="0"/>
                    <a:pt x="3" y="0"/>
                    <a:pt x="3" y="0"/>
                  </a:cubicBezTo>
                  <a:cubicBezTo>
                    <a:pt x="1" y="0"/>
                    <a:pt x="0" y="1"/>
                    <a:pt x="0" y="3"/>
                  </a:cubicBezTo>
                  <a:cubicBezTo>
                    <a:pt x="0" y="4"/>
                    <a:pt x="0" y="4"/>
                    <a:pt x="0" y="4"/>
                  </a:cubicBezTo>
                  <a:cubicBezTo>
                    <a:pt x="0" y="5"/>
                    <a:pt x="1" y="7"/>
                    <a:pt x="3" y="7"/>
                  </a:cubicBezTo>
                  <a:cubicBezTo>
                    <a:pt x="31" y="7"/>
                    <a:pt x="31" y="7"/>
                    <a:pt x="31" y="7"/>
                  </a:cubicBezTo>
                  <a:cubicBezTo>
                    <a:pt x="33" y="7"/>
                    <a:pt x="34" y="5"/>
                    <a:pt x="34" y="4"/>
                  </a:cubicBezTo>
                  <a:cubicBezTo>
                    <a:pt x="34" y="3"/>
                    <a:pt x="34" y="3"/>
                    <a:pt x="34" y="3"/>
                  </a:cubicBezTo>
                  <a:cubicBezTo>
                    <a:pt x="34" y="1"/>
                    <a:pt x="33"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4" name="Freeform 91">
              <a:extLst>
                <a:ext uri="{FF2B5EF4-FFF2-40B4-BE49-F238E27FC236}">
                  <a16:creationId xmlns:a16="http://schemas.microsoft.com/office/drawing/2014/main" id="{2C0E20E7-7A73-0124-C5AB-00A8DA3435D6}"/>
                </a:ext>
              </a:extLst>
            </p:cNvPr>
            <p:cNvSpPr>
              <a:spLocks noEditPoints="1"/>
            </p:cNvSpPr>
            <p:nvPr/>
          </p:nvSpPr>
          <p:spPr bwMode="auto">
            <a:xfrm>
              <a:off x="6224588" y="3346450"/>
              <a:ext cx="300038" cy="350838"/>
            </a:xfrm>
            <a:custGeom>
              <a:avLst/>
              <a:gdLst>
                <a:gd name="T0" fmla="*/ 47 w 94"/>
                <a:gd name="T1" fmla="*/ 0 h 110"/>
                <a:gd name="T2" fmla="*/ 0 w 94"/>
                <a:gd name="T3" fmla="*/ 47 h 110"/>
                <a:gd name="T4" fmla="*/ 9 w 94"/>
                <a:gd name="T5" fmla="*/ 74 h 110"/>
                <a:gd name="T6" fmla="*/ 24 w 94"/>
                <a:gd name="T7" fmla="*/ 107 h 110"/>
                <a:gd name="T8" fmla="*/ 27 w 94"/>
                <a:gd name="T9" fmla="*/ 110 h 110"/>
                <a:gd name="T10" fmla="*/ 67 w 94"/>
                <a:gd name="T11" fmla="*/ 110 h 110"/>
                <a:gd name="T12" fmla="*/ 70 w 94"/>
                <a:gd name="T13" fmla="*/ 107 h 110"/>
                <a:gd name="T14" fmla="*/ 85 w 94"/>
                <a:gd name="T15" fmla="*/ 75 h 110"/>
                <a:gd name="T16" fmla="*/ 94 w 94"/>
                <a:gd name="T17" fmla="*/ 47 h 110"/>
                <a:gd name="T18" fmla="*/ 47 w 94"/>
                <a:gd name="T19" fmla="*/ 0 h 110"/>
                <a:gd name="T20" fmla="*/ 80 w 94"/>
                <a:gd name="T21" fmla="*/ 71 h 110"/>
                <a:gd name="T22" fmla="*/ 80 w 94"/>
                <a:gd name="T23" fmla="*/ 71 h 110"/>
                <a:gd name="T24" fmla="*/ 65 w 94"/>
                <a:gd name="T25" fmla="*/ 103 h 110"/>
                <a:gd name="T26" fmla="*/ 65 w 94"/>
                <a:gd name="T27" fmla="*/ 103 h 110"/>
                <a:gd name="T28" fmla="*/ 29 w 94"/>
                <a:gd name="T29" fmla="*/ 103 h 110"/>
                <a:gd name="T30" fmla="*/ 29 w 94"/>
                <a:gd name="T31" fmla="*/ 103 h 110"/>
                <a:gd name="T32" fmla="*/ 14 w 94"/>
                <a:gd name="T33" fmla="*/ 71 h 110"/>
                <a:gd name="T34" fmla="*/ 14 w 94"/>
                <a:gd name="T35" fmla="*/ 71 h 110"/>
                <a:gd name="T36" fmla="*/ 6 w 94"/>
                <a:gd name="T37" fmla="*/ 47 h 110"/>
                <a:gd name="T38" fmla="*/ 47 w 94"/>
                <a:gd name="T39" fmla="*/ 6 h 110"/>
                <a:gd name="T40" fmla="*/ 88 w 94"/>
                <a:gd name="T41" fmla="*/ 47 h 110"/>
                <a:gd name="T42" fmla="*/ 80 w 94"/>
                <a:gd name="T4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0">
                  <a:moveTo>
                    <a:pt x="47" y="0"/>
                  </a:moveTo>
                  <a:cubicBezTo>
                    <a:pt x="21" y="0"/>
                    <a:pt x="0" y="21"/>
                    <a:pt x="0" y="47"/>
                  </a:cubicBezTo>
                  <a:cubicBezTo>
                    <a:pt x="0" y="57"/>
                    <a:pt x="3" y="66"/>
                    <a:pt x="9" y="74"/>
                  </a:cubicBezTo>
                  <a:cubicBezTo>
                    <a:pt x="18" y="88"/>
                    <a:pt x="22" y="98"/>
                    <a:pt x="24" y="107"/>
                  </a:cubicBezTo>
                  <a:cubicBezTo>
                    <a:pt x="24" y="108"/>
                    <a:pt x="26" y="110"/>
                    <a:pt x="27" y="110"/>
                  </a:cubicBezTo>
                  <a:cubicBezTo>
                    <a:pt x="67" y="110"/>
                    <a:pt x="67" y="110"/>
                    <a:pt x="67" y="110"/>
                  </a:cubicBezTo>
                  <a:cubicBezTo>
                    <a:pt x="68" y="110"/>
                    <a:pt x="70" y="108"/>
                    <a:pt x="70" y="107"/>
                  </a:cubicBezTo>
                  <a:cubicBezTo>
                    <a:pt x="72" y="98"/>
                    <a:pt x="76" y="88"/>
                    <a:pt x="85" y="75"/>
                  </a:cubicBezTo>
                  <a:cubicBezTo>
                    <a:pt x="91" y="66"/>
                    <a:pt x="94" y="57"/>
                    <a:pt x="94" y="47"/>
                  </a:cubicBezTo>
                  <a:cubicBezTo>
                    <a:pt x="94" y="21"/>
                    <a:pt x="73" y="0"/>
                    <a:pt x="47" y="0"/>
                  </a:cubicBezTo>
                  <a:close/>
                  <a:moveTo>
                    <a:pt x="80" y="71"/>
                  </a:moveTo>
                  <a:cubicBezTo>
                    <a:pt x="80" y="71"/>
                    <a:pt x="80" y="71"/>
                    <a:pt x="80" y="71"/>
                  </a:cubicBezTo>
                  <a:cubicBezTo>
                    <a:pt x="72" y="84"/>
                    <a:pt x="67" y="94"/>
                    <a:pt x="65" y="103"/>
                  </a:cubicBezTo>
                  <a:cubicBezTo>
                    <a:pt x="65" y="103"/>
                    <a:pt x="65" y="103"/>
                    <a:pt x="65" y="103"/>
                  </a:cubicBezTo>
                  <a:cubicBezTo>
                    <a:pt x="29" y="103"/>
                    <a:pt x="29" y="103"/>
                    <a:pt x="29" y="103"/>
                  </a:cubicBezTo>
                  <a:cubicBezTo>
                    <a:pt x="29" y="103"/>
                    <a:pt x="29" y="103"/>
                    <a:pt x="29" y="103"/>
                  </a:cubicBezTo>
                  <a:cubicBezTo>
                    <a:pt x="27" y="94"/>
                    <a:pt x="22" y="84"/>
                    <a:pt x="14" y="71"/>
                  </a:cubicBezTo>
                  <a:cubicBezTo>
                    <a:pt x="14" y="71"/>
                    <a:pt x="14" y="71"/>
                    <a:pt x="14" y="71"/>
                  </a:cubicBezTo>
                  <a:cubicBezTo>
                    <a:pt x="9" y="64"/>
                    <a:pt x="6" y="55"/>
                    <a:pt x="6" y="47"/>
                  </a:cubicBezTo>
                  <a:cubicBezTo>
                    <a:pt x="6" y="24"/>
                    <a:pt x="24" y="6"/>
                    <a:pt x="47" y="6"/>
                  </a:cubicBezTo>
                  <a:cubicBezTo>
                    <a:pt x="70" y="6"/>
                    <a:pt x="88" y="24"/>
                    <a:pt x="88" y="47"/>
                  </a:cubicBezTo>
                  <a:cubicBezTo>
                    <a:pt x="88" y="55"/>
                    <a:pt x="85" y="64"/>
                    <a:pt x="80"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5" name="Freeform 92">
              <a:extLst>
                <a:ext uri="{FF2B5EF4-FFF2-40B4-BE49-F238E27FC236}">
                  <a16:creationId xmlns:a16="http://schemas.microsoft.com/office/drawing/2014/main" id="{F23446EC-7AFC-5515-4160-A755B5B6B007}"/>
                </a:ext>
              </a:extLst>
            </p:cNvPr>
            <p:cNvSpPr>
              <a:spLocks/>
            </p:cNvSpPr>
            <p:nvPr/>
          </p:nvSpPr>
          <p:spPr bwMode="auto">
            <a:xfrm>
              <a:off x="6365875" y="3257550"/>
              <a:ext cx="19050" cy="50800"/>
            </a:xfrm>
            <a:custGeom>
              <a:avLst/>
              <a:gdLst>
                <a:gd name="T0" fmla="*/ 3 w 6"/>
                <a:gd name="T1" fmla="*/ 16 h 16"/>
                <a:gd name="T2" fmla="*/ 6 w 6"/>
                <a:gd name="T3" fmla="*/ 14 h 16"/>
                <a:gd name="T4" fmla="*/ 6 w 6"/>
                <a:gd name="T5" fmla="*/ 2 h 16"/>
                <a:gd name="T6" fmla="*/ 3 w 6"/>
                <a:gd name="T7" fmla="*/ 0 h 16"/>
                <a:gd name="T8" fmla="*/ 0 w 6"/>
                <a:gd name="T9" fmla="*/ 2 h 16"/>
                <a:gd name="T10" fmla="*/ 0 w 6"/>
                <a:gd name="T11" fmla="*/ 14 h 16"/>
                <a:gd name="T12" fmla="*/ 3 w 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3" y="16"/>
                  </a:moveTo>
                  <a:cubicBezTo>
                    <a:pt x="5" y="16"/>
                    <a:pt x="6" y="15"/>
                    <a:pt x="6" y="14"/>
                  </a:cubicBezTo>
                  <a:cubicBezTo>
                    <a:pt x="6" y="2"/>
                    <a:pt x="6" y="2"/>
                    <a:pt x="6" y="2"/>
                  </a:cubicBezTo>
                  <a:cubicBezTo>
                    <a:pt x="6" y="1"/>
                    <a:pt x="5" y="0"/>
                    <a:pt x="3" y="0"/>
                  </a:cubicBezTo>
                  <a:cubicBezTo>
                    <a:pt x="2" y="0"/>
                    <a:pt x="0" y="1"/>
                    <a:pt x="0" y="2"/>
                  </a:cubicBezTo>
                  <a:cubicBezTo>
                    <a:pt x="0" y="14"/>
                    <a:pt x="0" y="14"/>
                    <a:pt x="0" y="14"/>
                  </a:cubicBezTo>
                  <a:cubicBezTo>
                    <a:pt x="0" y="15"/>
                    <a:pt x="2"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6" name="Freeform 93">
              <a:extLst>
                <a:ext uri="{FF2B5EF4-FFF2-40B4-BE49-F238E27FC236}">
                  <a16:creationId xmlns:a16="http://schemas.microsoft.com/office/drawing/2014/main" id="{78D55618-6058-D2D0-5D09-0C141C1639F5}"/>
                </a:ext>
              </a:extLst>
            </p:cNvPr>
            <p:cNvSpPr>
              <a:spLocks/>
            </p:cNvSpPr>
            <p:nvPr/>
          </p:nvSpPr>
          <p:spPr bwMode="auto">
            <a:xfrm>
              <a:off x="6477000" y="3298825"/>
              <a:ext cx="41275" cy="47625"/>
            </a:xfrm>
            <a:custGeom>
              <a:avLst/>
              <a:gdLst>
                <a:gd name="T0" fmla="*/ 5 w 13"/>
                <a:gd name="T1" fmla="*/ 13 h 15"/>
                <a:gd name="T2" fmla="*/ 12 w 13"/>
                <a:gd name="T3" fmla="*/ 4 h 15"/>
                <a:gd name="T4" fmla="*/ 11 w 13"/>
                <a:gd name="T5" fmla="*/ 0 h 15"/>
                <a:gd name="T6" fmla="*/ 10 w 13"/>
                <a:gd name="T7" fmla="*/ 0 h 15"/>
                <a:gd name="T8" fmla="*/ 8 w 13"/>
                <a:gd name="T9" fmla="*/ 1 h 15"/>
                <a:gd name="T10" fmla="*/ 1 w 13"/>
                <a:gd name="T11" fmla="*/ 10 h 15"/>
                <a:gd name="T12" fmla="*/ 2 w 13"/>
                <a:gd name="T13" fmla="*/ 14 h 15"/>
                <a:gd name="T14" fmla="*/ 5 w 13"/>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5" y="13"/>
                  </a:moveTo>
                  <a:cubicBezTo>
                    <a:pt x="12" y="4"/>
                    <a:pt x="12" y="4"/>
                    <a:pt x="12" y="4"/>
                  </a:cubicBezTo>
                  <a:cubicBezTo>
                    <a:pt x="13" y="3"/>
                    <a:pt x="12" y="1"/>
                    <a:pt x="11" y="0"/>
                  </a:cubicBezTo>
                  <a:cubicBezTo>
                    <a:pt x="11" y="0"/>
                    <a:pt x="10" y="0"/>
                    <a:pt x="10" y="0"/>
                  </a:cubicBezTo>
                  <a:cubicBezTo>
                    <a:pt x="9" y="0"/>
                    <a:pt x="8" y="0"/>
                    <a:pt x="8" y="1"/>
                  </a:cubicBezTo>
                  <a:cubicBezTo>
                    <a:pt x="1" y="10"/>
                    <a:pt x="1" y="10"/>
                    <a:pt x="1" y="10"/>
                  </a:cubicBezTo>
                  <a:cubicBezTo>
                    <a:pt x="0" y="11"/>
                    <a:pt x="0" y="13"/>
                    <a:pt x="2" y="14"/>
                  </a:cubicBezTo>
                  <a:cubicBezTo>
                    <a:pt x="3" y="15"/>
                    <a:pt x="5" y="14"/>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7" name="Freeform 94">
              <a:extLst>
                <a:ext uri="{FF2B5EF4-FFF2-40B4-BE49-F238E27FC236}">
                  <a16:creationId xmlns:a16="http://schemas.microsoft.com/office/drawing/2014/main" id="{3ECD00EC-2600-CBBC-7A84-5ECCCC3DDED0}"/>
                </a:ext>
              </a:extLst>
            </p:cNvPr>
            <p:cNvSpPr>
              <a:spLocks/>
            </p:cNvSpPr>
            <p:nvPr/>
          </p:nvSpPr>
          <p:spPr bwMode="auto">
            <a:xfrm>
              <a:off x="6550025" y="3409950"/>
              <a:ext cx="50800" cy="28575"/>
            </a:xfrm>
            <a:custGeom>
              <a:avLst/>
              <a:gdLst>
                <a:gd name="T0" fmla="*/ 4 w 16"/>
                <a:gd name="T1" fmla="*/ 9 h 9"/>
                <a:gd name="T2" fmla="*/ 14 w 16"/>
                <a:gd name="T3" fmla="*/ 5 h 9"/>
                <a:gd name="T4" fmla="*/ 16 w 16"/>
                <a:gd name="T5" fmla="*/ 1 h 9"/>
                <a:gd name="T6" fmla="*/ 13 w 16"/>
                <a:gd name="T7" fmla="*/ 0 h 9"/>
                <a:gd name="T8" fmla="*/ 12 w 16"/>
                <a:gd name="T9" fmla="*/ 0 h 9"/>
                <a:gd name="T10" fmla="*/ 2 w 16"/>
                <a:gd name="T11" fmla="*/ 4 h 9"/>
                <a:gd name="T12" fmla="*/ 0 w 16"/>
                <a:gd name="T13" fmla="*/ 5 h 9"/>
                <a:gd name="T14" fmla="*/ 0 w 16"/>
                <a:gd name="T15" fmla="*/ 7 h 9"/>
                <a:gd name="T16" fmla="*/ 4 w 1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4" y="9"/>
                  </a:moveTo>
                  <a:cubicBezTo>
                    <a:pt x="14" y="5"/>
                    <a:pt x="14" y="5"/>
                    <a:pt x="14" y="5"/>
                  </a:cubicBezTo>
                  <a:cubicBezTo>
                    <a:pt x="16" y="4"/>
                    <a:pt x="16" y="3"/>
                    <a:pt x="16" y="1"/>
                  </a:cubicBezTo>
                  <a:cubicBezTo>
                    <a:pt x="15" y="0"/>
                    <a:pt x="14" y="0"/>
                    <a:pt x="13" y="0"/>
                  </a:cubicBezTo>
                  <a:cubicBezTo>
                    <a:pt x="13" y="0"/>
                    <a:pt x="13" y="0"/>
                    <a:pt x="12" y="0"/>
                  </a:cubicBezTo>
                  <a:cubicBezTo>
                    <a:pt x="2" y="4"/>
                    <a:pt x="2" y="4"/>
                    <a:pt x="2" y="4"/>
                  </a:cubicBezTo>
                  <a:cubicBezTo>
                    <a:pt x="1" y="4"/>
                    <a:pt x="0" y="4"/>
                    <a:pt x="0" y="5"/>
                  </a:cubicBezTo>
                  <a:cubicBezTo>
                    <a:pt x="0" y="6"/>
                    <a:pt x="0" y="6"/>
                    <a:pt x="0" y="7"/>
                  </a:cubicBezTo>
                  <a:cubicBezTo>
                    <a:pt x="1" y="8"/>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8" name="Freeform 95">
              <a:extLst>
                <a:ext uri="{FF2B5EF4-FFF2-40B4-BE49-F238E27FC236}">
                  <a16:creationId xmlns:a16="http://schemas.microsoft.com/office/drawing/2014/main" id="{FD1892EA-3F35-1624-4B02-96778ECDF412}"/>
                </a:ext>
              </a:extLst>
            </p:cNvPr>
            <p:cNvSpPr>
              <a:spLocks/>
            </p:cNvSpPr>
            <p:nvPr/>
          </p:nvSpPr>
          <p:spPr bwMode="auto">
            <a:xfrm>
              <a:off x="6553200" y="3538538"/>
              <a:ext cx="55563" cy="28575"/>
            </a:xfrm>
            <a:custGeom>
              <a:avLst/>
              <a:gdLst>
                <a:gd name="T0" fmla="*/ 15 w 17"/>
                <a:gd name="T1" fmla="*/ 3 h 9"/>
                <a:gd name="T2" fmla="*/ 4 w 17"/>
                <a:gd name="T3" fmla="*/ 1 h 9"/>
                <a:gd name="T4" fmla="*/ 3 w 17"/>
                <a:gd name="T5" fmla="*/ 0 h 9"/>
                <a:gd name="T6" fmla="*/ 0 w 17"/>
                <a:gd name="T7" fmla="*/ 2 h 9"/>
                <a:gd name="T8" fmla="*/ 1 w 17"/>
                <a:gd name="T9" fmla="*/ 4 h 9"/>
                <a:gd name="T10" fmla="*/ 2 w 17"/>
                <a:gd name="T11" fmla="*/ 6 h 9"/>
                <a:gd name="T12" fmla="*/ 13 w 17"/>
                <a:gd name="T13" fmla="*/ 9 h 9"/>
                <a:gd name="T14" fmla="*/ 17 w 17"/>
                <a:gd name="T15" fmla="*/ 7 h 9"/>
                <a:gd name="T16" fmla="*/ 16 w 17"/>
                <a:gd name="T17" fmla="*/ 5 h 9"/>
                <a:gd name="T18" fmla="*/ 15 w 17"/>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5" y="3"/>
                  </a:moveTo>
                  <a:cubicBezTo>
                    <a:pt x="4" y="1"/>
                    <a:pt x="4" y="1"/>
                    <a:pt x="4" y="1"/>
                  </a:cubicBezTo>
                  <a:cubicBezTo>
                    <a:pt x="4" y="0"/>
                    <a:pt x="3" y="0"/>
                    <a:pt x="3" y="0"/>
                  </a:cubicBezTo>
                  <a:cubicBezTo>
                    <a:pt x="2" y="0"/>
                    <a:pt x="1" y="1"/>
                    <a:pt x="0" y="2"/>
                  </a:cubicBezTo>
                  <a:cubicBezTo>
                    <a:pt x="0" y="3"/>
                    <a:pt x="0" y="4"/>
                    <a:pt x="1" y="4"/>
                  </a:cubicBezTo>
                  <a:cubicBezTo>
                    <a:pt x="1" y="5"/>
                    <a:pt x="2" y="6"/>
                    <a:pt x="2" y="6"/>
                  </a:cubicBezTo>
                  <a:cubicBezTo>
                    <a:pt x="13" y="9"/>
                    <a:pt x="13" y="9"/>
                    <a:pt x="13" y="9"/>
                  </a:cubicBezTo>
                  <a:cubicBezTo>
                    <a:pt x="15" y="9"/>
                    <a:pt x="16" y="8"/>
                    <a:pt x="17" y="7"/>
                  </a:cubicBezTo>
                  <a:cubicBezTo>
                    <a:pt x="17" y="6"/>
                    <a:pt x="17" y="5"/>
                    <a:pt x="16" y="5"/>
                  </a:cubicBezTo>
                  <a:cubicBezTo>
                    <a:pt x="16" y="4"/>
                    <a:pt x="15" y="4"/>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9" name="Freeform 96">
              <a:extLst>
                <a:ext uri="{FF2B5EF4-FFF2-40B4-BE49-F238E27FC236}">
                  <a16:creationId xmlns:a16="http://schemas.microsoft.com/office/drawing/2014/main" id="{4DEC93AB-A17F-6181-A3EB-3472275A3156}"/>
                </a:ext>
              </a:extLst>
            </p:cNvPr>
            <p:cNvSpPr>
              <a:spLocks/>
            </p:cNvSpPr>
            <p:nvPr/>
          </p:nvSpPr>
          <p:spPr bwMode="auto">
            <a:xfrm>
              <a:off x="6230938" y="3295650"/>
              <a:ext cx="41275" cy="47625"/>
            </a:xfrm>
            <a:custGeom>
              <a:avLst/>
              <a:gdLst>
                <a:gd name="T0" fmla="*/ 8 w 13"/>
                <a:gd name="T1" fmla="*/ 14 h 15"/>
                <a:gd name="T2" fmla="*/ 11 w 13"/>
                <a:gd name="T3" fmla="*/ 15 h 15"/>
                <a:gd name="T4" fmla="*/ 12 w 13"/>
                <a:gd name="T5" fmla="*/ 11 h 15"/>
                <a:gd name="T6" fmla="*/ 5 w 13"/>
                <a:gd name="T7" fmla="*/ 2 h 15"/>
                <a:gd name="T8" fmla="*/ 2 w 13"/>
                <a:gd name="T9" fmla="*/ 1 h 15"/>
                <a:gd name="T10" fmla="*/ 1 w 13"/>
                <a:gd name="T11" fmla="*/ 5 h 15"/>
                <a:gd name="T12" fmla="*/ 8 w 13"/>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8" y="14"/>
                  </a:moveTo>
                  <a:cubicBezTo>
                    <a:pt x="8" y="15"/>
                    <a:pt x="10" y="15"/>
                    <a:pt x="11" y="15"/>
                  </a:cubicBezTo>
                  <a:cubicBezTo>
                    <a:pt x="13" y="14"/>
                    <a:pt x="13" y="12"/>
                    <a:pt x="12" y="11"/>
                  </a:cubicBezTo>
                  <a:cubicBezTo>
                    <a:pt x="5" y="2"/>
                    <a:pt x="5" y="2"/>
                    <a:pt x="5" y="2"/>
                  </a:cubicBezTo>
                  <a:cubicBezTo>
                    <a:pt x="5" y="0"/>
                    <a:pt x="3" y="0"/>
                    <a:pt x="2" y="1"/>
                  </a:cubicBezTo>
                  <a:cubicBezTo>
                    <a:pt x="1" y="2"/>
                    <a:pt x="0" y="3"/>
                    <a:pt x="1" y="5"/>
                  </a:cubicBez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90" name="Freeform 97">
              <a:extLst>
                <a:ext uri="{FF2B5EF4-FFF2-40B4-BE49-F238E27FC236}">
                  <a16:creationId xmlns:a16="http://schemas.microsoft.com/office/drawing/2014/main" id="{DA873A77-285E-EFEA-F71B-40B4D2BAA0D7}"/>
                </a:ext>
              </a:extLst>
            </p:cNvPr>
            <p:cNvSpPr>
              <a:spLocks/>
            </p:cNvSpPr>
            <p:nvPr/>
          </p:nvSpPr>
          <p:spPr bwMode="auto">
            <a:xfrm>
              <a:off x="6145213" y="3406775"/>
              <a:ext cx="53975" cy="31750"/>
            </a:xfrm>
            <a:custGeom>
              <a:avLst/>
              <a:gdLst>
                <a:gd name="T0" fmla="*/ 15 w 17"/>
                <a:gd name="T1" fmla="*/ 4 h 10"/>
                <a:gd name="T2" fmla="*/ 4 w 17"/>
                <a:gd name="T3" fmla="*/ 0 h 10"/>
                <a:gd name="T4" fmla="*/ 3 w 17"/>
                <a:gd name="T5" fmla="*/ 0 h 10"/>
                <a:gd name="T6" fmla="*/ 1 w 17"/>
                <a:gd name="T7" fmla="*/ 2 h 10"/>
                <a:gd name="T8" fmla="*/ 3 w 17"/>
                <a:gd name="T9" fmla="*/ 5 h 10"/>
                <a:gd name="T10" fmla="*/ 13 w 17"/>
                <a:gd name="T11" fmla="*/ 9 h 10"/>
                <a:gd name="T12" fmla="*/ 17 w 17"/>
                <a:gd name="T13" fmla="*/ 7 h 10"/>
                <a:gd name="T14" fmla="*/ 15 w 17"/>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0">
                  <a:moveTo>
                    <a:pt x="15" y="4"/>
                  </a:moveTo>
                  <a:cubicBezTo>
                    <a:pt x="4" y="0"/>
                    <a:pt x="4" y="0"/>
                    <a:pt x="4" y="0"/>
                  </a:cubicBezTo>
                  <a:cubicBezTo>
                    <a:pt x="4" y="0"/>
                    <a:pt x="4" y="0"/>
                    <a:pt x="3" y="0"/>
                  </a:cubicBezTo>
                  <a:cubicBezTo>
                    <a:pt x="2" y="0"/>
                    <a:pt x="1" y="1"/>
                    <a:pt x="1" y="2"/>
                  </a:cubicBezTo>
                  <a:cubicBezTo>
                    <a:pt x="0" y="3"/>
                    <a:pt x="1" y="5"/>
                    <a:pt x="3" y="5"/>
                  </a:cubicBezTo>
                  <a:cubicBezTo>
                    <a:pt x="13" y="9"/>
                    <a:pt x="13" y="9"/>
                    <a:pt x="13" y="9"/>
                  </a:cubicBezTo>
                  <a:cubicBezTo>
                    <a:pt x="15" y="10"/>
                    <a:pt x="16" y="9"/>
                    <a:pt x="17" y="7"/>
                  </a:cubicBezTo>
                  <a:cubicBezTo>
                    <a:pt x="17" y="6"/>
                    <a:pt x="16" y="5"/>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91" name="Freeform 98">
              <a:extLst>
                <a:ext uri="{FF2B5EF4-FFF2-40B4-BE49-F238E27FC236}">
                  <a16:creationId xmlns:a16="http://schemas.microsoft.com/office/drawing/2014/main" id="{A8269464-8FD7-957C-F595-7A37CBCE8E31}"/>
                </a:ext>
              </a:extLst>
            </p:cNvPr>
            <p:cNvSpPr>
              <a:spLocks/>
            </p:cNvSpPr>
            <p:nvPr/>
          </p:nvSpPr>
          <p:spPr bwMode="auto">
            <a:xfrm>
              <a:off x="6142038" y="3538538"/>
              <a:ext cx="50800" cy="25400"/>
            </a:xfrm>
            <a:custGeom>
              <a:avLst/>
              <a:gdLst>
                <a:gd name="T0" fmla="*/ 13 w 16"/>
                <a:gd name="T1" fmla="*/ 0 h 8"/>
                <a:gd name="T2" fmla="*/ 13 w 16"/>
                <a:gd name="T3" fmla="*/ 0 h 8"/>
                <a:gd name="T4" fmla="*/ 2 w 16"/>
                <a:gd name="T5" fmla="*/ 3 h 8"/>
                <a:gd name="T6" fmla="*/ 0 w 16"/>
                <a:gd name="T7" fmla="*/ 4 h 8"/>
                <a:gd name="T8" fmla="*/ 0 w 16"/>
                <a:gd name="T9" fmla="*/ 6 h 8"/>
                <a:gd name="T10" fmla="*/ 3 w 16"/>
                <a:gd name="T11" fmla="*/ 8 h 8"/>
                <a:gd name="T12" fmla="*/ 14 w 16"/>
                <a:gd name="T13" fmla="*/ 5 h 8"/>
                <a:gd name="T14" fmla="*/ 16 w 16"/>
                <a:gd name="T15" fmla="*/ 4 h 8"/>
                <a:gd name="T16" fmla="*/ 16 w 16"/>
                <a:gd name="T17" fmla="*/ 2 h 8"/>
                <a:gd name="T18" fmla="*/ 13 w 1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13" y="0"/>
                  </a:moveTo>
                  <a:cubicBezTo>
                    <a:pt x="13" y="0"/>
                    <a:pt x="13" y="0"/>
                    <a:pt x="13" y="0"/>
                  </a:cubicBezTo>
                  <a:cubicBezTo>
                    <a:pt x="2" y="3"/>
                    <a:pt x="2" y="3"/>
                    <a:pt x="2" y="3"/>
                  </a:cubicBezTo>
                  <a:cubicBezTo>
                    <a:pt x="1" y="3"/>
                    <a:pt x="0" y="3"/>
                    <a:pt x="0" y="4"/>
                  </a:cubicBezTo>
                  <a:cubicBezTo>
                    <a:pt x="0" y="5"/>
                    <a:pt x="0" y="5"/>
                    <a:pt x="0" y="6"/>
                  </a:cubicBezTo>
                  <a:cubicBezTo>
                    <a:pt x="0" y="7"/>
                    <a:pt x="2" y="8"/>
                    <a:pt x="3" y="8"/>
                  </a:cubicBezTo>
                  <a:cubicBezTo>
                    <a:pt x="14" y="5"/>
                    <a:pt x="14" y="5"/>
                    <a:pt x="14" y="5"/>
                  </a:cubicBezTo>
                  <a:cubicBezTo>
                    <a:pt x="15" y="5"/>
                    <a:pt x="15" y="4"/>
                    <a:pt x="16" y="4"/>
                  </a:cubicBezTo>
                  <a:cubicBezTo>
                    <a:pt x="16" y="3"/>
                    <a:pt x="16" y="2"/>
                    <a:pt x="16" y="2"/>
                  </a:cubicBezTo>
                  <a:cubicBezTo>
                    <a:pt x="16" y="1"/>
                    <a:pt x="14"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92" name="Group 91">
            <a:extLst>
              <a:ext uri="{FF2B5EF4-FFF2-40B4-BE49-F238E27FC236}">
                <a16:creationId xmlns:a16="http://schemas.microsoft.com/office/drawing/2014/main" id="{0F1A1B46-58E2-7CC5-9B6F-C80EC3F100D5}"/>
              </a:ext>
              <a:ext uri="{C183D7F6-B498-43B3-948B-1728B52AA6E4}">
                <adec:decorative xmlns:adec="http://schemas.microsoft.com/office/drawing/2017/decorative" val="1"/>
              </a:ext>
            </a:extLst>
          </p:cNvPr>
          <p:cNvGrpSpPr>
            <a:grpSpLocks noChangeAspect="1"/>
          </p:cNvGrpSpPr>
          <p:nvPr/>
        </p:nvGrpSpPr>
        <p:grpSpPr>
          <a:xfrm>
            <a:off x="3346498" y="1670798"/>
            <a:ext cx="323283" cy="323283"/>
            <a:chOff x="2874963" y="4389438"/>
            <a:chExt cx="539750" cy="539750"/>
          </a:xfrm>
          <a:solidFill>
            <a:srgbClr val="7F0D82"/>
          </a:solidFill>
        </p:grpSpPr>
        <p:sp>
          <p:nvSpPr>
            <p:cNvPr id="93" name="Freeform 115">
              <a:extLst>
                <a:ext uri="{FF2B5EF4-FFF2-40B4-BE49-F238E27FC236}">
                  <a16:creationId xmlns:a16="http://schemas.microsoft.com/office/drawing/2014/main" id="{AF93561A-6959-BBBF-B3F9-64E3997C6652}"/>
                </a:ext>
              </a:extLst>
            </p:cNvPr>
            <p:cNvSpPr>
              <a:spLocks/>
            </p:cNvSpPr>
            <p:nvPr/>
          </p:nvSpPr>
          <p:spPr bwMode="auto">
            <a:xfrm>
              <a:off x="2874963" y="4389438"/>
              <a:ext cx="539750" cy="539750"/>
            </a:xfrm>
            <a:custGeom>
              <a:avLst/>
              <a:gdLst>
                <a:gd name="T0" fmla="*/ 166 w 169"/>
                <a:gd name="T1" fmla="*/ 58 h 169"/>
                <a:gd name="T2" fmla="*/ 162 w 169"/>
                <a:gd name="T3" fmla="*/ 61 h 169"/>
                <a:gd name="T4" fmla="*/ 162 w 169"/>
                <a:gd name="T5" fmla="*/ 146 h 169"/>
                <a:gd name="T6" fmla="*/ 147 w 169"/>
                <a:gd name="T7" fmla="*/ 162 h 169"/>
                <a:gd name="T8" fmla="*/ 23 w 169"/>
                <a:gd name="T9" fmla="*/ 162 h 169"/>
                <a:gd name="T10" fmla="*/ 7 w 169"/>
                <a:gd name="T11" fmla="*/ 146 h 169"/>
                <a:gd name="T12" fmla="*/ 7 w 169"/>
                <a:gd name="T13" fmla="*/ 23 h 169"/>
                <a:gd name="T14" fmla="*/ 23 w 169"/>
                <a:gd name="T15" fmla="*/ 7 h 169"/>
                <a:gd name="T16" fmla="*/ 108 w 169"/>
                <a:gd name="T17" fmla="*/ 7 h 169"/>
                <a:gd name="T18" fmla="*/ 111 w 169"/>
                <a:gd name="T19" fmla="*/ 3 h 169"/>
                <a:gd name="T20" fmla="*/ 108 w 169"/>
                <a:gd name="T21" fmla="*/ 0 h 169"/>
                <a:gd name="T22" fmla="*/ 23 w 169"/>
                <a:gd name="T23" fmla="*/ 0 h 169"/>
                <a:gd name="T24" fmla="*/ 0 w 169"/>
                <a:gd name="T25" fmla="*/ 23 h 169"/>
                <a:gd name="T26" fmla="*/ 0 w 169"/>
                <a:gd name="T27" fmla="*/ 146 h 169"/>
                <a:gd name="T28" fmla="*/ 23 w 169"/>
                <a:gd name="T29" fmla="*/ 169 h 169"/>
                <a:gd name="T30" fmla="*/ 147 w 169"/>
                <a:gd name="T31" fmla="*/ 169 h 169"/>
                <a:gd name="T32" fmla="*/ 169 w 169"/>
                <a:gd name="T33" fmla="*/ 146 h 169"/>
                <a:gd name="T34" fmla="*/ 169 w 169"/>
                <a:gd name="T35" fmla="*/ 61 h 169"/>
                <a:gd name="T36" fmla="*/ 166 w 169"/>
                <a:gd name="T37" fmla="*/ 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69">
                  <a:moveTo>
                    <a:pt x="166" y="58"/>
                  </a:moveTo>
                  <a:cubicBezTo>
                    <a:pt x="164" y="58"/>
                    <a:pt x="162" y="59"/>
                    <a:pt x="162" y="61"/>
                  </a:cubicBezTo>
                  <a:cubicBezTo>
                    <a:pt x="162" y="146"/>
                    <a:pt x="162" y="146"/>
                    <a:pt x="162" y="146"/>
                  </a:cubicBezTo>
                  <a:cubicBezTo>
                    <a:pt x="162" y="155"/>
                    <a:pt x="155" y="162"/>
                    <a:pt x="147" y="162"/>
                  </a:cubicBezTo>
                  <a:cubicBezTo>
                    <a:pt x="23" y="162"/>
                    <a:pt x="23" y="162"/>
                    <a:pt x="23" y="162"/>
                  </a:cubicBezTo>
                  <a:cubicBezTo>
                    <a:pt x="14" y="162"/>
                    <a:pt x="7" y="155"/>
                    <a:pt x="7" y="146"/>
                  </a:cubicBezTo>
                  <a:cubicBezTo>
                    <a:pt x="7" y="23"/>
                    <a:pt x="7" y="23"/>
                    <a:pt x="7" y="23"/>
                  </a:cubicBezTo>
                  <a:cubicBezTo>
                    <a:pt x="7" y="14"/>
                    <a:pt x="14" y="7"/>
                    <a:pt x="23" y="7"/>
                  </a:cubicBezTo>
                  <a:cubicBezTo>
                    <a:pt x="108" y="7"/>
                    <a:pt x="108" y="7"/>
                    <a:pt x="108" y="7"/>
                  </a:cubicBezTo>
                  <a:cubicBezTo>
                    <a:pt x="110" y="7"/>
                    <a:pt x="111" y="5"/>
                    <a:pt x="111" y="3"/>
                  </a:cubicBezTo>
                  <a:cubicBezTo>
                    <a:pt x="111" y="1"/>
                    <a:pt x="110" y="0"/>
                    <a:pt x="108" y="0"/>
                  </a:cubicBezTo>
                  <a:cubicBezTo>
                    <a:pt x="23" y="0"/>
                    <a:pt x="23" y="0"/>
                    <a:pt x="23" y="0"/>
                  </a:cubicBezTo>
                  <a:cubicBezTo>
                    <a:pt x="10" y="0"/>
                    <a:pt x="0" y="10"/>
                    <a:pt x="0" y="23"/>
                  </a:cubicBezTo>
                  <a:cubicBezTo>
                    <a:pt x="0" y="146"/>
                    <a:pt x="0" y="146"/>
                    <a:pt x="0" y="146"/>
                  </a:cubicBezTo>
                  <a:cubicBezTo>
                    <a:pt x="0" y="159"/>
                    <a:pt x="10" y="169"/>
                    <a:pt x="23" y="169"/>
                  </a:cubicBezTo>
                  <a:cubicBezTo>
                    <a:pt x="147" y="169"/>
                    <a:pt x="147" y="169"/>
                    <a:pt x="147" y="169"/>
                  </a:cubicBezTo>
                  <a:cubicBezTo>
                    <a:pt x="159" y="169"/>
                    <a:pt x="169" y="159"/>
                    <a:pt x="169" y="146"/>
                  </a:cubicBezTo>
                  <a:cubicBezTo>
                    <a:pt x="169" y="61"/>
                    <a:pt x="169" y="61"/>
                    <a:pt x="169" y="61"/>
                  </a:cubicBezTo>
                  <a:cubicBezTo>
                    <a:pt x="169" y="59"/>
                    <a:pt x="168" y="58"/>
                    <a:pt x="166"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94" name="Freeform 116">
              <a:extLst>
                <a:ext uri="{FF2B5EF4-FFF2-40B4-BE49-F238E27FC236}">
                  <a16:creationId xmlns:a16="http://schemas.microsoft.com/office/drawing/2014/main" id="{0CCE56DB-E85D-862E-9C60-7B62CF017CF7}"/>
                </a:ext>
              </a:extLst>
            </p:cNvPr>
            <p:cNvSpPr>
              <a:spLocks noEditPoints="1"/>
            </p:cNvSpPr>
            <p:nvPr/>
          </p:nvSpPr>
          <p:spPr bwMode="auto">
            <a:xfrm>
              <a:off x="3011488" y="4389438"/>
              <a:ext cx="403225" cy="406400"/>
            </a:xfrm>
            <a:custGeom>
              <a:avLst/>
              <a:gdLst>
                <a:gd name="T0" fmla="*/ 32 w 126"/>
                <a:gd name="T1" fmla="*/ 121 h 127"/>
                <a:gd name="T2" fmla="*/ 121 w 126"/>
                <a:gd name="T3" fmla="*/ 32 h 127"/>
                <a:gd name="T4" fmla="*/ 126 w 126"/>
                <a:gd name="T5" fmla="*/ 19 h 127"/>
                <a:gd name="T6" fmla="*/ 107 w 126"/>
                <a:gd name="T7" fmla="*/ 0 h 127"/>
                <a:gd name="T8" fmla="*/ 94 w 126"/>
                <a:gd name="T9" fmla="*/ 5 h 127"/>
                <a:gd name="T10" fmla="*/ 5 w 126"/>
                <a:gd name="T11" fmla="*/ 94 h 127"/>
                <a:gd name="T12" fmla="*/ 0 w 126"/>
                <a:gd name="T13" fmla="*/ 127 h 127"/>
                <a:gd name="T14" fmla="*/ 32 w 126"/>
                <a:gd name="T15" fmla="*/ 121 h 127"/>
                <a:gd name="T16" fmla="*/ 99 w 126"/>
                <a:gd name="T17" fmla="*/ 10 h 127"/>
                <a:gd name="T18" fmla="*/ 107 w 126"/>
                <a:gd name="T19" fmla="*/ 7 h 127"/>
                <a:gd name="T20" fmla="*/ 119 w 126"/>
                <a:gd name="T21" fmla="*/ 19 h 127"/>
                <a:gd name="T22" fmla="*/ 116 w 126"/>
                <a:gd name="T23" fmla="*/ 27 h 127"/>
                <a:gd name="T24" fmla="*/ 111 w 126"/>
                <a:gd name="T25" fmla="*/ 33 h 127"/>
                <a:gd name="T26" fmla="*/ 110 w 126"/>
                <a:gd name="T27" fmla="*/ 32 h 127"/>
                <a:gd name="T28" fmla="*/ 94 w 126"/>
                <a:gd name="T29" fmla="*/ 16 h 127"/>
                <a:gd name="T30" fmla="*/ 99 w 126"/>
                <a:gd name="T31" fmla="*/ 10 h 127"/>
                <a:gd name="T32" fmla="*/ 17 w 126"/>
                <a:gd name="T33" fmla="*/ 92 h 127"/>
                <a:gd name="T34" fmla="*/ 89 w 126"/>
                <a:gd name="T35" fmla="*/ 20 h 127"/>
                <a:gd name="T36" fmla="*/ 89 w 126"/>
                <a:gd name="T37" fmla="*/ 21 h 127"/>
                <a:gd name="T38" fmla="*/ 106 w 126"/>
                <a:gd name="T39" fmla="*/ 37 h 127"/>
                <a:gd name="T40" fmla="*/ 105 w 126"/>
                <a:gd name="T41" fmla="*/ 38 h 127"/>
                <a:gd name="T42" fmla="*/ 34 w 126"/>
                <a:gd name="T43" fmla="*/ 110 h 127"/>
                <a:gd name="T44" fmla="*/ 34 w 126"/>
                <a:gd name="T45" fmla="*/ 93 h 127"/>
                <a:gd name="T46" fmla="*/ 17 w 126"/>
                <a:gd name="T47" fmla="*/ 93 h 127"/>
                <a:gd name="T48" fmla="*/ 17 w 126"/>
                <a:gd name="T49" fmla="*/ 92 h 127"/>
                <a:gd name="T50" fmla="*/ 11 w 126"/>
                <a:gd name="T51" fmla="*/ 100 h 127"/>
                <a:gd name="T52" fmla="*/ 27 w 126"/>
                <a:gd name="T53" fmla="*/ 100 h 127"/>
                <a:gd name="T54" fmla="*/ 27 w 126"/>
                <a:gd name="T55" fmla="*/ 115 h 127"/>
                <a:gd name="T56" fmla="*/ 26 w 126"/>
                <a:gd name="T57" fmla="*/ 115 h 127"/>
                <a:gd name="T58" fmla="*/ 8 w 126"/>
                <a:gd name="T59" fmla="*/ 118 h 127"/>
                <a:gd name="T60" fmla="*/ 11 w 126"/>
                <a:gd name="T61" fmla="*/ 10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27">
                  <a:moveTo>
                    <a:pt x="32" y="121"/>
                  </a:moveTo>
                  <a:cubicBezTo>
                    <a:pt x="121" y="32"/>
                    <a:pt x="121" y="32"/>
                    <a:pt x="121" y="32"/>
                  </a:cubicBezTo>
                  <a:cubicBezTo>
                    <a:pt x="124" y="29"/>
                    <a:pt x="126" y="24"/>
                    <a:pt x="126" y="19"/>
                  </a:cubicBezTo>
                  <a:cubicBezTo>
                    <a:pt x="126" y="8"/>
                    <a:pt x="118" y="0"/>
                    <a:pt x="107" y="0"/>
                  </a:cubicBezTo>
                  <a:cubicBezTo>
                    <a:pt x="102" y="0"/>
                    <a:pt x="98" y="2"/>
                    <a:pt x="94" y="5"/>
                  </a:cubicBezTo>
                  <a:cubicBezTo>
                    <a:pt x="5" y="94"/>
                    <a:pt x="5" y="94"/>
                    <a:pt x="5" y="94"/>
                  </a:cubicBezTo>
                  <a:cubicBezTo>
                    <a:pt x="0" y="127"/>
                    <a:pt x="0" y="127"/>
                    <a:pt x="0" y="127"/>
                  </a:cubicBezTo>
                  <a:lnTo>
                    <a:pt x="32" y="121"/>
                  </a:lnTo>
                  <a:close/>
                  <a:moveTo>
                    <a:pt x="99" y="10"/>
                  </a:moveTo>
                  <a:cubicBezTo>
                    <a:pt x="101" y="8"/>
                    <a:pt x="104" y="7"/>
                    <a:pt x="107" y="7"/>
                  </a:cubicBezTo>
                  <a:cubicBezTo>
                    <a:pt x="114" y="7"/>
                    <a:pt x="119" y="12"/>
                    <a:pt x="119" y="19"/>
                  </a:cubicBezTo>
                  <a:cubicBezTo>
                    <a:pt x="119" y="22"/>
                    <a:pt x="118" y="25"/>
                    <a:pt x="116" y="27"/>
                  </a:cubicBezTo>
                  <a:cubicBezTo>
                    <a:pt x="111" y="33"/>
                    <a:pt x="111" y="33"/>
                    <a:pt x="111" y="33"/>
                  </a:cubicBezTo>
                  <a:cubicBezTo>
                    <a:pt x="110" y="32"/>
                    <a:pt x="110" y="32"/>
                    <a:pt x="110" y="32"/>
                  </a:cubicBezTo>
                  <a:cubicBezTo>
                    <a:pt x="94" y="16"/>
                    <a:pt x="94" y="16"/>
                    <a:pt x="94" y="16"/>
                  </a:cubicBezTo>
                  <a:lnTo>
                    <a:pt x="99" y="10"/>
                  </a:lnTo>
                  <a:close/>
                  <a:moveTo>
                    <a:pt x="17" y="92"/>
                  </a:moveTo>
                  <a:cubicBezTo>
                    <a:pt x="89" y="20"/>
                    <a:pt x="89" y="20"/>
                    <a:pt x="89" y="20"/>
                  </a:cubicBezTo>
                  <a:cubicBezTo>
                    <a:pt x="89" y="21"/>
                    <a:pt x="89" y="21"/>
                    <a:pt x="89" y="21"/>
                  </a:cubicBezTo>
                  <a:cubicBezTo>
                    <a:pt x="106" y="37"/>
                    <a:pt x="106" y="37"/>
                    <a:pt x="106" y="37"/>
                  </a:cubicBezTo>
                  <a:cubicBezTo>
                    <a:pt x="105" y="38"/>
                    <a:pt x="105" y="38"/>
                    <a:pt x="105" y="38"/>
                  </a:cubicBezTo>
                  <a:cubicBezTo>
                    <a:pt x="34" y="110"/>
                    <a:pt x="34" y="110"/>
                    <a:pt x="34" y="110"/>
                  </a:cubicBezTo>
                  <a:cubicBezTo>
                    <a:pt x="34" y="93"/>
                    <a:pt x="34" y="93"/>
                    <a:pt x="34" y="93"/>
                  </a:cubicBezTo>
                  <a:cubicBezTo>
                    <a:pt x="17" y="93"/>
                    <a:pt x="17" y="93"/>
                    <a:pt x="17" y="93"/>
                  </a:cubicBezTo>
                  <a:lnTo>
                    <a:pt x="17" y="92"/>
                  </a:lnTo>
                  <a:close/>
                  <a:moveTo>
                    <a:pt x="11" y="100"/>
                  </a:moveTo>
                  <a:cubicBezTo>
                    <a:pt x="27" y="100"/>
                    <a:pt x="27" y="100"/>
                    <a:pt x="27" y="100"/>
                  </a:cubicBezTo>
                  <a:cubicBezTo>
                    <a:pt x="27" y="115"/>
                    <a:pt x="27" y="115"/>
                    <a:pt x="27" y="115"/>
                  </a:cubicBezTo>
                  <a:cubicBezTo>
                    <a:pt x="26" y="115"/>
                    <a:pt x="26" y="115"/>
                    <a:pt x="26" y="115"/>
                  </a:cubicBezTo>
                  <a:cubicBezTo>
                    <a:pt x="8" y="118"/>
                    <a:pt x="8" y="118"/>
                    <a:pt x="8" y="118"/>
                  </a:cubicBezTo>
                  <a:lnTo>
                    <a:pt x="1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97" name="Group 96">
            <a:extLst>
              <a:ext uri="{FF2B5EF4-FFF2-40B4-BE49-F238E27FC236}">
                <a16:creationId xmlns:a16="http://schemas.microsoft.com/office/drawing/2014/main" id="{0AEEA906-EA76-660C-1C9B-2DF602AC0957}"/>
              </a:ext>
              <a:ext uri="{C183D7F6-B498-43B3-948B-1728B52AA6E4}">
                <adec:decorative xmlns:adec="http://schemas.microsoft.com/office/drawing/2017/decorative" val="1"/>
              </a:ext>
            </a:extLst>
          </p:cNvPr>
          <p:cNvGrpSpPr/>
          <p:nvPr/>
        </p:nvGrpSpPr>
        <p:grpSpPr>
          <a:xfrm>
            <a:off x="5013508" y="3458160"/>
            <a:ext cx="479761" cy="460447"/>
            <a:chOff x="4588751" y="3189702"/>
            <a:chExt cx="444500" cy="426606"/>
          </a:xfrm>
        </p:grpSpPr>
        <p:sp>
          <p:nvSpPr>
            <p:cNvPr id="99" name="Rectangle: Diagonal Corners Rounded 98">
              <a:extLst>
                <a:ext uri="{FF2B5EF4-FFF2-40B4-BE49-F238E27FC236}">
                  <a16:creationId xmlns:a16="http://schemas.microsoft.com/office/drawing/2014/main" id="{7DC39463-0467-6C59-F6F4-CA8931D315DA}"/>
                </a:ext>
              </a:extLst>
            </p:cNvPr>
            <p:cNvSpPr/>
            <p:nvPr/>
          </p:nvSpPr>
          <p:spPr>
            <a:xfrm>
              <a:off x="4588751" y="3189702"/>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grpSp>
          <p:nvGrpSpPr>
            <p:cNvPr id="100" name="Group 99">
              <a:extLst>
                <a:ext uri="{FF2B5EF4-FFF2-40B4-BE49-F238E27FC236}">
                  <a16:creationId xmlns:a16="http://schemas.microsoft.com/office/drawing/2014/main" id="{1079833C-230C-1EA0-B47C-428D6C760161}"/>
                </a:ext>
              </a:extLst>
            </p:cNvPr>
            <p:cNvGrpSpPr>
              <a:grpSpLocks noChangeAspect="1"/>
            </p:cNvGrpSpPr>
            <p:nvPr/>
          </p:nvGrpSpPr>
          <p:grpSpPr>
            <a:xfrm>
              <a:off x="4664448" y="3256452"/>
              <a:ext cx="293107" cy="293107"/>
              <a:chOff x="6161088" y="3078163"/>
              <a:chExt cx="536575" cy="536575"/>
            </a:xfrm>
            <a:solidFill>
              <a:schemeClr val="bg1"/>
            </a:solidFill>
          </p:grpSpPr>
          <p:sp>
            <p:nvSpPr>
              <p:cNvPr id="101" name="Freeform 13">
                <a:extLst>
                  <a:ext uri="{FF2B5EF4-FFF2-40B4-BE49-F238E27FC236}">
                    <a16:creationId xmlns:a16="http://schemas.microsoft.com/office/drawing/2014/main" id="{793361B3-E6B0-EF43-15A2-9C21A89CF6FD}"/>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182" dirty="0"/>
              </a:p>
            </p:txBody>
          </p:sp>
          <p:sp>
            <p:nvSpPr>
              <p:cNvPr id="102" name="Freeform 14">
                <a:extLst>
                  <a:ext uri="{FF2B5EF4-FFF2-40B4-BE49-F238E27FC236}">
                    <a16:creationId xmlns:a16="http://schemas.microsoft.com/office/drawing/2014/main" id="{6B26FED2-76C0-DF76-DD7A-C1841A015F0F}"/>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182"/>
              </a:p>
            </p:txBody>
          </p:sp>
        </p:grpSp>
      </p:grpSp>
      <p:grpSp>
        <p:nvGrpSpPr>
          <p:cNvPr id="104" name="Group 103">
            <a:extLst>
              <a:ext uri="{FF2B5EF4-FFF2-40B4-BE49-F238E27FC236}">
                <a16:creationId xmlns:a16="http://schemas.microsoft.com/office/drawing/2014/main" id="{34962984-C069-872B-64BA-7A427CC47987}"/>
              </a:ext>
              <a:ext uri="{C183D7F6-B498-43B3-948B-1728B52AA6E4}">
                <adec:decorative xmlns:adec="http://schemas.microsoft.com/office/drawing/2017/decorative" val="1"/>
              </a:ext>
            </a:extLst>
          </p:cNvPr>
          <p:cNvGrpSpPr/>
          <p:nvPr/>
        </p:nvGrpSpPr>
        <p:grpSpPr>
          <a:xfrm>
            <a:off x="5013508" y="6679416"/>
            <a:ext cx="479761" cy="460448"/>
            <a:chOff x="4599631" y="6238645"/>
            <a:chExt cx="444500" cy="426606"/>
          </a:xfrm>
        </p:grpSpPr>
        <p:sp>
          <p:nvSpPr>
            <p:cNvPr id="106" name="Rectangle: Diagonal Corners Rounded 105">
              <a:extLst>
                <a:ext uri="{FF2B5EF4-FFF2-40B4-BE49-F238E27FC236}">
                  <a16:creationId xmlns:a16="http://schemas.microsoft.com/office/drawing/2014/main" id="{DE6C976E-E62C-3308-016D-98275AC74A5F}"/>
                </a:ext>
              </a:extLst>
            </p:cNvPr>
            <p:cNvSpPr/>
            <p:nvPr/>
          </p:nvSpPr>
          <p:spPr>
            <a:xfrm>
              <a:off x="4599631" y="6238645"/>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latin typeface="Arial" panose="020B0604020202020204" pitchFamily="34" charset="0"/>
                <a:cs typeface="Arial" panose="020B0604020202020204" pitchFamily="34" charset="0"/>
              </a:endParaRPr>
            </a:p>
          </p:txBody>
        </p:sp>
        <p:grpSp>
          <p:nvGrpSpPr>
            <p:cNvPr id="107" name="Group 106">
              <a:extLst>
                <a:ext uri="{FF2B5EF4-FFF2-40B4-BE49-F238E27FC236}">
                  <a16:creationId xmlns:a16="http://schemas.microsoft.com/office/drawing/2014/main" id="{92D795DF-AEDA-3856-AB0E-7F640994F600}"/>
                </a:ext>
              </a:extLst>
            </p:cNvPr>
            <p:cNvGrpSpPr>
              <a:grpSpLocks noChangeAspect="1"/>
            </p:cNvGrpSpPr>
            <p:nvPr/>
          </p:nvGrpSpPr>
          <p:grpSpPr>
            <a:xfrm>
              <a:off x="4675328" y="6305395"/>
              <a:ext cx="293107" cy="293107"/>
              <a:chOff x="5094288" y="3074988"/>
              <a:chExt cx="536575" cy="536575"/>
            </a:xfrm>
            <a:solidFill>
              <a:schemeClr val="bg1"/>
            </a:solidFill>
          </p:grpSpPr>
          <p:sp>
            <p:nvSpPr>
              <p:cNvPr id="108" name="Freeform 15">
                <a:extLst>
                  <a:ext uri="{FF2B5EF4-FFF2-40B4-BE49-F238E27FC236}">
                    <a16:creationId xmlns:a16="http://schemas.microsoft.com/office/drawing/2014/main" id="{166D3440-A59C-CE00-4A33-CBA351BA63AF}"/>
                  </a:ext>
                </a:extLst>
              </p:cNvPr>
              <p:cNvSpPr>
                <a:spLocks noEditPoints="1"/>
              </p:cNvSpPr>
              <p:nvPr/>
            </p:nvSpPr>
            <p:spPr bwMode="auto">
              <a:xfrm>
                <a:off x="5094288" y="3074988"/>
                <a:ext cx="536575" cy="5365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63 h 170"/>
                  <a:gd name="T12" fmla="*/ 7 w 170"/>
                  <a:gd name="T13" fmla="*/ 85 h 170"/>
                  <a:gd name="T14" fmla="*/ 85 w 170"/>
                  <a:gd name="T15" fmla="*/ 7 h 170"/>
                  <a:gd name="T16" fmla="*/ 163 w 170"/>
                  <a:gd name="T17" fmla="*/ 85 h 170"/>
                  <a:gd name="T18" fmla="*/ 85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5" y="163"/>
                    </a:moveTo>
                    <a:cubicBezTo>
                      <a:pt x="42" y="163"/>
                      <a:pt x="7" y="128"/>
                      <a:pt x="7" y="85"/>
                    </a:cubicBezTo>
                    <a:cubicBezTo>
                      <a:pt x="7" y="42"/>
                      <a:pt x="42" y="7"/>
                      <a:pt x="85" y="7"/>
                    </a:cubicBezTo>
                    <a:cubicBezTo>
                      <a:pt x="128" y="7"/>
                      <a:pt x="163" y="42"/>
                      <a:pt x="163" y="85"/>
                    </a:cubicBezTo>
                    <a:cubicBezTo>
                      <a:pt x="163" y="128"/>
                      <a:pt x="128" y="163"/>
                      <a:pt x="85"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109" name="Freeform 16">
                <a:extLst>
                  <a:ext uri="{FF2B5EF4-FFF2-40B4-BE49-F238E27FC236}">
                    <a16:creationId xmlns:a16="http://schemas.microsoft.com/office/drawing/2014/main" id="{CE63EC31-678D-FA52-7A50-2D1FA250C75A}"/>
                  </a:ext>
                </a:extLst>
              </p:cNvPr>
              <p:cNvSpPr>
                <a:spLocks/>
              </p:cNvSpPr>
              <p:nvPr/>
            </p:nvSpPr>
            <p:spPr bwMode="auto">
              <a:xfrm>
                <a:off x="5257801" y="3238501"/>
                <a:ext cx="209550" cy="209550"/>
              </a:xfrm>
              <a:custGeom>
                <a:avLst/>
                <a:gdLst>
                  <a:gd name="T0" fmla="*/ 65 w 66"/>
                  <a:gd name="T1" fmla="*/ 2 h 66"/>
                  <a:gd name="T2" fmla="*/ 59 w 66"/>
                  <a:gd name="T3" fmla="*/ 2 h 66"/>
                  <a:gd name="T4" fmla="*/ 33 w 66"/>
                  <a:gd name="T5" fmla="*/ 28 h 66"/>
                  <a:gd name="T6" fmla="*/ 7 w 66"/>
                  <a:gd name="T7" fmla="*/ 2 h 66"/>
                  <a:gd name="T8" fmla="*/ 1 w 66"/>
                  <a:gd name="T9" fmla="*/ 2 h 66"/>
                  <a:gd name="T10" fmla="*/ 1 w 66"/>
                  <a:gd name="T11" fmla="*/ 7 h 66"/>
                  <a:gd name="T12" fmla="*/ 28 w 66"/>
                  <a:gd name="T13" fmla="*/ 33 h 66"/>
                  <a:gd name="T14" fmla="*/ 1 w 66"/>
                  <a:gd name="T15" fmla="*/ 60 h 66"/>
                  <a:gd name="T16" fmla="*/ 1 w 66"/>
                  <a:gd name="T17" fmla="*/ 65 h 66"/>
                  <a:gd name="T18" fmla="*/ 4 w 66"/>
                  <a:gd name="T19" fmla="*/ 66 h 66"/>
                  <a:gd name="T20" fmla="*/ 7 w 66"/>
                  <a:gd name="T21" fmla="*/ 65 h 66"/>
                  <a:gd name="T22" fmla="*/ 33 w 66"/>
                  <a:gd name="T23" fmla="*/ 38 h 66"/>
                  <a:gd name="T24" fmla="*/ 59 w 66"/>
                  <a:gd name="T25" fmla="*/ 65 h 66"/>
                  <a:gd name="T26" fmla="*/ 62 w 66"/>
                  <a:gd name="T27" fmla="*/ 66 h 66"/>
                  <a:gd name="T28" fmla="*/ 65 w 66"/>
                  <a:gd name="T29" fmla="*/ 65 h 66"/>
                  <a:gd name="T30" fmla="*/ 65 w 66"/>
                  <a:gd name="T31" fmla="*/ 60 h 66"/>
                  <a:gd name="T32" fmla="*/ 38 w 66"/>
                  <a:gd name="T33" fmla="*/ 33 h 66"/>
                  <a:gd name="T34" fmla="*/ 65 w 66"/>
                  <a:gd name="T35" fmla="*/ 7 h 66"/>
                  <a:gd name="T36" fmla="*/ 65 w 66"/>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65" y="2"/>
                    </a:moveTo>
                    <a:cubicBezTo>
                      <a:pt x="63" y="0"/>
                      <a:pt x="61" y="0"/>
                      <a:pt x="59" y="2"/>
                    </a:cubicBezTo>
                    <a:cubicBezTo>
                      <a:pt x="33" y="28"/>
                      <a:pt x="33" y="28"/>
                      <a:pt x="33" y="28"/>
                    </a:cubicBezTo>
                    <a:cubicBezTo>
                      <a:pt x="7" y="2"/>
                      <a:pt x="7" y="2"/>
                      <a:pt x="7" y="2"/>
                    </a:cubicBezTo>
                    <a:cubicBezTo>
                      <a:pt x="5" y="0"/>
                      <a:pt x="3" y="0"/>
                      <a:pt x="1" y="2"/>
                    </a:cubicBezTo>
                    <a:cubicBezTo>
                      <a:pt x="0" y="3"/>
                      <a:pt x="0" y="5"/>
                      <a:pt x="1" y="7"/>
                    </a:cubicBezTo>
                    <a:cubicBezTo>
                      <a:pt x="28" y="33"/>
                      <a:pt x="28" y="33"/>
                      <a:pt x="28" y="33"/>
                    </a:cubicBezTo>
                    <a:cubicBezTo>
                      <a:pt x="1" y="60"/>
                      <a:pt x="1" y="60"/>
                      <a:pt x="1" y="60"/>
                    </a:cubicBezTo>
                    <a:cubicBezTo>
                      <a:pt x="0" y="61"/>
                      <a:pt x="0" y="63"/>
                      <a:pt x="1" y="65"/>
                    </a:cubicBezTo>
                    <a:cubicBezTo>
                      <a:pt x="2" y="65"/>
                      <a:pt x="3" y="66"/>
                      <a:pt x="4" y="66"/>
                    </a:cubicBezTo>
                    <a:cubicBezTo>
                      <a:pt x="5" y="66"/>
                      <a:pt x="6" y="65"/>
                      <a:pt x="7" y="65"/>
                    </a:cubicBezTo>
                    <a:cubicBezTo>
                      <a:pt x="33" y="38"/>
                      <a:pt x="33" y="38"/>
                      <a:pt x="33" y="38"/>
                    </a:cubicBezTo>
                    <a:cubicBezTo>
                      <a:pt x="59" y="65"/>
                      <a:pt x="59" y="65"/>
                      <a:pt x="59" y="65"/>
                    </a:cubicBezTo>
                    <a:cubicBezTo>
                      <a:pt x="60" y="65"/>
                      <a:pt x="61" y="66"/>
                      <a:pt x="62" y="66"/>
                    </a:cubicBezTo>
                    <a:cubicBezTo>
                      <a:pt x="63" y="66"/>
                      <a:pt x="64" y="65"/>
                      <a:pt x="65" y="65"/>
                    </a:cubicBezTo>
                    <a:cubicBezTo>
                      <a:pt x="66" y="63"/>
                      <a:pt x="66" y="61"/>
                      <a:pt x="65" y="60"/>
                    </a:cubicBezTo>
                    <a:cubicBezTo>
                      <a:pt x="38" y="33"/>
                      <a:pt x="38" y="33"/>
                      <a:pt x="38" y="33"/>
                    </a:cubicBezTo>
                    <a:cubicBezTo>
                      <a:pt x="65" y="7"/>
                      <a:pt x="65" y="7"/>
                      <a:pt x="65" y="7"/>
                    </a:cubicBezTo>
                    <a:cubicBezTo>
                      <a:pt x="66" y="5"/>
                      <a:pt x="66" y="3"/>
                      <a:pt x="6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sp>
        <p:nvSpPr>
          <p:cNvPr id="2" name="TextBox 1">
            <a:extLst>
              <a:ext uri="{FF2B5EF4-FFF2-40B4-BE49-F238E27FC236}">
                <a16:creationId xmlns:a16="http://schemas.microsoft.com/office/drawing/2014/main" id="{BE889C22-C2D4-83F4-16B0-28AB82A55AB6}"/>
              </a:ext>
              <a:ext uri="{C183D7F6-B498-43B3-948B-1728B52AA6E4}">
                <adec:decorative xmlns:adec="http://schemas.microsoft.com/office/drawing/2017/decorative" val="1"/>
              </a:ext>
            </a:extLst>
          </p:cNvPr>
          <p:cNvSpPr txBox="1"/>
          <p:nvPr/>
        </p:nvSpPr>
        <p:spPr>
          <a:xfrm>
            <a:off x="6578063" y="10329197"/>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30</a:t>
            </a:fld>
            <a:endParaRPr lang="en-AU" sz="1238"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73024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886618407"/>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47" name="Rectangle 46">
            <a:extLst>
              <a:ext uri="{FF2B5EF4-FFF2-40B4-BE49-F238E27FC236}">
                <a16:creationId xmlns:a16="http://schemas.microsoft.com/office/drawing/2014/main" id="{C6752808-1681-016A-9775-E3E3A0179E9B}"/>
              </a:ext>
              <a:ext uri="{C183D7F6-B498-43B3-948B-1728B52AA6E4}">
                <adec:decorative xmlns:adec="http://schemas.microsoft.com/office/drawing/2017/decorative" val="1"/>
              </a:ext>
            </a:extLst>
          </p:cNvPr>
          <p:cNvSpPr/>
          <p:nvPr/>
        </p:nvSpPr>
        <p:spPr>
          <a:xfrm>
            <a:off x="4840672" y="140245"/>
            <a:ext cx="2719003" cy="100487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467383" y="932538"/>
            <a:ext cx="6624909" cy="2214779"/>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59675" cy="560234"/>
          </a:xfrm>
          <a:prstGeom prst="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0" name="Title 1">
            <a:extLst>
              <a:ext uri="{FF2B5EF4-FFF2-40B4-BE49-F238E27FC236}">
                <a16:creationId xmlns:a16="http://schemas.microsoft.com/office/drawing/2014/main" id="{9BFA1199-6443-A516-6F4B-2E0D54920C9F}"/>
              </a:ext>
            </a:extLst>
          </p:cNvPr>
          <p:cNvSpPr txBox="1">
            <a:spLocks noGrp="1"/>
          </p:cNvSpPr>
          <p:nvPr>
            <p:ph type="title" idx="4294967295"/>
          </p:nvPr>
        </p:nvSpPr>
        <p:spPr>
          <a:xfrm>
            <a:off x="587247" y="280150"/>
            <a:ext cx="6388001" cy="425584"/>
          </a:xfrm>
          <a:prstGeom prst="rect">
            <a:avLst/>
          </a:prstGeom>
          <a:noFill/>
          <a:ln>
            <a:noFill/>
            <a:prstDash/>
          </a:ln>
          <a:effectLst/>
        </p:spPr>
        <p:txBody>
          <a:bodyPr rot="0" spcFirstLastPara="0" vertOverflow="overflow" horzOverflow="overflow" vert="horz" wrap="square" lIns="0" tIns="45142" rIns="0" bIns="45142" numCol="1" spcCol="0" rtlCol="0" fromWordArt="0" anchor="t" anchorCtr="0" forceAA="0" compatLnSpc="1">
            <a:prstTxWarp prst="textNoShape">
              <a:avLst/>
            </a:prstTxWarp>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pPr marL="0" marR="0" lvl="0" indent="0" algn="l" defTabSz="871821" rtl="0" eaLnBrk="1" fontAlgn="auto" latinLnBrk="0" hangingPunct="1">
              <a:lnSpc>
                <a:spcPct val="80000"/>
              </a:lnSpc>
              <a:spcBef>
                <a:spcPct val="0"/>
              </a:spcBef>
              <a:spcAft>
                <a:spcPts val="0"/>
              </a:spcAft>
              <a:buClrTx/>
              <a:buSzTx/>
              <a:buFontTx/>
              <a:buNone/>
              <a:tabLst/>
              <a:defRPr/>
            </a:pPr>
            <a:r>
              <a:rPr kumimoji="0" lang="en-US" sz="1981" b="0" i="0" u="none" strike="noStrike" kern="1200" cap="none" spc="0" normalizeH="0" baseline="0" noProof="0" dirty="0">
                <a:ln>
                  <a:noFill/>
                </a:ln>
                <a:solidFill>
                  <a:schemeClr val="bg1"/>
                </a:solidFill>
                <a:effectLst/>
                <a:uLnTx/>
                <a:uFillTx/>
                <a:latin typeface="Segoe UI Semibold" panose="020B0702040204020203" pitchFamily="34" charset="0"/>
                <a:ea typeface="+mj-ea"/>
                <a:cs typeface="+mj-cs"/>
              </a:rPr>
              <a:t>Stage-specific enquiries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467383" y="1010250"/>
            <a:ext cx="6480511" cy="408112"/>
          </a:xfrm>
          <a:prstGeom prst="rect">
            <a:avLst/>
          </a:prstGeom>
          <a:noFill/>
        </p:spPr>
        <p:txBody>
          <a:bodyPr wrap="square" numCol="1" spcCol="180000">
            <a:noAutofit/>
          </a:bodyPr>
          <a:lstStyle/>
          <a:p>
            <a:pPr>
              <a:spcBef>
                <a:spcPts val="648"/>
              </a:spcBef>
            </a:pPr>
            <a:r>
              <a:rPr lang="en-AU" sz="1727" b="1" dirty="0">
                <a:solidFill>
                  <a:srgbClr val="7F0D82"/>
                </a:solidFill>
                <a:latin typeface="Arial" panose="020B0604020202020204" pitchFamily="34" charset="0"/>
                <a:cs typeface="Arial" panose="020B0604020202020204" pitchFamily="34" charset="0"/>
              </a:rPr>
              <a:t>2. Learn how planning restrictions could impact my project </a:t>
            </a:r>
            <a:r>
              <a:rPr lang="en-AU" sz="1727" dirty="0">
                <a:solidFill>
                  <a:srgbClr val="7F0D82"/>
                </a:solidFill>
                <a:latin typeface="Arial" panose="020B0604020202020204" pitchFamily="34" charset="0"/>
                <a:cs typeface="Arial" panose="020B0604020202020204" pitchFamily="34" charset="0"/>
              </a:rPr>
              <a:t>(continued)</a:t>
            </a:r>
            <a:endParaRPr lang="en-AU" sz="1511" dirty="0">
              <a:solidFill>
                <a:schemeClr val="tx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82B79EF-5CA8-4F99-3945-71F43DD1A338}"/>
              </a:ext>
            </a:extLst>
          </p:cNvPr>
          <p:cNvSpPr txBox="1"/>
          <p:nvPr/>
        </p:nvSpPr>
        <p:spPr>
          <a:xfrm>
            <a:off x="972508" y="1887342"/>
            <a:ext cx="2175923" cy="266676"/>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Enquiry should take ~ 5 mins</a:t>
            </a:r>
          </a:p>
        </p:txBody>
      </p:sp>
      <p:sp>
        <p:nvSpPr>
          <p:cNvPr id="2" name="TextBox 1">
            <a:extLst>
              <a:ext uri="{FF2B5EF4-FFF2-40B4-BE49-F238E27FC236}">
                <a16:creationId xmlns:a16="http://schemas.microsoft.com/office/drawing/2014/main" id="{4DC5EF78-CF5E-3EA2-B06F-A49D85D9E765}"/>
              </a:ext>
            </a:extLst>
          </p:cNvPr>
          <p:cNvSpPr txBox="1"/>
          <p:nvPr/>
        </p:nvSpPr>
        <p:spPr>
          <a:xfrm>
            <a:off x="972508" y="2492072"/>
            <a:ext cx="2175923" cy="441018"/>
          </a:xfrm>
          <a:prstGeom prst="rect">
            <a:avLst/>
          </a:prstGeom>
          <a:noFill/>
        </p:spPr>
        <p:txBody>
          <a:bodyPr wrap="square" rtlCol="0">
            <a:spAutoFit/>
          </a:bodyPr>
          <a:lstStyle/>
          <a:p>
            <a:r>
              <a:rPr lang="en-AU" sz="1100">
                <a:latin typeface="Arial" panose="020B0604020202020204" pitchFamily="34" charset="0"/>
                <a:cs typeface="Arial" panose="020B0604020202020204" pitchFamily="34" charset="0"/>
              </a:rPr>
              <a:t>More effort up front can save hard conversations later on</a:t>
            </a:r>
            <a:endParaRPr lang="en-US" sz="11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5B87F63-2E23-C16B-12C2-1FF049EA5824}"/>
              </a:ext>
            </a:extLst>
          </p:cNvPr>
          <p:cNvSpPr txBox="1"/>
          <p:nvPr/>
        </p:nvSpPr>
        <p:spPr>
          <a:xfrm>
            <a:off x="3731267" y="1802231"/>
            <a:ext cx="3183108" cy="441018"/>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Can keep a record of conversations at this stage, but the advice should be general</a:t>
            </a:r>
          </a:p>
        </p:txBody>
      </p:sp>
      <p:sp>
        <p:nvSpPr>
          <p:cNvPr id="93" name="TextBox 92">
            <a:extLst>
              <a:ext uri="{FF2B5EF4-FFF2-40B4-BE49-F238E27FC236}">
                <a16:creationId xmlns:a16="http://schemas.microsoft.com/office/drawing/2014/main" id="{DF55D757-51D8-37CC-683E-F2A1B37B74A4}"/>
              </a:ext>
            </a:extLst>
          </p:cNvPr>
          <p:cNvSpPr txBox="1"/>
          <p:nvPr/>
        </p:nvSpPr>
        <p:spPr>
          <a:xfrm>
            <a:off x="467383" y="3419308"/>
            <a:ext cx="3301591" cy="291618"/>
          </a:xfrm>
          <a:prstGeom prst="rect">
            <a:avLst/>
          </a:prstGeom>
          <a:noFill/>
        </p:spPr>
        <p:txBody>
          <a:bodyPr wrap="square">
            <a:spAutoFit/>
          </a:bodyPr>
          <a:lstStyle/>
          <a:p>
            <a:r>
              <a:rPr lang="en-AU" sz="1295" dirty="0">
                <a:solidFill>
                  <a:schemeClr val="accent6"/>
                </a:solidFill>
                <a:latin typeface="Arial" panose="020B0604020202020204" pitchFamily="34" charset="0"/>
                <a:cs typeface="Arial" panose="020B0604020202020204" pitchFamily="34" charset="0"/>
              </a:rPr>
              <a:t>Common enquiries at this stage</a:t>
            </a:r>
            <a:endParaRPr lang="en-US" sz="1295" dirty="0">
              <a:solidFill>
                <a:schemeClr val="accent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0482F88-019C-05F1-3E0E-54DF37C71418}"/>
              </a:ext>
            </a:extLst>
          </p:cNvPr>
          <p:cNvSpPr txBox="1"/>
          <p:nvPr/>
        </p:nvSpPr>
        <p:spPr>
          <a:xfrm>
            <a:off x="467382" y="3813535"/>
            <a:ext cx="4118712" cy="6598126"/>
          </a:xfrm>
          <a:prstGeom prst="rect">
            <a:avLst/>
          </a:prstGeom>
          <a:noFill/>
        </p:spPr>
        <p:txBody>
          <a:bodyPr wrap="square" lIns="98694" tIns="49347" rIns="98694" bIns="49347" numCol="1" spcCol="180000" anchor="t">
            <a:noAutofit/>
          </a:bodyPr>
          <a:lstStyle/>
          <a:p>
            <a:pPr>
              <a:spcBef>
                <a:spcPts val="971"/>
              </a:spcBef>
            </a:pPr>
            <a:r>
              <a:rPr lang="en-AU" sz="1400" b="1" dirty="0">
                <a:solidFill>
                  <a:srgbClr val="7F0D82"/>
                </a:solidFill>
                <a:latin typeface="Arial"/>
                <a:cs typeface="Arial"/>
              </a:rPr>
              <a:t>I don't care - I want what I want and so I'll run the gauntlet</a:t>
            </a:r>
          </a:p>
          <a:p>
            <a:pPr>
              <a:spcBef>
                <a:spcPts val="971"/>
              </a:spcBef>
            </a:pPr>
            <a:r>
              <a:rPr lang="en-AU" sz="1200" dirty="0">
                <a:latin typeface="Arial"/>
                <a:cs typeface="Arial"/>
              </a:rPr>
              <a:t>Gently explain that Council and appeal processes can be costly both financially and for time. While something may not be recommended by Council's policy or planning scheme, applicants retain a right to hear "no" from Council.</a:t>
            </a:r>
          </a:p>
          <a:p>
            <a:pPr>
              <a:spcBef>
                <a:spcPts val="971"/>
              </a:spcBef>
            </a:pPr>
            <a:r>
              <a:rPr lang="en-AU" sz="1200" dirty="0">
                <a:latin typeface="Arial"/>
                <a:cs typeface="Arial"/>
              </a:rPr>
              <a:t>Where something is prohibited, it is recommended that feedback is provided clearly. This may save time and frustration for the applicant later on.</a:t>
            </a:r>
            <a:endParaRPr lang="en-AU" sz="1200" dirty="0">
              <a:latin typeface="Arial" panose="020B0604020202020204" pitchFamily="34" charset="0"/>
              <a:cs typeface="Arial" panose="020B0604020202020204" pitchFamily="34" charset="0"/>
            </a:endParaRPr>
          </a:p>
          <a:p>
            <a:pPr>
              <a:spcBef>
                <a:spcPts val="971"/>
              </a:spcBef>
            </a:pPr>
            <a:endParaRPr lang="en-AU" sz="1200" b="1" dirty="0">
              <a:solidFill>
                <a:schemeClr val="bg2"/>
              </a:solidFill>
              <a:latin typeface="Arial" panose="020B0604020202020204" pitchFamily="34" charset="0"/>
              <a:cs typeface="Arial" panose="020B0604020202020204" pitchFamily="34" charset="0"/>
            </a:endParaRPr>
          </a:p>
          <a:p>
            <a:pPr>
              <a:spcBef>
                <a:spcPts val="971"/>
              </a:spcBef>
            </a:pPr>
            <a:r>
              <a:rPr lang="en-AU" sz="1400" b="1" dirty="0">
                <a:solidFill>
                  <a:srgbClr val="7F0D82"/>
                </a:solidFill>
                <a:latin typeface="Arial"/>
                <a:cs typeface="Arial"/>
              </a:rPr>
              <a:t>Will this be approved?</a:t>
            </a:r>
          </a:p>
          <a:p>
            <a:pPr>
              <a:spcBef>
                <a:spcPts val="971"/>
              </a:spcBef>
            </a:pPr>
            <a:r>
              <a:rPr lang="en-AU" sz="1200" dirty="0">
                <a:latin typeface="Arial"/>
                <a:cs typeface="Arial"/>
              </a:rPr>
              <a:t>Using non-committal language and redirecting people to gathering the required information is important when this question is asked. An answer like the below may steer an applicant to provide a complete application:</a:t>
            </a:r>
          </a:p>
          <a:p>
            <a:pPr>
              <a:spcBef>
                <a:spcPts val="971"/>
              </a:spcBef>
            </a:pPr>
            <a:r>
              <a:rPr lang="en-AU" sz="1200" dirty="0">
                <a:latin typeface="Arial"/>
                <a:cs typeface="Arial"/>
              </a:rPr>
              <a:t>“Council's policies are supportive of this type of development, but it is important that we receive all the relevant information before we approve something. Otherwise, it may not be approved.”</a:t>
            </a:r>
            <a:endParaRPr lang="en-AU" sz="1200" dirty="0">
              <a:latin typeface="Arial" panose="020B0604020202020204" pitchFamily="34" charset="0"/>
              <a:cs typeface="Arial" panose="020B0604020202020204" pitchFamily="34" charset="0"/>
            </a:endParaRPr>
          </a:p>
          <a:p>
            <a:pPr>
              <a:spcBef>
                <a:spcPts val="971"/>
              </a:spcBef>
            </a:pPr>
            <a:endParaRPr lang="en-AU" sz="1200" dirty="0">
              <a:solidFill>
                <a:srgbClr val="28BEC6"/>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7EDBB77F-0EF5-283D-DA30-504D080B7EDC}"/>
              </a:ext>
            </a:extLst>
          </p:cNvPr>
          <p:cNvSpPr txBox="1"/>
          <p:nvPr/>
        </p:nvSpPr>
        <p:spPr>
          <a:xfrm>
            <a:off x="5499205" y="3538898"/>
            <a:ext cx="1593087" cy="291618"/>
          </a:xfrm>
          <a:prstGeom prst="rect">
            <a:avLst/>
          </a:prstGeom>
          <a:noFill/>
        </p:spPr>
        <p:txBody>
          <a:bodyPr wrap="square" rIns="0" rtlCol="0">
            <a:spAutoFit/>
          </a:bodyPr>
          <a:lstStyle/>
          <a:p>
            <a:r>
              <a:rPr lang="en-US" sz="1295" b="1" dirty="0">
                <a:solidFill>
                  <a:srgbClr val="7F0D82"/>
                </a:solidFill>
                <a:latin typeface="Arial" panose="020B0604020202020204" pitchFamily="34" charset="0"/>
                <a:cs typeface="Arial" panose="020B0604020202020204" pitchFamily="34" charset="0"/>
              </a:rPr>
              <a:t>We can help by</a:t>
            </a:r>
          </a:p>
        </p:txBody>
      </p:sp>
      <p:sp>
        <p:nvSpPr>
          <p:cNvPr id="46" name="TextBox 45">
            <a:extLst>
              <a:ext uri="{FF2B5EF4-FFF2-40B4-BE49-F238E27FC236}">
                <a16:creationId xmlns:a16="http://schemas.microsoft.com/office/drawing/2014/main" id="{21298585-B4C2-0FBB-2EDE-A980D40418A4}"/>
              </a:ext>
            </a:extLst>
          </p:cNvPr>
          <p:cNvSpPr txBox="1"/>
          <p:nvPr/>
        </p:nvSpPr>
        <p:spPr>
          <a:xfrm>
            <a:off x="4916368" y="4002144"/>
            <a:ext cx="2214779" cy="1882567"/>
          </a:xfrm>
          <a:prstGeom prst="rect">
            <a:avLst/>
          </a:prstGeom>
          <a:noFill/>
        </p:spPr>
        <p:txBody>
          <a:bodyPr wrap="square">
            <a:spAutoFit/>
          </a:bodyPr>
          <a:lstStyle/>
          <a:p>
            <a:pPr marL="185046" indent="-185046">
              <a:spcBef>
                <a:spcPts val="324"/>
              </a:spcBef>
              <a:spcAft>
                <a:spcPts val="216"/>
              </a:spcAft>
              <a:buFont typeface="Arial" panose="020B0604020202020204" pitchFamily="34" charset="0"/>
              <a:buChar char="•"/>
            </a:pPr>
            <a:r>
              <a:rPr lang="en-AU" sz="1200">
                <a:latin typeface="Arial" panose="020B0604020202020204" pitchFamily="34" charset="0"/>
                <a:cs typeface="Arial" panose="020B0604020202020204" pitchFamily="34" charset="0"/>
              </a:rPr>
              <a:t>Showing you how to find out if you're in a heritage overlay</a:t>
            </a:r>
          </a:p>
          <a:p>
            <a:pPr marL="185046" indent="-185046">
              <a:spcBef>
                <a:spcPts val="324"/>
              </a:spcBef>
              <a:spcAft>
                <a:spcPts val="216"/>
              </a:spcAft>
              <a:buFont typeface="Arial" panose="020B0604020202020204" pitchFamily="34" charset="0"/>
              <a:buChar char="•"/>
            </a:pPr>
            <a:r>
              <a:rPr lang="en-AU" sz="1200">
                <a:latin typeface="Arial" panose="020B0604020202020204" pitchFamily="34" charset="0"/>
                <a:cs typeface="Arial" panose="020B0604020202020204" pitchFamily="34" charset="0"/>
              </a:rPr>
              <a:t>Directing you to the correct pages on the customer to the</a:t>
            </a:r>
            <a:r>
              <a:rPr lang="en-AU" sz="1200">
                <a:highlight>
                  <a:srgbClr val="FFFF00"/>
                </a:highlight>
                <a:latin typeface="Arial" panose="020B0604020202020204" pitchFamily="34" charset="0"/>
                <a:cs typeface="Arial" panose="020B0604020202020204" pitchFamily="34" charset="0"/>
              </a:rPr>
              <a:t>[Insert Council Name] </a:t>
            </a:r>
            <a:r>
              <a:rPr lang="en-AU" sz="1200">
                <a:latin typeface="Arial" panose="020B0604020202020204" pitchFamily="34" charset="0"/>
                <a:cs typeface="Arial" panose="020B0604020202020204" pitchFamily="34" charset="0"/>
              </a:rPr>
              <a:t>website and FAQs</a:t>
            </a:r>
          </a:p>
          <a:p>
            <a:pPr marL="185046" indent="-185046">
              <a:spcBef>
                <a:spcPts val="324"/>
              </a:spcBef>
              <a:spcAft>
                <a:spcPts val="216"/>
              </a:spcAft>
              <a:buFont typeface="Arial" panose="020B0604020202020204" pitchFamily="34" charset="0"/>
              <a:buChar char="•"/>
            </a:pPr>
            <a:r>
              <a:rPr lang="en-AU" sz="1200">
                <a:latin typeface="Arial" panose="020B0604020202020204" pitchFamily="34" charset="0"/>
                <a:cs typeface="Arial" panose="020B0604020202020204" pitchFamily="34" charset="0"/>
              </a:rPr>
              <a:t>Giving you instructions on how to apply</a:t>
            </a:r>
          </a:p>
        </p:txBody>
      </p:sp>
      <p:sp>
        <p:nvSpPr>
          <p:cNvPr id="103" name="TextBox 102">
            <a:extLst>
              <a:ext uri="{FF2B5EF4-FFF2-40B4-BE49-F238E27FC236}">
                <a16:creationId xmlns:a16="http://schemas.microsoft.com/office/drawing/2014/main" id="{7B10797B-0D18-E502-6068-5CD4FBC93A66}"/>
              </a:ext>
            </a:extLst>
          </p:cNvPr>
          <p:cNvSpPr txBox="1"/>
          <p:nvPr/>
        </p:nvSpPr>
        <p:spPr>
          <a:xfrm>
            <a:off x="5499206" y="6660496"/>
            <a:ext cx="1593087" cy="490904"/>
          </a:xfrm>
          <a:prstGeom prst="rect">
            <a:avLst/>
          </a:prstGeom>
          <a:noFill/>
        </p:spPr>
        <p:txBody>
          <a:bodyPr wrap="square" rtlCol="0">
            <a:spAutoFit/>
          </a:bodyPr>
          <a:lstStyle/>
          <a:p>
            <a:r>
              <a:rPr lang="en-US" sz="1295" b="1" dirty="0">
                <a:solidFill>
                  <a:srgbClr val="7F0D82"/>
                </a:solidFill>
                <a:latin typeface="Arial" panose="020B0604020202020204" pitchFamily="34" charset="0"/>
                <a:cs typeface="Arial" panose="020B0604020202020204" pitchFamily="34" charset="0"/>
              </a:rPr>
              <a:t>We are not</a:t>
            </a:r>
            <a:br>
              <a:rPr lang="en-US" sz="1295" b="1" dirty="0">
                <a:solidFill>
                  <a:srgbClr val="7F0D82"/>
                </a:solidFill>
                <a:latin typeface="Arial" panose="020B0604020202020204" pitchFamily="34" charset="0"/>
                <a:cs typeface="Arial" panose="020B0604020202020204" pitchFamily="34" charset="0"/>
              </a:rPr>
            </a:br>
            <a:r>
              <a:rPr lang="en-US" sz="1295" b="1" dirty="0">
                <a:solidFill>
                  <a:srgbClr val="7F0D82"/>
                </a:solidFill>
                <a:latin typeface="Arial" panose="020B0604020202020204" pitchFamily="34" charset="0"/>
                <a:cs typeface="Arial" panose="020B0604020202020204" pitchFamily="34" charset="0"/>
              </a:rPr>
              <a:t>able to…</a:t>
            </a:r>
          </a:p>
        </p:txBody>
      </p:sp>
      <p:sp>
        <p:nvSpPr>
          <p:cNvPr id="4" name="TextBox 3">
            <a:extLst>
              <a:ext uri="{FF2B5EF4-FFF2-40B4-BE49-F238E27FC236}">
                <a16:creationId xmlns:a16="http://schemas.microsoft.com/office/drawing/2014/main" id="{5A0FD74B-427E-E4AE-CFEF-17F138CF8B53}"/>
              </a:ext>
            </a:extLst>
          </p:cNvPr>
          <p:cNvSpPr txBox="1"/>
          <p:nvPr/>
        </p:nvSpPr>
        <p:spPr>
          <a:xfrm>
            <a:off x="4916368" y="7211906"/>
            <a:ext cx="2377061" cy="2131353"/>
          </a:xfrm>
          <a:prstGeom prst="rect">
            <a:avLst/>
          </a:prstGeom>
          <a:noFill/>
        </p:spPr>
        <p:txBody>
          <a:bodyPr wrap="square" rtlCol="0">
            <a:spAutoFit/>
          </a:bodyPr>
          <a:lstStyle/>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Give a subjective assessment of an application</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Pre-empt how someone's neighbours might feel about an application</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Ring customers and tell them what stage the app is at - that's why we designed the online tracking tool</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Give definitive timeframes</a:t>
            </a:r>
            <a:endParaRPr lang="en-US" sz="12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491FB12-18F9-CFF6-8428-3D2FE2447C36}"/>
              </a:ext>
              <a:ext uri="{C183D7F6-B498-43B3-948B-1728B52AA6E4}">
                <adec:decorative xmlns:adec="http://schemas.microsoft.com/office/drawing/2017/decorative" val="1"/>
              </a:ext>
            </a:extLst>
          </p:cNvPr>
          <p:cNvSpPr txBox="1"/>
          <p:nvPr/>
        </p:nvSpPr>
        <p:spPr>
          <a:xfrm>
            <a:off x="5511348" y="5152125"/>
            <a:ext cx="2214779" cy="1261087"/>
          </a:xfrm>
          <a:prstGeom prst="rect">
            <a:avLst/>
          </a:prstGeom>
          <a:noFill/>
        </p:spPr>
        <p:txBody>
          <a:bodyPr wrap="square" numCol="1" spcCol="180000">
            <a:noAutofit/>
          </a:bodyPr>
          <a:lstStyle/>
          <a:p>
            <a:endParaRPr lang="en-AU" sz="1133"/>
          </a:p>
        </p:txBody>
      </p:sp>
      <p:sp>
        <p:nvSpPr>
          <p:cNvPr id="33" name="TextBox 32">
            <a:extLst>
              <a:ext uri="{FF2B5EF4-FFF2-40B4-BE49-F238E27FC236}">
                <a16:creationId xmlns:a16="http://schemas.microsoft.com/office/drawing/2014/main" id="{9969DF36-09E7-BEA9-8259-AEB0EF51341F}"/>
              </a:ext>
              <a:ext uri="{C183D7F6-B498-43B3-948B-1728B52AA6E4}">
                <adec:decorative xmlns:adec="http://schemas.microsoft.com/office/drawing/2017/decorative" val="1"/>
              </a:ext>
            </a:extLst>
          </p:cNvPr>
          <p:cNvSpPr txBox="1"/>
          <p:nvPr/>
        </p:nvSpPr>
        <p:spPr>
          <a:xfrm>
            <a:off x="5440300" y="4504420"/>
            <a:ext cx="2214779" cy="503756"/>
          </a:xfrm>
          <a:prstGeom prst="rect">
            <a:avLst/>
          </a:prstGeom>
          <a:noFill/>
        </p:spPr>
        <p:txBody>
          <a:bodyPr wrap="square" numCol="1" spcCol="180000">
            <a:noAutofit/>
          </a:bodyPr>
          <a:lstStyle/>
          <a:p>
            <a:pPr>
              <a:spcBef>
                <a:spcPts val="1295"/>
              </a:spcBef>
            </a:pPr>
            <a:endParaRPr lang="en-AU" sz="1511">
              <a:solidFill>
                <a:srgbClr val="28BEC6"/>
              </a:solidFill>
              <a:latin typeface="Arial" panose="020B0604020202020204" pitchFamily="34" charset="0"/>
              <a:cs typeface="Arial" panose="020B0604020202020204" pitchFamily="34" charset="0"/>
            </a:endParaRPr>
          </a:p>
        </p:txBody>
      </p:sp>
      <p:cxnSp>
        <p:nvCxnSpPr>
          <p:cNvPr id="49" name="Straight Connector 48">
            <a:extLst>
              <a:ext uri="{FF2B5EF4-FFF2-40B4-BE49-F238E27FC236}">
                <a16:creationId xmlns:a16="http://schemas.microsoft.com/office/drawing/2014/main" id="{09108C86-52BA-C39C-B9B3-7ECBAEF5CE6A}"/>
              </a:ext>
              <a:ext uri="{C183D7F6-B498-43B3-948B-1728B52AA6E4}">
                <adec:decorative xmlns:adec="http://schemas.microsoft.com/office/drawing/2017/decorative" val="1"/>
              </a:ext>
            </a:extLst>
          </p:cNvPr>
          <p:cNvCxnSpPr>
            <a:cxnSpLocks/>
          </p:cNvCxnSpPr>
          <p:nvPr/>
        </p:nvCxnSpPr>
        <p:spPr>
          <a:xfrm>
            <a:off x="583950" y="1638577"/>
            <a:ext cx="4235279" cy="0"/>
          </a:xfrm>
          <a:prstGeom prst="line">
            <a:avLst/>
          </a:prstGeom>
          <a:ln>
            <a:solidFill>
              <a:srgbClr val="7F0D82"/>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26391DFD-4242-AC11-0843-65CE6E56A833}"/>
              </a:ext>
              <a:ext uri="{C183D7F6-B498-43B3-948B-1728B52AA6E4}">
                <adec:decorative xmlns:adec="http://schemas.microsoft.com/office/drawing/2017/decorative" val="1"/>
              </a:ext>
            </a:extLst>
          </p:cNvPr>
          <p:cNvGrpSpPr>
            <a:grpSpLocks noChangeAspect="1"/>
          </p:cNvGrpSpPr>
          <p:nvPr/>
        </p:nvGrpSpPr>
        <p:grpSpPr>
          <a:xfrm>
            <a:off x="583951" y="1867928"/>
            <a:ext cx="342642" cy="341637"/>
            <a:chOff x="8283575" y="3267075"/>
            <a:chExt cx="541338" cy="539750"/>
          </a:xfrm>
          <a:solidFill>
            <a:srgbClr val="7F0D82"/>
          </a:solidFill>
        </p:grpSpPr>
        <p:sp>
          <p:nvSpPr>
            <p:cNvPr id="55" name="Freeform 62">
              <a:extLst>
                <a:ext uri="{FF2B5EF4-FFF2-40B4-BE49-F238E27FC236}">
                  <a16:creationId xmlns:a16="http://schemas.microsoft.com/office/drawing/2014/main" id="{4575F6CB-C0E4-3197-14DF-92866F48E891}"/>
                </a:ext>
              </a:extLst>
            </p:cNvPr>
            <p:cNvSpPr>
              <a:spLocks noEditPoints="1"/>
            </p:cNvSpPr>
            <p:nvPr/>
          </p:nvSpPr>
          <p:spPr bwMode="auto">
            <a:xfrm>
              <a:off x="8283575" y="3267075"/>
              <a:ext cx="541338" cy="539750"/>
            </a:xfrm>
            <a:custGeom>
              <a:avLst/>
              <a:gdLst>
                <a:gd name="T0" fmla="*/ 85 w 170"/>
                <a:gd name="T1" fmla="*/ 0 h 169"/>
                <a:gd name="T2" fmla="*/ 0 w 170"/>
                <a:gd name="T3" fmla="*/ 85 h 169"/>
                <a:gd name="T4" fmla="*/ 85 w 170"/>
                <a:gd name="T5" fmla="*/ 169 h 169"/>
                <a:gd name="T6" fmla="*/ 170 w 170"/>
                <a:gd name="T7" fmla="*/ 85 h 169"/>
                <a:gd name="T8" fmla="*/ 85 w 170"/>
                <a:gd name="T9" fmla="*/ 0 h 169"/>
                <a:gd name="T10" fmla="*/ 85 w 170"/>
                <a:gd name="T11" fmla="*/ 162 h 169"/>
                <a:gd name="T12" fmla="*/ 7 w 170"/>
                <a:gd name="T13" fmla="*/ 85 h 169"/>
                <a:gd name="T14" fmla="*/ 85 w 170"/>
                <a:gd name="T15" fmla="*/ 7 h 169"/>
                <a:gd name="T16" fmla="*/ 162 w 170"/>
                <a:gd name="T17" fmla="*/ 85 h 169"/>
                <a:gd name="T18" fmla="*/ 85 w 170"/>
                <a:gd name="T19"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69">
                  <a:moveTo>
                    <a:pt x="85" y="0"/>
                  </a:moveTo>
                  <a:cubicBezTo>
                    <a:pt x="38" y="0"/>
                    <a:pt x="0" y="38"/>
                    <a:pt x="0" y="85"/>
                  </a:cubicBezTo>
                  <a:cubicBezTo>
                    <a:pt x="0" y="131"/>
                    <a:pt x="38" y="169"/>
                    <a:pt x="85" y="169"/>
                  </a:cubicBezTo>
                  <a:cubicBezTo>
                    <a:pt x="131" y="169"/>
                    <a:pt x="170" y="131"/>
                    <a:pt x="170" y="85"/>
                  </a:cubicBezTo>
                  <a:cubicBezTo>
                    <a:pt x="170" y="38"/>
                    <a:pt x="131" y="0"/>
                    <a:pt x="85" y="0"/>
                  </a:cubicBezTo>
                  <a:close/>
                  <a:moveTo>
                    <a:pt x="85" y="162"/>
                  </a:moveTo>
                  <a:cubicBezTo>
                    <a:pt x="42" y="162"/>
                    <a:pt x="7" y="127"/>
                    <a:pt x="7" y="85"/>
                  </a:cubicBezTo>
                  <a:cubicBezTo>
                    <a:pt x="7" y="42"/>
                    <a:pt x="42" y="7"/>
                    <a:pt x="85" y="7"/>
                  </a:cubicBezTo>
                  <a:cubicBezTo>
                    <a:pt x="127" y="7"/>
                    <a:pt x="162" y="42"/>
                    <a:pt x="162" y="85"/>
                  </a:cubicBezTo>
                  <a:cubicBezTo>
                    <a:pt x="162" y="127"/>
                    <a:pt x="127"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6" name="Freeform 63">
              <a:extLst>
                <a:ext uri="{FF2B5EF4-FFF2-40B4-BE49-F238E27FC236}">
                  <a16:creationId xmlns:a16="http://schemas.microsoft.com/office/drawing/2014/main" id="{17ABEDFF-A7B4-8827-0962-B0915234BCA4}"/>
                </a:ext>
              </a:extLst>
            </p:cNvPr>
            <p:cNvSpPr>
              <a:spLocks/>
            </p:cNvSpPr>
            <p:nvPr/>
          </p:nvSpPr>
          <p:spPr bwMode="auto">
            <a:xfrm>
              <a:off x="8542338" y="3340100"/>
              <a:ext cx="133350" cy="207963"/>
            </a:xfrm>
            <a:custGeom>
              <a:avLst/>
              <a:gdLst>
                <a:gd name="T0" fmla="*/ 38 w 42"/>
                <a:gd name="T1" fmla="*/ 58 h 65"/>
                <a:gd name="T2" fmla="*/ 7 w 42"/>
                <a:gd name="T3" fmla="*/ 58 h 65"/>
                <a:gd name="T4" fmla="*/ 7 w 42"/>
                <a:gd name="T5" fmla="*/ 4 h 65"/>
                <a:gd name="T6" fmla="*/ 4 w 42"/>
                <a:gd name="T7" fmla="*/ 0 h 65"/>
                <a:gd name="T8" fmla="*/ 0 w 42"/>
                <a:gd name="T9" fmla="*/ 4 h 65"/>
                <a:gd name="T10" fmla="*/ 0 w 42"/>
                <a:gd name="T11" fmla="*/ 62 h 65"/>
                <a:gd name="T12" fmla="*/ 4 w 42"/>
                <a:gd name="T13" fmla="*/ 65 h 65"/>
                <a:gd name="T14" fmla="*/ 38 w 42"/>
                <a:gd name="T15" fmla="*/ 65 h 65"/>
                <a:gd name="T16" fmla="*/ 42 w 42"/>
                <a:gd name="T17" fmla="*/ 62 h 65"/>
                <a:gd name="T18" fmla="*/ 38 w 42"/>
                <a:gd name="T19"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65">
                  <a:moveTo>
                    <a:pt x="38" y="58"/>
                  </a:moveTo>
                  <a:cubicBezTo>
                    <a:pt x="7" y="58"/>
                    <a:pt x="7" y="58"/>
                    <a:pt x="7" y="58"/>
                  </a:cubicBezTo>
                  <a:cubicBezTo>
                    <a:pt x="7" y="4"/>
                    <a:pt x="7" y="4"/>
                    <a:pt x="7" y="4"/>
                  </a:cubicBezTo>
                  <a:cubicBezTo>
                    <a:pt x="7" y="2"/>
                    <a:pt x="6" y="0"/>
                    <a:pt x="4" y="0"/>
                  </a:cubicBezTo>
                  <a:cubicBezTo>
                    <a:pt x="2" y="0"/>
                    <a:pt x="0" y="2"/>
                    <a:pt x="0" y="4"/>
                  </a:cubicBezTo>
                  <a:cubicBezTo>
                    <a:pt x="0" y="62"/>
                    <a:pt x="0" y="62"/>
                    <a:pt x="0" y="62"/>
                  </a:cubicBezTo>
                  <a:cubicBezTo>
                    <a:pt x="0" y="63"/>
                    <a:pt x="2" y="65"/>
                    <a:pt x="4" y="65"/>
                  </a:cubicBezTo>
                  <a:cubicBezTo>
                    <a:pt x="38" y="65"/>
                    <a:pt x="38" y="65"/>
                    <a:pt x="38" y="65"/>
                  </a:cubicBezTo>
                  <a:cubicBezTo>
                    <a:pt x="40" y="65"/>
                    <a:pt x="42" y="64"/>
                    <a:pt x="42" y="62"/>
                  </a:cubicBezTo>
                  <a:cubicBezTo>
                    <a:pt x="42" y="60"/>
                    <a:pt x="40" y="58"/>
                    <a:pt x="3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57" name="Group 56">
            <a:extLst>
              <a:ext uri="{FF2B5EF4-FFF2-40B4-BE49-F238E27FC236}">
                <a16:creationId xmlns:a16="http://schemas.microsoft.com/office/drawing/2014/main" id="{00E350C0-956E-6D67-3C31-6CF185718291}"/>
              </a:ext>
              <a:ext uri="{C183D7F6-B498-43B3-948B-1728B52AA6E4}">
                <adec:decorative xmlns:adec="http://schemas.microsoft.com/office/drawing/2017/decorative" val="1"/>
              </a:ext>
            </a:extLst>
          </p:cNvPr>
          <p:cNvGrpSpPr>
            <a:grpSpLocks noChangeAspect="1"/>
          </p:cNvGrpSpPr>
          <p:nvPr/>
        </p:nvGrpSpPr>
        <p:grpSpPr>
          <a:xfrm>
            <a:off x="583980" y="2503784"/>
            <a:ext cx="342644" cy="382270"/>
            <a:chOff x="6142038" y="3257550"/>
            <a:chExt cx="466725" cy="520701"/>
          </a:xfrm>
          <a:solidFill>
            <a:srgbClr val="7F0D82"/>
          </a:solidFill>
        </p:grpSpPr>
        <p:sp>
          <p:nvSpPr>
            <p:cNvPr id="58" name="Freeform 89">
              <a:extLst>
                <a:ext uri="{FF2B5EF4-FFF2-40B4-BE49-F238E27FC236}">
                  <a16:creationId xmlns:a16="http://schemas.microsoft.com/office/drawing/2014/main" id="{F0A1A18E-319B-74FC-0181-01736CF3A4D5}"/>
                </a:ext>
              </a:extLst>
            </p:cNvPr>
            <p:cNvSpPr>
              <a:spLocks/>
            </p:cNvSpPr>
            <p:nvPr/>
          </p:nvSpPr>
          <p:spPr bwMode="auto">
            <a:xfrm>
              <a:off x="6305550" y="3713163"/>
              <a:ext cx="139700" cy="22225"/>
            </a:xfrm>
            <a:custGeom>
              <a:avLst/>
              <a:gdLst>
                <a:gd name="T0" fmla="*/ 41 w 44"/>
                <a:gd name="T1" fmla="*/ 0 h 7"/>
                <a:gd name="T2" fmla="*/ 4 w 44"/>
                <a:gd name="T3" fmla="*/ 0 h 7"/>
                <a:gd name="T4" fmla="*/ 0 w 44"/>
                <a:gd name="T5" fmla="*/ 3 h 7"/>
                <a:gd name="T6" fmla="*/ 0 w 44"/>
                <a:gd name="T7" fmla="*/ 4 h 7"/>
                <a:gd name="T8" fmla="*/ 4 w 44"/>
                <a:gd name="T9" fmla="*/ 7 h 7"/>
                <a:gd name="T10" fmla="*/ 41 w 44"/>
                <a:gd name="T11" fmla="*/ 7 h 7"/>
                <a:gd name="T12" fmla="*/ 44 w 44"/>
                <a:gd name="T13" fmla="*/ 4 h 7"/>
                <a:gd name="T14" fmla="*/ 44 w 44"/>
                <a:gd name="T15" fmla="*/ 3 h 7"/>
                <a:gd name="T16" fmla="*/ 41 w 4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
                  <a:moveTo>
                    <a:pt x="41" y="0"/>
                  </a:moveTo>
                  <a:cubicBezTo>
                    <a:pt x="4" y="0"/>
                    <a:pt x="4" y="0"/>
                    <a:pt x="4" y="0"/>
                  </a:cubicBezTo>
                  <a:cubicBezTo>
                    <a:pt x="2" y="0"/>
                    <a:pt x="0" y="2"/>
                    <a:pt x="0" y="3"/>
                  </a:cubicBezTo>
                  <a:cubicBezTo>
                    <a:pt x="0" y="4"/>
                    <a:pt x="0" y="4"/>
                    <a:pt x="0" y="4"/>
                  </a:cubicBezTo>
                  <a:cubicBezTo>
                    <a:pt x="0" y="5"/>
                    <a:pt x="2" y="7"/>
                    <a:pt x="4" y="7"/>
                  </a:cubicBezTo>
                  <a:cubicBezTo>
                    <a:pt x="41" y="7"/>
                    <a:pt x="41" y="7"/>
                    <a:pt x="41" y="7"/>
                  </a:cubicBezTo>
                  <a:cubicBezTo>
                    <a:pt x="42" y="7"/>
                    <a:pt x="44" y="5"/>
                    <a:pt x="44" y="4"/>
                  </a:cubicBezTo>
                  <a:cubicBezTo>
                    <a:pt x="44" y="3"/>
                    <a:pt x="44" y="3"/>
                    <a:pt x="44" y="3"/>
                  </a:cubicBezTo>
                  <a:cubicBezTo>
                    <a:pt x="44" y="2"/>
                    <a:pt x="42"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9" name="Freeform 90">
              <a:extLst>
                <a:ext uri="{FF2B5EF4-FFF2-40B4-BE49-F238E27FC236}">
                  <a16:creationId xmlns:a16="http://schemas.microsoft.com/office/drawing/2014/main" id="{F0AC715E-A863-4687-972B-D9698E61FE3E}"/>
                </a:ext>
              </a:extLst>
            </p:cNvPr>
            <p:cNvSpPr>
              <a:spLocks/>
            </p:cNvSpPr>
            <p:nvPr/>
          </p:nvSpPr>
          <p:spPr bwMode="auto">
            <a:xfrm>
              <a:off x="6321425" y="3754438"/>
              <a:ext cx="107950" cy="23813"/>
            </a:xfrm>
            <a:custGeom>
              <a:avLst/>
              <a:gdLst>
                <a:gd name="T0" fmla="*/ 31 w 34"/>
                <a:gd name="T1" fmla="*/ 0 h 7"/>
                <a:gd name="T2" fmla="*/ 3 w 34"/>
                <a:gd name="T3" fmla="*/ 0 h 7"/>
                <a:gd name="T4" fmla="*/ 0 w 34"/>
                <a:gd name="T5" fmla="*/ 3 h 7"/>
                <a:gd name="T6" fmla="*/ 0 w 34"/>
                <a:gd name="T7" fmla="*/ 4 h 7"/>
                <a:gd name="T8" fmla="*/ 3 w 34"/>
                <a:gd name="T9" fmla="*/ 7 h 7"/>
                <a:gd name="T10" fmla="*/ 31 w 34"/>
                <a:gd name="T11" fmla="*/ 7 h 7"/>
                <a:gd name="T12" fmla="*/ 34 w 34"/>
                <a:gd name="T13" fmla="*/ 4 h 7"/>
                <a:gd name="T14" fmla="*/ 34 w 34"/>
                <a:gd name="T15" fmla="*/ 3 h 7"/>
                <a:gd name="T16" fmla="*/ 31 w 3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
                  <a:moveTo>
                    <a:pt x="31" y="0"/>
                  </a:moveTo>
                  <a:cubicBezTo>
                    <a:pt x="3" y="0"/>
                    <a:pt x="3" y="0"/>
                    <a:pt x="3" y="0"/>
                  </a:cubicBezTo>
                  <a:cubicBezTo>
                    <a:pt x="1" y="0"/>
                    <a:pt x="0" y="1"/>
                    <a:pt x="0" y="3"/>
                  </a:cubicBezTo>
                  <a:cubicBezTo>
                    <a:pt x="0" y="4"/>
                    <a:pt x="0" y="4"/>
                    <a:pt x="0" y="4"/>
                  </a:cubicBezTo>
                  <a:cubicBezTo>
                    <a:pt x="0" y="5"/>
                    <a:pt x="1" y="7"/>
                    <a:pt x="3" y="7"/>
                  </a:cubicBezTo>
                  <a:cubicBezTo>
                    <a:pt x="31" y="7"/>
                    <a:pt x="31" y="7"/>
                    <a:pt x="31" y="7"/>
                  </a:cubicBezTo>
                  <a:cubicBezTo>
                    <a:pt x="33" y="7"/>
                    <a:pt x="34" y="5"/>
                    <a:pt x="34" y="4"/>
                  </a:cubicBezTo>
                  <a:cubicBezTo>
                    <a:pt x="34" y="3"/>
                    <a:pt x="34" y="3"/>
                    <a:pt x="34" y="3"/>
                  </a:cubicBezTo>
                  <a:cubicBezTo>
                    <a:pt x="34" y="1"/>
                    <a:pt x="33"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3" name="Freeform 91">
              <a:extLst>
                <a:ext uri="{FF2B5EF4-FFF2-40B4-BE49-F238E27FC236}">
                  <a16:creationId xmlns:a16="http://schemas.microsoft.com/office/drawing/2014/main" id="{9CBBE34B-9BA5-05ED-3DEB-48B466BEB292}"/>
                </a:ext>
              </a:extLst>
            </p:cNvPr>
            <p:cNvSpPr>
              <a:spLocks noEditPoints="1"/>
            </p:cNvSpPr>
            <p:nvPr/>
          </p:nvSpPr>
          <p:spPr bwMode="auto">
            <a:xfrm>
              <a:off x="6224588" y="3346450"/>
              <a:ext cx="300038" cy="350838"/>
            </a:xfrm>
            <a:custGeom>
              <a:avLst/>
              <a:gdLst>
                <a:gd name="T0" fmla="*/ 47 w 94"/>
                <a:gd name="T1" fmla="*/ 0 h 110"/>
                <a:gd name="T2" fmla="*/ 0 w 94"/>
                <a:gd name="T3" fmla="*/ 47 h 110"/>
                <a:gd name="T4" fmla="*/ 9 w 94"/>
                <a:gd name="T5" fmla="*/ 74 h 110"/>
                <a:gd name="T6" fmla="*/ 24 w 94"/>
                <a:gd name="T7" fmla="*/ 107 h 110"/>
                <a:gd name="T8" fmla="*/ 27 w 94"/>
                <a:gd name="T9" fmla="*/ 110 h 110"/>
                <a:gd name="T10" fmla="*/ 67 w 94"/>
                <a:gd name="T11" fmla="*/ 110 h 110"/>
                <a:gd name="T12" fmla="*/ 70 w 94"/>
                <a:gd name="T13" fmla="*/ 107 h 110"/>
                <a:gd name="T14" fmla="*/ 85 w 94"/>
                <a:gd name="T15" fmla="*/ 75 h 110"/>
                <a:gd name="T16" fmla="*/ 94 w 94"/>
                <a:gd name="T17" fmla="*/ 47 h 110"/>
                <a:gd name="T18" fmla="*/ 47 w 94"/>
                <a:gd name="T19" fmla="*/ 0 h 110"/>
                <a:gd name="T20" fmla="*/ 80 w 94"/>
                <a:gd name="T21" fmla="*/ 71 h 110"/>
                <a:gd name="T22" fmla="*/ 80 w 94"/>
                <a:gd name="T23" fmla="*/ 71 h 110"/>
                <a:gd name="T24" fmla="*/ 65 w 94"/>
                <a:gd name="T25" fmla="*/ 103 h 110"/>
                <a:gd name="T26" fmla="*/ 65 w 94"/>
                <a:gd name="T27" fmla="*/ 103 h 110"/>
                <a:gd name="T28" fmla="*/ 29 w 94"/>
                <a:gd name="T29" fmla="*/ 103 h 110"/>
                <a:gd name="T30" fmla="*/ 29 w 94"/>
                <a:gd name="T31" fmla="*/ 103 h 110"/>
                <a:gd name="T32" fmla="*/ 14 w 94"/>
                <a:gd name="T33" fmla="*/ 71 h 110"/>
                <a:gd name="T34" fmla="*/ 14 w 94"/>
                <a:gd name="T35" fmla="*/ 71 h 110"/>
                <a:gd name="T36" fmla="*/ 6 w 94"/>
                <a:gd name="T37" fmla="*/ 47 h 110"/>
                <a:gd name="T38" fmla="*/ 47 w 94"/>
                <a:gd name="T39" fmla="*/ 6 h 110"/>
                <a:gd name="T40" fmla="*/ 88 w 94"/>
                <a:gd name="T41" fmla="*/ 47 h 110"/>
                <a:gd name="T42" fmla="*/ 80 w 94"/>
                <a:gd name="T4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0">
                  <a:moveTo>
                    <a:pt x="47" y="0"/>
                  </a:moveTo>
                  <a:cubicBezTo>
                    <a:pt x="21" y="0"/>
                    <a:pt x="0" y="21"/>
                    <a:pt x="0" y="47"/>
                  </a:cubicBezTo>
                  <a:cubicBezTo>
                    <a:pt x="0" y="57"/>
                    <a:pt x="3" y="66"/>
                    <a:pt x="9" y="74"/>
                  </a:cubicBezTo>
                  <a:cubicBezTo>
                    <a:pt x="18" y="88"/>
                    <a:pt x="22" y="98"/>
                    <a:pt x="24" y="107"/>
                  </a:cubicBezTo>
                  <a:cubicBezTo>
                    <a:pt x="24" y="108"/>
                    <a:pt x="26" y="110"/>
                    <a:pt x="27" y="110"/>
                  </a:cubicBezTo>
                  <a:cubicBezTo>
                    <a:pt x="67" y="110"/>
                    <a:pt x="67" y="110"/>
                    <a:pt x="67" y="110"/>
                  </a:cubicBezTo>
                  <a:cubicBezTo>
                    <a:pt x="68" y="110"/>
                    <a:pt x="70" y="108"/>
                    <a:pt x="70" y="107"/>
                  </a:cubicBezTo>
                  <a:cubicBezTo>
                    <a:pt x="72" y="98"/>
                    <a:pt x="76" y="88"/>
                    <a:pt x="85" y="75"/>
                  </a:cubicBezTo>
                  <a:cubicBezTo>
                    <a:pt x="91" y="66"/>
                    <a:pt x="94" y="57"/>
                    <a:pt x="94" y="47"/>
                  </a:cubicBezTo>
                  <a:cubicBezTo>
                    <a:pt x="94" y="21"/>
                    <a:pt x="73" y="0"/>
                    <a:pt x="47" y="0"/>
                  </a:cubicBezTo>
                  <a:close/>
                  <a:moveTo>
                    <a:pt x="80" y="71"/>
                  </a:moveTo>
                  <a:cubicBezTo>
                    <a:pt x="80" y="71"/>
                    <a:pt x="80" y="71"/>
                    <a:pt x="80" y="71"/>
                  </a:cubicBezTo>
                  <a:cubicBezTo>
                    <a:pt x="72" y="84"/>
                    <a:pt x="67" y="94"/>
                    <a:pt x="65" y="103"/>
                  </a:cubicBezTo>
                  <a:cubicBezTo>
                    <a:pt x="65" y="103"/>
                    <a:pt x="65" y="103"/>
                    <a:pt x="65" y="103"/>
                  </a:cubicBezTo>
                  <a:cubicBezTo>
                    <a:pt x="29" y="103"/>
                    <a:pt x="29" y="103"/>
                    <a:pt x="29" y="103"/>
                  </a:cubicBezTo>
                  <a:cubicBezTo>
                    <a:pt x="29" y="103"/>
                    <a:pt x="29" y="103"/>
                    <a:pt x="29" y="103"/>
                  </a:cubicBezTo>
                  <a:cubicBezTo>
                    <a:pt x="27" y="94"/>
                    <a:pt x="22" y="84"/>
                    <a:pt x="14" y="71"/>
                  </a:cubicBezTo>
                  <a:cubicBezTo>
                    <a:pt x="14" y="71"/>
                    <a:pt x="14" y="71"/>
                    <a:pt x="14" y="71"/>
                  </a:cubicBezTo>
                  <a:cubicBezTo>
                    <a:pt x="9" y="64"/>
                    <a:pt x="6" y="55"/>
                    <a:pt x="6" y="47"/>
                  </a:cubicBezTo>
                  <a:cubicBezTo>
                    <a:pt x="6" y="24"/>
                    <a:pt x="24" y="6"/>
                    <a:pt x="47" y="6"/>
                  </a:cubicBezTo>
                  <a:cubicBezTo>
                    <a:pt x="70" y="6"/>
                    <a:pt x="88" y="24"/>
                    <a:pt x="88" y="47"/>
                  </a:cubicBezTo>
                  <a:cubicBezTo>
                    <a:pt x="88" y="55"/>
                    <a:pt x="85" y="64"/>
                    <a:pt x="80"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4" name="Freeform 92">
              <a:extLst>
                <a:ext uri="{FF2B5EF4-FFF2-40B4-BE49-F238E27FC236}">
                  <a16:creationId xmlns:a16="http://schemas.microsoft.com/office/drawing/2014/main" id="{45A523A3-EB7E-2978-306C-88F3C32F8E7C}"/>
                </a:ext>
              </a:extLst>
            </p:cNvPr>
            <p:cNvSpPr>
              <a:spLocks/>
            </p:cNvSpPr>
            <p:nvPr/>
          </p:nvSpPr>
          <p:spPr bwMode="auto">
            <a:xfrm>
              <a:off x="6365875" y="3257550"/>
              <a:ext cx="19050" cy="50800"/>
            </a:xfrm>
            <a:custGeom>
              <a:avLst/>
              <a:gdLst>
                <a:gd name="T0" fmla="*/ 3 w 6"/>
                <a:gd name="T1" fmla="*/ 16 h 16"/>
                <a:gd name="T2" fmla="*/ 6 w 6"/>
                <a:gd name="T3" fmla="*/ 14 h 16"/>
                <a:gd name="T4" fmla="*/ 6 w 6"/>
                <a:gd name="T5" fmla="*/ 2 h 16"/>
                <a:gd name="T6" fmla="*/ 3 w 6"/>
                <a:gd name="T7" fmla="*/ 0 h 16"/>
                <a:gd name="T8" fmla="*/ 0 w 6"/>
                <a:gd name="T9" fmla="*/ 2 h 16"/>
                <a:gd name="T10" fmla="*/ 0 w 6"/>
                <a:gd name="T11" fmla="*/ 14 h 16"/>
                <a:gd name="T12" fmla="*/ 3 w 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3" y="16"/>
                  </a:moveTo>
                  <a:cubicBezTo>
                    <a:pt x="5" y="16"/>
                    <a:pt x="6" y="15"/>
                    <a:pt x="6" y="14"/>
                  </a:cubicBezTo>
                  <a:cubicBezTo>
                    <a:pt x="6" y="2"/>
                    <a:pt x="6" y="2"/>
                    <a:pt x="6" y="2"/>
                  </a:cubicBezTo>
                  <a:cubicBezTo>
                    <a:pt x="6" y="1"/>
                    <a:pt x="5" y="0"/>
                    <a:pt x="3" y="0"/>
                  </a:cubicBezTo>
                  <a:cubicBezTo>
                    <a:pt x="2" y="0"/>
                    <a:pt x="0" y="1"/>
                    <a:pt x="0" y="2"/>
                  </a:cubicBezTo>
                  <a:cubicBezTo>
                    <a:pt x="0" y="14"/>
                    <a:pt x="0" y="14"/>
                    <a:pt x="0" y="14"/>
                  </a:cubicBezTo>
                  <a:cubicBezTo>
                    <a:pt x="0" y="15"/>
                    <a:pt x="2"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4" name="Freeform 93">
              <a:extLst>
                <a:ext uri="{FF2B5EF4-FFF2-40B4-BE49-F238E27FC236}">
                  <a16:creationId xmlns:a16="http://schemas.microsoft.com/office/drawing/2014/main" id="{38E717A7-02D6-C7CE-0258-C85AF26E0FBB}"/>
                </a:ext>
              </a:extLst>
            </p:cNvPr>
            <p:cNvSpPr>
              <a:spLocks/>
            </p:cNvSpPr>
            <p:nvPr/>
          </p:nvSpPr>
          <p:spPr bwMode="auto">
            <a:xfrm>
              <a:off x="6477000" y="3298825"/>
              <a:ext cx="41275" cy="47625"/>
            </a:xfrm>
            <a:custGeom>
              <a:avLst/>
              <a:gdLst>
                <a:gd name="T0" fmla="*/ 5 w 13"/>
                <a:gd name="T1" fmla="*/ 13 h 15"/>
                <a:gd name="T2" fmla="*/ 12 w 13"/>
                <a:gd name="T3" fmla="*/ 4 h 15"/>
                <a:gd name="T4" fmla="*/ 11 w 13"/>
                <a:gd name="T5" fmla="*/ 0 h 15"/>
                <a:gd name="T6" fmla="*/ 10 w 13"/>
                <a:gd name="T7" fmla="*/ 0 h 15"/>
                <a:gd name="T8" fmla="*/ 8 w 13"/>
                <a:gd name="T9" fmla="*/ 1 h 15"/>
                <a:gd name="T10" fmla="*/ 1 w 13"/>
                <a:gd name="T11" fmla="*/ 10 h 15"/>
                <a:gd name="T12" fmla="*/ 2 w 13"/>
                <a:gd name="T13" fmla="*/ 14 h 15"/>
                <a:gd name="T14" fmla="*/ 5 w 13"/>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5" y="13"/>
                  </a:moveTo>
                  <a:cubicBezTo>
                    <a:pt x="12" y="4"/>
                    <a:pt x="12" y="4"/>
                    <a:pt x="12" y="4"/>
                  </a:cubicBezTo>
                  <a:cubicBezTo>
                    <a:pt x="13" y="3"/>
                    <a:pt x="12" y="1"/>
                    <a:pt x="11" y="0"/>
                  </a:cubicBezTo>
                  <a:cubicBezTo>
                    <a:pt x="11" y="0"/>
                    <a:pt x="10" y="0"/>
                    <a:pt x="10" y="0"/>
                  </a:cubicBezTo>
                  <a:cubicBezTo>
                    <a:pt x="9" y="0"/>
                    <a:pt x="8" y="0"/>
                    <a:pt x="8" y="1"/>
                  </a:cubicBezTo>
                  <a:cubicBezTo>
                    <a:pt x="1" y="10"/>
                    <a:pt x="1" y="10"/>
                    <a:pt x="1" y="10"/>
                  </a:cubicBezTo>
                  <a:cubicBezTo>
                    <a:pt x="0" y="11"/>
                    <a:pt x="0" y="13"/>
                    <a:pt x="2" y="14"/>
                  </a:cubicBezTo>
                  <a:cubicBezTo>
                    <a:pt x="3" y="15"/>
                    <a:pt x="5" y="14"/>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5" name="Freeform 94">
              <a:extLst>
                <a:ext uri="{FF2B5EF4-FFF2-40B4-BE49-F238E27FC236}">
                  <a16:creationId xmlns:a16="http://schemas.microsoft.com/office/drawing/2014/main" id="{365294B9-14C7-B114-1944-33D9D23C4830}"/>
                </a:ext>
              </a:extLst>
            </p:cNvPr>
            <p:cNvSpPr>
              <a:spLocks/>
            </p:cNvSpPr>
            <p:nvPr/>
          </p:nvSpPr>
          <p:spPr bwMode="auto">
            <a:xfrm>
              <a:off x="6550025" y="3409950"/>
              <a:ext cx="50800" cy="28575"/>
            </a:xfrm>
            <a:custGeom>
              <a:avLst/>
              <a:gdLst>
                <a:gd name="T0" fmla="*/ 4 w 16"/>
                <a:gd name="T1" fmla="*/ 9 h 9"/>
                <a:gd name="T2" fmla="*/ 14 w 16"/>
                <a:gd name="T3" fmla="*/ 5 h 9"/>
                <a:gd name="T4" fmla="*/ 16 w 16"/>
                <a:gd name="T5" fmla="*/ 1 h 9"/>
                <a:gd name="T6" fmla="*/ 13 w 16"/>
                <a:gd name="T7" fmla="*/ 0 h 9"/>
                <a:gd name="T8" fmla="*/ 12 w 16"/>
                <a:gd name="T9" fmla="*/ 0 h 9"/>
                <a:gd name="T10" fmla="*/ 2 w 16"/>
                <a:gd name="T11" fmla="*/ 4 h 9"/>
                <a:gd name="T12" fmla="*/ 0 w 16"/>
                <a:gd name="T13" fmla="*/ 5 h 9"/>
                <a:gd name="T14" fmla="*/ 0 w 16"/>
                <a:gd name="T15" fmla="*/ 7 h 9"/>
                <a:gd name="T16" fmla="*/ 4 w 1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4" y="9"/>
                  </a:moveTo>
                  <a:cubicBezTo>
                    <a:pt x="14" y="5"/>
                    <a:pt x="14" y="5"/>
                    <a:pt x="14" y="5"/>
                  </a:cubicBezTo>
                  <a:cubicBezTo>
                    <a:pt x="16" y="4"/>
                    <a:pt x="16" y="3"/>
                    <a:pt x="16" y="1"/>
                  </a:cubicBezTo>
                  <a:cubicBezTo>
                    <a:pt x="15" y="0"/>
                    <a:pt x="14" y="0"/>
                    <a:pt x="13" y="0"/>
                  </a:cubicBezTo>
                  <a:cubicBezTo>
                    <a:pt x="13" y="0"/>
                    <a:pt x="13" y="0"/>
                    <a:pt x="12" y="0"/>
                  </a:cubicBezTo>
                  <a:cubicBezTo>
                    <a:pt x="2" y="4"/>
                    <a:pt x="2" y="4"/>
                    <a:pt x="2" y="4"/>
                  </a:cubicBezTo>
                  <a:cubicBezTo>
                    <a:pt x="1" y="4"/>
                    <a:pt x="0" y="4"/>
                    <a:pt x="0" y="5"/>
                  </a:cubicBezTo>
                  <a:cubicBezTo>
                    <a:pt x="0" y="6"/>
                    <a:pt x="0" y="6"/>
                    <a:pt x="0" y="7"/>
                  </a:cubicBezTo>
                  <a:cubicBezTo>
                    <a:pt x="1" y="8"/>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6" name="Freeform 95">
              <a:extLst>
                <a:ext uri="{FF2B5EF4-FFF2-40B4-BE49-F238E27FC236}">
                  <a16:creationId xmlns:a16="http://schemas.microsoft.com/office/drawing/2014/main" id="{0A029573-1899-1517-F7FD-2107B567A3BE}"/>
                </a:ext>
              </a:extLst>
            </p:cNvPr>
            <p:cNvSpPr>
              <a:spLocks/>
            </p:cNvSpPr>
            <p:nvPr/>
          </p:nvSpPr>
          <p:spPr bwMode="auto">
            <a:xfrm>
              <a:off x="6553200" y="3538538"/>
              <a:ext cx="55563" cy="28575"/>
            </a:xfrm>
            <a:custGeom>
              <a:avLst/>
              <a:gdLst>
                <a:gd name="T0" fmla="*/ 15 w 17"/>
                <a:gd name="T1" fmla="*/ 3 h 9"/>
                <a:gd name="T2" fmla="*/ 4 w 17"/>
                <a:gd name="T3" fmla="*/ 1 h 9"/>
                <a:gd name="T4" fmla="*/ 3 w 17"/>
                <a:gd name="T5" fmla="*/ 0 h 9"/>
                <a:gd name="T6" fmla="*/ 0 w 17"/>
                <a:gd name="T7" fmla="*/ 2 h 9"/>
                <a:gd name="T8" fmla="*/ 1 w 17"/>
                <a:gd name="T9" fmla="*/ 4 h 9"/>
                <a:gd name="T10" fmla="*/ 2 w 17"/>
                <a:gd name="T11" fmla="*/ 6 h 9"/>
                <a:gd name="T12" fmla="*/ 13 w 17"/>
                <a:gd name="T13" fmla="*/ 9 h 9"/>
                <a:gd name="T14" fmla="*/ 17 w 17"/>
                <a:gd name="T15" fmla="*/ 7 h 9"/>
                <a:gd name="T16" fmla="*/ 16 w 17"/>
                <a:gd name="T17" fmla="*/ 5 h 9"/>
                <a:gd name="T18" fmla="*/ 15 w 17"/>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5" y="3"/>
                  </a:moveTo>
                  <a:cubicBezTo>
                    <a:pt x="4" y="1"/>
                    <a:pt x="4" y="1"/>
                    <a:pt x="4" y="1"/>
                  </a:cubicBezTo>
                  <a:cubicBezTo>
                    <a:pt x="4" y="0"/>
                    <a:pt x="3" y="0"/>
                    <a:pt x="3" y="0"/>
                  </a:cubicBezTo>
                  <a:cubicBezTo>
                    <a:pt x="2" y="0"/>
                    <a:pt x="1" y="1"/>
                    <a:pt x="0" y="2"/>
                  </a:cubicBezTo>
                  <a:cubicBezTo>
                    <a:pt x="0" y="3"/>
                    <a:pt x="0" y="4"/>
                    <a:pt x="1" y="4"/>
                  </a:cubicBezTo>
                  <a:cubicBezTo>
                    <a:pt x="1" y="5"/>
                    <a:pt x="2" y="6"/>
                    <a:pt x="2" y="6"/>
                  </a:cubicBezTo>
                  <a:cubicBezTo>
                    <a:pt x="13" y="9"/>
                    <a:pt x="13" y="9"/>
                    <a:pt x="13" y="9"/>
                  </a:cubicBezTo>
                  <a:cubicBezTo>
                    <a:pt x="15" y="9"/>
                    <a:pt x="16" y="8"/>
                    <a:pt x="17" y="7"/>
                  </a:cubicBezTo>
                  <a:cubicBezTo>
                    <a:pt x="17" y="6"/>
                    <a:pt x="17" y="5"/>
                    <a:pt x="16" y="5"/>
                  </a:cubicBezTo>
                  <a:cubicBezTo>
                    <a:pt x="16" y="4"/>
                    <a:pt x="15" y="4"/>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7" name="Freeform 96">
              <a:extLst>
                <a:ext uri="{FF2B5EF4-FFF2-40B4-BE49-F238E27FC236}">
                  <a16:creationId xmlns:a16="http://schemas.microsoft.com/office/drawing/2014/main" id="{464D8F45-9F46-4D22-ECD9-E843F67816CB}"/>
                </a:ext>
              </a:extLst>
            </p:cNvPr>
            <p:cNvSpPr>
              <a:spLocks/>
            </p:cNvSpPr>
            <p:nvPr/>
          </p:nvSpPr>
          <p:spPr bwMode="auto">
            <a:xfrm>
              <a:off x="6230938" y="3295650"/>
              <a:ext cx="41275" cy="47625"/>
            </a:xfrm>
            <a:custGeom>
              <a:avLst/>
              <a:gdLst>
                <a:gd name="T0" fmla="*/ 8 w 13"/>
                <a:gd name="T1" fmla="*/ 14 h 15"/>
                <a:gd name="T2" fmla="*/ 11 w 13"/>
                <a:gd name="T3" fmla="*/ 15 h 15"/>
                <a:gd name="T4" fmla="*/ 12 w 13"/>
                <a:gd name="T5" fmla="*/ 11 h 15"/>
                <a:gd name="T6" fmla="*/ 5 w 13"/>
                <a:gd name="T7" fmla="*/ 2 h 15"/>
                <a:gd name="T8" fmla="*/ 2 w 13"/>
                <a:gd name="T9" fmla="*/ 1 h 15"/>
                <a:gd name="T10" fmla="*/ 1 w 13"/>
                <a:gd name="T11" fmla="*/ 5 h 15"/>
                <a:gd name="T12" fmla="*/ 8 w 13"/>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8" y="14"/>
                  </a:moveTo>
                  <a:cubicBezTo>
                    <a:pt x="8" y="15"/>
                    <a:pt x="10" y="15"/>
                    <a:pt x="11" y="15"/>
                  </a:cubicBezTo>
                  <a:cubicBezTo>
                    <a:pt x="13" y="14"/>
                    <a:pt x="13" y="12"/>
                    <a:pt x="12" y="11"/>
                  </a:cubicBezTo>
                  <a:cubicBezTo>
                    <a:pt x="5" y="2"/>
                    <a:pt x="5" y="2"/>
                    <a:pt x="5" y="2"/>
                  </a:cubicBezTo>
                  <a:cubicBezTo>
                    <a:pt x="5" y="0"/>
                    <a:pt x="3" y="0"/>
                    <a:pt x="2" y="1"/>
                  </a:cubicBezTo>
                  <a:cubicBezTo>
                    <a:pt x="1" y="2"/>
                    <a:pt x="0" y="3"/>
                    <a:pt x="1" y="5"/>
                  </a:cubicBez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8" name="Freeform 97">
              <a:extLst>
                <a:ext uri="{FF2B5EF4-FFF2-40B4-BE49-F238E27FC236}">
                  <a16:creationId xmlns:a16="http://schemas.microsoft.com/office/drawing/2014/main" id="{07677453-AA07-6656-512E-06C91177DD33}"/>
                </a:ext>
              </a:extLst>
            </p:cNvPr>
            <p:cNvSpPr>
              <a:spLocks/>
            </p:cNvSpPr>
            <p:nvPr/>
          </p:nvSpPr>
          <p:spPr bwMode="auto">
            <a:xfrm>
              <a:off x="6145213" y="3406775"/>
              <a:ext cx="53975" cy="31750"/>
            </a:xfrm>
            <a:custGeom>
              <a:avLst/>
              <a:gdLst>
                <a:gd name="T0" fmla="*/ 15 w 17"/>
                <a:gd name="T1" fmla="*/ 4 h 10"/>
                <a:gd name="T2" fmla="*/ 4 w 17"/>
                <a:gd name="T3" fmla="*/ 0 h 10"/>
                <a:gd name="T4" fmla="*/ 3 w 17"/>
                <a:gd name="T5" fmla="*/ 0 h 10"/>
                <a:gd name="T6" fmla="*/ 1 w 17"/>
                <a:gd name="T7" fmla="*/ 2 h 10"/>
                <a:gd name="T8" fmla="*/ 3 w 17"/>
                <a:gd name="T9" fmla="*/ 5 h 10"/>
                <a:gd name="T10" fmla="*/ 13 w 17"/>
                <a:gd name="T11" fmla="*/ 9 h 10"/>
                <a:gd name="T12" fmla="*/ 17 w 17"/>
                <a:gd name="T13" fmla="*/ 7 h 10"/>
                <a:gd name="T14" fmla="*/ 15 w 17"/>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0">
                  <a:moveTo>
                    <a:pt x="15" y="4"/>
                  </a:moveTo>
                  <a:cubicBezTo>
                    <a:pt x="4" y="0"/>
                    <a:pt x="4" y="0"/>
                    <a:pt x="4" y="0"/>
                  </a:cubicBezTo>
                  <a:cubicBezTo>
                    <a:pt x="4" y="0"/>
                    <a:pt x="4" y="0"/>
                    <a:pt x="3" y="0"/>
                  </a:cubicBezTo>
                  <a:cubicBezTo>
                    <a:pt x="2" y="0"/>
                    <a:pt x="1" y="1"/>
                    <a:pt x="1" y="2"/>
                  </a:cubicBezTo>
                  <a:cubicBezTo>
                    <a:pt x="0" y="3"/>
                    <a:pt x="1" y="5"/>
                    <a:pt x="3" y="5"/>
                  </a:cubicBezTo>
                  <a:cubicBezTo>
                    <a:pt x="13" y="9"/>
                    <a:pt x="13" y="9"/>
                    <a:pt x="13" y="9"/>
                  </a:cubicBezTo>
                  <a:cubicBezTo>
                    <a:pt x="15" y="10"/>
                    <a:pt x="16" y="9"/>
                    <a:pt x="17" y="7"/>
                  </a:cubicBezTo>
                  <a:cubicBezTo>
                    <a:pt x="17" y="6"/>
                    <a:pt x="16" y="5"/>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9" name="Freeform 98">
              <a:extLst>
                <a:ext uri="{FF2B5EF4-FFF2-40B4-BE49-F238E27FC236}">
                  <a16:creationId xmlns:a16="http://schemas.microsoft.com/office/drawing/2014/main" id="{4641F6FB-8F99-1C63-00A0-BBA8EBE42A28}"/>
                </a:ext>
              </a:extLst>
            </p:cNvPr>
            <p:cNvSpPr>
              <a:spLocks/>
            </p:cNvSpPr>
            <p:nvPr/>
          </p:nvSpPr>
          <p:spPr bwMode="auto">
            <a:xfrm>
              <a:off x="6142038" y="3538538"/>
              <a:ext cx="50800" cy="25400"/>
            </a:xfrm>
            <a:custGeom>
              <a:avLst/>
              <a:gdLst>
                <a:gd name="T0" fmla="*/ 13 w 16"/>
                <a:gd name="T1" fmla="*/ 0 h 8"/>
                <a:gd name="T2" fmla="*/ 13 w 16"/>
                <a:gd name="T3" fmla="*/ 0 h 8"/>
                <a:gd name="T4" fmla="*/ 2 w 16"/>
                <a:gd name="T5" fmla="*/ 3 h 8"/>
                <a:gd name="T6" fmla="*/ 0 w 16"/>
                <a:gd name="T7" fmla="*/ 4 h 8"/>
                <a:gd name="T8" fmla="*/ 0 w 16"/>
                <a:gd name="T9" fmla="*/ 6 h 8"/>
                <a:gd name="T10" fmla="*/ 3 w 16"/>
                <a:gd name="T11" fmla="*/ 8 h 8"/>
                <a:gd name="T12" fmla="*/ 14 w 16"/>
                <a:gd name="T13" fmla="*/ 5 h 8"/>
                <a:gd name="T14" fmla="*/ 16 w 16"/>
                <a:gd name="T15" fmla="*/ 4 h 8"/>
                <a:gd name="T16" fmla="*/ 16 w 16"/>
                <a:gd name="T17" fmla="*/ 2 h 8"/>
                <a:gd name="T18" fmla="*/ 13 w 1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13" y="0"/>
                  </a:moveTo>
                  <a:cubicBezTo>
                    <a:pt x="13" y="0"/>
                    <a:pt x="13" y="0"/>
                    <a:pt x="13" y="0"/>
                  </a:cubicBezTo>
                  <a:cubicBezTo>
                    <a:pt x="2" y="3"/>
                    <a:pt x="2" y="3"/>
                    <a:pt x="2" y="3"/>
                  </a:cubicBezTo>
                  <a:cubicBezTo>
                    <a:pt x="1" y="3"/>
                    <a:pt x="0" y="3"/>
                    <a:pt x="0" y="4"/>
                  </a:cubicBezTo>
                  <a:cubicBezTo>
                    <a:pt x="0" y="5"/>
                    <a:pt x="0" y="5"/>
                    <a:pt x="0" y="6"/>
                  </a:cubicBezTo>
                  <a:cubicBezTo>
                    <a:pt x="0" y="7"/>
                    <a:pt x="2" y="8"/>
                    <a:pt x="3" y="8"/>
                  </a:cubicBezTo>
                  <a:cubicBezTo>
                    <a:pt x="14" y="5"/>
                    <a:pt x="14" y="5"/>
                    <a:pt x="14" y="5"/>
                  </a:cubicBezTo>
                  <a:cubicBezTo>
                    <a:pt x="15" y="5"/>
                    <a:pt x="15" y="4"/>
                    <a:pt x="16" y="4"/>
                  </a:cubicBezTo>
                  <a:cubicBezTo>
                    <a:pt x="16" y="3"/>
                    <a:pt x="16" y="2"/>
                    <a:pt x="16" y="2"/>
                  </a:cubicBezTo>
                  <a:cubicBezTo>
                    <a:pt x="16" y="1"/>
                    <a:pt x="14"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90" name="Group 89">
            <a:extLst>
              <a:ext uri="{FF2B5EF4-FFF2-40B4-BE49-F238E27FC236}">
                <a16:creationId xmlns:a16="http://schemas.microsoft.com/office/drawing/2014/main" id="{E231C109-9166-B597-5753-459A21ABC9D3}"/>
              </a:ext>
              <a:ext uri="{C183D7F6-B498-43B3-948B-1728B52AA6E4}">
                <adec:decorative xmlns:adec="http://schemas.microsoft.com/office/drawing/2017/decorative" val="1"/>
              </a:ext>
            </a:extLst>
          </p:cNvPr>
          <p:cNvGrpSpPr>
            <a:grpSpLocks noChangeAspect="1"/>
          </p:cNvGrpSpPr>
          <p:nvPr/>
        </p:nvGrpSpPr>
        <p:grpSpPr>
          <a:xfrm>
            <a:off x="3346498" y="1867929"/>
            <a:ext cx="323283" cy="323283"/>
            <a:chOff x="2874963" y="4389438"/>
            <a:chExt cx="539750" cy="539750"/>
          </a:xfrm>
          <a:solidFill>
            <a:srgbClr val="7F0D82"/>
          </a:solidFill>
        </p:grpSpPr>
        <p:sp>
          <p:nvSpPr>
            <p:cNvPr id="91" name="Freeform 115">
              <a:extLst>
                <a:ext uri="{FF2B5EF4-FFF2-40B4-BE49-F238E27FC236}">
                  <a16:creationId xmlns:a16="http://schemas.microsoft.com/office/drawing/2014/main" id="{10ED5503-4EAD-69A8-FC2D-90C2BD124FD4}"/>
                </a:ext>
              </a:extLst>
            </p:cNvPr>
            <p:cNvSpPr>
              <a:spLocks/>
            </p:cNvSpPr>
            <p:nvPr/>
          </p:nvSpPr>
          <p:spPr bwMode="auto">
            <a:xfrm>
              <a:off x="2874963" y="4389438"/>
              <a:ext cx="539750" cy="539750"/>
            </a:xfrm>
            <a:custGeom>
              <a:avLst/>
              <a:gdLst>
                <a:gd name="T0" fmla="*/ 166 w 169"/>
                <a:gd name="T1" fmla="*/ 58 h 169"/>
                <a:gd name="T2" fmla="*/ 162 w 169"/>
                <a:gd name="T3" fmla="*/ 61 h 169"/>
                <a:gd name="T4" fmla="*/ 162 w 169"/>
                <a:gd name="T5" fmla="*/ 146 h 169"/>
                <a:gd name="T6" fmla="*/ 147 w 169"/>
                <a:gd name="T7" fmla="*/ 162 h 169"/>
                <a:gd name="T8" fmla="*/ 23 w 169"/>
                <a:gd name="T9" fmla="*/ 162 h 169"/>
                <a:gd name="T10" fmla="*/ 7 w 169"/>
                <a:gd name="T11" fmla="*/ 146 h 169"/>
                <a:gd name="T12" fmla="*/ 7 w 169"/>
                <a:gd name="T13" fmla="*/ 23 h 169"/>
                <a:gd name="T14" fmla="*/ 23 w 169"/>
                <a:gd name="T15" fmla="*/ 7 h 169"/>
                <a:gd name="T16" fmla="*/ 108 w 169"/>
                <a:gd name="T17" fmla="*/ 7 h 169"/>
                <a:gd name="T18" fmla="*/ 111 w 169"/>
                <a:gd name="T19" fmla="*/ 3 h 169"/>
                <a:gd name="T20" fmla="*/ 108 w 169"/>
                <a:gd name="T21" fmla="*/ 0 h 169"/>
                <a:gd name="T22" fmla="*/ 23 w 169"/>
                <a:gd name="T23" fmla="*/ 0 h 169"/>
                <a:gd name="T24" fmla="*/ 0 w 169"/>
                <a:gd name="T25" fmla="*/ 23 h 169"/>
                <a:gd name="T26" fmla="*/ 0 w 169"/>
                <a:gd name="T27" fmla="*/ 146 h 169"/>
                <a:gd name="T28" fmla="*/ 23 w 169"/>
                <a:gd name="T29" fmla="*/ 169 h 169"/>
                <a:gd name="T30" fmla="*/ 147 w 169"/>
                <a:gd name="T31" fmla="*/ 169 h 169"/>
                <a:gd name="T32" fmla="*/ 169 w 169"/>
                <a:gd name="T33" fmla="*/ 146 h 169"/>
                <a:gd name="T34" fmla="*/ 169 w 169"/>
                <a:gd name="T35" fmla="*/ 61 h 169"/>
                <a:gd name="T36" fmla="*/ 166 w 169"/>
                <a:gd name="T37" fmla="*/ 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69">
                  <a:moveTo>
                    <a:pt x="166" y="58"/>
                  </a:moveTo>
                  <a:cubicBezTo>
                    <a:pt x="164" y="58"/>
                    <a:pt x="162" y="59"/>
                    <a:pt x="162" y="61"/>
                  </a:cubicBezTo>
                  <a:cubicBezTo>
                    <a:pt x="162" y="146"/>
                    <a:pt x="162" y="146"/>
                    <a:pt x="162" y="146"/>
                  </a:cubicBezTo>
                  <a:cubicBezTo>
                    <a:pt x="162" y="155"/>
                    <a:pt x="155" y="162"/>
                    <a:pt x="147" y="162"/>
                  </a:cubicBezTo>
                  <a:cubicBezTo>
                    <a:pt x="23" y="162"/>
                    <a:pt x="23" y="162"/>
                    <a:pt x="23" y="162"/>
                  </a:cubicBezTo>
                  <a:cubicBezTo>
                    <a:pt x="14" y="162"/>
                    <a:pt x="7" y="155"/>
                    <a:pt x="7" y="146"/>
                  </a:cubicBezTo>
                  <a:cubicBezTo>
                    <a:pt x="7" y="23"/>
                    <a:pt x="7" y="23"/>
                    <a:pt x="7" y="23"/>
                  </a:cubicBezTo>
                  <a:cubicBezTo>
                    <a:pt x="7" y="14"/>
                    <a:pt x="14" y="7"/>
                    <a:pt x="23" y="7"/>
                  </a:cubicBezTo>
                  <a:cubicBezTo>
                    <a:pt x="108" y="7"/>
                    <a:pt x="108" y="7"/>
                    <a:pt x="108" y="7"/>
                  </a:cubicBezTo>
                  <a:cubicBezTo>
                    <a:pt x="110" y="7"/>
                    <a:pt x="111" y="5"/>
                    <a:pt x="111" y="3"/>
                  </a:cubicBezTo>
                  <a:cubicBezTo>
                    <a:pt x="111" y="1"/>
                    <a:pt x="110" y="0"/>
                    <a:pt x="108" y="0"/>
                  </a:cubicBezTo>
                  <a:cubicBezTo>
                    <a:pt x="23" y="0"/>
                    <a:pt x="23" y="0"/>
                    <a:pt x="23" y="0"/>
                  </a:cubicBezTo>
                  <a:cubicBezTo>
                    <a:pt x="10" y="0"/>
                    <a:pt x="0" y="10"/>
                    <a:pt x="0" y="23"/>
                  </a:cubicBezTo>
                  <a:cubicBezTo>
                    <a:pt x="0" y="146"/>
                    <a:pt x="0" y="146"/>
                    <a:pt x="0" y="146"/>
                  </a:cubicBezTo>
                  <a:cubicBezTo>
                    <a:pt x="0" y="159"/>
                    <a:pt x="10" y="169"/>
                    <a:pt x="23" y="169"/>
                  </a:cubicBezTo>
                  <a:cubicBezTo>
                    <a:pt x="147" y="169"/>
                    <a:pt x="147" y="169"/>
                    <a:pt x="147" y="169"/>
                  </a:cubicBezTo>
                  <a:cubicBezTo>
                    <a:pt x="159" y="169"/>
                    <a:pt x="169" y="159"/>
                    <a:pt x="169" y="146"/>
                  </a:cubicBezTo>
                  <a:cubicBezTo>
                    <a:pt x="169" y="61"/>
                    <a:pt x="169" y="61"/>
                    <a:pt x="169" y="61"/>
                  </a:cubicBezTo>
                  <a:cubicBezTo>
                    <a:pt x="169" y="59"/>
                    <a:pt x="168" y="58"/>
                    <a:pt x="166"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92" name="Freeform 116">
              <a:extLst>
                <a:ext uri="{FF2B5EF4-FFF2-40B4-BE49-F238E27FC236}">
                  <a16:creationId xmlns:a16="http://schemas.microsoft.com/office/drawing/2014/main" id="{C04F2BF8-6BB2-932B-AEE6-8F8A6741A571}"/>
                </a:ext>
              </a:extLst>
            </p:cNvPr>
            <p:cNvSpPr>
              <a:spLocks noEditPoints="1"/>
            </p:cNvSpPr>
            <p:nvPr/>
          </p:nvSpPr>
          <p:spPr bwMode="auto">
            <a:xfrm>
              <a:off x="3011488" y="4389438"/>
              <a:ext cx="403225" cy="406400"/>
            </a:xfrm>
            <a:custGeom>
              <a:avLst/>
              <a:gdLst>
                <a:gd name="T0" fmla="*/ 32 w 126"/>
                <a:gd name="T1" fmla="*/ 121 h 127"/>
                <a:gd name="T2" fmla="*/ 121 w 126"/>
                <a:gd name="T3" fmla="*/ 32 h 127"/>
                <a:gd name="T4" fmla="*/ 126 w 126"/>
                <a:gd name="T5" fmla="*/ 19 h 127"/>
                <a:gd name="T6" fmla="*/ 107 w 126"/>
                <a:gd name="T7" fmla="*/ 0 h 127"/>
                <a:gd name="T8" fmla="*/ 94 w 126"/>
                <a:gd name="T9" fmla="*/ 5 h 127"/>
                <a:gd name="T10" fmla="*/ 5 w 126"/>
                <a:gd name="T11" fmla="*/ 94 h 127"/>
                <a:gd name="T12" fmla="*/ 0 w 126"/>
                <a:gd name="T13" fmla="*/ 127 h 127"/>
                <a:gd name="T14" fmla="*/ 32 w 126"/>
                <a:gd name="T15" fmla="*/ 121 h 127"/>
                <a:gd name="T16" fmla="*/ 99 w 126"/>
                <a:gd name="T17" fmla="*/ 10 h 127"/>
                <a:gd name="T18" fmla="*/ 107 w 126"/>
                <a:gd name="T19" fmla="*/ 7 h 127"/>
                <a:gd name="T20" fmla="*/ 119 w 126"/>
                <a:gd name="T21" fmla="*/ 19 h 127"/>
                <a:gd name="T22" fmla="*/ 116 w 126"/>
                <a:gd name="T23" fmla="*/ 27 h 127"/>
                <a:gd name="T24" fmla="*/ 111 w 126"/>
                <a:gd name="T25" fmla="*/ 33 h 127"/>
                <a:gd name="T26" fmla="*/ 110 w 126"/>
                <a:gd name="T27" fmla="*/ 32 h 127"/>
                <a:gd name="T28" fmla="*/ 94 w 126"/>
                <a:gd name="T29" fmla="*/ 16 h 127"/>
                <a:gd name="T30" fmla="*/ 99 w 126"/>
                <a:gd name="T31" fmla="*/ 10 h 127"/>
                <a:gd name="T32" fmla="*/ 17 w 126"/>
                <a:gd name="T33" fmla="*/ 92 h 127"/>
                <a:gd name="T34" fmla="*/ 89 w 126"/>
                <a:gd name="T35" fmla="*/ 20 h 127"/>
                <a:gd name="T36" fmla="*/ 89 w 126"/>
                <a:gd name="T37" fmla="*/ 21 h 127"/>
                <a:gd name="T38" fmla="*/ 106 w 126"/>
                <a:gd name="T39" fmla="*/ 37 h 127"/>
                <a:gd name="T40" fmla="*/ 105 w 126"/>
                <a:gd name="T41" fmla="*/ 38 h 127"/>
                <a:gd name="T42" fmla="*/ 34 w 126"/>
                <a:gd name="T43" fmla="*/ 110 h 127"/>
                <a:gd name="T44" fmla="*/ 34 w 126"/>
                <a:gd name="T45" fmla="*/ 93 h 127"/>
                <a:gd name="T46" fmla="*/ 17 w 126"/>
                <a:gd name="T47" fmla="*/ 93 h 127"/>
                <a:gd name="T48" fmla="*/ 17 w 126"/>
                <a:gd name="T49" fmla="*/ 92 h 127"/>
                <a:gd name="T50" fmla="*/ 11 w 126"/>
                <a:gd name="T51" fmla="*/ 100 h 127"/>
                <a:gd name="T52" fmla="*/ 27 w 126"/>
                <a:gd name="T53" fmla="*/ 100 h 127"/>
                <a:gd name="T54" fmla="*/ 27 w 126"/>
                <a:gd name="T55" fmla="*/ 115 h 127"/>
                <a:gd name="T56" fmla="*/ 26 w 126"/>
                <a:gd name="T57" fmla="*/ 115 h 127"/>
                <a:gd name="T58" fmla="*/ 8 w 126"/>
                <a:gd name="T59" fmla="*/ 118 h 127"/>
                <a:gd name="T60" fmla="*/ 11 w 126"/>
                <a:gd name="T61" fmla="*/ 10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27">
                  <a:moveTo>
                    <a:pt x="32" y="121"/>
                  </a:moveTo>
                  <a:cubicBezTo>
                    <a:pt x="121" y="32"/>
                    <a:pt x="121" y="32"/>
                    <a:pt x="121" y="32"/>
                  </a:cubicBezTo>
                  <a:cubicBezTo>
                    <a:pt x="124" y="29"/>
                    <a:pt x="126" y="24"/>
                    <a:pt x="126" y="19"/>
                  </a:cubicBezTo>
                  <a:cubicBezTo>
                    <a:pt x="126" y="8"/>
                    <a:pt x="118" y="0"/>
                    <a:pt x="107" y="0"/>
                  </a:cubicBezTo>
                  <a:cubicBezTo>
                    <a:pt x="102" y="0"/>
                    <a:pt x="98" y="2"/>
                    <a:pt x="94" y="5"/>
                  </a:cubicBezTo>
                  <a:cubicBezTo>
                    <a:pt x="5" y="94"/>
                    <a:pt x="5" y="94"/>
                    <a:pt x="5" y="94"/>
                  </a:cubicBezTo>
                  <a:cubicBezTo>
                    <a:pt x="0" y="127"/>
                    <a:pt x="0" y="127"/>
                    <a:pt x="0" y="127"/>
                  </a:cubicBezTo>
                  <a:lnTo>
                    <a:pt x="32" y="121"/>
                  </a:lnTo>
                  <a:close/>
                  <a:moveTo>
                    <a:pt x="99" y="10"/>
                  </a:moveTo>
                  <a:cubicBezTo>
                    <a:pt x="101" y="8"/>
                    <a:pt x="104" y="7"/>
                    <a:pt x="107" y="7"/>
                  </a:cubicBezTo>
                  <a:cubicBezTo>
                    <a:pt x="114" y="7"/>
                    <a:pt x="119" y="12"/>
                    <a:pt x="119" y="19"/>
                  </a:cubicBezTo>
                  <a:cubicBezTo>
                    <a:pt x="119" y="22"/>
                    <a:pt x="118" y="25"/>
                    <a:pt x="116" y="27"/>
                  </a:cubicBezTo>
                  <a:cubicBezTo>
                    <a:pt x="111" y="33"/>
                    <a:pt x="111" y="33"/>
                    <a:pt x="111" y="33"/>
                  </a:cubicBezTo>
                  <a:cubicBezTo>
                    <a:pt x="110" y="32"/>
                    <a:pt x="110" y="32"/>
                    <a:pt x="110" y="32"/>
                  </a:cubicBezTo>
                  <a:cubicBezTo>
                    <a:pt x="94" y="16"/>
                    <a:pt x="94" y="16"/>
                    <a:pt x="94" y="16"/>
                  </a:cubicBezTo>
                  <a:lnTo>
                    <a:pt x="99" y="10"/>
                  </a:lnTo>
                  <a:close/>
                  <a:moveTo>
                    <a:pt x="17" y="92"/>
                  </a:moveTo>
                  <a:cubicBezTo>
                    <a:pt x="89" y="20"/>
                    <a:pt x="89" y="20"/>
                    <a:pt x="89" y="20"/>
                  </a:cubicBezTo>
                  <a:cubicBezTo>
                    <a:pt x="89" y="21"/>
                    <a:pt x="89" y="21"/>
                    <a:pt x="89" y="21"/>
                  </a:cubicBezTo>
                  <a:cubicBezTo>
                    <a:pt x="106" y="37"/>
                    <a:pt x="106" y="37"/>
                    <a:pt x="106" y="37"/>
                  </a:cubicBezTo>
                  <a:cubicBezTo>
                    <a:pt x="105" y="38"/>
                    <a:pt x="105" y="38"/>
                    <a:pt x="105" y="38"/>
                  </a:cubicBezTo>
                  <a:cubicBezTo>
                    <a:pt x="34" y="110"/>
                    <a:pt x="34" y="110"/>
                    <a:pt x="34" y="110"/>
                  </a:cubicBezTo>
                  <a:cubicBezTo>
                    <a:pt x="34" y="93"/>
                    <a:pt x="34" y="93"/>
                    <a:pt x="34" y="93"/>
                  </a:cubicBezTo>
                  <a:cubicBezTo>
                    <a:pt x="17" y="93"/>
                    <a:pt x="17" y="93"/>
                    <a:pt x="17" y="93"/>
                  </a:cubicBezTo>
                  <a:lnTo>
                    <a:pt x="17" y="92"/>
                  </a:lnTo>
                  <a:close/>
                  <a:moveTo>
                    <a:pt x="11" y="100"/>
                  </a:moveTo>
                  <a:cubicBezTo>
                    <a:pt x="27" y="100"/>
                    <a:pt x="27" y="100"/>
                    <a:pt x="27" y="100"/>
                  </a:cubicBezTo>
                  <a:cubicBezTo>
                    <a:pt x="27" y="115"/>
                    <a:pt x="27" y="115"/>
                    <a:pt x="27" y="115"/>
                  </a:cubicBezTo>
                  <a:cubicBezTo>
                    <a:pt x="26" y="115"/>
                    <a:pt x="26" y="115"/>
                    <a:pt x="26" y="115"/>
                  </a:cubicBezTo>
                  <a:cubicBezTo>
                    <a:pt x="8" y="118"/>
                    <a:pt x="8" y="118"/>
                    <a:pt x="8" y="118"/>
                  </a:cubicBezTo>
                  <a:lnTo>
                    <a:pt x="1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95" name="Group 94">
            <a:extLst>
              <a:ext uri="{FF2B5EF4-FFF2-40B4-BE49-F238E27FC236}">
                <a16:creationId xmlns:a16="http://schemas.microsoft.com/office/drawing/2014/main" id="{E3E3B653-7D50-5F09-B9E6-ED74D71E3FF4}"/>
              </a:ext>
              <a:ext uri="{C183D7F6-B498-43B3-948B-1728B52AA6E4}">
                <adec:decorative xmlns:adec="http://schemas.microsoft.com/office/drawing/2017/decorative" val="1"/>
              </a:ext>
            </a:extLst>
          </p:cNvPr>
          <p:cNvGrpSpPr/>
          <p:nvPr/>
        </p:nvGrpSpPr>
        <p:grpSpPr>
          <a:xfrm>
            <a:off x="5013508" y="3458160"/>
            <a:ext cx="479761" cy="460447"/>
            <a:chOff x="4588751" y="3189702"/>
            <a:chExt cx="444500" cy="426606"/>
          </a:xfrm>
        </p:grpSpPr>
        <p:sp>
          <p:nvSpPr>
            <p:cNvPr id="97" name="Rectangle: Diagonal Corners Rounded 96">
              <a:extLst>
                <a:ext uri="{FF2B5EF4-FFF2-40B4-BE49-F238E27FC236}">
                  <a16:creationId xmlns:a16="http://schemas.microsoft.com/office/drawing/2014/main" id="{29D44BAA-34F0-A3F0-B1CD-69B8D0760ABE}"/>
                </a:ext>
              </a:extLst>
            </p:cNvPr>
            <p:cNvSpPr/>
            <p:nvPr/>
          </p:nvSpPr>
          <p:spPr>
            <a:xfrm>
              <a:off x="4588751" y="3189702"/>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grpSp>
          <p:nvGrpSpPr>
            <p:cNvPr id="98" name="Group 97">
              <a:extLst>
                <a:ext uri="{FF2B5EF4-FFF2-40B4-BE49-F238E27FC236}">
                  <a16:creationId xmlns:a16="http://schemas.microsoft.com/office/drawing/2014/main" id="{390849EA-5A12-CBF7-8B02-B5472FA90DA7}"/>
                </a:ext>
              </a:extLst>
            </p:cNvPr>
            <p:cNvGrpSpPr>
              <a:grpSpLocks noChangeAspect="1"/>
            </p:cNvGrpSpPr>
            <p:nvPr/>
          </p:nvGrpSpPr>
          <p:grpSpPr>
            <a:xfrm>
              <a:off x="4664448" y="3256452"/>
              <a:ext cx="293107" cy="293107"/>
              <a:chOff x="6161088" y="3078163"/>
              <a:chExt cx="536575" cy="536575"/>
            </a:xfrm>
            <a:solidFill>
              <a:schemeClr val="bg1"/>
            </a:solidFill>
          </p:grpSpPr>
          <p:sp>
            <p:nvSpPr>
              <p:cNvPr id="99" name="Freeform 13">
                <a:extLst>
                  <a:ext uri="{FF2B5EF4-FFF2-40B4-BE49-F238E27FC236}">
                    <a16:creationId xmlns:a16="http://schemas.microsoft.com/office/drawing/2014/main" id="{C93421ED-8E97-AB78-62FF-F87AB187050D}"/>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182"/>
              </a:p>
            </p:txBody>
          </p:sp>
          <p:sp>
            <p:nvSpPr>
              <p:cNvPr id="100" name="Freeform 14">
                <a:extLst>
                  <a:ext uri="{FF2B5EF4-FFF2-40B4-BE49-F238E27FC236}">
                    <a16:creationId xmlns:a16="http://schemas.microsoft.com/office/drawing/2014/main" id="{ABBCC702-01A1-25DA-4F5B-1A2DE2D98DB0}"/>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182"/>
              </a:p>
            </p:txBody>
          </p:sp>
        </p:grpSp>
      </p:grpSp>
      <p:grpSp>
        <p:nvGrpSpPr>
          <p:cNvPr id="102" name="Group 101">
            <a:extLst>
              <a:ext uri="{FF2B5EF4-FFF2-40B4-BE49-F238E27FC236}">
                <a16:creationId xmlns:a16="http://schemas.microsoft.com/office/drawing/2014/main" id="{0C22C79B-FB9B-255D-01D2-E01E233D36E8}"/>
              </a:ext>
              <a:ext uri="{C183D7F6-B498-43B3-948B-1728B52AA6E4}">
                <adec:decorative xmlns:adec="http://schemas.microsoft.com/office/drawing/2017/decorative" val="1"/>
              </a:ext>
            </a:extLst>
          </p:cNvPr>
          <p:cNvGrpSpPr/>
          <p:nvPr/>
        </p:nvGrpSpPr>
        <p:grpSpPr>
          <a:xfrm>
            <a:off x="5013508" y="6679416"/>
            <a:ext cx="479761" cy="460448"/>
            <a:chOff x="4599631" y="6238645"/>
            <a:chExt cx="444500" cy="426606"/>
          </a:xfrm>
        </p:grpSpPr>
        <p:sp>
          <p:nvSpPr>
            <p:cNvPr id="104" name="Rectangle: Diagonal Corners Rounded 103">
              <a:extLst>
                <a:ext uri="{FF2B5EF4-FFF2-40B4-BE49-F238E27FC236}">
                  <a16:creationId xmlns:a16="http://schemas.microsoft.com/office/drawing/2014/main" id="{EEFFFAA1-91EB-B065-C414-5FD58543C328}"/>
                </a:ext>
              </a:extLst>
            </p:cNvPr>
            <p:cNvSpPr/>
            <p:nvPr/>
          </p:nvSpPr>
          <p:spPr>
            <a:xfrm>
              <a:off x="4599631" y="6238645"/>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grpSp>
          <p:nvGrpSpPr>
            <p:cNvPr id="105" name="Group 104">
              <a:extLst>
                <a:ext uri="{FF2B5EF4-FFF2-40B4-BE49-F238E27FC236}">
                  <a16:creationId xmlns:a16="http://schemas.microsoft.com/office/drawing/2014/main" id="{8C0710CE-033E-6E07-F7DE-41E5CF097D2C}"/>
                </a:ext>
              </a:extLst>
            </p:cNvPr>
            <p:cNvGrpSpPr>
              <a:grpSpLocks noChangeAspect="1"/>
            </p:cNvGrpSpPr>
            <p:nvPr/>
          </p:nvGrpSpPr>
          <p:grpSpPr>
            <a:xfrm>
              <a:off x="4675328" y="6305395"/>
              <a:ext cx="293107" cy="293107"/>
              <a:chOff x="5094288" y="3074988"/>
              <a:chExt cx="536575" cy="536575"/>
            </a:xfrm>
            <a:solidFill>
              <a:schemeClr val="bg1"/>
            </a:solidFill>
          </p:grpSpPr>
          <p:sp>
            <p:nvSpPr>
              <p:cNvPr id="106" name="Freeform 15">
                <a:extLst>
                  <a:ext uri="{FF2B5EF4-FFF2-40B4-BE49-F238E27FC236}">
                    <a16:creationId xmlns:a16="http://schemas.microsoft.com/office/drawing/2014/main" id="{9F33A2D3-A373-CBBA-D24D-DCFE4759E41A}"/>
                  </a:ext>
                </a:extLst>
              </p:cNvPr>
              <p:cNvSpPr>
                <a:spLocks noEditPoints="1"/>
              </p:cNvSpPr>
              <p:nvPr/>
            </p:nvSpPr>
            <p:spPr bwMode="auto">
              <a:xfrm>
                <a:off x="5094288" y="3074988"/>
                <a:ext cx="536575" cy="5365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63 h 170"/>
                  <a:gd name="T12" fmla="*/ 7 w 170"/>
                  <a:gd name="T13" fmla="*/ 85 h 170"/>
                  <a:gd name="T14" fmla="*/ 85 w 170"/>
                  <a:gd name="T15" fmla="*/ 7 h 170"/>
                  <a:gd name="T16" fmla="*/ 163 w 170"/>
                  <a:gd name="T17" fmla="*/ 85 h 170"/>
                  <a:gd name="T18" fmla="*/ 85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5" y="163"/>
                    </a:moveTo>
                    <a:cubicBezTo>
                      <a:pt x="42" y="163"/>
                      <a:pt x="7" y="128"/>
                      <a:pt x="7" y="85"/>
                    </a:cubicBezTo>
                    <a:cubicBezTo>
                      <a:pt x="7" y="42"/>
                      <a:pt x="42" y="7"/>
                      <a:pt x="85" y="7"/>
                    </a:cubicBezTo>
                    <a:cubicBezTo>
                      <a:pt x="128" y="7"/>
                      <a:pt x="163" y="42"/>
                      <a:pt x="163" y="85"/>
                    </a:cubicBezTo>
                    <a:cubicBezTo>
                      <a:pt x="163" y="128"/>
                      <a:pt x="128" y="163"/>
                      <a:pt x="85"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107" name="Freeform 16">
                <a:extLst>
                  <a:ext uri="{FF2B5EF4-FFF2-40B4-BE49-F238E27FC236}">
                    <a16:creationId xmlns:a16="http://schemas.microsoft.com/office/drawing/2014/main" id="{18EBDD44-E2A4-850C-CC65-9F2E70014325}"/>
                  </a:ext>
                </a:extLst>
              </p:cNvPr>
              <p:cNvSpPr>
                <a:spLocks/>
              </p:cNvSpPr>
              <p:nvPr/>
            </p:nvSpPr>
            <p:spPr bwMode="auto">
              <a:xfrm>
                <a:off x="5257801" y="3238501"/>
                <a:ext cx="209550" cy="209550"/>
              </a:xfrm>
              <a:custGeom>
                <a:avLst/>
                <a:gdLst>
                  <a:gd name="T0" fmla="*/ 65 w 66"/>
                  <a:gd name="T1" fmla="*/ 2 h 66"/>
                  <a:gd name="T2" fmla="*/ 59 w 66"/>
                  <a:gd name="T3" fmla="*/ 2 h 66"/>
                  <a:gd name="T4" fmla="*/ 33 w 66"/>
                  <a:gd name="T5" fmla="*/ 28 h 66"/>
                  <a:gd name="T6" fmla="*/ 7 w 66"/>
                  <a:gd name="T7" fmla="*/ 2 h 66"/>
                  <a:gd name="T8" fmla="*/ 1 w 66"/>
                  <a:gd name="T9" fmla="*/ 2 h 66"/>
                  <a:gd name="T10" fmla="*/ 1 w 66"/>
                  <a:gd name="T11" fmla="*/ 7 h 66"/>
                  <a:gd name="T12" fmla="*/ 28 w 66"/>
                  <a:gd name="T13" fmla="*/ 33 h 66"/>
                  <a:gd name="T14" fmla="*/ 1 w 66"/>
                  <a:gd name="T15" fmla="*/ 60 h 66"/>
                  <a:gd name="T16" fmla="*/ 1 w 66"/>
                  <a:gd name="T17" fmla="*/ 65 h 66"/>
                  <a:gd name="T18" fmla="*/ 4 w 66"/>
                  <a:gd name="T19" fmla="*/ 66 h 66"/>
                  <a:gd name="T20" fmla="*/ 7 w 66"/>
                  <a:gd name="T21" fmla="*/ 65 h 66"/>
                  <a:gd name="T22" fmla="*/ 33 w 66"/>
                  <a:gd name="T23" fmla="*/ 38 h 66"/>
                  <a:gd name="T24" fmla="*/ 59 w 66"/>
                  <a:gd name="T25" fmla="*/ 65 h 66"/>
                  <a:gd name="T26" fmla="*/ 62 w 66"/>
                  <a:gd name="T27" fmla="*/ 66 h 66"/>
                  <a:gd name="T28" fmla="*/ 65 w 66"/>
                  <a:gd name="T29" fmla="*/ 65 h 66"/>
                  <a:gd name="T30" fmla="*/ 65 w 66"/>
                  <a:gd name="T31" fmla="*/ 60 h 66"/>
                  <a:gd name="T32" fmla="*/ 38 w 66"/>
                  <a:gd name="T33" fmla="*/ 33 h 66"/>
                  <a:gd name="T34" fmla="*/ 65 w 66"/>
                  <a:gd name="T35" fmla="*/ 7 h 66"/>
                  <a:gd name="T36" fmla="*/ 65 w 66"/>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65" y="2"/>
                    </a:moveTo>
                    <a:cubicBezTo>
                      <a:pt x="63" y="0"/>
                      <a:pt x="61" y="0"/>
                      <a:pt x="59" y="2"/>
                    </a:cubicBezTo>
                    <a:cubicBezTo>
                      <a:pt x="33" y="28"/>
                      <a:pt x="33" y="28"/>
                      <a:pt x="33" y="28"/>
                    </a:cubicBezTo>
                    <a:cubicBezTo>
                      <a:pt x="7" y="2"/>
                      <a:pt x="7" y="2"/>
                      <a:pt x="7" y="2"/>
                    </a:cubicBezTo>
                    <a:cubicBezTo>
                      <a:pt x="5" y="0"/>
                      <a:pt x="3" y="0"/>
                      <a:pt x="1" y="2"/>
                    </a:cubicBezTo>
                    <a:cubicBezTo>
                      <a:pt x="0" y="3"/>
                      <a:pt x="0" y="5"/>
                      <a:pt x="1" y="7"/>
                    </a:cubicBezTo>
                    <a:cubicBezTo>
                      <a:pt x="28" y="33"/>
                      <a:pt x="28" y="33"/>
                      <a:pt x="28" y="33"/>
                    </a:cubicBezTo>
                    <a:cubicBezTo>
                      <a:pt x="1" y="60"/>
                      <a:pt x="1" y="60"/>
                      <a:pt x="1" y="60"/>
                    </a:cubicBezTo>
                    <a:cubicBezTo>
                      <a:pt x="0" y="61"/>
                      <a:pt x="0" y="63"/>
                      <a:pt x="1" y="65"/>
                    </a:cubicBezTo>
                    <a:cubicBezTo>
                      <a:pt x="2" y="65"/>
                      <a:pt x="3" y="66"/>
                      <a:pt x="4" y="66"/>
                    </a:cubicBezTo>
                    <a:cubicBezTo>
                      <a:pt x="5" y="66"/>
                      <a:pt x="6" y="65"/>
                      <a:pt x="7" y="65"/>
                    </a:cubicBezTo>
                    <a:cubicBezTo>
                      <a:pt x="33" y="38"/>
                      <a:pt x="33" y="38"/>
                      <a:pt x="33" y="38"/>
                    </a:cubicBezTo>
                    <a:cubicBezTo>
                      <a:pt x="59" y="65"/>
                      <a:pt x="59" y="65"/>
                      <a:pt x="59" y="65"/>
                    </a:cubicBezTo>
                    <a:cubicBezTo>
                      <a:pt x="60" y="65"/>
                      <a:pt x="61" y="66"/>
                      <a:pt x="62" y="66"/>
                    </a:cubicBezTo>
                    <a:cubicBezTo>
                      <a:pt x="63" y="66"/>
                      <a:pt x="64" y="65"/>
                      <a:pt x="65" y="65"/>
                    </a:cubicBezTo>
                    <a:cubicBezTo>
                      <a:pt x="66" y="63"/>
                      <a:pt x="66" y="61"/>
                      <a:pt x="65" y="60"/>
                    </a:cubicBezTo>
                    <a:cubicBezTo>
                      <a:pt x="38" y="33"/>
                      <a:pt x="38" y="33"/>
                      <a:pt x="38" y="33"/>
                    </a:cubicBezTo>
                    <a:cubicBezTo>
                      <a:pt x="65" y="7"/>
                      <a:pt x="65" y="7"/>
                      <a:pt x="65" y="7"/>
                    </a:cubicBezTo>
                    <a:cubicBezTo>
                      <a:pt x="66" y="5"/>
                      <a:pt x="66" y="3"/>
                      <a:pt x="6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sp>
        <p:nvSpPr>
          <p:cNvPr id="7" name="TextBox 6">
            <a:extLst>
              <a:ext uri="{FF2B5EF4-FFF2-40B4-BE49-F238E27FC236}">
                <a16:creationId xmlns:a16="http://schemas.microsoft.com/office/drawing/2014/main" id="{15080F0F-A30A-7159-9881-DDDBCEB31522}"/>
              </a:ext>
              <a:ext uri="{C183D7F6-B498-43B3-948B-1728B52AA6E4}">
                <adec:decorative xmlns:adec="http://schemas.microsoft.com/office/drawing/2017/decorative" val="1"/>
              </a:ext>
            </a:extLst>
          </p:cNvPr>
          <p:cNvSpPr txBox="1"/>
          <p:nvPr/>
        </p:nvSpPr>
        <p:spPr>
          <a:xfrm>
            <a:off x="6578063" y="10329197"/>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31</a:t>
            </a:fld>
            <a:endParaRPr lang="en-AU" sz="1238"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8070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189356289"/>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47" name="Rectangle 46">
            <a:extLst>
              <a:ext uri="{FF2B5EF4-FFF2-40B4-BE49-F238E27FC236}">
                <a16:creationId xmlns:a16="http://schemas.microsoft.com/office/drawing/2014/main" id="{C6752808-1681-016A-9775-E3E3A0179E9B}"/>
              </a:ext>
              <a:ext uri="{C183D7F6-B498-43B3-948B-1728B52AA6E4}">
                <adec:decorative xmlns:adec="http://schemas.microsoft.com/office/drawing/2017/decorative" val="1"/>
              </a:ext>
            </a:extLst>
          </p:cNvPr>
          <p:cNvSpPr/>
          <p:nvPr/>
        </p:nvSpPr>
        <p:spPr>
          <a:xfrm>
            <a:off x="4840672" y="140245"/>
            <a:ext cx="2719003" cy="100487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467383" y="932538"/>
            <a:ext cx="6624909" cy="2214779"/>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59675" cy="560234"/>
          </a:xfrm>
          <a:prstGeom prst="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0" name="Title 1">
            <a:extLst>
              <a:ext uri="{FF2B5EF4-FFF2-40B4-BE49-F238E27FC236}">
                <a16:creationId xmlns:a16="http://schemas.microsoft.com/office/drawing/2014/main" id="{9BFA1199-6443-A516-6F4B-2E0D54920C9F}"/>
              </a:ext>
            </a:extLst>
          </p:cNvPr>
          <p:cNvSpPr txBox="1">
            <a:spLocks noGrp="1"/>
          </p:cNvSpPr>
          <p:nvPr>
            <p:ph type="title" idx="4294967295"/>
          </p:nvPr>
        </p:nvSpPr>
        <p:spPr>
          <a:xfrm>
            <a:off x="587247" y="280150"/>
            <a:ext cx="6388001" cy="425584"/>
          </a:xfrm>
          <a:prstGeom prst="rect">
            <a:avLst/>
          </a:prstGeom>
          <a:noFill/>
          <a:ln>
            <a:noFill/>
            <a:prstDash/>
          </a:ln>
          <a:effectLst/>
        </p:spPr>
        <p:txBody>
          <a:bodyPr rot="0" spcFirstLastPara="0" vertOverflow="overflow" horzOverflow="overflow" vert="horz" wrap="square" lIns="0" tIns="45142" rIns="0" bIns="45142" numCol="1" spcCol="0" rtlCol="0" fromWordArt="0" anchor="t" anchorCtr="0" forceAA="0" compatLnSpc="1">
            <a:prstTxWarp prst="textNoShape">
              <a:avLst/>
            </a:prstTxWarp>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pPr marL="0" marR="0" lvl="0" indent="0" algn="l" defTabSz="871821" rtl="0" eaLnBrk="1" fontAlgn="auto" latinLnBrk="0" hangingPunct="1">
              <a:lnSpc>
                <a:spcPct val="80000"/>
              </a:lnSpc>
              <a:spcBef>
                <a:spcPct val="0"/>
              </a:spcBef>
              <a:spcAft>
                <a:spcPts val="0"/>
              </a:spcAft>
              <a:buClrTx/>
              <a:buSzTx/>
              <a:buFontTx/>
              <a:buNone/>
              <a:tabLst/>
              <a:defRPr/>
            </a:pPr>
            <a:r>
              <a:rPr kumimoji="0" lang="en-US" sz="1981" b="0" i="0" u="none" strike="noStrike" kern="1200" cap="none" spc="0" normalizeH="0" baseline="0" noProof="0" dirty="0">
                <a:ln>
                  <a:noFill/>
                </a:ln>
                <a:solidFill>
                  <a:schemeClr val="bg1"/>
                </a:solidFill>
                <a:effectLst/>
                <a:uLnTx/>
                <a:uFillTx/>
                <a:latin typeface="Segoe UI Semibold" panose="020B0702040204020203" pitchFamily="34" charset="0"/>
                <a:ea typeface="+mj-ea"/>
                <a:cs typeface="+mj-cs"/>
              </a:rPr>
              <a:t>Stage-specific enquiries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467383" y="1010250"/>
            <a:ext cx="5372862" cy="408112"/>
          </a:xfrm>
          <a:prstGeom prst="rect">
            <a:avLst/>
          </a:prstGeom>
          <a:noFill/>
        </p:spPr>
        <p:txBody>
          <a:bodyPr wrap="square" numCol="1" spcCol="180000">
            <a:noAutofit/>
          </a:bodyPr>
          <a:lstStyle/>
          <a:p>
            <a:pPr>
              <a:spcBef>
                <a:spcPts val="648"/>
              </a:spcBef>
            </a:pPr>
            <a:r>
              <a:rPr lang="en-AU" sz="1800" b="1" dirty="0">
                <a:solidFill>
                  <a:srgbClr val="7F0D82"/>
                </a:solidFill>
                <a:latin typeface="Arial" panose="020B0604020202020204" pitchFamily="34" charset="0"/>
                <a:cs typeface="Arial" panose="020B0604020202020204" pitchFamily="34" charset="0"/>
              </a:rPr>
              <a:t>3. Prepare a good quality application</a:t>
            </a:r>
            <a:endParaRPr lang="en-AU" sz="1600" dirty="0">
              <a:solidFill>
                <a:schemeClr val="tx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82B79EF-5CA8-4F99-3945-71F43DD1A338}"/>
              </a:ext>
            </a:extLst>
          </p:cNvPr>
          <p:cNvSpPr txBox="1"/>
          <p:nvPr/>
        </p:nvSpPr>
        <p:spPr>
          <a:xfrm>
            <a:off x="972508" y="1708703"/>
            <a:ext cx="2175923" cy="266676"/>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Enquiry should take ~ 5 mins</a:t>
            </a:r>
          </a:p>
        </p:txBody>
      </p:sp>
      <p:sp>
        <p:nvSpPr>
          <p:cNvPr id="64" name="TextBox 63">
            <a:extLst>
              <a:ext uri="{FF2B5EF4-FFF2-40B4-BE49-F238E27FC236}">
                <a16:creationId xmlns:a16="http://schemas.microsoft.com/office/drawing/2014/main" id="{416FA43C-C742-7607-FCFE-B4E22C47CAB2}"/>
              </a:ext>
            </a:extLst>
          </p:cNvPr>
          <p:cNvSpPr txBox="1"/>
          <p:nvPr/>
        </p:nvSpPr>
        <p:spPr>
          <a:xfrm>
            <a:off x="3727352" y="1708703"/>
            <a:ext cx="3587101" cy="266676"/>
          </a:xfrm>
          <a:prstGeom prst="rect">
            <a:avLst/>
          </a:prstGeom>
          <a:noFill/>
        </p:spPr>
        <p:txBody>
          <a:bodyPr wrap="square" rtlCol="0">
            <a:spAutoFit/>
          </a:bodyPr>
          <a:lstStyle/>
          <a:p>
            <a:r>
              <a:rPr lang="en-AU" sz="1100" dirty="0">
                <a:latin typeface="Arial" panose="020B0604020202020204" pitchFamily="34" charset="0"/>
                <a:cs typeface="Arial" panose="020B0604020202020204" pitchFamily="34" charset="0"/>
              </a:rPr>
              <a:t>Recording advice here can assist an RFI later</a:t>
            </a:r>
            <a:endParaRPr lang="en-US" sz="1100" dirty="0">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0B09E86C-2A79-44E9-FD63-A13D9F21C5C7}"/>
              </a:ext>
            </a:extLst>
          </p:cNvPr>
          <p:cNvSpPr txBox="1"/>
          <p:nvPr/>
        </p:nvSpPr>
        <p:spPr>
          <a:xfrm>
            <a:off x="467383" y="3419308"/>
            <a:ext cx="3301591" cy="291618"/>
          </a:xfrm>
          <a:prstGeom prst="rect">
            <a:avLst/>
          </a:prstGeom>
          <a:noFill/>
        </p:spPr>
        <p:txBody>
          <a:bodyPr wrap="square">
            <a:spAutoFit/>
          </a:bodyPr>
          <a:lstStyle/>
          <a:p>
            <a:r>
              <a:rPr lang="en-AU" sz="1295" dirty="0">
                <a:solidFill>
                  <a:schemeClr val="accent6"/>
                </a:solidFill>
                <a:latin typeface="Arial" panose="020B0604020202020204" pitchFamily="34" charset="0"/>
                <a:cs typeface="Arial" panose="020B0604020202020204" pitchFamily="34" charset="0"/>
              </a:rPr>
              <a:t>Common enquiries at this stage</a:t>
            </a:r>
            <a:endParaRPr lang="en-US" sz="1295" dirty="0">
              <a:solidFill>
                <a:schemeClr val="accent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0482F88-019C-05F1-3E0E-54DF37C71418}"/>
              </a:ext>
            </a:extLst>
          </p:cNvPr>
          <p:cNvSpPr txBox="1"/>
          <p:nvPr/>
        </p:nvSpPr>
        <p:spPr>
          <a:xfrm>
            <a:off x="467382" y="3813535"/>
            <a:ext cx="4118712" cy="6598126"/>
          </a:xfrm>
          <a:prstGeom prst="rect">
            <a:avLst/>
          </a:prstGeom>
          <a:noFill/>
        </p:spPr>
        <p:txBody>
          <a:bodyPr wrap="square" lIns="98694" tIns="49347" rIns="98694" bIns="49347" numCol="1" spcCol="180000" anchor="t">
            <a:noAutofit/>
          </a:bodyPr>
          <a:lstStyle/>
          <a:p>
            <a:pPr>
              <a:spcBef>
                <a:spcPts val="971"/>
              </a:spcBef>
            </a:pPr>
            <a:r>
              <a:rPr lang="en-AU" sz="1400" b="1" dirty="0">
                <a:solidFill>
                  <a:srgbClr val="7F0D82"/>
                </a:solidFill>
                <a:latin typeface="Arial" panose="020B0604020202020204" pitchFamily="34" charset="0"/>
                <a:cs typeface="Arial" panose="020B0604020202020204" pitchFamily="34" charset="0"/>
              </a:rPr>
              <a:t>Will I need to pay someone to draw up plans?</a:t>
            </a:r>
          </a:p>
          <a:p>
            <a:pPr>
              <a:spcBef>
                <a:spcPts val="971"/>
              </a:spcBef>
            </a:pPr>
            <a:r>
              <a:rPr lang="en-AU" sz="1200" dirty="0">
                <a:latin typeface="Arial" panose="020B0604020202020204" pitchFamily="34" charset="0"/>
                <a:cs typeface="Arial" panose="020B0604020202020204" pitchFamily="34" charset="0"/>
              </a:rPr>
              <a:t>“It depends on the complexity - what exactly are you trying to do?”</a:t>
            </a:r>
          </a:p>
          <a:p>
            <a:pPr>
              <a:spcBef>
                <a:spcPts val="971"/>
              </a:spcBef>
            </a:pPr>
            <a:r>
              <a:rPr lang="en-AU" sz="1200" dirty="0">
                <a:latin typeface="Arial"/>
                <a:cs typeface="Arial"/>
              </a:rPr>
              <a:t>“We generally advise people to seek professional support when they are doing X type of project.”</a:t>
            </a:r>
          </a:p>
          <a:p>
            <a:pPr>
              <a:spcBef>
                <a:spcPts val="971"/>
              </a:spcBef>
            </a:pPr>
            <a:r>
              <a:rPr lang="en-AU" sz="1200" dirty="0">
                <a:latin typeface="Arial" panose="020B0604020202020204" pitchFamily="34" charset="0"/>
                <a:cs typeface="Arial" panose="020B0604020202020204" pitchFamily="34" charset="0"/>
              </a:rPr>
              <a:t>“You should be able to do this yourself, here's a link to a guide that can help get you started.”</a:t>
            </a:r>
            <a:endParaRPr lang="en-AU" sz="1200" b="1" dirty="0">
              <a:solidFill>
                <a:schemeClr val="bg2"/>
              </a:solidFill>
              <a:latin typeface="Arial" panose="020B0604020202020204" pitchFamily="34" charset="0"/>
              <a:cs typeface="Arial" panose="020B0604020202020204" pitchFamily="34" charset="0"/>
            </a:endParaRPr>
          </a:p>
          <a:p>
            <a:pPr>
              <a:spcBef>
                <a:spcPts val="971"/>
              </a:spcBef>
            </a:pPr>
            <a:r>
              <a:rPr lang="en-AU" sz="1400" b="1" dirty="0">
                <a:solidFill>
                  <a:srgbClr val="7F0D82"/>
                </a:solidFill>
                <a:latin typeface="Arial" panose="020B0604020202020204" pitchFamily="34" charset="0"/>
                <a:cs typeface="Arial" panose="020B0604020202020204" pitchFamily="34" charset="0"/>
              </a:rPr>
              <a:t>What's needed to get a permit?</a:t>
            </a:r>
          </a:p>
          <a:p>
            <a:pPr>
              <a:spcBef>
                <a:spcPts val="971"/>
              </a:spcBef>
            </a:pPr>
            <a:r>
              <a:rPr lang="en-AU" sz="1200" dirty="0">
                <a:latin typeface="Arial"/>
                <a:cs typeface="Arial"/>
              </a:rPr>
              <a:t>A completed application form and a fee.</a:t>
            </a:r>
          </a:p>
          <a:p>
            <a:pPr>
              <a:spcBef>
                <a:spcPts val="971"/>
              </a:spcBef>
            </a:pPr>
            <a:r>
              <a:rPr lang="en-AU" sz="1200" dirty="0">
                <a:latin typeface="Arial"/>
                <a:cs typeface="Arial"/>
              </a:rPr>
              <a:t>A cert of title with a 'search statement' less than 3 months old.</a:t>
            </a:r>
          </a:p>
          <a:p>
            <a:pPr>
              <a:spcBef>
                <a:spcPts val="971"/>
              </a:spcBef>
            </a:pPr>
            <a:r>
              <a:rPr lang="en-AU" sz="1200" dirty="0">
                <a:latin typeface="Arial"/>
                <a:cs typeface="Arial"/>
              </a:rPr>
              <a:t>Plans of current site and proposed plans, demolition plans and annotated photos showing the changes.</a:t>
            </a:r>
          </a:p>
          <a:p>
            <a:pPr>
              <a:spcBef>
                <a:spcPts val="971"/>
              </a:spcBef>
            </a:pPr>
            <a:r>
              <a:rPr lang="en-AU" sz="1400" b="1" dirty="0">
                <a:solidFill>
                  <a:srgbClr val="7F0D82"/>
                </a:solidFill>
                <a:latin typeface="Arial"/>
                <a:cs typeface="Arial"/>
              </a:rPr>
              <a:t>“I'll give it a crack because from what I hear, Council will ask for a heap of Further Information anyway, so I may as well just lodge what I've got and be told what’s missing”</a:t>
            </a:r>
          </a:p>
          <a:p>
            <a:pPr>
              <a:spcBef>
                <a:spcPts val="971"/>
              </a:spcBef>
            </a:pPr>
            <a:r>
              <a:rPr lang="en-AU" sz="1200" dirty="0">
                <a:latin typeface="Arial"/>
                <a:cs typeface="Arial"/>
              </a:rPr>
              <a:t>“OK, you can do that but it's not actually too hard to lodge a good quality application and that will speed things up a lot! Here's a link to a guide which can help. You'll save time in the long run.”</a:t>
            </a:r>
          </a:p>
          <a:p>
            <a:pPr>
              <a:spcBef>
                <a:spcPts val="971"/>
              </a:spcBef>
            </a:pPr>
            <a:endParaRPr lang="en-AU" sz="1200" dirty="0">
              <a:latin typeface="Arial" panose="020B0604020202020204" pitchFamily="34" charset="0"/>
              <a:cs typeface="Arial" panose="020B0604020202020204" pitchFamily="34" charset="0"/>
            </a:endParaRPr>
          </a:p>
          <a:p>
            <a:pPr>
              <a:spcBef>
                <a:spcPts val="971"/>
              </a:spcBef>
            </a:pPr>
            <a:endParaRPr lang="en-AU" sz="1200" dirty="0">
              <a:latin typeface="Arial" panose="020B0604020202020204" pitchFamily="34" charset="0"/>
              <a:cs typeface="Arial" panose="020B0604020202020204" pitchFamily="34" charset="0"/>
            </a:endParaRPr>
          </a:p>
          <a:p>
            <a:pPr>
              <a:spcBef>
                <a:spcPts val="971"/>
              </a:spcBef>
            </a:pPr>
            <a:endParaRPr lang="en-AU" sz="1200" dirty="0">
              <a:latin typeface="Arial" panose="020B0604020202020204" pitchFamily="34" charset="0"/>
              <a:cs typeface="Arial" panose="020B0604020202020204" pitchFamily="34" charset="0"/>
            </a:endParaRPr>
          </a:p>
          <a:p>
            <a:pPr>
              <a:spcBef>
                <a:spcPts val="971"/>
              </a:spcBef>
            </a:pPr>
            <a:endParaRPr lang="en-AU" sz="1200" dirty="0">
              <a:latin typeface="Arial" panose="020B0604020202020204" pitchFamily="34" charset="0"/>
              <a:cs typeface="Arial" panose="020B0604020202020204" pitchFamily="34" charset="0"/>
            </a:endParaRPr>
          </a:p>
          <a:p>
            <a:pPr>
              <a:spcBef>
                <a:spcPts val="971"/>
              </a:spcBef>
            </a:pPr>
            <a:endParaRPr lang="en-AU" sz="1200" dirty="0">
              <a:latin typeface="Arial" panose="020B0604020202020204" pitchFamily="34" charset="0"/>
              <a:cs typeface="Arial" panose="020B0604020202020204" pitchFamily="34" charset="0"/>
            </a:endParaRPr>
          </a:p>
          <a:p>
            <a:pPr>
              <a:spcBef>
                <a:spcPts val="971"/>
              </a:spcBef>
            </a:pPr>
            <a:endParaRPr lang="en-AU" sz="1200" dirty="0">
              <a:latin typeface="Arial" panose="020B0604020202020204" pitchFamily="34" charset="0"/>
              <a:cs typeface="Arial" panose="020B0604020202020204" pitchFamily="34" charset="0"/>
            </a:endParaRPr>
          </a:p>
          <a:p>
            <a:pPr>
              <a:spcBef>
                <a:spcPts val="971"/>
              </a:spcBef>
            </a:pPr>
            <a:endParaRPr lang="en-AU" sz="1200" dirty="0">
              <a:solidFill>
                <a:srgbClr val="28BEC6"/>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17FC7CE3-55B2-DB13-2779-CB3A844F866F}"/>
              </a:ext>
            </a:extLst>
          </p:cNvPr>
          <p:cNvSpPr txBox="1"/>
          <p:nvPr/>
        </p:nvSpPr>
        <p:spPr>
          <a:xfrm>
            <a:off x="5499205" y="3538898"/>
            <a:ext cx="1593087" cy="291618"/>
          </a:xfrm>
          <a:prstGeom prst="rect">
            <a:avLst/>
          </a:prstGeom>
          <a:noFill/>
        </p:spPr>
        <p:txBody>
          <a:bodyPr wrap="square" rIns="0" rtlCol="0">
            <a:spAutoFit/>
          </a:bodyPr>
          <a:lstStyle/>
          <a:p>
            <a:r>
              <a:rPr lang="en-US" sz="1295" b="1" dirty="0">
                <a:solidFill>
                  <a:srgbClr val="7F0D82"/>
                </a:solidFill>
                <a:latin typeface="Arial" panose="020B0604020202020204" pitchFamily="34" charset="0"/>
                <a:cs typeface="Arial" panose="020B0604020202020204" pitchFamily="34" charset="0"/>
              </a:rPr>
              <a:t>We can help by</a:t>
            </a:r>
          </a:p>
        </p:txBody>
      </p:sp>
      <p:sp>
        <p:nvSpPr>
          <p:cNvPr id="46" name="TextBox 45">
            <a:extLst>
              <a:ext uri="{FF2B5EF4-FFF2-40B4-BE49-F238E27FC236}">
                <a16:creationId xmlns:a16="http://schemas.microsoft.com/office/drawing/2014/main" id="{21298585-B4C2-0FBB-2EDE-A980D40418A4}"/>
              </a:ext>
            </a:extLst>
          </p:cNvPr>
          <p:cNvSpPr txBox="1"/>
          <p:nvPr/>
        </p:nvSpPr>
        <p:spPr>
          <a:xfrm>
            <a:off x="4916368" y="4002144"/>
            <a:ext cx="2214779" cy="1705226"/>
          </a:xfrm>
          <a:prstGeom prst="rect">
            <a:avLst/>
          </a:prstGeom>
          <a:noFill/>
        </p:spPr>
        <p:txBody>
          <a:bodyPr wrap="square" lIns="98694" tIns="49347" rIns="98694" bIns="49347" anchor="t">
            <a:spAutoFit/>
          </a:bodyPr>
          <a:lstStyle/>
          <a:p>
            <a:pPr marL="185046" indent="-185046">
              <a:spcBef>
                <a:spcPts val="324"/>
              </a:spcBef>
              <a:spcAft>
                <a:spcPts val="216"/>
              </a:spcAft>
              <a:buFont typeface="Arial" panose="020B0604020202020204" pitchFamily="34" charset="0"/>
              <a:buChar char="•"/>
            </a:pPr>
            <a:r>
              <a:rPr lang="en-AU" sz="1200">
                <a:latin typeface="Arial"/>
                <a:cs typeface="Arial"/>
              </a:rPr>
              <a:t>Direct you to the Document Preparation Guide</a:t>
            </a:r>
          </a:p>
          <a:p>
            <a:pPr marL="185046" indent="-185046">
              <a:spcBef>
                <a:spcPts val="324"/>
              </a:spcBef>
              <a:spcAft>
                <a:spcPts val="216"/>
              </a:spcAft>
              <a:buFont typeface="Arial" panose="020B0604020202020204" pitchFamily="34" charset="0"/>
              <a:buChar char="•"/>
            </a:pPr>
            <a:r>
              <a:rPr lang="en-AU" sz="1200">
                <a:latin typeface="Arial"/>
                <a:cs typeface="Arial"/>
              </a:rPr>
              <a:t>Explaining what might be required on the plans</a:t>
            </a:r>
          </a:p>
          <a:p>
            <a:pPr marL="185046" indent="-185046">
              <a:spcBef>
                <a:spcPts val="324"/>
              </a:spcBef>
              <a:spcAft>
                <a:spcPts val="216"/>
              </a:spcAft>
              <a:buFont typeface="Arial" panose="020B0604020202020204" pitchFamily="34" charset="0"/>
              <a:buChar char="•"/>
            </a:pPr>
            <a:r>
              <a:rPr lang="en-AU" sz="1200">
                <a:latin typeface="Arial"/>
                <a:cs typeface="Arial"/>
              </a:rPr>
              <a:t>Show you how and why it is important to have all the information</a:t>
            </a:r>
            <a:endParaRPr lang="en-AU" sz="1200">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4FB5C45E-4D73-44A4-0AF4-9A80D9C5B498}"/>
              </a:ext>
            </a:extLst>
          </p:cNvPr>
          <p:cNvSpPr txBox="1"/>
          <p:nvPr/>
        </p:nvSpPr>
        <p:spPr>
          <a:xfrm>
            <a:off x="5499206" y="6079411"/>
            <a:ext cx="1593087" cy="490904"/>
          </a:xfrm>
          <a:prstGeom prst="rect">
            <a:avLst/>
          </a:prstGeom>
          <a:noFill/>
        </p:spPr>
        <p:txBody>
          <a:bodyPr wrap="square" rtlCol="0">
            <a:spAutoFit/>
          </a:bodyPr>
          <a:lstStyle/>
          <a:p>
            <a:r>
              <a:rPr lang="en-US" sz="1295" b="1" dirty="0">
                <a:solidFill>
                  <a:srgbClr val="7F0D82"/>
                </a:solidFill>
                <a:latin typeface="Arial" panose="020B0604020202020204" pitchFamily="34" charset="0"/>
                <a:cs typeface="Arial" panose="020B0604020202020204" pitchFamily="34" charset="0"/>
              </a:rPr>
              <a:t>We are not</a:t>
            </a:r>
            <a:br>
              <a:rPr lang="en-US" sz="1295" b="1" dirty="0">
                <a:solidFill>
                  <a:srgbClr val="7F0D82"/>
                </a:solidFill>
                <a:latin typeface="Arial" panose="020B0604020202020204" pitchFamily="34" charset="0"/>
                <a:cs typeface="Arial" panose="020B0604020202020204" pitchFamily="34" charset="0"/>
              </a:rPr>
            </a:br>
            <a:r>
              <a:rPr lang="en-US" sz="1295" b="1" dirty="0">
                <a:solidFill>
                  <a:srgbClr val="7F0D82"/>
                </a:solidFill>
                <a:latin typeface="Arial" panose="020B0604020202020204" pitchFamily="34" charset="0"/>
                <a:cs typeface="Arial" panose="020B0604020202020204" pitchFamily="34" charset="0"/>
              </a:rPr>
              <a:t>able to…</a:t>
            </a:r>
          </a:p>
        </p:txBody>
      </p:sp>
      <p:sp>
        <p:nvSpPr>
          <p:cNvPr id="4" name="TextBox 3">
            <a:extLst>
              <a:ext uri="{FF2B5EF4-FFF2-40B4-BE49-F238E27FC236}">
                <a16:creationId xmlns:a16="http://schemas.microsoft.com/office/drawing/2014/main" id="{5A0FD74B-427E-E4AE-CFEF-17F138CF8B53}"/>
              </a:ext>
            </a:extLst>
          </p:cNvPr>
          <p:cNvSpPr txBox="1"/>
          <p:nvPr/>
        </p:nvSpPr>
        <p:spPr>
          <a:xfrm>
            <a:off x="4916368" y="6674102"/>
            <a:ext cx="2214779" cy="1400014"/>
          </a:xfrm>
          <a:prstGeom prst="rect">
            <a:avLst/>
          </a:prstGeom>
          <a:noFill/>
        </p:spPr>
        <p:txBody>
          <a:bodyPr wrap="square" lIns="98694" tIns="49347" rIns="98694" bIns="49347" rtlCol="0" anchor="t">
            <a:spAutoFit/>
          </a:bodyPr>
          <a:lstStyle/>
          <a:p>
            <a:pPr marL="185046" indent="-185046">
              <a:spcBef>
                <a:spcPts val="324"/>
              </a:spcBef>
              <a:spcAft>
                <a:spcPts val="216"/>
              </a:spcAft>
              <a:buFont typeface="Arial,Sans-Serif"/>
              <a:buChar char="•"/>
            </a:pPr>
            <a:r>
              <a:rPr lang="en-AU" sz="1200" dirty="0">
                <a:latin typeface="Arial"/>
                <a:ea typeface="+mn-lt"/>
                <a:cs typeface="Arial"/>
              </a:rPr>
              <a:t>Draw up the plans for you</a:t>
            </a:r>
          </a:p>
          <a:p>
            <a:pPr marL="185046" indent="-185046">
              <a:spcBef>
                <a:spcPts val="324"/>
              </a:spcBef>
              <a:spcAft>
                <a:spcPts val="216"/>
              </a:spcAft>
              <a:buFont typeface="Arial,Sans-Serif"/>
              <a:buChar char="•"/>
            </a:pPr>
            <a:r>
              <a:rPr lang="en-AU" sz="1200" dirty="0">
                <a:latin typeface="Arial"/>
                <a:cs typeface="Arial"/>
              </a:rPr>
              <a:t>Provide names of people who might draw up the plans</a:t>
            </a:r>
            <a:endParaRPr lang="en-AU" sz="1200" dirty="0">
              <a:latin typeface="Arial" panose="020B0604020202020204" pitchFamily="34" charset="0"/>
              <a:cs typeface="Arial" panose="020B0604020202020204" pitchFamily="34" charset="0"/>
            </a:endParaRPr>
          </a:p>
          <a:p>
            <a:pPr>
              <a:spcBef>
                <a:spcPts val="324"/>
              </a:spcBef>
              <a:spcAft>
                <a:spcPts val="216"/>
              </a:spcAft>
            </a:pPr>
            <a:endParaRPr lang="en-US" sz="1200" dirty="0">
              <a:latin typeface="Arial" panose="020B0604020202020204" pitchFamily="34" charset="0"/>
              <a:cs typeface="Arial" panose="020B0604020202020204" pitchFamily="34" charset="0"/>
            </a:endParaRPr>
          </a:p>
          <a:p>
            <a:pPr>
              <a:spcBef>
                <a:spcPts val="324"/>
              </a:spcBef>
              <a:spcAft>
                <a:spcPts val="216"/>
              </a:spcAft>
            </a:pPr>
            <a:endParaRPr lang="en-US" sz="12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491FB12-18F9-CFF6-8428-3D2FE2447C36}"/>
              </a:ext>
              <a:ext uri="{C183D7F6-B498-43B3-948B-1728B52AA6E4}">
                <adec:decorative xmlns:adec="http://schemas.microsoft.com/office/drawing/2017/decorative" val="1"/>
              </a:ext>
            </a:extLst>
          </p:cNvPr>
          <p:cNvSpPr txBox="1"/>
          <p:nvPr/>
        </p:nvSpPr>
        <p:spPr>
          <a:xfrm>
            <a:off x="5511348" y="5152125"/>
            <a:ext cx="2214779" cy="1261087"/>
          </a:xfrm>
          <a:prstGeom prst="rect">
            <a:avLst/>
          </a:prstGeom>
          <a:noFill/>
        </p:spPr>
        <p:txBody>
          <a:bodyPr wrap="square" numCol="1" spcCol="180000">
            <a:noAutofit/>
          </a:bodyPr>
          <a:lstStyle/>
          <a:p>
            <a:endParaRPr lang="en-AU" sz="1133"/>
          </a:p>
        </p:txBody>
      </p:sp>
      <p:sp>
        <p:nvSpPr>
          <p:cNvPr id="33" name="TextBox 32">
            <a:extLst>
              <a:ext uri="{FF2B5EF4-FFF2-40B4-BE49-F238E27FC236}">
                <a16:creationId xmlns:a16="http://schemas.microsoft.com/office/drawing/2014/main" id="{9969DF36-09E7-BEA9-8259-AEB0EF51341F}"/>
              </a:ext>
              <a:ext uri="{C183D7F6-B498-43B3-948B-1728B52AA6E4}">
                <adec:decorative xmlns:adec="http://schemas.microsoft.com/office/drawing/2017/decorative" val="1"/>
              </a:ext>
            </a:extLst>
          </p:cNvPr>
          <p:cNvSpPr txBox="1"/>
          <p:nvPr/>
        </p:nvSpPr>
        <p:spPr>
          <a:xfrm>
            <a:off x="5440300" y="4504420"/>
            <a:ext cx="2214779" cy="503756"/>
          </a:xfrm>
          <a:prstGeom prst="rect">
            <a:avLst/>
          </a:prstGeom>
          <a:noFill/>
        </p:spPr>
        <p:txBody>
          <a:bodyPr wrap="square" numCol="1" spcCol="180000">
            <a:noAutofit/>
          </a:bodyPr>
          <a:lstStyle/>
          <a:p>
            <a:pPr>
              <a:spcBef>
                <a:spcPts val="1295"/>
              </a:spcBef>
            </a:pPr>
            <a:endParaRPr lang="en-AU" sz="1511">
              <a:solidFill>
                <a:srgbClr val="28BEC6"/>
              </a:solidFill>
              <a:latin typeface="Arial" panose="020B060402020202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id="{B2CB5458-726B-7BB7-439C-C963DEE2B80F}"/>
              </a:ext>
              <a:ext uri="{C183D7F6-B498-43B3-948B-1728B52AA6E4}">
                <adec:decorative xmlns:adec="http://schemas.microsoft.com/office/drawing/2017/decorative" val="1"/>
              </a:ext>
            </a:extLst>
          </p:cNvPr>
          <p:cNvCxnSpPr>
            <a:cxnSpLocks/>
          </p:cNvCxnSpPr>
          <p:nvPr/>
        </p:nvCxnSpPr>
        <p:spPr>
          <a:xfrm>
            <a:off x="583950" y="1429256"/>
            <a:ext cx="4235279" cy="0"/>
          </a:xfrm>
          <a:prstGeom prst="line">
            <a:avLst/>
          </a:prstGeom>
          <a:ln>
            <a:solidFill>
              <a:srgbClr val="7F0D82"/>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DF1C8FDE-2E37-C8C5-E2E9-C3B5CFF417E7}"/>
              </a:ext>
              <a:ext uri="{C183D7F6-B498-43B3-948B-1728B52AA6E4}">
                <adec:decorative xmlns:adec="http://schemas.microsoft.com/office/drawing/2017/decorative" val="1"/>
              </a:ext>
            </a:extLst>
          </p:cNvPr>
          <p:cNvGrpSpPr>
            <a:grpSpLocks noChangeAspect="1"/>
          </p:cNvGrpSpPr>
          <p:nvPr/>
        </p:nvGrpSpPr>
        <p:grpSpPr>
          <a:xfrm>
            <a:off x="583951" y="1670798"/>
            <a:ext cx="342642" cy="341637"/>
            <a:chOff x="8283575" y="3267075"/>
            <a:chExt cx="541338" cy="539750"/>
          </a:xfrm>
          <a:solidFill>
            <a:srgbClr val="7F0D82"/>
          </a:solidFill>
        </p:grpSpPr>
        <p:sp>
          <p:nvSpPr>
            <p:cNvPr id="37" name="Freeform 62">
              <a:extLst>
                <a:ext uri="{FF2B5EF4-FFF2-40B4-BE49-F238E27FC236}">
                  <a16:creationId xmlns:a16="http://schemas.microsoft.com/office/drawing/2014/main" id="{F69142E6-1A44-A1BE-69B2-FAC304B39329}"/>
                </a:ext>
              </a:extLst>
            </p:cNvPr>
            <p:cNvSpPr>
              <a:spLocks noEditPoints="1"/>
            </p:cNvSpPr>
            <p:nvPr/>
          </p:nvSpPr>
          <p:spPr bwMode="auto">
            <a:xfrm>
              <a:off x="8283575" y="3267075"/>
              <a:ext cx="541338" cy="539750"/>
            </a:xfrm>
            <a:custGeom>
              <a:avLst/>
              <a:gdLst>
                <a:gd name="T0" fmla="*/ 85 w 170"/>
                <a:gd name="T1" fmla="*/ 0 h 169"/>
                <a:gd name="T2" fmla="*/ 0 w 170"/>
                <a:gd name="T3" fmla="*/ 85 h 169"/>
                <a:gd name="T4" fmla="*/ 85 w 170"/>
                <a:gd name="T5" fmla="*/ 169 h 169"/>
                <a:gd name="T6" fmla="*/ 170 w 170"/>
                <a:gd name="T7" fmla="*/ 85 h 169"/>
                <a:gd name="T8" fmla="*/ 85 w 170"/>
                <a:gd name="T9" fmla="*/ 0 h 169"/>
                <a:gd name="T10" fmla="*/ 85 w 170"/>
                <a:gd name="T11" fmla="*/ 162 h 169"/>
                <a:gd name="T12" fmla="*/ 7 w 170"/>
                <a:gd name="T13" fmla="*/ 85 h 169"/>
                <a:gd name="T14" fmla="*/ 85 w 170"/>
                <a:gd name="T15" fmla="*/ 7 h 169"/>
                <a:gd name="T16" fmla="*/ 162 w 170"/>
                <a:gd name="T17" fmla="*/ 85 h 169"/>
                <a:gd name="T18" fmla="*/ 85 w 170"/>
                <a:gd name="T19"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69">
                  <a:moveTo>
                    <a:pt x="85" y="0"/>
                  </a:moveTo>
                  <a:cubicBezTo>
                    <a:pt x="38" y="0"/>
                    <a:pt x="0" y="38"/>
                    <a:pt x="0" y="85"/>
                  </a:cubicBezTo>
                  <a:cubicBezTo>
                    <a:pt x="0" y="131"/>
                    <a:pt x="38" y="169"/>
                    <a:pt x="85" y="169"/>
                  </a:cubicBezTo>
                  <a:cubicBezTo>
                    <a:pt x="131" y="169"/>
                    <a:pt x="170" y="131"/>
                    <a:pt x="170" y="85"/>
                  </a:cubicBezTo>
                  <a:cubicBezTo>
                    <a:pt x="170" y="38"/>
                    <a:pt x="131" y="0"/>
                    <a:pt x="85" y="0"/>
                  </a:cubicBezTo>
                  <a:close/>
                  <a:moveTo>
                    <a:pt x="85" y="162"/>
                  </a:moveTo>
                  <a:cubicBezTo>
                    <a:pt x="42" y="162"/>
                    <a:pt x="7" y="127"/>
                    <a:pt x="7" y="85"/>
                  </a:cubicBezTo>
                  <a:cubicBezTo>
                    <a:pt x="7" y="42"/>
                    <a:pt x="42" y="7"/>
                    <a:pt x="85" y="7"/>
                  </a:cubicBezTo>
                  <a:cubicBezTo>
                    <a:pt x="127" y="7"/>
                    <a:pt x="162" y="42"/>
                    <a:pt x="162" y="85"/>
                  </a:cubicBezTo>
                  <a:cubicBezTo>
                    <a:pt x="162" y="127"/>
                    <a:pt x="127"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38" name="Freeform 63">
              <a:extLst>
                <a:ext uri="{FF2B5EF4-FFF2-40B4-BE49-F238E27FC236}">
                  <a16:creationId xmlns:a16="http://schemas.microsoft.com/office/drawing/2014/main" id="{A7BE2A84-2615-D455-7A59-D55496349E25}"/>
                </a:ext>
              </a:extLst>
            </p:cNvPr>
            <p:cNvSpPr>
              <a:spLocks/>
            </p:cNvSpPr>
            <p:nvPr/>
          </p:nvSpPr>
          <p:spPr bwMode="auto">
            <a:xfrm>
              <a:off x="8542338" y="3340100"/>
              <a:ext cx="133350" cy="207963"/>
            </a:xfrm>
            <a:custGeom>
              <a:avLst/>
              <a:gdLst>
                <a:gd name="T0" fmla="*/ 38 w 42"/>
                <a:gd name="T1" fmla="*/ 58 h 65"/>
                <a:gd name="T2" fmla="*/ 7 w 42"/>
                <a:gd name="T3" fmla="*/ 58 h 65"/>
                <a:gd name="T4" fmla="*/ 7 w 42"/>
                <a:gd name="T5" fmla="*/ 4 h 65"/>
                <a:gd name="T6" fmla="*/ 4 w 42"/>
                <a:gd name="T7" fmla="*/ 0 h 65"/>
                <a:gd name="T8" fmla="*/ 0 w 42"/>
                <a:gd name="T9" fmla="*/ 4 h 65"/>
                <a:gd name="T10" fmla="*/ 0 w 42"/>
                <a:gd name="T11" fmla="*/ 62 h 65"/>
                <a:gd name="T12" fmla="*/ 4 w 42"/>
                <a:gd name="T13" fmla="*/ 65 h 65"/>
                <a:gd name="T14" fmla="*/ 38 w 42"/>
                <a:gd name="T15" fmla="*/ 65 h 65"/>
                <a:gd name="T16" fmla="*/ 42 w 42"/>
                <a:gd name="T17" fmla="*/ 62 h 65"/>
                <a:gd name="T18" fmla="*/ 38 w 42"/>
                <a:gd name="T19"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65">
                  <a:moveTo>
                    <a:pt x="38" y="58"/>
                  </a:moveTo>
                  <a:cubicBezTo>
                    <a:pt x="7" y="58"/>
                    <a:pt x="7" y="58"/>
                    <a:pt x="7" y="58"/>
                  </a:cubicBezTo>
                  <a:cubicBezTo>
                    <a:pt x="7" y="4"/>
                    <a:pt x="7" y="4"/>
                    <a:pt x="7" y="4"/>
                  </a:cubicBezTo>
                  <a:cubicBezTo>
                    <a:pt x="7" y="2"/>
                    <a:pt x="6" y="0"/>
                    <a:pt x="4" y="0"/>
                  </a:cubicBezTo>
                  <a:cubicBezTo>
                    <a:pt x="2" y="0"/>
                    <a:pt x="0" y="2"/>
                    <a:pt x="0" y="4"/>
                  </a:cubicBezTo>
                  <a:cubicBezTo>
                    <a:pt x="0" y="62"/>
                    <a:pt x="0" y="62"/>
                    <a:pt x="0" y="62"/>
                  </a:cubicBezTo>
                  <a:cubicBezTo>
                    <a:pt x="0" y="63"/>
                    <a:pt x="2" y="65"/>
                    <a:pt x="4" y="65"/>
                  </a:cubicBezTo>
                  <a:cubicBezTo>
                    <a:pt x="38" y="65"/>
                    <a:pt x="38" y="65"/>
                    <a:pt x="38" y="65"/>
                  </a:cubicBezTo>
                  <a:cubicBezTo>
                    <a:pt x="40" y="65"/>
                    <a:pt x="42" y="64"/>
                    <a:pt x="42" y="62"/>
                  </a:cubicBezTo>
                  <a:cubicBezTo>
                    <a:pt x="42" y="60"/>
                    <a:pt x="40" y="58"/>
                    <a:pt x="3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58" name="Group 57">
            <a:extLst>
              <a:ext uri="{FF2B5EF4-FFF2-40B4-BE49-F238E27FC236}">
                <a16:creationId xmlns:a16="http://schemas.microsoft.com/office/drawing/2014/main" id="{F5909B5F-2667-B94D-9419-2609F80F6F25}"/>
              </a:ext>
              <a:ext uri="{C183D7F6-B498-43B3-948B-1728B52AA6E4}">
                <adec:decorative xmlns:adec="http://schemas.microsoft.com/office/drawing/2017/decorative" val="1"/>
              </a:ext>
            </a:extLst>
          </p:cNvPr>
          <p:cNvGrpSpPr>
            <a:grpSpLocks noChangeAspect="1"/>
          </p:cNvGrpSpPr>
          <p:nvPr/>
        </p:nvGrpSpPr>
        <p:grpSpPr>
          <a:xfrm>
            <a:off x="3346498" y="1670798"/>
            <a:ext cx="323283" cy="323283"/>
            <a:chOff x="2874963" y="4389438"/>
            <a:chExt cx="539750" cy="539750"/>
          </a:xfrm>
          <a:solidFill>
            <a:srgbClr val="7F0D82"/>
          </a:solidFill>
        </p:grpSpPr>
        <p:sp>
          <p:nvSpPr>
            <p:cNvPr id="59" name="Freeform 115">
              <a:extLst>
                <a:ext uri="{FF2B5EF4-FFF2-40B4-BE49-F238E27FC236}">
                  <a16:creationId xmlns:a16="http://schemas.microsoft.com/office/drawing/2014/main" id="{674DC21B-4F42-EAAA-21DF-78F998C4EFE6}"/>
                </a:ext>
              </a:extLst>
            </p:cNvPr>
            <p:cNvSpPr>
              <a:spLocks/>
            </p:cNvSpPr>
            <p:nvPr/>
          </p:nvSpPr>
          <p:spPr bwMode="auto">
            <a:xfrm>
              <a:off x="2874963" y="4389438"/>
              <a:ext cx="539750" cy="539750"/>
            </a:xfrm>
            <a:custGeom>
              <a:avLst/>
              <a:gdLst>
                <a:gd name="T0" fmla="*/ 166 w 169"/>
                <a:gd name="T1" fmla="*/ 58 h 169"/>
                <a:gd name="T2" fmla="*/ 162 w 169"/>
                <a:gd name="T3" fmla="*/ 61 h 169"/>
                <a:gd name="T4" fmla="*/ 162 w 169"/>
                <a:gd name="T5" fmla="*/ 146 h 169"/>
                <a:gd name="T6" fmla="*/ 147 w 169"/>
                <a:gd name="T7" fmla="*/ 162 h 169"/>
                <a:gd name="T8" fmla="*/ 23 w 169"/>
                <a:gd name="T9" fmla="*/ 162 h 169"/>
                <a:gd name="T10" fmla="*/ 7 w 169"/>
                <a:gd name="T11" fmla="*/ 146 h 169"/>
                <a:gd name="T12" fmla="*/ 7 w 169"/>
                <a:gd name="T13" fmla="*/ 23 h 169"/>
                <a:gd name="T14" fmla="*/ 23 w 169"/>
                <a:gd name="T15" fmla="*/ 7 h 169"/>
                <a:gd name="T16" fmla="*/ 108 w 169"/>
                <a:gd name="T17" fmla="*/ 7 h 169"/>
                <a:gd name="T18" fmla="*/ 111 w 169"/>
                <a:gd name="T19" fmla="*/ 3 h 169"/>
                <a:gd name="T20" fmla="*/ 108 w 169"/>
                <a:gd name="T21" fmla="*/ 0 h 169"/>
                <a:gd name="T22" fmla="*/ 23 w 169"/>
                <a:gd name="T23" fmla="*/ 0 h 169"/>
                <a:gd name="T24" fmla="*/ 0 w 169"/>
                <a:gd name="T25" fmla="*/ 23 h 169"/>
                <a:gd name="T26" fmla="*/ 0 w 169"/>
                <a:gd name="T27" fmla="*/ 146 h 169"/>
                <a:gd name="T28" fmla="*/ 23 w 169"/>
                <a:gd name="T29" fmla="*/ 169 h 169"/>
                <a:gd name="T30" fmla="*/ 147 w 169"/>
                <a:gd name="T31" fmla="*/ 169 h 169"/>
                <a:gd name="T32" fmla="*/ 169 w 169"/>
                <a:gd name="T33" fmla="*/ 146 h 169"/>
                <a:gd name="T34" fmla="*/ 169 w 169"/>
                <a:gd name="T35" fmla="*/ 61 h 169"/>
                <a:gd name="T36" fmla="*/ 166 w 169"/>
                <a:gd name="T37" fmla="*/ 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69">
                  <a:moveTo>
                    <a:pt x="166" y="58"/>
                  </a:moveTo>
                  <a:cubicBezTo>
                    <a:pt x="164" y="58"/>
                    <a:pt x="162" y="59"/>
                    <a:pt x="162" y="61"/>
                  </a:cubicBezTo>
                  <a:cubicBezTo>
                    <a:pt x="162" y="146"/>
                    <a:pt x="162" y="146"/>
                    <a:pt x="162" y="146"/>
                  </a:cubicBezTo>
                  <a:cubicBezTo>
                    <a:pt x="162" y="155"/>
                    <a:pt x="155" y="162"/>
                    <a:pt x="147" y="162"/>
                  </a:cubicBezTo>
                  <a:cubicBezTo>
                    <a:pt x="23" y="162"/>
                    <a:pt x="23" y="162"/>
                    <a:pt x="23" y="162"/>
                  </a:cubicBezTo>
                  <a:cubicBezTo>
                    <a:pt x="14" y="162"/>
                    <a:pt x="7" y="155"/>
                    <a:pt x="7" y="146"/>
                  </a:cubicBezTo>
                  <a:cubicBezTo>
                    <a:pt x="7" y="23"/>
                    <a:pt x="7" y="23"/>
                    <a:pt x="7" y="23"/>
                  </a:cubicBezTo>
                  <a:cubicBezTo>
                    <a:pt x="7" y="14"/>
                    <a:pt x="14" y="7"/>
                    <a:pt x="23" y="7"/>
                  </a:cubicBezTo>
                  <a:cubicBezTo>
                    <a:pt x="108" y="7"/>
                    <a:pt x="108" y="7"/>
                    <a:pt x="108" y="7"/>
                  </a:cubicBezTo>
                  <a:cubicBezTo>
                    <a:pt x="110" y="7"/>
                    <a:pt x="111" y="5"/>
                    <a:pt x="111" y="3"/>
                  </a:cubicBezTo>
                  <a:cubicBezTo>
                    <a:pt x="111" y="1"/>
                    <a:pt x="110" y="0"/>
                    <a:pt x="108" y="0"/>
                  </a:cubicBezTo>
                  <a:cubicBezTo>
                    <a:pt x="23" y="0"/>
                    <a:pt x="23" y="0"/>
                    <a:pt x="23" y="0"/>
                  </a:cubicBezTo>
                  <a:cubicBezTo>
                    <a:pt x="10" y="0"/>
                    <a:pt x="0" y="10"/>
                    <a:pt x="0" y="23"/>
                  </a:cubicBezTo>
                  <a:cubicBezTo>
                    <a:pt x="0" y="146"/>
                    <a:pt x="0" y="146"/>
                    <a:pt x="0" y="146"/>
                  </a:cubicBezTo>
                  <a:cubicBezTo>
                    <a:pt x="0" y="159"/>
                    <a:pt x="10" y="169"/>
                    <a:pt x="23" y="169"/>
                  </a:cubicBezTo>
                  <a:cubicBezTo>
                    <a:pt x="147" y="169"/>
                    <a:pt x="147" y="169"/>
                    <a:pt x="147" y="169"/>
                  </a:cubicBezTo>
                  <a:cubicBezTo>
                    <a:pt x="159" y="169"/>
                    <a:pt x="169" y="159"/>
                    <a:pt x="169" y="146"/>
                  </a:cubicBezTo>
                  <a:cubicBezTo>
                    <a:pt x="169" y="61"/>
                    <a:pt x="169" y="61"/>
                    <a:pt x="169" y="61"/>
                  </a:cubicBezTo>
                  <a:cubicBezTo>
                    <a:pt x="169" y="59"/>
                    <a:pt x="168" y="58"/>
                    <a:pt x="166"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3" name="Freeform 116">
              <a:extLst>
                <a:ext uri="{FF2B5EF4-FFF2-40B4-BE49-F238E27FC236}">
                  <a16:creationId xmlns:a16="http://schemas.microsoft.com/office/drawing/2014/main" id="{83374C69-92E6-4C26-ECC4-DBDDD716CDC0}"/>
                </a:ext>
              </a:extLst>
            </p:cNvPr>
            <p:cNvSpPr>
              <a:spLocks noEditPoints="1"/>
            </p:cNvSpPr>
            <p:nvPr/>
          </p:nvSpPr>
          <p:spPr bwMode="auto">
            <a:xfrm>
              <a:off x="3011488" y="4389438"/>
              <a:ext cx="403225" cy="406400"/>
            </a:xfrm>
            <a:custGeom>
              <a:avLst/>
              <a:gdLst>
                <a:gd name="T0" fmla="*/ 32 w 126"/>
                <a:gd name="T1" fmla="*/ 121 h 127"/>
                <a:gd name="T2" fmla="*/ 121 w 126"/>
                <a:gd name="T3" fmla="*/ 32 h 127"/>
                <a:gd name="T4" fmla="*/ 126 w 126"/>
                <a:gd name="T5" fmla="*/ 19 h 127"/>
                <a:gd name="T6" fmla="*/ 107 w 126"/>
                <a:gd name="T7" fmla="*/ 0 h 127"/>
                <a:gd name="T8" fmla="*/ 94 w 126"/>
                <a:gd name="T9" fmla="*/ 5 h 127"/>
                <a:gd name="T10" fmla="*/ 5 w 126"/>
                <a:gd name="T11" fmla="*/ 94 h 127"/>
                <a:gd name="T12" fmla="*/ 0 w 126"/>
                <a:gd name="T13" fmla="*/ 127 h 127"/>
                <a:gd name="T14" fmla="*/ 32 w 126"/>
                <a:gd name="T15" fmla="*/ 121 h 127"/>
                <a:gd name="T16" fmla="*/ 99 w 126"/>
                <a:gd name="T17" fmla="*/ 10 h 127"/>
                <a:gd name="T18" fmla="*/ 107 w 126"/>
                <a:gd name="T19" fmla="*/ 7 h 127"/>
                <a:gd name="T20" fmla="*/ 119 w 126"/>
                <a:gd name="T21" fmla="*/ 19 h 127"/>
                <a:gd name="T22" fmla="*/ 116 w 126"/>
                <a:gd name="T23" fmla="*/ 27 h 127"/>
                <a:gd name="T24" fmla="*/ 111 w 126"/>
                <a:gd name="T25" fmla="*/ 33 h 127"/>
                <a:gd name="T26" fmla="*/ 110 w 126"/>
                <a:gd name="T27" fmla="*/ 32 h 127"/>
                <a:gd name="T28" fmla="*/ 94 w 126"/>
                <a:gd name="T29" fmla="*/ 16 h 127"/>
                <a:gd name="T30" fmla="*/ 99 w 126"/>
                <a:gd name="T31" fmla="*/ 10 h 127"/>
                <a:gd name="T32" fmla="*/ 17 w 126"/>
                <a:gd name="T33" fmla="*/ 92 h 127"/>
                <a:gd name="T34" fmla="*/ 89 w 126"/>
                <a:gd name="T35" fmla="*/ 20 h 127"/>
                <a:gd name="T36" fmla="*/ 89 w 126"/>
                <a:gd name="T37" fmla="*/ 21 h 127"/>
                <a:gd name="T38" fmla="*/ 106 w 126"/>
                <a:gd name="T39" fmla="*/ 37 h 127"/>
                <a:gd name="T40" fmla="*/ 105 w 126"/>
                <a:gd name="T41" fmla="*/ 38 h 127"/>
                <a:gd name="T42" fmla="*/ 34 w 126"/>
                <a:gd name="T43" fmla="*/ 110 h 127"/>
                <a:gd name="T44" fmla="*/ 34 w 126"/>
                <a:gd name="T45" fmla="*/ 93 h 127"/>
                <a:gd name="T46" fmla="*/ 17 w 126"/>
                <a:gd name="T47" fmla="*/ 93 h 127"/>
                <a:gd name="T48" fmla="*/ 17 w 126"/>
                <a:gd name="T49" fmla="*/ 92 h 127"/>
                <a:gd name="T50" fmla="*/ 11 w 126"/>
                <a:gd name="T51" fmla="*/ 100 h 127"/>
                <a:gd name="T52" fmla="*/ 27 w 126"/>
                <a:gd name="T53" fmla="*/ 100 h 127"/>
                <a:gd name="T54" fmla="*/ 27 w 126"/>
                <a:gd name="T55" fmla="*/ 115 h 127"/>
                <a:gd name="T56" fmla="*/ 26 w 126"/>
                <a:gd name="T57" fmla="*/ 115 h 127"/>
                <a:gd name="T58" fmla="*/ 8 w 126"/>
                <a:gd name="T59" fmla="*/ 118 h 127"/>
                <a:gd name="T60" fmla="*/ 11 w 126"/>
                <a:gd name="T61" fmla="*/ 10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27">
                  <a:moveTo>
                    <a:pt x="32" y="121"/>
                  </a:moveTo>
                  <a:cubicBezTo>
                    <a:pt x="121" y="32"/>
                    <a:pt x="121" y="32"/>
                    <a:pt x="121" y="32"/>
                  </a:cubicBezTo>
                  <a:cubicBezTo>
                    <a:pt x="124" y="29"/>
                    <a:pt x="126" y="24"/>
                    <a:pt x="126" y="19"/>
                  </a:cubicBezTo>
                  <a:cubicBezTo>
                    <a:pt x="126" y="8"/>
                    <a:pt x="118" y="0"/>
                    <a:pt x="107" y="0"/>
                  </a:cubicBezTo>
                  <a:cubicBezTo>
                    <a:pt x="102" y="0"/>
                    <a:pt x="98" y="2"/>
                    <a:pt x="94" y="5"/>
                  </a:cubicBezTo>
                  <a:cubicBezTo>
                    <a:pt x="5" y="94"/>
                    <a:pt x="5" y="94"/>
                    <a:pt x="5" y="94"/>
                  </a:cubicBezTo>
                  <a:cubicBezTo>
                    <a:pt x="0" y="127"/>
                    <a:pt x="0" y="127"/>
                    <a:pt x="0" y="127"/>
                  </a:cubicBezTo>
                  <a:lnTo>
                    <a:pt x="32" y="121"/>
                  </a:lnTo>
                  <a:close/>
                  <a:moveTo>
                    <a:pt x="99" y="10"/>
                  </a:moveTo>
                  <a:cubicBezTo>
                    <a:pt x="101" y="8"/>
                    <a:pt x="104" y="7"/>
                    <a:pt x="107" y="7"/>
                  </a:cubicBezTo>
                  <a:cubicBezTo>
                    <a:pt x="114" y="7"/>
                    <a:pt x="119" y="12"/>
                    <a:pt x="119" y="19"/>
                  </a:cubicBezTo>
                  <a:cubicBezTo>
                    <a:pt x="119" y="22"/>
                    <a:pt x="118" y="25"/>
                    <a:pt x="116" y="27"/>
                  </a:cubicBezTo>
                  <a:cubicBezTo>
                    <a:pt x="111" y="33"/>
                    <a:pt x="111" y="33"/>
                    <a:pt x="111" y="33"/>
                  </a:cubicBezTo>
                  <a:cubicBezTo>
                    <a:pt x="110" y="32"/>
                    <a:pt x="110" y="32"/>
                    <a:pt x="110" y="32"/>
                  </a:cubicBezTo>
                  <a:cubicBezTo>
                    <a:pt x="94" y="16"/>
                    <a:pt x="94" y="16"/>
                    <a:pt x="94" y="16"/>
                  </a:cubicBezTo>
                  <a:lnTo>
                    <a:pt x="99" y="10"/>
                  </a:lnTo>
                  <a:close/>
                  <a:moveTo>
                    <a:pt x="17" y="92"/>
                  </a:moveTo>
                  <a:cubicBezTo>
                    <a:pt x="89" y="20"/>
                    <a:pt x="89" y="20"/>
                    <a:pt x="89" y="20"/>
                  </a:cubicBezTo>
                  <a:cubicBezTo>
                    <a:pt x="89" y="21"/>
                    <a:pt x="89" y="21"/>
                    <a:pt x="89" y="21"/>
                  </a:cubicBezTo>
                  <a:cubicBezTo>
                    <a:pt x="106" y="37"/>
                    <a:pt x="106" y="37"/>
                    <a:pt x="106" y="37"/>
                  </a:cubicBezTo>
                  <a:cubicBezTo>
                    <a:pt x="105" y="38"/>
                    <a:pt x="105" y="38"/>
                    <a:pt x="105" y="38"/>
                  </a:cubicBezTo>
                  <a:cubicBezTo>
                    <a:pt x="34" y="110"/>
                    <a:pt x="34" y="110"/>
                    <a:pt x="34" y="110"/>
                  </a:cubicBezTo>
                  <a:cubicBezTo>
                    <a:pt x="34" y="93"/>
                    <a:pt x="34" y="93"/>
                    <a:pt x="34" y="93"/>
                  </a:cubicBezTo>
                  <a:cubicBezTo>
                    <a:pt x="17" y="93"/>
                    <a:pt x="17" y="93"/>
                    <a:pt x="17" y="93"/>
                  </a:cubicBezTo>
                  <a:lnTo>
                    <a:pt x="17" y="92"/>
                  </a:lnTo>
                  <a:close/>
                  <a:moveTo>
                    <a:pt x="11" y="100"/>
                  </a:moveTo>
                  <a:cubicBezTo>
                    <a:pt x="27" y="100"/>
                    <a:pt x="27" y="100"/>
                    <a:pt x="27" y="100"/>
                  </a:cubicBezTo>
                  <a:cubicBezTo>
                    <a:pt x="27" y="115"/>
                    <a:pt x="27" y="115"/>
                    <a:pt x="27" y="115"/>
                  </a:cubicBezTo>
                  <a:cubicBezTo>
                    <a:pt x="26" y="115"/>
                    <a:pt x="26" y="115"/>
                    <a:pt x="26" y="115"/>
                  </a:cubicBezTo>
                  <a:cubicBezTo>
                    <a:pt x="8" y="118"/>
                    <a:pt x="8" y="118"/>
                    <a:pt x="8" y="118"/>
                  </a:cubicBezTo>
                  <a:lnTo>
                    <a:pt x="1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72" name="Group 71">
            <a:extLst>
              <a:ext uri="{FF2B5EF4-FFF2-40B4-BE49-F238E27FC236}">
                <a16:creationId xmlns:a16="http://schemas.microsoft.com/office/drawing/2014/main" id="{42C52F9A-A056-A205-5636-54A5B69A260A}"/>
              </a:ext>
              <a:ext uri="{C183D7F6-B498-43B3-948B-1728B52AA6E4}">
                <adec:decorative xmlns:adec="http://schemas.microsoft.com/office/drawing/2017/decorative" val="1"/>
              </a:ext>
            </a:extLst>
          </p:cNvPr>
          <p:cNvGrpSpPr/>
          <p:nvPr/>
        </p:nvGrpSpPr>
        <p:grpSpPr>
          <a:xfrm>
            <a:off x="5013508" y="3458160"/>
            <a:ext cx="479761" cy="460447"/>
            <a:chOff x="4588751" y="3189702"/>
            <a:chExt cx="444500" cy="426606"/>
          </a:xfrm>
        </p:grpSpPr>
        <p:sp>
          <p:nvSpPr>
            <p:cNvPr id="74" name="Rectangle: Diagonal Corners Rounded 73">
              <a:extLst>
                <a:ext uri="{FF2B5EF4-FFF2-40B4-BE49-F238E27FC236}">
                  <a16:creationId xmlns:a16="http://schemas.microsoft.com/office/drawing/2014/main" id="{6696866D-821E-4CCC-1EAA-572613D7720D}"/>
                </a:ext>
              </a:extLst>
            </p:cNvPr>
            <p:cNvSpPr/>
            <p:nvPr/>
          </p:nvSpPr>
          <p:spPr>
            <a:xfrm>
              <a:off x="4588751" y="3189702"/>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grpSp>
          <p:nvGrpSpPr>
            <p:cNvPr id="75" name="Group 74">
              <a:extLst>
                <a:ext uri="{FF2B5EF4-FFF2-40B4-BE49-F238E27FC236}">
                  <a16:creationId xmlns:a16="http://schemas.microsoft.com/office/drawing/2014/main" id="{EC0FAD6F-3146-16CB-5E54-9B2319F1596F}"/>
                </a:ext>
              </a:extLst>
            </p:cNvPr>
            <p:cNvGrpSpPr>
              <a:grpSpLocks noChangeAspect="1"/>
            </p:cNvGrpSpPr>
            <p:nvPr/>
          </p:nvGrpSpPr>
          <p:grpSpPr>
            <a:xfrm>
              <a:off x="4664448" y="3256452"/>
              <a:ext cx="293107" cy="293107"/>
              <a:chOff x="6161088" y="3078163"/>
              <a:chExt cx="536575" cy="536575"/>
            </a:xfrm>
            <a:solidFill>
              <a:schemeClr val="bg1"/>
            </a:solidFill>
          </p:grpSpPr>
          <p:sp>
            <p:nvSpPr>
              <p:cNvPr id="76" name="Freeform 13">
                <a:extLst>
                  <a:ext uri="{FF2B5EF4-FFF2-40B4-BE49-F238E27FC236}">
                    <a16:creationId xmlns:a16="http://schemas.microsoft.com/office/drawing/2014/main" id="{00394BFC-3FA5-4CAB-6B53-913276D0AFA5}"/>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182"/>
              </a:p>
            </p:txBody>
          </p:sp>
          <p:sp>
            <p:nvSpPr>
              <p:cNvPr id="77" name="Freeform 14">
                <a:extLst>
                  <a:ext uri="{FF2B5EF4-FFF2-40B4-BE49-F238E27FC236}">
                    <a16:creationId xmlns:a16="http://schemas.microsoft.com/office/drawing/2014/main" id="{63BFD23A-3D1F-46FF-58D4-41A6103A6A67}"/>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182"/>
              </a:p>
            </p:txBody>
          </p:sp>
        </p:grpSp>
      </p:grpSp>
      <p:grpSp>
        <p:nvGrpSpPr>
          <p:cNvPr id="79" name="Group 78">
            <a:extLst>
              <a:ext uri="{FF2B5EF4-FFF2-40B4-BE49-F238E27FC236}">
                <a16:creationId xmlns:a16="http://schemas.microsoft.com/office/drawing/2014/main" id="{27FBD5F7-C1AE-C99F-5D06-495507E0E490}"/>
              </a:ext>
              <a:ext uri="{C183D7F6-B498-43B3-948B-1728B52AA6E4}">
                <adec:decorative xmlns:adec="http://schemas.microsoft.com/office/drawing/2017/decorative" val="1"/>
              </a:ext>
            </a:extLst>
          </p:cNvPr>
          <p:cNvGrpSpPr/>
          <p:nvPr/>
        </p:nvGrpSpPr>
        <p:grpSpPr>
          <a:xfrm>
            <a:off x="5013508" y="6098331"/>
            <a:ext cx="479761" cy="460448"/>
            <a:chOff x="4599631" y="6238645"/>
            <a:chExt cx="444500" cy="426606"/>
          </a:xfrm>
        </p:grpSpPr>
        <p:sp>
          <p:nvSpPr>
            <p:cNvPr id="84" name="Rectangle: Diagonal Corners Rounded 83">
              <a:extLst>
                <a:ext uri="{FF2B5EF4-FFF2-40B4-BE49-F238E27FC236}">
                  <a16:creationId xmlns:a16="http://schemas.microsoft.com/office/drawing/2014/main" id="{8EAF0F9C-42D5-B0A0-CB64-C6CBE4B8B73A}"/>
                </a:ext>
              </a:extLst>
            </p:cNvPr>
            <p:cNvSpPr/>
            <p:nvPr/>
          </p:nvSpPr>
          <p:spPr>
            <a:xfrm>
              <a:off x="4599631" y="6238645"/>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grpSp>
          <p:nvGrpSpPr>
            <p:cNvPr id="85" name="Group 84">
              <a:extLst>
                <a:ext uri="{FF2B5EF4-FFF2-40B4-BE49-F238E27FC236}">
                  <a16:creationId xmlns:a16="http://schemas.microsoft.com/office/drawing/2014/main" id="{AB9B66B8-5C1D-85CB-D74E-B2A108B960A8}"/>
                </a:ext>
              </a:extLst>
            </p:cNvPr>
            <p:cNvGrpSpPr>
              <a:grpSpLocks noChangeAspect="1"/>
            </p:cNvGrpSpPr>
            <p:nvPr/>
          </p:nvGrpSpPr>
          <p:grpSpPr>
            <a:xfrm>
              <a:off x="4675328" y="6305395"/>
              <a:ext cx="293107" cy="293107"/>
              <a:chOff x="5094288" y="3074988"/>
              <a:chExt cx="536575" cy="536575"/>
            </a:xfrm>
            <a:solidFill>
              <a:schemeClr val="bg1"/>
            </a:solidFill>
          </p:grpSpPr>
          <p:sp>
            <p:nvSpPr>
              <p:cNvPr id="86" name="Freeform 15">
                <a:extLst>
                  <a:ext uri="{FF2B5EF4-FFF2-40B4-BE49-F238E27FC236}">
                    <a16:creationId xmlns:a16="http://schemas.microsoft.com/office/drawing/2014/main" id="{E4786D22-B2FF-3C54-6A7A-E71F8371C692}"/>
                  </a:ext>
                </a:extLst>
              </p:cNvPr>
              <p:cNvSpPr>
                <a:spLocks noEditPoints="1"/>
              </p:cNvSpPr>
              <p:nvPr/>
            </p:nvSpPr>
            <p:spPr bwMode="auto">
              <a:xfrm>
                <a:off x="5094288" y="3074988"/>
                <a:ext cx="536575" cy="5365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63 h 170"/>
                  <a:gd name="T12" fmla="*/ 7 w 170"/>
                  <a:gd name="T13" fmla="*/ 85 h 170"/>
                  <a:gd name="T14" fmla="*/ 85 w 170"/>
                  <a:gd name="T15" fmla="*/ 7 h 170"/>
                  <a:gd name="T16" fmla="*/ 163 w 170"/>
                  <a:gd name="T17" fmla="*/ 85 h 170"/>
                  <a:gd name="T18" fmla="*/ 85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5" y="163"/>
                    </a:moveTo>
                    <a:cubicBezTo>
                      <a:pt x="42" y="163"/>
                      <a:pt x="7" y="128"/>
                      <a:pt x="7" y="85"/>
                    </a:cubicBezTo>
                    <a:cubicBezTo>
                      <a:pt x="7" y="42"/>
                      <a:pt x="42" y="7"/>
                      <a:pt x="85" y="7"/>
                    </a:cubicBezTo>
                    <a:cubicBezTo>
                      <a:pt x="128" y="7"/>
                      <a:pt x="163" y="42"/>
                      <a:pt x="163" y="85"/>
                    </a:cubicBezTo>
                    <a:cubicBezTo>
                      <a:pt x="163" y="128"/>
                      <a:pt x="128" y="163"/>
                      <a:pt x="85"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7" name="Freeform 16">
                <a:extLst>
                  <a:ext uri="{FF2B5EF4-FFF2-40B4-BE49-F238E27FC236}">
                    <a16:creationId xmlns:a16="http://schemas.microsoft.com/office/drawing/2014/main" id="{72E96A3D-8F33-CC01-019A-F07FA6EED88D}"/>
                  </a:ext>
                </a:extLst>
              </p:cNvPr>
              <p:cNvSpPr>
                <a:spLocks/>
              </p:cNvSpPr>
              <p:nvPr/>
            </p:nvSpPr>
            <p:spPr bwMode="auto">
              <a:xfrm>
                <a:off x="5257801" y="3238501"/>
                <a:ext cx="209550" cy="209550"/>
              </a:xfrm>
              <a:custGeom>
                <a:avLst/>
                <a:gdLst>
                  <a:gd name="T0" fmla="*/ 65 w 66"/>
                  <a:gd name="T1" fmla="*/ 2 h 66"/>
                  <a:gd name="T2" fmla="*/ 59 w 66"/>
                  <a:gd name="T3" fmla="*/ 2 h 66"/>
                  <a:gd name="T4" fmla="*/ 33 w 66"/>
                  <a:gd name="T5" fmla="*/ 28 h 66"/>
                  <a:gd name="T6" fmla="*/ 7 w 66"/>
                  <a:gd name="T7" fmla="*/ 2 h 66"/>
                  <a:gd name="T8" fmla="*/ 1 w 66"/>
                  <a:gd name="T9" fmla="*/ 2 h 66"/>
                  <a:gd name="T10" fmla="*/ 1 w 66"/>
                  <a:gd name="T11" fmla="*/ 7 h 66"/>
                  <a:gd name="T12" fmla="*/ 28 w 66"/>
                  <a:gd name="T13" fmla="*/ 33 h 66"/>
                  <a:gd name="T14" fmla="*/ 1 w 66"/>
                  <a:gd name="T15" fmla="*/ 60 h 66"/>
                  <a:gd name="T16" fmla="*/ 1 w 66"/>
                  <a:gd name="T17" fmla="*/ 65 h 66"/>
                  <a:gd name="T18" fmla="*/ 4 w 66"/>
                  <a:gd name="T19" fmla="*/ 66 h 66"/>
                  <a:gd name="T20" fmla="*/ 7 w 66"/>
                  <a:gd name="T21" fmla="*/ 65 h 66"/>
                  <a:gd name="T22" fmla="*/ 33 w 66"/>
                  <a:gd name="T23" fmla="*/ 38 h 66"/>
                  <a:gd name="T24" fmla="*/ 59 w 66"/>
                  <a:gd name="T25" fmla="*/ 65 h 66"/>
                  <a:gd name="T26" fmla="*/ 62 w 66"/>
                  <a:gd name="T27" fmla="*/ 66 h 66"/>
                  <a:gd name="T28" fmla="*/ 65 w 66"/>
                  <a:gd name="T29" fmla="*/ 65 h 66"/>
                  <a:gd name="T30" fmla="*/ 65 w 66"/>
                  <a:gd name="T31" fmla="*/ 60 h 66"/>
                  <a:gd name="T32" fmla="*/ 38 w 66"/>
                  <a:gd name="T33" fmla="*/ 33 h 66"/>
                  <a:gd name="T34" fmla="*/ 65 w 66"/>
                  <a:gd name="T35" fmla="*/ 7 h 66"/>
                  <a:gd name="T36" fmla="*/ 65 w 66"/>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65" y="2"/>
                    </a:moveTo>
                    <a:cubicBezTo>
                      <a:pt x="63" y="0"/>
                      <a:pt x="61" y="0"/>
                      <a:pt x="59" y="2"/>
                    </a:cubicBezTo>
                    <a:cubicBezTo>
                      <a:pt x="33" y="28"/>
                      <a:pt x="33" y="28"/>
                      <a:pt x="33" y="28"/>
                    </a:cubicBezTo>
                    <a:cubicBezTo>
                      <a:pt x="7" y="2"/>
                      <a:pt x="7" y="2"/>
                      <a:pt x="7" y="2"/>
                    </a:cubicBezTo>
                    <a:cubicBezTo>
                      <a:pt x="5" y="0"/>
                      <a:pt x="3" y="0"/>
                      <a:pt x="1" y="2"/>
                    </a:cubicBezTo>
                    <a:cubicBezTo>
                      <a:pt x="0" y="3"/>
                      <a:pt x="0" y="5"/>
                      <a:pt x="1" y="7"/>
                    </a:cubicBezTo>
                    <a:cubicBezTo>
                      <a:pt x="28" y="33"/>
                      <a:pt x="28" y="33"/>
                      <a:pt x="28" y="33"/>
                    </a:cubicBezTo>
                    <a:cubicBezTo>
                      <a:pt x="1" y="60"/>
                      <a:pt x="1" y="60"/>
                      <a:pt x="1" y="60"/>
                    </a:cubicBezTo>
                    <a:cubicBezTo>
                      <a:pt x="0" y="61"/>
                      <a:pt x="0" y="63"/>
                      <a:pt x="1" y="65"/>
                    </a:cubicBezTo>
                    <a:cubicBezTo>
                      <a:pt x="2" y="65"/>
                      <a:pt x="3" y="66"/>
                      <a:pt x="4" y="66"/>
                    </a:cubicBezTo>
                    <a:cubicBezTo>
                      <a:pt x="5" y="66"/>
                      <a:pt x="6" y="65"/>
                      <a:pt x="7" y="65"/>
                    </a:cubicBezTo>
                    <a:cubicBezTo>
                      <a:pt x="33" y="38"/>
                      <a:pt x="33" y="38"/>
                      <a:pt x="33" y="38"/>
                    </a:cubicBezTo>
                    <a:cubicBezTo>
                      <a:pt x="59" y="65"/>
                      <a:pt x="59" y="65"/>
                      <a:pt x="59" y="65"/>
                    </a:cubicBezTo>
                    <a:cubicBezTo>
                      <a:pt x="60" y="65"/>
                      <a:pt x="61" y="66"/>
                      <a:pt x="62" y="66"/>
                    </a:cubicBezTo>
                    <a:cubicBezTo>
                      <a:pt x="63" y="66"/>
                      <a:pt x="64" y="65"/>
                      <a:pt x="65" y="65"/>
                    </a:cubicBezTo>
                    <a:cubicBezTo>
                      <a:pt x="66" y="63"/>
                      <a:pt x="66" y="61"/>
                      <a:pt x="65" y="60"/>
                    </a:cubicBezTo>
                    <a:cubicBezTo>
                      <a:pt x="38" y="33"/>
                      <a:pt x="38" y="33"/>
                      <a:pt x="38" y="33"/>
                    </a:cubicBezTo>
                    <a:cubicBezTo>
                      <a:pt x="65" y="7"/>
                      <a:pt x="65" y="7"/>
                      <a:pt x="65" y="7"/>
                    </a:cubicBezTo>
                    <a:cubicBezTo>
                      <a:pt x="66" y="5"/>
                      <a:pt x="66" y="3"/>
                      <a:pt x="6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sp>
        <p:nvSpPr>
          <p:cNvPr id="2" name="TextBox 1">
            <a:extLst>
              <a:ext uri="{FF2B5EF4-FFF2-40B4-BE49-F238E27FC236}">
                <a16:creationId xmlns:a16="http://schemas.microsoft.com/office/drawing/2014/main" id="{CB92B816-D0F8-A1FB-2CAB-6B3E80BF6E58}"/>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32</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71239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299807387"/>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47" name="Rectangle 46">
            <a:extLst>
              <a:ext uri="{FF2B5EF4-FFF2-40B4-BE49-F238E27FC236}">
                <a16:creationId xmlns:a16="http://schemas.microsoft.com/office/drawing/2014/main" id="{C6752808-1681-016A-9775-E3E3A0179E9B}"/>
              </a:ext>
              <a:ext uri="{C183D7F6-B498-43B3-948B-1728B52AA6E4}">
                <adec:decorative xmlns:adec="http://schemas.microsoft.com/office/drawing/2017/decorative" val="1"/>
              </a:ext>
            </a:extLst>
          </p:cNvPr>
          <p:cNvSpPr/>
          <p:nvPr/>
        </p:nvSpPr>
        <p:spPr>
          <a:xfrm>
            <a:off x="4840673" y="183789"/>
            <a:ext cx="2719002" cy="99943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467383" y="932538"/>
            <a:ext cx="6624909" cy="2214779"/>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59675" cy="560234"/>
          </a:xfrm>
          <a:prstGeom prst="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0" name="Title 1">
            <a:extLst>
              <a:ext uri="{FF2B5EF4-FFF2-40B4-BE49-F238E27FC236}">
                <a16:creationId xmlns:a16="http://schemas.microsoft.com/office/drawing/2014/main" id="{9BFA1199-6443-A516-6F4B-2E0D54920C9F}"/>
              </a:ext>
            </a:extLst>
          </p:cNvPr>
          <p:cNvSpPr txBox="1">
            <a:spLocks noGrp="1"/>
          </p:cNvSpPr>
          <p:nvPr>
            <p:ph type="title" idx="4294967295"/>
          </p:nvPr>
        </p:nvSpPr>
        <p:spPr>
          <a:xfrm>
            <a:off x="587247" y="280150"/>
            <a:ext cx="6388001" cy="425584"/>
          </a:xfrm>
          <a:prstGeom prst="rect">
            <a:avLst/>
          </a:prstGeom>
          <a:noFill/>
          <a:ln>
            <a:noFill/>
            <a:prstDash/>
          </a:ln>
          <a:effectLst/>
        </p:spPr>
        <p:txBody>
          <a:bodyPr rot="0" spcFirstLastPara="0" vertOverflow="overflow" horzOverflow="overflow" vert="horz" wrap="square" lIns="0" tIns="45142" rIns="0" bIns="45142" numCol="1" spcCol="0" rtlCol="0" fromWordArt="0" anchor="t" anchorCtr="0" forceAA="0" compatLnSpc="1">
            <a:prstTxWarp prst="textNoShape">
              <a:avLst/>
            </a:prstTxWarp>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pPr marL="0" marR="0" lvl="0" indent="0" algn="l" defTabSz="871821" rtl="0" eaLnBrk="1" fontAlgn="auto" latinLnBrk="0" hangingPunct="1">
              <a:lnSpc>
                <a:spcPct val="80000"/>
              </a:lnSpc>
              <a:spcBef>
                <a:spcPct val="0"/>
              </a:spcBef>
              <a:spcAft>
                <a:spcPts val="0"/>
              </a:spcAft>
              <a:buClrTx/>
              <a:buSzTx/>
              <a:buFontTx/>
              <a:buNone/>
              <a:tabLst/>
              <a:defRPr/>
            </a:pPr>
            <a:r>
              <a:rPr kumimoji="0" lang="en-US" sz="1981" b="0" i="0" u="none" strike="noStrike" kern="1200" cap="none" spc="0" normalizeH="0" baseline="0" noProof="0" dirty="0">
                <a:ln>
                  <a:noFill/>
                </a:ln>
                <a:solidFill>
                  <a:schemeClr val="bg1"/>
                </a:solidFill>
                <a:effectLst/>
                <a:uLnTx/>
                <a:uFillTx/>
                <a:latin typeface="Segoe UI Semibold" panose="020B0702040204020203" pitchFamily="34" charset="0"/>
                <a:ea typeface="+mj-ea"/>
                <a:cs typeface="+mj-cs"/>
              </a:rPr>
              <a:t>Stage-specific enquiries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467383" y="1010250"/>
            <a:ext cx="5695292" cy="408112"/>
          </a:xfrm>
          <a:prstGeom prst="rect">
            <a:avLst/>
          </a:prstGeom>
          <a:noFill/>
        </p:spPr>
        <p:txBody>
          <a:bodyPr wrap="square" numCol="1" spcCol="180000">
            <a:noAutofit/>
          </a:bodyPr>
          <a:lstStyle/>
          <a:p>
            <a:pPr>
              <a:spcBef>
                <a:spcPts val="648"/>
              </a:spcBef>
            </a:pPr>
            <a:r>
              <a:rPr lang="en-AU" sz="1800" b="1" dirty="0">
                <a:solidFill>
                  <a:srgbClr val="7F0D82"/>
                </a:solidFill>
                <a:latin typeface="Arial" panose="020B0604020202020204" pitchFamily="34" charset="0"/>
                <a:cs typeface="Arial" panose="020B0604020202020204" pitchFamily="34" charset="0"/>
              </a:rPr>
              <a:t>3. Prepare a good quality application </a:t>
            </a:r>
            <a:r>
              <a:rPr lang="en-AU" sz="1800" dirty="0">
                <a:solidFill>
                  <a:srgbClr val="7F0D82"/>
                </a:solidFill>
                <a:latin typeface="Arial" panose="020B0604020202020204" pitchFamily="34" charset="0"/>
                <a:cs typeface="Arial" panose="020B0604020202020204" pitchFamily="34" charset="0"/>
              </a:rPr>
              <a:t>(continued)</a:t>
            </a:r>
            <a:endParaRPr lang="en-AU" sz="1600" dirty="0">
              <a:solidFill>
                <a:schemeClr val="tx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82B79EF-5CA8-4F99-3945-71F43DD1A338}"/>
              </a:ext>
            </a:extLst>
          </p:cNvPr>
          <p:cNvSpPr txBox="1"/>
          <p:nvPr/>
        </p:nvSpPr>
        <p:spPr>
          <a:xfrm>
            <a:off x="972508" y="1708703"/>
            <a:ext cx="2175923" cy="266676"/>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Enquiry should take ~ 5 mins</a:t>
            </a:r>
          </a:p>
        </p:txBody>
      </p:sp>
      <p:sp>
        <p:nvSpPr>
          <p:cNvPr id="64" name="TextBox 63">
            <a:extLst>
              <a:ext uri="{FF2B5EF4-FFF2-40B4-BE49-F238E27FC236}">
                <a16:creationId xmlns:a16="http://schemas.microsoft.com/office/drawing/2014/main" id="{416FA43C-C742-7607-FCFE-B4E22C47CAB2}"/>
              </a:ext>
            </a:extLst>
          </p:cNvPr>
          <p:cNvSpPr txBox="1"/>
          <p:nvPr/>
        </p:nvSpPr>
        <p:spPr>
          <a:xfrm>
            <a:off x="3727352" y="1708703"/>
            <a:ext cx="3587101" cy="266676"/>
          </a:xfrm>
          <a:prstGeom prst="rect">
            <a:avLst/>
          </a:prstGeom>
          <a:noFill/>
        </p:spPr>
        <p:txBody>
          <a:bodyPr wrap="square" rtlCol="0">
            <a:spAutoFit/>
          </a:bodyPr>
          <a:lstStyle/>
          <a:p>
            <a:r>
              <a:rPr lang="en-AU" sz="1100">
                <a:latin typeface="Arial" panose="020B0604020202020204" pitchFamily="34" charset="0"/>
                <a:cs typeface="Arial" panose="020B0604020202020204" pitchFamily="34" charset="0"/>
              </a:rPr>
              <a:t>Recording advice here can assist an RFI later</a:t>
            </a:r>
            <a:endParaRPr lang="en-US" sz="110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62378D5B-8D1D-29D4-6517-53FF0CBFBA8C}"/>
              </a:ext>
            </a:extLst>
          </p:cNvPr>
          <p:cNvSpPr txBox="1"/>
          <p:nvPr/>
        </p:nvSpPr>
        <p:spPr>
          <a:xfrm>
            <a:off x="467383" y="3419308"/>
            <a:ext cx="3301591" cy="291618"/>
          </a:xfrm>
          <a:prstGeom prst="rect">
            <a:avLst/>
          </a:prstGeom>
          <a:noFill/>
        </p:spPr>
        <p:txBody>
          <a:bodyPr wrap="square">
            <a:spAutoFit/>
          </a:bodyPr>
          <a:lstStyle/>
          <a:p>
            <a:r>
              <a:rPr lang="en-AU" sz="1295" dirty="0">
                <a:solidFill>
                  <a:schemeClr val="accent6"/>
                </a:solidFill>
                <a:latin typeface="Arial" panose="020B0604020202020204" pitchFamily="34" charset="0"/>
                <a:cs typeface="Arial" panose="020B0604020202020204" pitchFamily="34" charset="0"/>
              </a:rPr>
              <a:t>Common enquiries at this stage</a:t>
            </a:r>
            <a:endParaRPr lang="en-US" sz="1295" dirty="0">
              <a:solidFill>
                <a:schemeClr val="accent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0482F88-019C-05F1-3E0E-54DF37C71418}"/>
              </a:ext>
            </a:extLst>
          </p:cNvPr>
          <p:cNvSpPr txBox="1"/>
          <p:nvPr/>
        </p:nvSpPr>
        <p:spPr>
          <a:xfrm>
            <a:off x="467382" y="3813536"/>
            <a:ext cx="4276886" cy="6598126"/>
          </a:xfrm>
          <a:prstGeom prst="rect">
            <a:avLst/>
          </a:prstGeom>
          <a:noFill/>
        </p:spPr>
        <p:txBody>
          <a:bodyPr wrap="square" lIns="98694" tIns="49347" rIns="0" bIns="49347" numCol="1" spcCol="180000" anchor="t">
            <a:noAutofit/>
          </a:bodyPr>
          <a:lstStyle/>
          <a:p>
            <a:pPr>
              <a:spcBef>
                <a:spcPts val="971"/>
              </a:spcBef>
            </a:pPr>
            <a:r>
              <a:rPr lang="en-AU" sz="1400" b="1" dirty="0">
                <a:solidFill>
                  <a:srgbClr val="7F0D82"/>
                </a:solidFill>
                <a:latin typeface="Arial"/>
                <a:cs typeface="Arial"/>
              </a:rPr>
              <a:t>Why is it so important to do this? </a:t>
            </a:r>
            <a:endParaRPr lang="en-US" sz="1400" dirty="0">
              <a:solidFill>
                <a:srgbClr val="7F0D82"/>
              </a:solidFill>
              <a:latin typeface="Segoe UI"/>
              <a:cs typeface="Segoe UI"/>
            </a:endParaRPr>
          </a:p>
          <a:p>
            <a:pPr>
              <a:spcBef>
                <a:spcPts val="971"/>
              </a:spcBef>
            </a:pPr>
            <a:r>
              <a:rPr lang="en-AU" sz="1200" dirty="0">
                <a:latin typeface="Arial"/>
                <a:cs typeface="Arial"/>
              </a:rPr>
              <a:t>“If you lodge good quality information to Council, it will allow us to make an accurate and informed decision on what you would like to do at your property.” </a:t>
            </a:r>
            <a:endParaRPr lang="en-US" sz="1800" dirty="0">
              <a:cs typeface="Segoe UI"/>
            </a:endParaRPr>
          </a:p>
          <a:p>
            <a:pPr>
              <a:spcBef>
                <a:spcPts val="971"/>
              </a:spcBef>
            </a:pPr>
            <a:r>
              <a:rPr lang="en-AU" sz="1200" dirty="0">
                <a:latin typeface="Arial"/>
                <a:cs typeface="Arial"/>
              </a:rPr>
              <a:t>“We are guided by the Planning Act and need to manage all of the planning rules and policy requirements that apply to your property.”</a:t>
            </a:r>
          </a:p>
          <a:p>
            <a:pPr>
              <a:spcBef>
                <a:spcPts val="971"/>
              </a:spcBef>
            </a:pPr>
            <a:r>
              <a:rPr lang="en-AU" sz="1400" b="1" dirty="0">
                <a:solidFill>
                  <a:srgbClr val="7F0D82"/>
                </a:solidFill>
                <a:latin typeface="Arial"/>
                <a:cs typeface="Arial"/>
              </a:rPr>
              <a:t>What I want to do at my property is so minor, why can't I just send you photographs and tell you what I want to do?</a:t>
            </a:r>
            <a:endParaRPr lang="en-AU" sz="1400" dirty="0">
              <a:solidFill>
                <a:srgbClr val="7F0D82"/>
              </a:solidFill>
              <a:latin typeface="Arial"/>
              <a:cs typeface="Arial"/>
            </a:endParaRPr>
          </a:p>
          <a:p>
            <a:pPr>
              <a:spcBef>
                <a:spcPts val="971"/>
              </a:spcBef>
            </a:pPr>
            <a:r>
              <a:rPr lang="en-AU" sz="1200" dirty="0">
                <a:latin typeface="Arial"/>
                <a:cs typeface="Arial"/>
              </a:rPr>
              <a:t>“We need an appropriate amount of detail on plans so that we can make an accurate and informed assessment, and eventually approve it. Plans need to show an appropriate amount of detail and all documents are kept on Council's records to show what has been approved a permit at a property.”</a:t>
            </a:r>
            <a:endParaRPr lang="en-AU" sz="1200" dirty="0">
              <a:solidFill>
                <a:srgbClr val="000000"/>
              </a:solidFill>
              <a:latin typeface="Arial"/>
              <a:cs typeface="Arial"/>
            </a:endParaRPr>
          </a:p>
          <a:p>
            <a:pPr>
              <a:spcBef>
                <a:spcPts val="971"/>
              </a:spcBef>
            </a:pPr>
            <a:r>
              <a:rPr lang="en-AU" sz="1400" b="1" dirty="0">
                <a:solidFill>
                  <a:srgbClr val="7F0D82"/>
                </a:solidFill>
                <a:latin typeface="Arial"/>
                <a:cs typeface="Arial"/>
              </a:rPr>
              <a:t>What I want to do at my property is so minor, why can't you just approve it straight away?</a:t>
            </a:r>
          </a:p>
          <a:p>
            <a:pPr>
              <a:spcBef>
                <a:spcPts val="971"/>
              </a:spcBef>
            </a:pPr>
            <a:r>
              <a:rPr lang="en-AU" sz="1200" dirty="0">
                <a:solidFill>
                  <a:schemeClr val="bg2"/>
                </a:solidFill>
                <a:latin typeface="Arial"/>
                <a:ea typeface="+mn-lt"/>
                <a:cs typeface="+mn-lt"/>
              </a:rPr>
              <a:t>“</a:t>
            </a:r>
            <a:r>
              <a:rPr lang="en-AU" sz="1200" dirty="0">
                <a:latin typeface="Arial"/>
                <a:cs typeface="Arial"/>
              </a:rPr>
              <a:t>The processing time of an application does not necessarily reflect the complexity of it. There are some internal processes that just take time. Every application that a planner is allocated must be processed in an order of when it was received.”</a:t>
            </a:r>
            <a:endParaRPr lang="en-AU" sz="1200" dirty="0">
              <a:ea typeface="+mn-lt"/>
              <a:cs typeface="+mn-lt"/>
            </a:endParaRPr>
          </a:p>
          <a:p>
            <a:pPr>
              <a:spcBef>
                <a:spcPts val="971"/>
              </a:spcBef>
            </a:pPr>
            <a:r>
              <a:rPr lang="en-AU" sz="1200" dirty="0">
                <a:latin typeface="Arial"/>
                <a:cs typeface="Arial"/>
              </a:rPr>
              <a:t>“There are some things which can sound really simple at face value but because of 'competing' rules it takes to make a decision.”</a:t>
            </a:r>
            <a:endParaRPr lang="en-AU" sz="1200" dirty="0">
              <a:solidFill>
                <a:srgbClr val="28BEC6"/>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0899830B-429D-F7B7-54DE-64C50B5C29B6}"/>
              </a:ext>
            </a:extLst>
          </p:cNvPr>
          <p:cNvSpPr txBox="1"/>
          <p:nvPr/>
        </p:nvSpPr>
        <p:spPr>
          <a:xfrm>
            <a:off x="5499205" y="3538898"/>
            <a:ext cx="1593087" cy="291618"/>
          </a:xfrm>
          <a:prstGeom prst="rect">
            <a:avLst/>
          </a:prstGeom>
          <a:noFill/>
        </p:spPr>
        <p:txBody>
          <a:bodyPr wrap="square" rIns="0" rtlCol="0">
            <a:spAutoFit/>
          </a:bodyPr>
          <a:lstStyle/>
          <a:p>
            <a:r>
              <a:rPr lang="en-US" sz="1295" b="1" dirty="0">
                <a:solidFill>
                  <a:srgbClr val="7F0D82"/>
                </a:solidFill>
                <a:latin typeface="Arial" panose="020B0604020202020204" pitchFamily="34" charset="0"/>
                <a:cs typeface="Arial" panose="020B0604020202020204" pitchFamily="34" charset="0"/>
              </a:rPr>
              <a:t>We can help by</a:t>
            </a:r>
          </a:p>
        </p:txBody>
      </p:sp>
      <p:sp>
        <p:nvSpPr>
          <p:cNvPr id="46" name="TextBox 45">
            <a:extLst>
              <a:ext uri="{FF2B5EF4-FFF2-40B4-BE49-F238E27FC236}">
                <a16:creationId xmlns:a16="http://schemas.microsoft.com/office/drawing/2014/main" id="{21298585-B4C2-0FBB-2EDE-A980D40418A4}"/>
              </a:ext>
            </a:extLst>
          </p:cNvPr>
          <p:cNvSpPr txBox="1"/>
          <p:nvPr/>
        </p:nvSpPr>
        <p:spPr>
          <a:xfrm>
            <a:off x="4916368" y="4002144"/>
            <a:ext cx="2214779" cy="2138678"/>
          </a:xfrm>
          <a:prstGeom prst="rect">
            <a:avLst/>
          </a:prstGeom>
          <a:noFill/>
        </p:spPr>
        <p:txBody>
          <a:bodyPr wrap="square" lIns="98694" tIns="49347" rIns="98694" bIns="49347" anchor="t">
            <a:spAutoFit/>
          </a:bodyPr>
          <a:lstStyle/>
          <a:p>
            <a:pPr marL="185046" indent="-185046">
              <a:spcBef>
                <a:spcPts val="324"/>
              </a:spcBef>
              <a:spcAft>
                <a:spcPts val="216"/>
              </a:spcAft>
              <a:buFont typeface="Arial,Sans-Serif" panose="020B0604020202020204" pitchFamily="34" charset="0"/>
              <a:buChar char="•"/>
            </a:pPr>
            <a:r>
              <a:rPr lang="en-AU" sz="1200" dirty="0">
                <a:latin typeface="Arial"/>
                <a:cs typeface="Arial"/>
              </a:rPr>
              <a:t>Direct you to the document prep guide</a:t>
            </a:r>
            <a:endParaRPr lang="en-US" sz="1200" dirty="0">
              <a:latin typeface="Arial"/>
              <a:ea typeface="+mn-lt"/>
              <a:cs typeface="Arial"/>
            </a:endParaRPr>
          </a:p>
          <a:p>
            <a:pPr marL="185046" indent="-185046">
              <a:spcBef>
                <a:spcPts val="324"/>
              </a:spcBef>
              <a:spcAft>
                <a:spcPts val="216"/>
              </a:spcAft>
              <a:buFont typeface="Arial,Sans-Serif" panose="020B0604020202020204" pitchFamily="34" charset="0"/>
              <a:buChar char="•"/>
            </a:pPr>
            <a:r>
              <a:rPr lang="en-AU" sz="1200" dirty="0">
                <a:latin typeface="Arial"/>
                <a:cs typeface="Arial"/>
              </a:rPr>
              <a:t>Explain what might be required on the plans</a:t>
            </a:r>
            <a:endParaRPr lang="en-US" sz="1200" dirty="0">
              <a:ea typeface="+mn-lt"/>
              <a:cs typeface="+mn-lt"/>
            </a:endParaRPr>
          </a:p>
          <a:p>
            <a:pPr marL="185046" indent="-185046">
              <a:spcBef>
                <a:spcPts val="324"/>
              </a:spcBef>
              <a:spcAft>
                <a:spcPts val="216"/>
              </a:spcAft>
              <a:buFont typeface="Arial,Sans-Serif" panose="020B0604020202020204" pitchFamily="34" charset="0"/>
              <a:buChar char="•"/>
            </a:pPr>
            <a:r>
              <a:rPr lang="en-AU" sz="1200" dirty="0">
                <a:latin typeface="Arial"/>
                <a:cs typeface="Arial"/>
              </a:rPr>
              <a:t>Show someone how and why it is important to have all the information</a:t>
            </a:r>
          </a:p>
          <a:p>
            <a:pPr marL="185046" indent="-185046">
              <a:spcBef>
                <a:spcPts val="324"/>
              </a:spcBef>
              <a:spcAft>
                <a:spcPts val="216"/>
              </a:spcAft>
              <a:buFont typeface="Arial,Sans-Serif" panose="020B0604020202020204" pitchFamily="34" charset="0"/>
              <a:buChar char="•"/>
            </a:pPr>
            <a:r>
              <a:rPr lang="en-AU" sz="1200" dirty="0">
                <a:latin typeface="Arial"/>
                <a:cs typeface="Arial"/>
              </a:rPr>
              <a:t>Check to see what could be applied for under the </a:t>
            </a:r>
            <a:r>
              <a:rPr lang="en-AU" sz="1200" dirty="0" err="1">
                <a:latin typeface="Arial"/>
                <a:cs typeface="Arial"/>
              </a:rPr>
              <a:t>VicSmart</a:t>
            </a:r>
            <a:r>
              <a:rPr lang="en-AU" sz="1200" dirty="0">
                <a:latin typeface="Arial"/>
                <a:cs typeface="Arial"/>
              </a:rPr>
              <a:t> process.</a:t>
            </a:r>
          </a:p>
        </p:txBody>
      </p:sp>
      <p:sp>
        <p:nvSpPr>
          <p:cNvPr id="63" name="TextBox 62">
            <a:extLst>
              <a:ext uri="{FF2B5EF4-FFF2-40B4-BE49-F238E27FC236}">
                <a16:creationId xmlns:a16="http://schemas.microsoft.com/office/drawing/2014/main" id="{1966317C-B757-3662-CAEE-47D837A07906}"/>
              </a:ext>
            </a:extLst>
          </p:cNvPr>
          <p:cNvSpPr txBox="1"/>
          <p:nvPr/>
        </p:nvSpPr>
        <p:spPr>
          <a:xfrm>
            <a:off x="5499206" y="6490194"/>
            <a:ext cx="1593087" cy="490904"/>
          </a:xfrm>
          <a:prstGeom prst="rect">
            <a:avLst/>
          </a:prstGeom>
          <a:noFill/>
        </p:spPr>
        <p:txBody>
          <a:bodyPr wrap="square" rtlCol="0">
            <a:spAutoFit/>
          </a:bodyPr>
          <a:lstStyle/>
          <a:p>
            <a:r>
              <a:rPr lang="en-US" sz="1295" b="1" dirty="0">
                <a:solidFill>
                  <a:srgbClr val="7F0D82"/>
                </a:solidFill>
                <a:latin typeface="Arial" panose="020B0604020202020204" pitchFamily="34" charset="0"/>
                <a:cs typeface="Arial" panose="020B0604020202020204" pitchFamily="34" charset="0"/>
              </a:rPr>
              <a:t>We are not</a:t>
            </a:r>
            <a:br>
              <a:rPr lang="en-US" sz="1295" b="1" dirty="0">
                <a:solidFill>
                  <a:srgbClr val="7F0D82"/>
                </a:solidFill>
                <a:latin typeface="Arial" panose="020B0604020202020204" pitchFamily="34" charset="0"/>
                <a:cs typeface="Arial" panose="020B0604020202020204" pitchFamily="34" charset="0"/>
              </a:rPr>
            </a:br>
            <a:r>
              <a:rPr lang="en-US" sz="1295" b="1" dirty="0">
                <a:solidFill>
                  <a:srgbClr val="7F0D82"/>
                </a:solidFill>
                <a:latin typeface="Arial" panose="020B0604020202020204" pitchFamily="34" charset="0"/>
                <a:cs typeface="Arial" panose="020B0604020202020204" pitchFamily="34" charset="0"/>
              </a:rPr>
              <a:t>able to…</a:t>
            </a:r>
          </a:p>
        </p:txBody>
      </p:sp>
      <p:sp>
        <p:nvSpPr>
          <p:cNvPr id="32" name="TextBox 31">
            <a:extLst>
              <a:ext uri="{FF2B5EF4-FFF2-40B4-BE49-F238E27FC236}">
                <a16:creationId xmlns:a16="http://schemas.microsoft.com/office/drawing/2014/main" id="{4491FB12-18F9-CFF6-8428-3D2FE2447C36}"/>
              </a:ext>
              <a:ext uri="{C183D7F6-B498-43B3-948B-1728B52AA6E4}">
                <adec:decorative xmlns:adec="http://schemas.microsoft.com/office/drawing/2017/decorative" val="1"/>
              </a:ext>
            </a:extLst>
          </p:cNvPr>
          <p:cNvSpPr txBox="1"/>
          <p:nvPr/>
        </p:nvSpPr>
        <p:spPr>
          <a:xfrm>
            <a:off x="5054351" y="7115347"/>
            <a:ext cx="2214779" cy="1261087"/>
          </a:xfrm>
          <a:prstGeom prst="rect">
            <a:avLst/>
          </a:prstGeom>
          <a:noFill/>
        </p:spPr>
        <p:txBody>
          <a:bodyPr wrap="square" numCol="1" spcCol="180000">
            <a:noAutofit/>
          </a:bodyPr>
          <a:lstStyle/>
          <a:p>
            <a:pPr marL="185046" lvl="0" indent="-185046">
              <a:spcBef>
                <a:spcPts val="324"/>
              </a:spcBef>
              <a:spcAft>
                <a:spcPts val="216"/>
              </a:spcAft>
              <a:buFont typeface="Arial,Sans-Serif"/>
              <a:buChar char="•"/>
              <a:defRPr/>
            </a:pPr>
            <a:r>
              <a:rPr lang="en-AU" sz="1100" dirty="0">
                <a:cs typeface="Arial"/>
              </a:rPr>
              <a:t>Draw up the plans for you</a:t>
            </a:r>
            <a:endParaRPr lang="en-AU" sz="1100" dirty="0">
              <a:ea typeface="+mn-lt"/>
              <a:cs typeface="Arial"/>
            </a:endParaRPr>
          </a:p>
          <a:p>
            <a:pPr marL="185046" lvl="0" indent="-185046">
              <a:spcBef>
                <a:spcPts val="324"/>
              </a:spcBef>
              <a:spcAft>
                <a:spcPts val="216"/>
              </a:spcAft>
              <a:buFont typeface="Arial,Sans-Serif"/>
              <a:buChar char="•"/>
              <a:defRPr/>
            </a:pPr>
            <a:r>
              <a:rPr lang="en-AU" sz="1100" dirty="0">
                <a:cs typeface="Arial"/>
              </a:rPr>
              <a:t>Provide names of people / companies who can draw up plans for you</a:t>
            </a:r>
            <a:endParaRPr lang="en-AU" sz="1133" dirty="0"/>
          </a:p>
        </p:txBody>
      </p:sp>
      <p:sp>
        <p:nvSpPr>
          <p:cNvPr id="33" name="TextBox 32">
            <a:extLst>
              <a:ext uri="{FF2B5EF4-FFF2-40B4-BE49-F238E27FC236}">
                <a16:creationId xmlns:a16="http://schemas.microsoft.com/office/drawing/2014/main" id="{9969DF36-09E7-BEA9-8259-AEB0EF51341F}"/>
              </a:ext>
              <a:ext uri="{C183D7F6-B498-43B3-948B-1728B52AA6E4}">
                <adec:decorative xmlns:adec="http://schemas.microsoft.com/office/drawing/2017/decorative" val="1"/>
              </a:ext>
            </a:extLst>
          </p:cNvPr>
          <p:cNvSpPr txBox="1"/>
          <p:nvPr/>
        </p:nvSpPr>
        <p:spPr>
          <a:xfrm>
            <a:off x="5440300" y="4504420"/>
            <a:ext cx="2214779" cy="503756"/>
          </a:xfrm>
          <a:prstGeom prst="rect">
            <a:avLst/>
          </a:prstGeom>
          <a:noFill/>
        </p:spPr>
        <p:txBody>
          <a:bodyPr wrap="square" numCol="1" spcCol="180000">
            <a:noAutofit/>
          </a:bodyPr>
          <a:lstStyle/>
          <a:p>
            <a:pPr>
              <a:spcBef>
                <a:spcPts val="1295"/>
              </a:spcBef>
            </a:pPr>
            <a:endParaRPr lang="en-AU" sz="1511">
              <a:solidFill>
                <a:srgbClr val="28BEC6"/>
              </a:solidFill>
              <a:latin typeface="Arial" panose="020B060402020202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id="{3F59212F-3CEB-6149-403B-8C063BBBADB6}"/>
              </a:ext>
              <a:ext uri="{C183D7F6-B498-43B3-948B-1728B52AA6E4}">
                <adec:decorative xmlns:adec="http://schemas.microsoft.com/office/drawing/2017/decorative" val="1"/>
              </a:ext>
            </a:extLst>
          </p:cNvPr>
          <p:cNvCxnSpPr>
            <a:cxnSpLocks/>
          </p:cNvCxnSpPr>
          <p:nvPr/>
        </p:nvCxnSpPr>
        <p:spPr>
          <a:xfrm>
            <a:off x="583950" y="1429256"/>
            <a:ext cx="4235279" cy="0"/>
          </a:xfrm>
          <a:prstGeom prst="line">
            <a:avLst/>
          </a:prstGeom>
          <a:ln>
            <a:solidFill>
              <a:srgbClr val="7F0D82"/>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D17859E5-A801-8C04-BDAD-494EF9471E68}"/>
              </a:ext>
              <a:ext uri="{C183D7F6-B498-43B3-948B-1728B52AA6E4}">
                <adec:decorative xmlns:adec="http://schemas.microsoft.com/office/drawing/2017/decorative" val="1"/>
              </a:ext>
            </a:extLst>
          </p:cNvPr>
          <p:cNvGrpSpPr>
            <a:grpSpLocks noChangeAspect="1"/>
          </p:cNvGrpSpPr>
          <p:nvPr/>
        </p:nvGrpSpPr>
        <p:grpSpPr>
          <a:xfrm>
            <a:off x="583951" y="1670798"/>
            <a:ext cx="342642" cy="341637"/>
            <a:chOff x="8283575" y="3267075"/>
            <a:chExt cx="541338" cy="539750"/>
          </a:xfrm>
          <a:solidFill>
            <a:srgbClr val="7F0D82"/>
          </a:solidFill>
        </p:grpSpPr>
        <p:sp>
          <p:nvSpPr>
            <p:cNvPr id="37" name="Freeform 62">
              <a:extLst>
                <a:ext uri="{FF2B5EF4-FFF2-40B4-BE49-F238E27FC236}">
                  <a16:creationId xmlns:a16="http://schemas.microsoft.com/office/drawing/2014/main" id="{1BC6CC27-ECFF-F5A5-31EC-3172F49043C5}"/>
                </a:ext>
              </a:extLst>
            </p:cNvPr>
            <p:cNvSpPr>
              <a:spLocks noEditPoints="1"/>
            </p:cNvSpPr>
            <p:nvPr/>
          </p:nvSpPr>
          <p:spPr bwMode="auto">
            <a:xfrm>
              <a:off x="8283575" y="3267075"/>
              <a:ext cx="541338" cy="539750"/>
            </a:xfrm>
            <a:custGeom>
              <a:avLst/>
              <a:gdLst>
                <a:gd name="T0" fmla="*/ 85 w 170"/>
                <a:gd name="T1" fmla="*/ 0 h 169"/>
                <a:gd name="T2" fmla="*/ 0 w 170"/>
                <a:gd name="T3" fmla="*/ 85 h 169"/>
                <a:gd name="T4" fmla="*/ 85 w 170"/>
                <a:gd name="T5" fmla="*/ 169 h 169"/>
                <a:gd name="T6" fmla="*/ 170 w 170"/>
                <a:gd name="T7" fmla="*/ 85 h 169"/>
                <a:gd name="T8" fmla="*/ 85 w 170"/>
                <a:gd name="T9" fmla="*/ 0 h 169"/>
                <a:gd name="T10" fmla="*/ 85 w 170"/>
                <a:gd name="T11" fmla="*/ 162 h 169"/>
                <a:gd name="T12" fmla="*/ 7 w 170"/>
                <a:gd name="T13" fmla="*/ 85 h 169"/>
                <a:gd name="T14" fmla="*/ 85 w 170"/>
                <a:gd name="T15" fmla="*/ 7 h 169"/>
                <a:gd name="T16" fmla="*/ 162 w 170"/>
                <a:gd name="T17" fmla="*/ 85 h 169"/>
                <a:gd name="T18" fmla="*/ 85 w 170"/>
                <a:gd name="T19"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69">
                  <a:moveTo>
                    <a:pt x="85" y="0"/>
                  </a:moveTo>
                  <a:cubicBezTo>
                    <a:pt x="38" y="0"/>
                    <a:pt x="0" y="38"/>
                    <a:pt x="0" y="85"/>
                  </a:cubicBezTo>
                  <a:cubicBezTo>
                    <a:pt x="0" y="131"/>
                    <a:pt x="38" y="169"/>
                    <a:pt x="85" y="169"/>
                  </a:cubicBezTo>
                  <a:cubicBezTo>
                    <a:pt x="131" y="169"/>
                    <a:pt x="170" y="131"/>
                    <a:pt x="170" y="85"/>
                  </a:cubicBezTo>
                  <a:cubicBezTo>
                    <a:pt x="170" y="38"/>
                    <a:pt x="131" y="0"/>
                    <a:pt x="85" y="0"/>
                  </a:cubicBezTo>
                  <a:close/>
                  <a:moveTo>
                    <a:pt x="85" y="162"/>
                  </a:moveTo>
                  <a:cubicBezTo>
                    <a:pt x="42" y="162"/>
                    <a:pt x="7" y="127"/>
                    <a:pt x="7" y="85"/>
                  </a:cubicBezTo>
                  <a:cubicBezTo>
                    <a:pt x="7" y="42"/>
                    <a:pt x="42" y="7"/>
                    <a:pt x="85" y="7"/>
                  </a:cubicBezTo>
                  <a:cubicBezTo>
                    <a:pt x="127" y="7"/>
                    <a:pt x="162" y="42"/>
                    <a:pt x="162" y="85"/>
                  </a:cubicBezTo>
                  <a:cubicBezTo>
                    <a:pt x="162" y="127"/>
                    <a:pt x="127"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38" name="Freeform 63">
              <a:extLst>
                <a:ext uri="{FF2B5EF4-FFF2-40B4-BE49-F238E27FC236}">
                  <a16:creationId xmlns:a16="http://schemas.microsoft.com/office/drawing/2014/main" id="{12F13ECD-0384-A10A-9628-1925DA191007}"/>
                </a:ext>
              </a:extLst>
            </p:cNvPr>
            <p:cNvSpPr>
              <a:spLocks/>
            </p:cNvSpPr>
            <p:nvPr/>
          </p:nvSpPr>
          <p:spPr bwMode="auto">
            <a:xfrm>
              <a:off x="8542338" y="3340100"/>
              <a:ext cx="133350" cy="207963"/>
            </a:xfrm>
            <a:custGeom>
              <a:avLst/>
              <a:gdLst>
                <a:gd name="T0" fmla="*/ 38 w 42"/>
                <a:gd name="T1" fmla="*/ 58 h 65"/>
                <a:gd name="T2" fmla="*/ 7 w 42"/>
                <a:gd name="T3" fmla="*/ 58 h 65"/>
                <a:gd name="T4" fmla="*/ 7 w 42"/>
                <a:gd name="T5" fmla="*/ 4 h 65"/>
                <a:gd name="T6" fmla="*/ 4 w 42"/>
                <a:gd name="T7" fmla="*/ 0 h 65"/>
                <a:gd name="T8" fmla="*/ 0 w 42"/>
                <a:gd name="T9" fmla="*/ 4 h 65"/>
                <a:gd name="T10" fmla="*/ 0 w 42"/>
                <a:gd name="T11" fmla="*/ 62 h 65"/>
                <a:gd name="T12" fmla="*/ 4 w 42"/>
                <a:gd name="T13" fmla="*/ 65 h 65"/>
                <a:gd name="T14" fmla="*/ 38 w 42"/>
                <a:gd name="T15" fmla="*/ 65 h 65"/>
                <a:gd name="T16" fmla="*/ 42 w 42"/>
                <a:gd name="T17" fmla="*/ 62 h 65"/>
                <a:gd name="T18" fmla="*/ 38 w 42"/>
                <a:gd name="T19"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65">
                  <a:moveTo>
                    <a:pt x="38" y="58"/>
                  </a:moveTo>
                  <a:cubicBezTo>
                    <a:pt x="7" y="58"/>
                    <a:pt x="7" y="58"/>
                    <a:pt x="7" y="58"/>
                  </a:cubicBezTo>
                  <a:cubicBezTo>
                    <a:pt x="7" y="4"/>
                    <a:pt x="7" y="4"/>
                    <a:pt x="7" y="4"/>
                  </a:cubicBezTo>
                  <a:cubicBezTo>
                    <a:pt x="7" y="2"/>
                    <a:pt x="6" y="0"/>
                    <a:pt x="4" y="0"/>
                  </a:cubicBezTo>
                  <a:cubicBezTo>
                    <a:pt x="2" y="0"/>
                    <a:pt x="0" y="2"/>
                    <a:pt x="0" y="4"/>
                  </a:cubicBezTo>
                  <a:cubicBezTo>
                    <a:pt x="0" y="62"/>
                    <a:pt x="0" y="62"/>
                    <a:pt x="0" y="62"/>
                  </a:cubicBezTo>
                  <a:cubicBezTo>
                    <a:pt x="0" y="63"/>
                    <a:pt x="2" y="65"/>
                    <a:pt x="4" y="65"/>
                  </a:cubicBezTo>
                  <a:cubicBezTo>
                    <a:pt x="38" y="65"/>
                    <a:pt x="38" y="65"/>
                    <a:pt x="38" y="65"/>
                  </a:cubicBezTo>
                  <a:cubicBezTo>
                    <a:pt x="40" y="65"/>
                    <a:pt x="42" y="64"/>
                    <a:pt x="42" y="62"/>
                  </a:cubicBezTo>
                  <a:cubicBezTo>
                    <a:pt x="42" y="60"/>
                    <a:pt x="40" y="58"/>
                    <a:pt x="3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39" name="Group 38">
            <a:extLst>
              <a:ext uri="{FF2B5EF4-FFF2-40B4-BE49-F238E27FC236}">
                <a16:creationId xmlns:a16="http://schemas.microsoft.com/office/drawing/2014/main" id="{0525B7C0-D5FD-BDE9-3C2A-27D01E471BE9}"/>
              </a:ext>
              <a:ext uri="{C183D7F6-B498-43B3-948B-1728B52AA6E4}">
                <adec:decorative xmlns:adec="http://schemas.microsoft.com/office/drawing/2017/decorative" val="1"/>
              </a:ext>
            </a:extLst>
          </p:cNvPr>
          <p:cNvGrpSpPr>
            <a:grpSpLocks noChangeAspect="1"/>
          </p:cNvGrpSpPr>
          <p:nvPr/>
        </p:nvGrpSpPr>
        <p:grpSpPr>
          <a:xfrm>
            <a:off x="3346498" y="1670798"/>
            <a:ext cx="323283" cy="323283"/>
            <a:chOff x="2874963" y="4389438"/>
            <a:chExt cx="539750" cy="539750"/>
          </a:xfrm>
          <a:solidFill>
            <a:srgbClr val="7F0D82"/>
          </a:solidFill>
        </p:grpSpPr>
        <p:sp>
          <p:nvSpPr>
            <p:cNvPr id="40" name="Freeform 115">
              <a:extLst>
                <a:ext uri="{FF2B5EF4-FFF2-40B4-BE49-F238E27FC236}">
                  <a16:creationId xmlns:a16="http://schemas.microsoft.com/office/drawing/2014/main" id="{42A83654-9EB3-6EFB-C51E-F8BE13236C64}"/>
                </a:ext>
              </a:extLst>
            </p:cNvPr>
            <p:cNvSpPr>
              <a:spLocks/>
            </p:cNvSpPr>
            <p:nvPr/>
          </p:nvSpPr>
          <p:spPr bwMode="auto">
            <a:xfrm>
              <a:off x="2874963" y="4389438"/>
              <a:ext cx="539750" cy="539750"/>
            </a:xfrm>
            <a:custGeom>
              <a:avLst/>
              <a:gdLst>
                <a:gd name="T0" fmla="*/ 166 w 169"/>
                <a:gd name="T1" fmla="*/ 58 h 169"/>
                <a:gd name="T2" fmla="*/ 162 w 169"/>
                <a:gd name="T3" fmla="*/ 61 h 169"/>
                <a:gd name="T4" fmla="*/ 162 w 169"/>
                <a:gd name="T5" fmla="*/ 146 h 169"/>
                <a:gd name="T6" fmla="*/ 147 w 169"/>
                <a:gd name="T7" fmla="*/ 162 h 169"/>
                <a:gd name="T8" fmla="*/ 23 w 169"/>
                <a:gd name="T9" fmla="*/ 162 h 169"/>
                <a:gd name="T10" fmla="*/ 7 w 169"/>
                <a:gd name="T11" fmla="*/ 146 h 169"/>
                <a:gd name="T12" fmla="*/ 7 w 169"/>
                <a:gd name="T13" fmla="*/ 23 h 169"/>
                <a:gd name="T14" fmla="*/ 23 w 169"/>
                <a:gd name="T15" fmla="*/ 7 h 169"/>
                <a:gd name="T16" fmla="*/ 108 w 169"/>
                <a:gd name="T17" fmla="*/ 7 h 169"/>
                <a:gd name="T18" fmla="*/ 111 w 169"/>
                <a:gd name="T19" fmla="*/ 3 h 169"/>
                <a:gd name="T20" fmla="*/ 108 w 169"/>
                <a:gd name="T21" fmla="*/ 0 h 169"/>
                <a:gd name="T22" fmla="*/ 23 w 169"/>
                <a:gd name="T23" fmla="*/ 0 h 169"/>
                <a:gd name="T24" fmla="*/ 0 w 169"/>
                <a:gd name="T25" fmla="*/ 23 h 169"/>
                <a:gd name="T26" fmla="*/ 0 w 169"/>
                <a:gd name="T27" fmla="*/ 146 h 169"/>
                <a:gd name="T28" fmla="*/ 23 w 169"/>
                <a:gd name="T29" fmla="*/ 169 h 169"/>
                <a:gd name="T30" fmla="*/ 147 w 169"/>
                <a:gd name="T31" fmla="*/ 169 h 169"/>
                <a:gd name="T32" fmla="*/ 169 w 169"/>
                <a:gd name="T33" fmla="*/ 146 h 169"/>
                <a:gd name="T34" fmla="*/ 169 w 169"/>
                <a:gd name="T35" fmla="*/ 61 h 169"/>
                <a:gd name="T36" fmla="*/ 166 w 169"/>
                <a:gd name="T37" fmla="*/ 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69">
                  <a:moveTo>
                    <a:pt x="166" y="58"/>
                  </a:moveTo>
                  <a:cubicBezTo>
                    <a:pt x="164" y="58"/>
                    <a:pt x="162" y="59"/>
                    <a:pt x="162" y="61"/>
                  </a:cubicBezTo>
                  <a:cubicBezTo>
                    <a:pt x="162" y="146"/>
                    <a:pt x="162" y="146"/>
                    <a:pt x="162" y="146"/>
                  </a:cubicBezTo>
                  <a:cubicBezTo>
                    <a:pt x="162" y="155"/>
                    <a:pt x="155" y="162"/>
                    <a:pt x="147" y="162"/>
                  </a:cubicBezTo>
                  <a:cubicBezTo>
                    <a:pt x="23" y="162"/>
                    <a:pt x="23" y="162"/>
                    <a:pt x="23" y="162"/>
                  </a:cubicBezTo>
                  <a:cubicBezTo>
                    <a:pt x="14" y="162"/>
                    <a:pt x="7" y="155"/>
                    <a:pt x="7" y="146"/>
                  </a:cubicBezTo>
                  <a:cubicBezTo>
                    <a:pt x="7" y="23"/>
                    <a:pt x="7" y="23"/>
                    <a:pt x="7" y="23"/>
                  </a:cubicBezTo>
                  <a:cubicBezTo>
                    <a:pt x="7" y="14"/>
                    <a:pt x="14" y="7"/>
                    <a:pt x="23" y="7"/>
                  </a:cubicBezTo>
                  <a:cubicBezTo>
                    <a:pt x="108" y="7"/>
                    <a:pt x="108" y="7"/>
                    <a:pt x="108" y="7"/>
                  </a:cubicBezTo>
                  <a:cubicBezTo>
                    <a:pt x="110" y="7"/>
                    <a:pt x="111" y="5"/>
                    <a:pt x="111" y="3"/>
                  </a:cubicBezTo>
                  <a:cubicBezTo>
                    <a:pt x="111" y="1"/>
                    <a:pt x="110" y="0"/>
                    <a:pt x="108" y="0"/>
                  </a:cubicBezTo>
                  <a:cubicBezTo>
                    <a:pt x="23" y="0"/>
                    <a:pt x="23" y="0"/>
                    <a:pt x="23" y="0"/>
                  </a:cubicBezTo>
                  <a:cubicBezTo>
                    <a:pt x="10" y="0"/>
                    <a:pt x="0" y="10"/>
                    <a:pt x="0" y="23"/>
                  </a:cubicBezTo>
                  <a:cubicBezTo>
                    <a:pt x="0" y="146"/>
                    <a:pt x="0" y="146"/>
                    <a:pt x="0" y="146"/>
                  </a:cubicBezTo>
                  <a:cubicBezTo>
                    <a:pt x="0" y="159"/>
                    <a:pt x="10" y="169"/>
                    <a:pt x="23" y="169"/>
                  </a:cubicBezTo>
                  <a:cubicBezTo>
                    <a:pt x="147" y="169"/>
                    <a:pt x="147" y="169"/>
                    <a:pt x="147" y="169"/>
                  </a:cubicBezTo>
                  <a:cubicBezTo>
                    <a:pt x="159" y="169"/>
                    <a:pt x="169" y="159"/>
                    <a:pt x="169" y="146"/>
                  </a:cubicBezTo>
                  <a:cubicBezTo>
                    <a:pt x="169" y="61"/>
                    <a:pt x="169" y="61"/>
                    <a:pt x="169" y="61"/>
                  </a:cubicBezTo>
                  <a:cubicBezTo>
                    <a:pt x="169" y="59"/>
                    <a:pt x="168" y="58"/>
                    <a:pt x="166"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1" name="Freeform 116">
              <a:extLst>
                <a:ext uri="{FF2B5EF4-FFF2-40B4-BE49-F238E27FC236}">
                  <a16:creationId xmlns:a16="http://schemas.microsoft.com/office/drawing/2014/main" id="{8FD13019-210B-74C7-AC44-15F04055EB70}"/>
                </a:ext>
              </a:extLst>
            </p:cNvPr>
            <p:cNvSpPr>
              <a:spLocks noEditPoints="1"/>
            </p:cNvSpPr>
            <p:nvPr/>
          </p:nvSpPr>
          <p:spPr bwMode="auto">
            <a:xfrm>
              <a:off x="3011488" y="4389438"/>
              <a:ext cx="403225" cy="406400"/>
            </a:xfrm>
            <a:custGeom>
              <a:avLst/>
              <a:gdLst>
                <a:gd name="T0" fmla="*/ 32 w 126"/>
                <a:gd name="T1" fmla="*/ 121 h 127"/>
                <a:gd name="T2" fmla="*/ 121 w 126"/>
                <a:gd name="T3" fmla="*/ 32 h 127"/>
                <a:gd name="T4" fmla="*/ 126 w 126"/>
                <a:gd name="T5" fmla="*/ 19 h 127"/>
                <a:gd name="T6" fmla="*/ 107 w 126"/>
                <a:gd name="T7" fmla="*/ 0 h 127"/>
                <a:gd name="T8" fmla="*/ 94 w 126"/>
                <a:gd name="T9" fmla="*/ 5 h 127"/>
                <a:gd name="T10" fmla="*/ 5 w 126"/>
                <a:gd name="T11" fmla="*/ 94 h 127"/>
                <a:gd name="T12" fmla="*/ 0 w 126"/>
                <a:gd name="T13" fmla="*/ 127 h 127"/>
                <a:gd name="T14" fmla="*/ 32 w 126"/>
                <a:gd name="T15" fmla="*/ 121 h 127"/>
                <a:gd name="T16" fmla="*/ 99 w 126"/>
                <a:gd name="T17" fmla="*/ 10 h 127"/>
                <a:gd name="T18" fmla="*/ 107 w 126"/>
                <a:gd name="T19" fmla="*/ 7 h 127"/>
                <a:gd name="T20" fmla="*/ 119 w 126"/>
                <a:gd name="T21" fmla="*/ 19 h 127"/>
                <a:gd name="T22" fmla="*/ 116 w 126"/>
                <a:gd name="T23" fmla="*/ 27 h 127"/>
                <a:gd name="T24" fmla="*/ 111 w 126"/>
                <a:gd name="T25" fmla="*/ 33 h 127"/>
                <a:gd name="T26" fmla="*/ 110 w 126"/>
                <a:gd name="T27" fmla="*/ 32 h 127"/>
                <a:gd name="T28" fmla="*/ 94 w 126"/>
                <a:gd name="T29" fmla="*/ 16 h 127"/>
                <a:gd name="T30" fmla="*/ 99 w 126"/>
                <a:gd name="T31" fmla="*/ 10 h 127"/>
                <a:gd name="T32" fmla="*/ 17 w 126"/>
                <a:gd name="T33" fmla="*/ 92 h 127"/>
                <a:gd name="T34" fmla="*/ 89 w 126"/>
                <a:gd name="T35" fmla="*/ 20 h 127"/>
                <a:gd name="T36" fmla="*/ 89 w 126"/>
                <a:gd name="T37" fmla="*/ 21 h 127"/>
                <a:gd name="T38" fmla="*/ 106 w 126"/>
                <a:gd name="T39" fmla="*/ 37 h 127"/>
                <a:gd name="T40" fmla="*/ 105 w 126"/>
                <a:gd name="T41" fmla="*/ 38 h 127"/>
                <a:gd name="T42" fmla="*/ 34 w 126"/>
                <a:gd name="T43" fmla="*/ 110 h 127"/>
                <a:gd name="T44" fmla="*/ 34 w 126"/>
                <a:gd name="T45" fmla="*/ 93 h 127"/>
                <a:gd name="T46" fmla="*/ 17 w 126"/>
                <a:gd name="T47" fmla="*/ 93 h 127"/>
                <a:gd name="T48" fmla="*/ 17 w 126"/>
                <a:gd name="T49" fmla="*/ 92 h 127"/>
                <a:gd name="T50" fmla="*/ 11 w 126"/>
                <a:gd name="T51" fmla="*/ 100 h 127"/>
                <a:gd name="T52" fmla="*/ 27 w 126"/>
                <a:gd name="T53" fmla="*/ 100 h 127"/>
                <a:gd name="T54" fmla="*/ 27 w 126"/>
                <a:gd name="T55" fmla="*/ 115 h 127"/>
                <a:gd name="T56" fmla="*/ 26 w 126"/>
                <a:gd name="T57" fmla="*/ 115 h 127"/>
                <a:gd name="T58" fmla="*/ 8 w 126"/>
                <a:gd name="T59" fmla="*/ 118 h 127"/>
                <a:gd name="T60" fmla="*/ 11 w 126"/>
                <a:gd name="T61" fmla="*/ 10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27">
                  <a:moveTo>
                    <a:pt x="32" y="121"/>
                  </a:moveTo>
                  <a:cubicBezTo>
                    <a:pt x="121" y="32"/>
                    <a:pt x="121" y="32"/>
                    <a:pt x="121" y="32"/>
                  </a:cubicBezTo>
                  <a:cubicBezTo>
                    <a:pt x="124" y="29"/>
                    <a:pt x="126" y="24"/>
                    <a:pt x="126" y="19"/>
                  </a:cubicBezTo>
                  <a:cubicBezTo>
                    <a:pt x="126" y="8"/>
                    <a:pt x="118" y="0"/>
                    <a:pt x="107" y="0"/>
                  </a:cubicBezTo>
                  <a:cubicBezTo>
                    <a:pt x="102" y="0"/>
                    <a:pt x="98" y="2"/>
                    <a:pt x="94" y="5"/>
                  </a:cubicBezTo>
                  <a:cubicBezTo>
                    <a:pt x="5" y="94"/>
                    <a:pt x="5" y="94"/>
                    <a:pt x="5" y="94"/>
                  </a:cubicBezTo>
                  <a:cubicBezTo>
                    <a:pt x="0" y="127"/>
                    <a:pt x="0" y="127"/>
                    <a:pt x="0" y="127"/>
                  </a:cubicBezTo>
                  <a:lnTo>
                    <a:pt x="32" y="121"/>
                  </a:lnTo>
                  <a:close/>
                  <a:moveTo>
                    <a:pt x="99" y="10"/>
                  </a:moveTo>
                  <a:cubicBezTo>
                    <a:pt x="101" y="8"/>
                    <a:pt x="104" y="7"/>
                    <a:pt x="107" y="7"/>
                  </a:cubicBezTo>
                  <a:cubicBezTo>
                    <a:pt x="114" y="7"/>
                    <a:pt x="119" y="12"/>
                    <a:pt x="119" y="19"/>
                  </a:cubicBezTo>
                  <a:cubicBezTo>
                    <a:pt x="119" y="22"/>
                    <a:pt x="118" y="25"/>
                    <a:pt x="116" y="27"/>
                  </a:cubicBezTo>
                  <a:cubicBezTo>
                    <a:pt x="111" y="33"/>
                    <a:pt x="111" y="33"/>
                    <a:pt x="111" y="33"/>
                  </a:cubicBezTo>
                  <a:cubicBezTo>
                    <a:pt x="110" y="32"/>
                    <a:pt x="110" y="32"/>
                    <a:pt x="110" y="32"/>
                  </a:cubicBezTo>
                  <a:cubicBezTo>
                    <a:pt x="94" y="16"/>
                    <a:pt x="94" y="16"/>
                    <a:pt x="94" y="16"/>
                  </a:cubicBezTo>
                  <a:lnTo>
                    <a:pt x="99" y="10"/>
                  </a:lnTo>
                  <a:close/>
                  <a:moveTo>
                    <a:pt x="17" y="92"/>
                  </a:moveTo>
                  <a:cubicBezTo>
                    <a:pt x="89" y="20"/>
                    <a:pt x="89" y="20"/>
                    <a:pt x="89" y="20"/>
                  </a:cubicBezTo>
                  <a:cubicBezTo>
                    <a:pt x="89" y="21"/>
                    <a:pt x="89" y="21"/>
                    <a:pt x="89" y="21"/>
                  </a:cubicBezTo>
                  <a:cubicBezTo>
                    <a:pt x="106" y="37"/>
                    <a:pt x="106" y="37"/>
                    <a:pt x="106" y="37"/>
                  </a:cubicBezTo>
                  <a:cubicBezTo>
                    <a:pt x="105" y="38"/>
                    <a:pt x="105" y="38"/>
                    <a:pt x="105" y="38"/>
                  </a:cubicBezTo>
                  <a:cubicBezTo>
                    <a:pt x="34" y="110"/>
                    <a:pt x="34" y="110"/>
                    <a:pt x="34" y="110"/>
                  </a:cubicBezTo>
                  <a:cubicBezTo>
                    <a:pt x="34" y="93"/>
                    <a:pt x="34" y="93"/>
                    <a:pt x="34" y="93"/>
                  </a:cubicBezTo>
                  <a:cubicBezTo>
                    <a:pt x="17" y="93"/>
                    <a:pt x="17" y="93"/>
                    <a:pt x="17" y="93"/>
                  </a:cubicBezTo>
                  <a:lnTo>
                    <a:pt x="17" y="92"/>
                  </a:lnTo>
                  <a:close/>
                  <a:moveTo>
                    <a:pt x="11" y="100"/>
                  </a:moveTo>
                  <a:cubicBezTo>
                    <a:pt x="27" y="100"/>
                    <a:pt x="27" y="100"/>
                    <a:pt x="27" y="100"/>
                  </a:cubicBezTo>
                  <a:cubicBezTo>
                    <a:pt x="27" y="115"/>
                    <a:pt x="27" y="115"/>
                    <a:pt x="27" y="115"/>
                  </a:cubicBezTo>
                  <a:cubicBezTo>
                    <a:pt x="26" y="115"/>
                    <a:pt x="26" y="115"/>
                    <a:pt x="26" y="115"/>
                  </a:cubicBezTo>
                  <a:cubicBezTo>
                    <a:pt x="8" y="118"/>
                    <a:pt x="8" y="118"/>
                    <a:pt x="8" y="118"/>
                  </a:cubicBezTo>
                  <a:lnTo>
                    <a:pt x="1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44" name="Group 43">
            <a:extLst>
              <a:ext uri="{FF2B5EF4-FFF2-40B4-BE49-F238E27FC236}">
                <a16:creationId xmlns:a16="http://schemas.microsoft.com/office/drawing/2014/main" id="{70BFA71C-DC3B-278D-D9B7-6BB11BA1A914}"/>
              </a:ext>
              <a:ext uri="{C183D7F6-B498-43B3-948B-1728B52AA6E4}">
                <adec:decorative xmlns:adec="http://schemas.microsoft.com/office/drawing/2017/decorative" val="1"/>
              </a:ext>
            </a:extLst>
          </p:cNvPr>
          <p:cNvGrpSpPr/>
          <p:nvPr/>
        </p:nvGrpSpPr>
        <p:grpSpPr>
          <a:xfrm>
            <a:off x="5013508" y="3458160"/>
            <a:ext cx="479761" cy="460447"/>
            <a:chOff x="4588751" y="3189702"/>
            <a:chExt cx="444500" cy="426606"/>
          </a:xfrm>
        </p:grpSpPr>
        <p:sp>
          <p:nvSpPr>
            <p:cNvPr id="51" name="Rectangle: Diagonal Corners Rounded 50">
              <a:extLst>
                <a:ext uri="{FF2B5EF4-FFF2-40B4-BE49-F238E27FC236}">
                  <a16:creationId xmlns:a16="http://schemas.microsoft.com/office/drawing/2014/main" id="{3BCD4A66-3228-A812-3647-71C34A113BDA}"/>
                </a:ext>
              </a:extLst>
            </p:cNvPr>
            <p:cNvSpPr/>
            <p:nvPr/>
          </p:nvSpPr>
          <p:spPr>
            <a:xfrm>
              <a:off x="4588751" y="3189702"/>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solidFill>
                  <a:srgbClr val="7F0D82"/>
                </a:solidFill>
                <a:latin typeface="Arial" panose="020B0604020202020204" pitchFamily="34" charset="0"/>
                <a:cs typeface="Arial" panose="020B0604020202020204" pitchFamily="34" charset="0"/>
              </a:endParaRPr>
            </a:p>
          </p:txBody>
        </p:sp>
        <p:grpSp>
          <p:nvGrpSpPr>
            <p:cNvPr id="55" name="Group 54">
              <a:extLst>
                <a:ext uri="{FF2B5EF4-FFF2-40B4-BE49-F238E27FC236}">
                  <a16:creationId xmlns:a16="http://schemas.microsoft.com/office/drawing/2014/main" id="{C8644A71-CB10-2D1A-9BBA-EBF7EEAA145C}"/>
                </a:ext>
              </a:extLst>
            </p:cNvPr>
            <p:cNvGrpSpPr>
              <a:grpSpLocks noChangeAspect="1"/>
            </p:cNvGrpSpPr>
            <p:nvPr/>
          </p:nvGrpSpPr>
          <p:grpSpPr>
            <a:xfrm>
              <a:off x="4664448" y="3256452"/>
              <a:ext cx="293107" cy="293107"/>
              <a:chOff x="6161088" y="3078163"/>
              <a:chExt cx="536575" cy="536575"/>
            </a:xfrm>
            <a:solidFill>
              <a:schemeClr val="bg1"/>
            </a:solidFill>
          </p:grpSpPr>
          <p:sp>
            <p:nvSpPr>
              <p:cNvPr id="56" name="Freeform 13">
                <a:extLst>
                  <a:ext uri="{FF2B5EF4-FFF2-40B4-BE49-F238E27FC236}">
                    <a16:creationId xmlns:a16="http://schemas.microsoft.com/office/drawing/2014/main" id="{F28FE48A-B201-AD9C-35F5-94703A505BDC}"/>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sp>
            <p:nvSpPr>
              <p:cNvPr id="57" name="Freeform 14">
                <a:extLst>
                  <a:ext uri="{FF2B5EF4-FFF2-40B4-BE49-F238E27FC236}">
                    <a16:creationId xmlns:a16="http://schemas.microsoft.com/office/drawing/2014/main" id="{0047902E-08A8-3894-C6E3-CE782AD53C00}"/>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grpSp>
      </p:grpSp>
      <p:grpSp>
        <p:nvGrpSpPr>
          <p:cNvPr id="59" name="Group 58">
            <a:extLst>
              <a:ext uri="{FF2B5EF4-FFF2-40B4-BE49-F238E27FC236}">
                <a16:creationId xmlns:a16="http://schemas.microsoft.com/office/drawing/2014/main" id="{EBE6FC70-34FF-A95C-D60E-F60268334E9E}"/>
              </a:ext>
              <a:ext uri="{C183D7F6-B498-43B3-948B-1728B52AA6E4}">
                <adec:decorative xmlns:adec="http://schemas.microsoft.com/office/drawing/2017/decorative" val="1"/>
              </a:ext>
            </a:extLst>
          </p:cNvPr>
          <p:cNvGrpSpPr/>
          <p:nvPr/>
        </p:nvGrpSpPr>
        <p:grpSpPr>
          <a:xfrm>
            <a:off x="5013507" y="6509114"/>
            <a:ext cx="479761" cy="460448"/>
            <a:chOff x="4599631" y="6238645"/>
            <a:chExt cx="444500" cy="426606"/>
          </a:xfrm>
        </p:grpSpPr>
        <p:sp>
          <p:nvSpPr>
            <p:cNvPr id="70" name="Rectangle: Diagonal Corners Rounded 69">
              <a:extLst>
                <a:ext uri="{FF2B5EF4-FFF2-40B4-BE49-F238E27FC236}">
                  <a16:creationId xmlns:a16="http://schemas.microsoft.com/office/drawing/2014/main" id="{D1550E4C-2A4F-8686-B05B-4B420F463E19}"/>
                </a:ext>
              </a:extLst>
            </p:cNvPr>
            <p:cNvSpPr/>
            <p:nvPr/>
          </p:nvSpPr>
          <p:spPr>
            <a:xfrm>
              <a:off x="4599631" y="6238645"/>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solidFill>
                  <a:srgbClr val="7F0D82"/>
                </a:solidFill>
                <a:latin typeface="Arial" panose="020B0604020202020204" pitchFamily="34" charset="0"/>
                <a:cs typeface="Arial" panose="020B0604020202020204" pitchFamily="34" charset="0"/>
              </a:endParaRPr>
            </a:p>
          </p:txBody>
        </p:sp>
        <p:grpSp>
          <p:nvGrpSpPr>
            <p:cNvPr id="71" name="Group 70">
              <a:extLst>
                <a:ext uri="{FF2B5EF4-FFF2-40B4-BE49-F238E27FC236}">
                  <a16:creationId xmlns:a16="http://schemas.microsoft.com/office/drawing/2014/main" id="{A243C497-68EC-79DC-7FEE-3FFA29A2355A}"/>
                </a:ext>
              </a:extLst>
            </p:cNvPr>
            <p:cNvGrpSpPr>
              <a:grpSpLocks noChangeAspect="1"/>
            </p:cNvGrpSpPr>
            <p:nvPr/>
          </p:nvGrpSpPr>
          <p:grpSpPr>
            <a:xfrm>
              <a:off x="4675328" y="6305395"/>
              <a:ext cx="293107" cy="293107"/>
              <a:chOff x="5094288" y="3074988"/>
              <a:chExt cx="536575" cy="536575"/>
            </a:xfrm>
            <a:solidFill>
              <a:schemeClr val="bg1"/>
            </a:solidFill>
          </p:grpSpPr>
          <p:sp>
            <p:nvSpPr>
              <p:cNvPr id="72" name="Freeform 15">
                <a:extLst>
                  <a:ext uri="{FF2B5EF4-FFF2-40B4-BE49-F238E27FC236}">
                    <a16:creationId xmlns:a16="http://schemas.microsoft.com/office/drawing/2014/main" id="{9AB4B936-41FA-F2BE-403C-A4386CF9742B}"/>
                  </a:ext>
                </a:extLst>
              </p:cNvPr>
              <p:cNvSpPr>
                <a:spLocks noEditPoints="1"/>
              </p:cNvSpPr>
              <p:nvPr/>
            </p:nvSpPr>
            <p:spPr bwMode="auto">
              <a:xfrm>
                <a:off x="5094288" y="3074988"/>
                <a:ext cx="536575" cy="5365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63 h 170"/>
                  <a:gd name="T12" fmla="*/ 7 w 170"/>
                  <a:gd name="T13" fmla="*/ 85 h 170"/>
                  <a:gd name="T14" fmla="*/ 85 w 170"/>
                  <a:gd name="T15" fmla="*/ 7 h 170"/>
                  <a:gd name="T16" fmla="*/ 163 w 170"/>
                  <a:gd name="T17" fmla="*/ 85 h 170"/>
                  <a:gd name="T18" fmla="*/ 85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5" y="163"/>
                    </a:moveTo>
                    <a:cubicBezTo>
                      <a:pt x="42" y="163"/>
                      <a:pt x="7" y="128"/>
                      <a:pt x="7" y="85"/>
                    </a:cubicBezTo>
                    <a:cubicBezTo>
                      <a:pt x="7" y="42"/>
                      <a:pt x="42" y="7"/>
                      <a:pt x="85" y="7"/>
                    </a:cubicBezTo>
                    <a:cubicBezTo>
                      <a:pt x="128" y="7"/>
                      <a:pt x="163" y="42"/>
                      <a:pt x="163" y="85"/>
                    </a:cubicBezTo>
                    <a:cubicBezTo>
                      <a:pt x="163" y="128"/>
                      <a:pt x="128" y="163"/>
                      <a:pt x="85"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sp>
            <p:nvSpPr>
              <p:cNvPr id="73" name="Freeform 16">
                <a:extLst>
                  <a:ext uri="{FF2B5EF4-FFF2-40B4-BE49-F238E27FC236}">
                    <a16:creationId xmlns:a16="http://schemas.microsoft.com/office/drawing/2014/main" id="{4DB3300B-1ADD-2872-CEE1-69000D5F7448}"/>
                  </a:ext>
                </a:extLst>
              </p:cNvPr>
              <p:cNvSpPr>
                <a:spLocks/>
              </p:cNvSpPr>
              <p:nvPr/>
            </p:nvSpPr>
            <p:spPr bwMode="auto">
              <a:xfrm>
                <a:off x="5257801" y="3238501"/>
                <a:ext cx="209550" cy="209550"/>
              </a:xfrm>
              <a:custGeom>
                <a:avLst/>
                <a:gdLst>
                  <a:gd name="T0" fmla="*/ 65 w 66"/>
                  <a:gd name="T1" fmla="*/ 2 h 66"/>
                  <a:gd name="T2" fmla="*/ 59 w 66"/>
                  <a:gd name="T3" fmla="*/ 2 h 66"/>
                  <a:gd name="T4" fmla="*/ 33 w 66"/>
                  <a:gd name="T5" fmla="*/ 28 h 66"/>
                  <a:gd name="T6" fmla="*/ 7 w 66"/>
                  <a:gd name="T7" fmla="*/ 2 h 66"/>
                  <a:gd name="T8" fmla="*/ 1 w 66"/>
                  <a:gd name="T9" fmla="*/ 2 h 66"/>
                  <a:gd name="T10" fmla="*/ 1 w 66"/>
                  <a:gd name="T11" fmla="*/ 7 h 66"/>
                  <a:gd name="T12" fmla="*/ 28 w 66"/>
                  <a:gd name="T13" fmla="*/ 33 h 66"/>
                  <a:gd name="T14" fmla="*/ 1 w 66"/>
                  <a:gd name="T15" fmla="*/ 60 h 66"/>
                  <a:gd name="T16" fmla="*/ 1 w 66"/>
                  <a:gd name="T17" fmla="*/ 65 h 66"/>
                  <a:gd name="T18" fmla="*/ 4 w 66"/>
                  <a:gd name="T19" fmla="*/ 66 h 66"/>
                  <a:gd name="T20" fmla="*/ 7 w 66"/>
                  <a:gd name="T21" fmla="*/ 65 h 66"/>
                  <a:gd name="T22" fmla="*/ 33 w 66"/>
                  <a:gd name="T23" fmla="*/ 38 h 66"/>
                  <a:gd name="T24" fmla="*/ 59 w 66"/>
                  <a:gd name="T25" fmla="*/ 65 h 66"/>
                  <a:gd name="T26" fmla="*/ 62 w 66"/>
                  <a:gd name="T27" fmla="*/ 66 h 66"/>
                  <a:gd name="T28" fmla="*/ 65 w 66"/>
                  <a:gd name="T29" fmla="*/ 65 h 66"/>
                  <a:gd name="T30" fmla="*/ 65 w 66"/>
                  <a:gd name="T31" fmla="*/ 60 h 66"/>
                  <a:gd name="T32" fmla="*/ 38 w 66"/>
                  <a:gd name="T33" fmla="*/ 33 h 66"/>
                  <a:gd name="T34" fmla="*/ 65 w 66"/>
                  <a:gd name="T35" fmla="*/ 7 h 66"/>
                  <a:gd name="T36" fmla="*/ 65 w 66"/>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65" y="2"/>
                    </a:moveTo>
                    <a:cubicBezTo>
                      <a:pt x="63" y="0"/>
                      <a:pt x="61" y="0"/>
                      <a:pt x="59" y="2"/>
                    </a:cubicBezTo>
                    <a:cubicBezTo>
                      <a:pt x="33" y="28"/>
                      <a:pt x="33" y="28"/>
                      <a:pt x="33" y="28"/>
                    </a:cubicBezTo>
                    <a:cubicBezTo>
                      <a:pt x="7" y="2"/>
                      <a:pt x="7" y="2"/>
                      <a:pt x="7" y="2"/>
                    </a:cubicBezTo>
                    <a:cubicBezTo>
                      <a:pt x="5" y="0"/>
                      <a:pt x="3" y="0"/>
                      <a:pt x="1" y="2"/>
                    </a:cubicBezTo>
                    <a:cubicBezTo>
                      <a:pt x="0" y="3"/>
                      <a:pt x="0" y="5"/>
                      <a:pt x="1" y="7"/>
                    </a:cubicBezTo>
                    <a:cubicBezTo>
                      <a:pt x="28" y="33"/>
                      <a:pt x="28" y="33"/>
                      <a:pt x="28" y="33"/>
                    </a:cubicBezTo>
                    <a:cubicBezTo>
                      <a:pt x="1" y="60"/>
                      <a:pt x="1" y="60"/>
                      <a:pt x="1" y="60"/>
                    </a:cubicBezTo>
                    <a:cubicBezTo>
                      <a:pt x="0" y="61"/>
                      <a:pt x="0" y="63"/>
                      <a:pt x="1" y="65"/>
                    </a:cubicBezTo>
                    <a:cubicBezTo>
                      <a:pt x="2" y="65"/>
                      <a:pt x="3" y="66"/>
                      <a:pt x="4" y="66"/>
                    </a:cubicBezTo>
                    <a:cubicBezTo>
                      <a:pt x="5" y="66"/>
                      <a:pt x="6" y="65"/>
                      <a:pt x="7" y="65"/>
                    </a:cubicBezTo>
                    <a:cubicBezTo>
                      <a:pt x="33" y="38"/>
                      <a:pt x="33" y="38"/>
                      <a:pt x="33" y="38"/>
                    </a:cubicBezTo>
                    <a:cubicBezTo>
                      <a:pt x="59" y="65"/>
                      <a:pt x="59" y="65"/>
                      <a:pt x="59" y="65"/>
                    </a:cubicBezTo>
                    <a:cubicBezTo>
                      <a:pt x="60" y="65"/>
                      <a:pt x="61" y="66"/>
                      <a:pt x="62" y="66"/>
                    </a:cubicBezTo>
                    <a:cubicBezTo>
                      <a:pt x="63" y="66"/>
                      <a:pt x="64" y="65"/>
                      <a:pt x="65" y="65"/>
                    </a:cubicBezTo>
                    <a:cubicBezTo>
                      <a:pt x="66" y="63"/>
                      <a:pt x="66" y="61"/>
                      <a:pt x="65" y="60"/>
                    </a:cubicBezTo>
                    <a:cubicBezTo>
                      <a:pt x="38" y="33"/>
                      <a:pt x="38" y="33"/>
                      <a:pt x="38" y="33"/>
                    </a:cubicBezTo>
                    <a:cubicBezTo>
                      <a:pt x="65" y="7"/>
                      <a:pt x="65" y="7"/>
                      <a:pt x="65" y="7"/>
                    </a:cubicBezTo>
                    <a:cubicBezTo>
                      <a:pt x="66" y="5"/>
                      <a:pt x="66" y="3"/>
                      <a:pt x="6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grpSp>
      </p:grpSp>
      <p:sp>
        <p:nvSpPr>
          <p:cNvPr id="2" name="TextBox 1">
            <a:extLst>
              <a:ext uri="{FF2B5EF4-FFF2-40B4-BE49-F238E27FC236}">
                <a16:creationId xmlns:a16="http://schemas.microsoft.com/office/drawing/2014/main" id="{910C7A2B-5932-BBB3-548F-E21711DF9C0B}"/>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33</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46554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71085938"/>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47" name="Rectangle 46">
            <a:extLst>
              <a:ext uri="{FF2B5EF4-FFF2-40B4-BE49-F238E27FC236}">
                <a16:creationId xmlns:a16="http://schemas.microsoft.com/office/drawing/2014/main" id="{C6752808-1681-016A-9775-E3E3A0179E9B}"/>
              </a:ext>
              <a:ext uri="{C183D7F6-B498-43B3-948B-1728B52AA6E4}">
                <adec:decorative xmlns:adec="http://schemas.microsoft.com/office/drawing/2017/decorative" val="1"/>
              </a:ext>
            </a:extLst>
          </p:cNvPr>
          <p:cNvSpPr/>
          <p:nvPr/>
        </p:nvSpPr>
        <p:spPr>
          <a:xfrm>
            <a:off x="4840672" y="172903"/>
            <a:ext cx="2707773" cy="100052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467383" y="932538"/>
            <a:ext cx="6624909" cy="2214779"/>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59675" cy="560234"/>
          </a:xfrm>
          <a:prstGeom prst="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0" name="Title 1">
            <a:extLst>
              <a:ext uri="{FF2B5EF4-FFF2-40B4-BE49-F238E27FC236}">
                <a16:creationId xmlns:a16="http://schemas.microsoft.com/office/drawing/2014/main" id="{9BFA1199-6443-A516-6F4B-2E0D54920C9F}"/>
              </a:ext>
            </a:extLst>
          </p:cNvPr>
          <p:cNvSpPr txBox="1">
            <a:spLocks noGrp="1"/>
          </p:cNvSpPr>
          <p:nvPr>
            <p:ph type="title" idx="4294967295"/>
          </p:nvPr>
        </p:nvSpPr>
        <p:spPr>
          <a:xfrm>
            <a:off x="587247" y="280150"/>
            <a:ext cx="6388001" cy="425584"/>
          </a:xfrm>
          <a:prstGeom prst="rect">
            <a:avLst/>
          </a:prstGeom>
          <a:noFill/>
          <a:ln>
            <a:noFill/>
            <a:prstDash/>
          </a:ln>
          <a:effectLst/>
        </p:spPr>
        <p:txBody>
          <a:bodyPr rot="0" spcFirstLastPara="0" vertOverflow="overflow" horzOverflow="overflow" vert="horz" wrap="square" lIns="0" tIns="45142" rIns="0" bIns="45142" numCol="1" spcCol="0" rtlCol="0" fromWordArt="0" anchor="t" anchorCtr="0" forceAA="0" compatLnSpc="1">
            <a:prstTxWarp prst="textNoShape">
              <a:avLst/>
            </a:prstTxWarp>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pPr marL="0" marR="0" lvl="0" indent="0" algn="l" defTabSz="871821" rtl="0" eaLnBrk="1" fontAlgn="auto" latinLnBrk="0" hangingPunct="1">
              <a:lnSpc>
                <a:spcPct val="80000"/>
              </a:lnSpc>
              <a:spcBef>
                <a:spcPct val="0"/>
              </a:spcBef>
              <a:spcAft>
                <a:spcPts val="0"/>
              </a:spcAft>
              <a:buClrTx/>
              <a:buSzTx/>
              <a:buFontTx/>
              <a:buNone/>
              <a:tabLst/>
              <a:defRPr/>
            </a:pPr>
            <a:r>
              <a:rPr kumimoji="0" lang="en-US" sz="1981" b="0" i="0" u="none" strike="noStrike" kern="1200" cap="none" spc="0" normalizeH="0" baseline="0" noProof="0" dirty="0">
                <a:ln>
                  <a:noFill/>
                </a:ln>
                <a:solidFill>
                  <a:schemeClr val="bg1"/>
                </a:solidFill>
                <a:effectLst/>
                <a:uLnTx/>
                <a:uFillTx/>
                <a:latin typeface="Segoe UI Semibold" panose="020B0702040204020203" pitchFamily="34" charset="0"/>
                <a:ea typeface="+mj-ea"/>
                <a:cs typeface="+mj-cs"/>
              </a:rPr>
              <a:t>Stage-specific enquiries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467383" y="1010250"/>
            <a:ext cx="5372862" cy="408112"/>
          </a:xfrm>
          <a:prstGeom prst="rect">
            <a:avLst/>
          </a:prstGeom>
          <a:noFill/>
        </p:spPr>
        <p:txBody>
          <a:bodyPr wrap="square" numCol="1" spcCol="180000">
            <a:noAutofit/>
          </a:bodyPr>
          <a:lstStyle/>
          <a:p>
            <a:pPr>
              <a:spcBef>
                <a:spcPts val="648"/>
              </a:spcBef>
            </a:pPr>
            <a:r>
              <a:rPr lang="en-AU" sz="1800" b="1" dirty="0">
                <a:solidFill>
                  <a:srgbClr val="7F0D82"/>
                </a:solidFill>
                <a:latin typeface="Arial" panose="020B0604020202020204" pitchFamily="34" charset="0"/>
                <a:cs typeface="Arial" panose="020B0604020202020204" pitchFamily="34" charset="0"/>
              </a:rPr>
              <a:t>4. Submit my application</a:t>
            </a:r>
            <a:endParaRPr lang="en-AU" sz="1800" dirty="0">
              <a:solidFill>
                <a:srgbClr val="7F0D82"/>
              </a:solidFill>
              <a:latin typeface="Arial" panose="020B0604020202020204" pitchFamily="34" charset="0"/>
              <a:cs typeface="Arial" panose="020B0604020202020204" pitchFamily="34" charset="0"/>
            </a:endParaRPr>
          </a:p>
          <a:p>
            <a:pPr>
              <a:spcBef>
                <a:spcPts val="648"/>
              </a:spcBef>
            </a:pPr>
            <a:endParaRPr lang="en-AU" sz="1400" dirty="0">
              <a:solidFill>
                <a:srgbClr val="7F0D82"/>
              </a:solidFill>
              <a:latin typeface="Arial" panose="020B0604020202020204" pitchFamily="34" charset="0"/>
              <a:cs typeface="Arial" panose="020B0604020202020204" pitchFamily="34" charset="0"/>
            </a:endParaRPr>
          </a:p>
          <a:p>
            <a:pPr>
              <a:spcBef>
                <a:spcPts val="648"/>
              </a:spcBef>
            </a:pPr>
            <a:endParaRPr lang="en-AU" sz="1400" dirty="0">
              <a:solidFill>
                <a:srgbClr val="7F0D82"/>
              </a:solidFill>
              <a:latin typeface="Arial" panose="020B0604020202020204" pitchFamily="34" charset="0"/>
              <a:cs typeface="Arial" panose="020B0604020202020204" pitchFamily="34" charset="0"/>
            </a:endParaRPr>
          </a:p>
          <a:p>
            <a:pPr>
              <a:spcBef>
                <a:spcPts val="648"/>
              </a:spcBef>
            </a:pPr>
            <a:endParaRPr lang="en-AU" sz="1400" dirty="0">
              <a:solidFill>
                <a:srgbClr val="7F0D82"/>
              </a:solidFill>
              <a:latin typeface="Arial" panose="020B0604020202020204" pitchFamily="34" charset="0"/>
              <a:cs typeface="Arial" panose="020B0604020202020204" pitchFamily="34" charset="0"/>
            </a:endParaRPr>
          </a:p>
          <a:p>
            <a:pPr>
              <a:spcBef>
                <a:spcPts val="648"/>
              </a:spcBef>
            </a:pPr>
            <a:endParaRPr lang="en-AU" sz="1400" dirty="0">
              <a:solidFill>
                <a:srgbClr val="7F0D82"/>
              </a:solidFill>
              <a:latin typeface="Arial" panose="020B0604020202020204" pitchFamily="34" charset="0"/>
              <a:cs typeface="Arial" panose="020B0604020202020204" pitchFamily="34" charset="0"/>
            </a:endParaRPr>
          </a:p>
          <a:p>
            <a:pPr>
              <a:spcBef>
                <a:spcPts val="648"/>
              </a:spcBef>
            </a:pPr>
            <a:endParaRPr lang="en-AU" sz="1600" dirty="0">
              <a:solidFill>
                <a:srgbClr val="7F0D8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82B79EF-5CA8-4F99-3945-71F43DD1A338}"/>
              </a:ext>
            </a:extLst>
          </p:cNvPr>
          <p:cNvSpPr txBox="1"/>
          <p:nvPr/>
        </p:nvSpPr>
        <p:spPr>
          <a:xfrm>
            <a:off x="972508" y="1708703"/>
            <a:ext cx="2175923" cy="266676"/>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Enquiry should take ~ 5 mins</a:t>
            </a:r>
          </a:p>
        </p:txBody>
      </p:sp>
      <p:sp>
        <p:nvSpPr>
          <p:cNvPr id="63" name="TextBox 62">
            <a:extLst>
              <a:ext uri="{FF2B5EF4-FFF2-40B4-BE49-F238E27FC236}">
                <a16:creationId xmlns:a16="http://schemas.microsoft.com/office/drawing/2014/main" id="{22597345-20BE-6471-2497-E516160B8877}"/>
              </a:ext>
            </a:extLst>
          </p:cNvPr>
          <p:cNvSpPr txBox="1"/>
          <p:nvPr/>
        </p:nvSpPr>
        <p:spPr>
          <a:xfrm>
            <a:off x="972508" y="2263493"/>
            <a:ext cx="2175923" cy="615361"/>
          </a:xfrm>
          <a:prstGeom prst="rect">
            <a:avLst/>
          </a:prstGeom>
          <a:noFill/>
        </p:spPr>
        <p:txBody>
          <a:bodyPr wrap="square" rtlCol="0">
            <a:spAutoFit/>
          </a:bodyPr>
          <a:lstStyle/>
          <a:p>
            <a:r>
              <a:rPr lang="en-AU" sz="1100" dirty="0">
                <a:latin typeface="Arial" panose="020B0604020202020204" pitchFamily="34" charset="0"/>
                <a:cs typeface="Arial" panose="020B0604020202020204" pitchFamily="34" charset="0"/>
              </a:rPr>
              <a:t>Doing a lot at the front end can assist in the long run - try and be as efficient as possible</a:t>
            </a:r>
            <a:endParaRPr lang="en-US" sz="1100"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416FA43C-C742-7607-FCFE-B4E22C47CAB2}"/>
              </a:ext>
            </a:extLst>
          </p:cNvPr>
          <p:cNvSpPr txBox="1"/>
          <p:nvPr/>
        </p:nvSpPr>
        <p:spPr>
          <a:xfrm>
            <a:off x="3727352" y="1708703"/>
            <a:ext cx="3587101" cy="266676"/>
          </a:xfrm>
          <a:prstGeom prst="rect">
            <a:avLst/>
          </a:prstGeom>
          <a:noFill/>
        </p:spPr>
        <p:txBody>
          <a:bodyPr wrap="square" rtlCol="0">
            <a:spAutoFit/>
          </a:bodyPr>
          <a:lstStyle/>
          <a:p>
            <a:r>
              <a:rPr lang="en-AU" sz="1100">
                <a:latin typeface="Arial" panose="020B0604020202020204" pitchFamily="34" charset="0"/>
                <a:cs typeface="Arial" panose="020B0604020202020204" pitchFamily="34" charset="0"/>
              </a:rPr>
              <a:t>N/A – the application is a record in itself</a:t>
            </a:r>
            <a:endParaRPr lang="en-US" sz="1100">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B9255E55-0FC0-889B-CF30-52D2E8AD3432}"/>
              </a:ext>
            </a:extLst>
          </p:cNvPr>
          <p:cNvSpPr txBox="1"/>
          <p:nvPr/>
        </p:nvSpPr>
        <p:spPr>
          <a:xfrm>
            <a:off x="467383" y="3419308"/>
            <a:ext cx="3301591" cy="291618"/>
          </a:xfrm>
          <a:prstGeom prst="rect">
            <a:avLst/>
          </a:prstGeom>
          <a:noFill/>
        </p:spPr>
        <p:txBody>
          <a:bodyPr wrap="square">
            <a:spAutoFit/>
          </a:bodyPr>
          <a:lstStyle/>
          <a:p>
            <a:r>
              <a:rPr lang="en-AU" sz="1295">
                <a:solidFill>
                  <a:schemeClr val="accent6"/>
                </a:solidFill>
                <a:latin typeface="Arial" panose="020B0604020202020204" pitchFamily="34" charset="0"/>
                <a:cs typeface="Arial" panose="020B0604020202020204" pitchFamily="34" charset="0"/>
              </a:rPr>
              <a:t>Common enquiries at this stage</a:t>
            </a:r>
            <a:endParaRPr lang="en-US" sz="1295">
              <a:solidFill>
                <a:schemeClr val="accent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0482F88-019C-05F1-3E0E-54DF37C71418}"/>
              </a:ext>
            </a:extLst>
          </p:cNvPr>
          <p:cNvSpPr txBox="1"/>
          <p:nvPr/>
        </p:nvSpPr>
        <p:spPr>
          <a:xfrm>
            <a:off x="467382" y="3813536"/>
            <a:ext cx="4118712" cy="6598126"/>
          </a:xfrm>
          <a:prstGeom prst="rect">
            <a:avLst/>
          </a:prstGeom>
          <a:noFill/>
        </p:spPr>
        <p:txBody>
          <a:bodyPr wrap="square" lIns="98694" tIns="49347" rIns="98694" bIns="49347" numCol="1" spcCol="180000" anchor="t">
            <a:noAutofit/>
          </a:bodyPr>
          <a:lstStyle/>
          <a:p>
            <a:pPr>
              <a:spcBef>
                <a:spcPts val="971"/>
              </a:spcBef>
            </a:pPr>
            <a:r>
              <a:rPr lang="en-AU" sz="1400" b="1" dirty="0">
                <a:solidFill>
                  <a:srgbClr val="7F0D82"/>
                </a:solidFill>
                <a:latin typeface="Arial"/>
                <a:cs typeface="Arial"/>
              </a:rPr>
              <a:t>Can I email this to you?</a:t>
            </a:r>
          </a:p>
          <a:p>
            <a:pPr>
              <a:spcBef>
                <a:spcPts val="971"/>
              </a:spcBef>
            </a:pPr>
            <a:r>
              <a:rPr lang="en-AU" sz="1200" dirty="0">
                <a:latin typeface="Arial"/>
                <a:cs typeface="Arial"/>
              </a:rPr>
              <a:t>“No. We have a webform that securely submits your application.”</a:t>
            </a:r>
            <a:endParaRPr lang="en-AU" sz="1200" b="1" dirty="0">
              <a:solidFill>
                <a:srgbClr val="FF0000"/>
              </a:solidFill>
              <a:latin typeface="Arial" panose="020B0604020202020204" pitchFamily="34" charset="0"/>
              <a:cs typeface="Arial" panose="020B0604020202020204" pitchFamily="34" charset="0"/>
            </a:endParaRPr>
          </a:p>
          <a:p>
            <a:pPr>
              <a:spcBef>
                <a:spcPts val="971"/>
              </a:spcBef>
            </a:pPr>
            <a:r>
              <a:rPr lang="en-AU" sz="1400" b="1" dirty="0">
                <a:solidFill>
                  <a:srgbClr val="7F0D82"/>
                </a:solidFill>
                <a:latin typeface="Arial"/>
                <a:cs typeface="Arial"/>
              </a:rPr>
              <a:t>How long until I get a permit?</a:t>
            </a:r>
          </a:p>
          <a:p>
            <a:pPr>
              <a:spcBef>
                <a:spcPts val="971"/>
              </a:spcBef>
            </a:pPr>
            <a:r>
              <a:rPr lang="en-AU" sz="1200" dirty="0">
                <a:latin typeface="Arial"/>
                <a:cs typeface="Arial"/>
              </a:rPr>
              <a:t>“We try to process every application within the statutory timeframe, but it depends on whether or not we will need more information from you and if anyone has objections to your plans.”</a:t>
            </a:r>
            <a:endParaRPr lang="en-AU" sz="1200" dirty="0">
              <a:latin typeface="Arial" panose="020B0604020202020204" pitchFamily="34" charset="0"/>
              <a:cs typeface="Arial" panose="020B0604020202020204" pitchFamily="34" charset="0"/>
            </a:endParaRPr>
          </a:p>
          <a:p>
            <a:pPr>
              <a:spcBef>
                <a:spcPts val="971"/>
              </a:spcBef>
            </a:pPr>
            <a:r>
              <a:rPr lang="en-AU" sz="1400" b="1" dirty="0">
                <a:solidFill>
                  <a:srgbClr val="7F0D82"/>
                </a:solidFill>
                <a:latin typeface="Arial"/>
                <a:cs typeface="Arial"/>
              </a:rPr>
              <a:t>When will you get back to me?</a:t>
            </a:r>
          </a:p>
          <a:p>
            <a:pPr>
              <a:spcBef>
                <a:spcPts val="971"/>
              </a:spcBef>
            </a:pPr>
            <a:r>
              <a:rPr lang="en-AU" sz="1200" dirty="0">
                <a:latin typeface="Arial"/>
                <a:cs typeface="Arial"/>
              </a:rPr>
              <a:t>“We will get back to you within 28 days if we need more information and/or we need to advertise your application to the public. If not, we will let you know that your application is being processed.”</a:t>
            </a:r>
          </a:p>
          <a:p>
            <a:pPr>
              <a:spcBef>
                <a:spcPts val="971"/>
              </a:spcBef>
            </a:pPr>
            <a:r>
              <a:rPr lang="en-AU" sz="1400" b="1" dirty="0">
                <a:solidFill>
                  <a:srgbClr val="7F0D82"/>
                </a:solidFill>
                <a:latin typeface="Arial"/>
                <a:cs typeface="Arial"/>
              </a:rPr>
              <a:t>How do I submit it?</a:t>
            </a:r>
          </a:p>
          <a:p>
            <a:pPr>
              <a:spcBef>
                <a:spcPts val="971"/>
              </a:spcBef>
            </a:pPr>
            <a:r>
              <a:rPr lang="en-AU" sz="1200" dirty="0">
                <a:latin typeface="Arial"/>
                <a:cs typeface="Arial"/>
              </a:rPr>
              <a:t>“We have a form on our website. Let me direct you to it...”</a:t>
            </a:r>
            <a:endParaRPr lang="en-AU" sz="1200" dirty="0">
              <a:solidFill>
                <a:srgbClr val="28BEC6"/>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D5770B8E-92F1-EF55-DA2E-9D05B24D81AE}"/>
              </a:ext>
            </a:extLst>
          </p:cNvPr>
          <p:cNvSpPr txBox="1"/>
          <p:nvPr/>
        </p:nvSpPr>
        <p:spPr>
          <a:xfrm>
            <a:off x="5499205" y="3538898"/>
            <a:ext cx="1593087" cy="291618"/>
          </a:xfrm>
          <a:prstGeom prst="rect">
            <a:avLst/>
          </a:prstGeom>
          <a:noFill/>
        </p:spPr>
        <p:txBody>
          <a:bodyPr wrap="square" rIns="0" rtlCol="0">
            <a:spAutoFit/>
          </a:bodyPr>
          <a:lstStyle/>
          <a:p>
            <a:r>
              <a:rPr lang="en-US" sz="1295" b="1" dirty="0">
                <a:solidFill>
                  <a:srgbClr val="7F0D82"/>
                </a:solidFill>
                <a:latin typeface="Arial" panose="020B0604020202020204" pitchFamily="34" charset="0"/>
                <a:cs typeface="Arial" panose="020B0604020202020204" pitchFamily="34" charset="0"/>
              </a:rPr>
              <a:t>We can help by</a:t>
            </a:r>
          </a:p>
        </p:txBody>
      </p:sp>
      <p:sp>
        <p:nvSpPr>
          <p:cNvPr id="46" name="TextBox 45">
            <a:extLst>
              <a:ext uri="{FF2B5EF4-FFF2-40B4-BE49-F238E27FC236}">
                <a16:creationId xmlns:a16="http://schemas.microsoft.com/office/drawing/2014/main" id="{21298585-B4C2-0FBB-2EDE-A980D40418A4}"/>
              </a:ext>
            </a:extLst>
          </p:cNvPr>
          <p:cNvSpPr txBox="1"/>
          <p:nvPr/>
        </p:nvSpPr>
        <p:spPr>
          <a:xfrm>
            <a:off x="4916368" y="4002144"/>
            <a:ext cx="2214779" cy="1889891"/>
          </a:xfrm>
          <a:prstGeom prst="rect">
            <a:avLst/>
          </a:prstGeom>
          <a:noFill/>
        </p:spPr>
        <p:txBody>
          <a:bodyPr wrap="square" lIns="98694" tIns="49347" rIns="98694" bIns="49347" anchor="t">
            <a:spAutoFit/>
          </a:bodyPr>
          <a:lstStyle/>
          <a:p>
            <a:pPr marL="185046" indent="-185046">
              <a:spcBef>
                <a:spcPts val="324"/>
              </a:spcBef>
              <a:spcAft>
                <a:spcPts val="216"/>
              </a:spcAft>
              <a:buFont typeface="Arial" panose="020B0604020202020204" pitchFamily="34" charset="0"/>
              <a:buChar char="•"/>
            </a:pPr>
            <a:r>
              <a:rPr lang="en-AU" sz="1200" dirty="0">
                <a:latin typeface="Arial"/>
                <a:cs typeface="Arial"/>
              </a:rPr>
              <a:t>Show you how the form works and help you troubleshoot tech</a:t>
            </a:r>
          </a:p>
          <a:p>
            <a:pPr marL="185046" indent="-185046">
              <a:spcBef>
                <a:spcPts val="324"/>
              </a:spcBef>
              <a:spcAft>
                <a:spcPts val="216"/>
              </a:spcAft>
              <a:buFont typeface="Arial" panose="020B0604020202020204" pitchFamily="34" charset="0"/>
              <a:buChar char="•"/>
            </a:pPr>
            <a:r>
              <a:rPr lang="en-AU" sz="1200" dirty="0">
                <a:latin typeface="Arial"/>
                <a:cs typeface="Arial"/>
              </a:rPr>
              <a:t>Explaining how long it might take for someone to review your application</a:t>
            </a:r>
          </a:p>
          <a:p>
            <a:pPr marL="185046" indent="-185046">
              <a:spcBef>
                <a:spcPts val="324"/>
              </a:spcBef>
              <a:spcAft>
                <a:spcPts val="216"/>
              </a:spcAft>
              <a:buFont typeface="Arial" panose="020B0604020202020204" pitchFamily="34" charset="0"/>
              <a:buChar char="•"/>
            </a:pPr>
            <a:r>
              <a:rPr lang="en-AU" sz="1200" dirty="0">
                <a:latin typeface="Arial"/>
                <a:cs typeface="Arial"/>
              </a:rPr>
              <a:t>Explaining what you need with you to submit the application</a:t>
            </a:r>
            <a:endParaRPr lang="en-AU" sz="1200" dirty="0">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507B2F1F-C593-F41D-C132-DB3E69A5DC35}"/>
              </a:ext>
            </a:extLst>
          </p:cNvPr>
          <p:cNvSpPr txBox="1"/>
          <p:nvPr/>
        </p:nvSpPr>
        <p:spPr>
          <a:xfrm>
            <a:off x="5499206" y="6490194"/>
            <a:ext cx="1593087" cy="490904"/>
          </a:xfrm>
          <a:prstGeom prst="rect">
            <a:avLst/>
          </a:prstGeom>
          <a:noFill/>
        </p:spPr>
        <p:txBody>
          <a:bodyPr wrap="square" rtlCol="0">
            <a:spAutoFit/>
          </a:bodyPr>
          <a:lstStyle/>
          <a:p>
            <a:r>
              <a:rPr lang="en-US" sz="1295" b="1" dirty="0">
                <a:solidFill>
                  <a:srgbClr val="7F0D82"/>
                </a:solidFill>
                <a:latin typeface="Arial" panose="020B0604020202020204" pitchFamily="34" charset="0"/>
                <a:cs typeface="Arial" panose="020B0604020202020204" pitchFamily="34" charset="0"/>
              </a:rPr>
              <a:t>We are not</a:t>
            </a:r>
            <a:br>
              <a:rPr lang="en-US" sz="1295" b="1" dirty="0">
                <a:solidFill>
                  <a:srgbClr val="7F0D82"/>
                </a:solidFill>
                <a:latin typeface="Arial" panose="020B0604020202020204" pitchFamily="34" charset="0"/>
                <a:cs typeface="Arial" panose="020B0604020202020204" pitchFamily="34" charset="0"/>
              </a:rPr>
            </a:br>
            <a:r>
              <a:rPr lang="en-US" sz="1295" b="1" dirty="0">
                <a:solidFill>
                  <a:srgbClr val="7F0D82"/>
                </a:solidFill>
                <a:latin typeface="Arial" panose="020B0604020202020204" pitchFamily="34" charset="0"/>
                <a:cs typeface="Arial" panose="020B0604020202020204" pitchFamily="34" charset="0"/>
              </a:rPr>
              <a:t>able to…</a:t>
            </a:r>
          </a:p>
        </p:txBody>
      </p:sp>
      <p:sp>
        <p:nvSpPr>
          <p:cNvPr id="4" name="TextBox 3">
            <a:extLst>
              <a:ext uri="{FF2B5EF4-FFF2-40B4-BE49-F238E27FC236}">
                <a16:creationId xmlns:a16="http://schemas.microsoft.com/office/drawing/2014/main" id="{5A0FD74B-427E-E4AE-CFEF-17F138CF8B53}"/>
              </a:ext>
            </a:extLst>
          </p:cNvPr>
          <p:cNvSpPr txBox="1"/>
          <p:nvPr/>
        </p:nvSpPr>
        <p:spPr>
          <a:xfrm>
            <a:off x="4916368" y="7084886"/>
            <a:ext cx="2214779" cy="966562"/>
          </a:xfrm>
          <a:prstGeom prst="rect">
            <a:avLst/>
          </a:prstGeom>
          <a:noFill/>
        </p:spPr>
        <p:txBody>
          <a:bodyPr wrap="square" lIns="98694" tIns="49347" rIns="98694" bIns="49347" rtlCol="0" anchor="t">
            <a:spAutoFit/>
          </a:bodyPr>
          <a:lstStyle/>
          <a:p>
            <a:pPr marL="185046" indent="-185046">
              <a:spcBef>
                <a:spcPts val="324"/>
              </a:spcBef>
              <a:spcAft>
                <a:spcPts val="216"/>
              </a:spcAft>
              <a:buFont typeface="Arial" panose="020B0604020202020204" pitchFamily="34" charset="0"/>
              <a:buChar char="•"/>
            </a:pPr>
            <a:r>
              <a:rPr lang="en-AU" sz="1200">
                <a:latin typeface="Arial"/>
                <a:cs typeface="Arial"/>
              </a:rPr>
              <a:t>Lodge it online for you</a:t>
            </a:r>
            <a:endParaRPr lang="en-US" sz="1200">
              <a:latin typeface="Arial"/>
              <a:cs typeface="Arial"/>
            </a:endParaRPr>
          </a:p>
          <a:p>
            <a:pPr marL="185046" indent="-185046">
              <a:spcBef>
                <a:spcPts val="324"/>
              </a:spcBef>
              <a:spcAft>
                <a:spcPts val="216"/>
              </a:spcAft>
              <a:buFont typeface="Arial" panose="020B0604020202020204" pitchFamily="34" charset="0"/>
              <a:buChar char="•"/>
            </a:pPr>
            <a:r>
              <a:rPr lang="en-AU" sz="1200">
                <a:latin typeface="Arial"/>
                <a:cs typeface="Arial"/>
              </a:rPr>
              <a:t>Tell you how long until you get an approval</a:t>
            </a:r>
            <a:endParaRPr lang="en-AU" sz="1200">
              <a:latin typeface="Arial" panose="020B0604020202020204" pitchFamily="34" charset="0"/>
              <a:cs typeface="Arial" panose="020B0604020202020204" pitchFamily="34" charset="0"/>
            </a:endParaRPr>
          </a:p>
          <a:p>
            <a:pPr>
              <a:spcBef>
                <a:spcPts val="324"/>
              </a:spcBef>
              <a:spcAft>
                <a:spcPts val="216"/>
              </a:spcAft>
            </a:pPr>
            <a:endParaRPr lang="en-US" sz="120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491FB12-18F9-CFF6-8428-3D2FE2447C36}"/>
              </a:ext>
              <a:ext uri="{C183D7F6-B498-43B3-948B-1728B52AA6E4}">
                <adec:decorative xmlns:adec="http://schemas.microsoft.com/office/drawing/2017/decorative" val="1"/>
              </a:ext>
            </a:extLst>
          </p:cNvPr>
          <p:cNvSpPr txBox="1"/>
          <p:nvPr/>
        </p:nvSpPr>
        <p:spPr>
          <a:xfrm>
            <a:off x="5511348" y="5152125"/>
            <a:ext cx="2214779" cy="1261087"/>
          </a:xfrm>
          <a:prstGeom prst="rect">
            <a:avLst/>
          </a:prstGeom>
          <a:noFill/>
        </p:spPr>
        <p:txBody>
          <a:bodyPr wrap="square" numCol="1" spcCol="180000">
            <a:noAutofit/>
          </a:bodyPr>
          <a:lstStyle/>
          <a:p>
            <a:endParaRPr lang="en-AU" sz="1133"/>
          </a:p>
        </p:txBody>
      </p:sp>
      <p:sp>
        <p:nvSpPr>
          <p:cNvPr id="33" name="TextBox 32">
            <a:extLst>
              <a:ext uri="{FF2B5EF4-FFF2-40B4-BE49-F238E27FC236}">
                <a16:creationId xmlns:a16="http://schemas.microsoft.com/office/drawing/2014/main" id="{9969DF36-09E7-BEA9-8259-AEB0EF51341F}"/>
              </a:ext>
              <a:ext uri="{C183D7F6-B498-43B3-948B-1728B52AA6E4}">
                <adec:decorative xmlns:adec="http://schemas.microsoft.com/office/drawing/2017/decorative" val="1"/>
              </a:ext>
            </a:extLst>
          </p:cNvPr>
          <p:cNvSpPr txBox="1"/>
          <p:nvPr/>
        </p:nvSpPr>
        <p:spPr>
          <a:xfrm>
            <a:off x="5440300" y="4504420"/>
            <a:ext cx="2214779" cy="503756"/>
          </a:xfrm>
          <a:prstGeom prst="rect">
            <a:avLst/>
          </a:prstGeom>
          <a:noFill/>
        </p:spPr>
        <p:txBody>
          <a:bodyPr wrap="square" numCol="1" spcCol="180000">
            <a:noAutofit/>
          </a:bodyPr>
          <a:lstStyle/>
          <a:p>
            <a:pPr>
              <a:spcBef>
                <a:spcPts val="1295"/>
              </a:spcBef>
            </a:pPr>
            <a:endParaRPr lang="en-AU" sz="1511">
              <a:solidFill>
                <a:srgbClr val="28BEC6"/>
              </a:solidFill>
              <a:latin typeface="Arial" panose="020B0604020202020204" pitchFamily="34" charset="0"/>
              <a:cs typeface="Arial" panose="020B0604020202020204" pitchFamily="34" charset="0"/>
            </a:endParaRPr>
          </a:p>
        </p:txBody>
      </p:sp>
      <p:cxnSp>
        <p:nvCxnSpPr>
          <p:cNvPr id="49" name="Straight Connector 48">
            <a:extLst>
              <a:ext uri="{FF2B5EF4-FFF2-40B4-BE49-F238E27FC236}">
                <a16:creationId xmlns:a16="http://schemas.microsoft.com/office/drawing/2014/main" id="{6F00D57C-484F-2582-8413-F4DDD6318FB6}"/>
              </a:ext>
              <a:ext uri="{C183D7F6-B498-43B3-948B-1728B52AA6E4}">
                <adec:decorative xmlns:adec="http://schemas.microsoft.com/office/drawing/2017/decorative" val="1"/>
              </a:ext>
            </a:extLst>
          </p:cNvPr>
          <p:cNvCxnSpPr>
            <a:cxnSpLocks/>
          </p:cNvCxnSpPr>
          <p:nvPr/>
        </p:nvCxnSpPr>
        <p:spPr>
          <a:xfrm>
            <a:off x="583950" y="1429256"/>
            <a:ext cx="4235279" cy="0"/>
          </a:xfrm>
          <a:prstGeom prst="line">
            <a:avLst/>
          </a:prstGeom>
          <a:ln>
            <a:solidFill>
              <a:srgbClr val="7F0D82"/>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F2CF9BF2-3B89-EB20-2054-FCFD1841D92C}"/>
              </a:ext>
              <a:ext uri="{C183D7F6-B498-43B3-948B-1728B52AA6E4}">
                <adec:decorative xmlns:adec="http://schemas.microsoft.com/office/drawing/2017/decorative" val="1"/>
              </a:ext>
            </a:extLst>
          </p:cNvPr>
          <p:cNvGrpSpPr>
            <a:grpSpLocks noChangeAspect="1"/>
          </p:cNvGrpSpPr>
          <p:nvPr/>
        </p:nvGrpSpPr>
        <p:grpSpPr>
          <a:xfrm>
            <a:off x="583951" y="1670798"/>
            <a:ext cx="342642" cy="341637"/>
            <a:chOff x="8283575" y="3267075"/>
            <a:chExt cx="541338" cy="539750"/>
          </a:xfrm>
          <a:solidFill>
            <a:srgbClr val="7F0D82"/>
          </a:solidFill>
        </p:grpSpPr>
        <p:sp>
          <p:nvSpPr>
            <p:cNvPr id="55" name="Freeform 62">
              <a:extLst>
                <a:ext uri="{FF2B5EF4-FFF2-40B4-BE49-F238E27FC236}">
                  <a16:creationId xmlns:a16="http://schemas.microsoft.com/office/drawing/2014/main" id="{2713E6FA-A214-3C21-CF43-DC9DC5C821DD}"/>
                </a:ext>
              </a:extLst>
            </p:cNvPr>
            <p:cNvSpPr>
              <a:spLocks noEditPoints="1"/>
            </p:cNvSpPr>
            <p:nvPr/>
          </p:nvSpPr>
          <p:spPr bwMode="auto">
            <a:xfrm>
              <a:off x="8283575" y="3267075"/>
              <a:ext cx="541338" cy="539750"/>
            </a:xfrm>
            <a:custGeom>
              <a:avLst/>
              <a:gdLst>
                <a:gd name="T0" fmla="*/ 85 w 170"/>
                <a:gd name="T1" fmla="*/ 0 h 169"/>
                <a:gd name="T2" fmla="*/ 0 w 170"/>
                <a:gd name="T3" fmla="*/ 85 h 169"/>
                <a:gd name="T4" fmla="*/ 85 w 170"/>
                <a:gd name="T5" fmla="*/ 169 h 169"/>
                <a:gd name="T6" fmla="*/ 170 w 170"/>
                <a:gd name="T7" fmla="*/ 85 h 169"/>
                <a:gd name="T8" fmla="*/ 85 w 170"/>
                <a:gd name="T9" fmla="*/ 0 h 169"/>
                <a:gd name="T10" fmla="*/ 85 w 170"/>
                <a:gd name="T11" fmla="*/ 162 h 169"/>
                <a:gd name="T12" fmla="*/ 7 w 170"/>
                <a:gd name="T13" fmla="*/ 85 h 169"/>
                <a:gd name="T14" fmla="*/ 85 w 170"/>
                <a:gd name="T15" fmla="*/ 7 h 169"/>
                <a:gd name="T16" fmla="*/ 162 w 170"/>
                <a:gd name="T17" fmla="*/ 85 h 169"/>
                <a:gd name="T18" fmla="*/ 85 w 170"/>
                <a:gd name="T19"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69">
                  <a:moveTo>
                    <a:pt x="85" y="0"/>
                  </a:moveTo>
                  <a:cubicBezTo>
                    <a:pt x="38" y="0"/>
                    <a:pt x="0" y="38"/>
                    <a:pt x="0" y="85"/>
                  </a:cubicBezTo>
                  <a:cubicBezTo>
                    <a:pt x="0" y="131"/>
                    <a:pt x="38" y="169"/>
                    <a:pt x="85" y="169"/>
                  </a:cubicBezTo>
                  <a:cubicBezTo>
                    <a:pt x="131" y="169"/>
                    <a:pt x="170" y="131"/>
                    <a:pt x="170" y="85"/>
                  </a:cubicBezTo>
                  <a:cubicBezTo>
                    <a:pt x="170" y="38"/>
                    <a:pt x="131" y="0"/>
                    <a:pt x="85" y="0"/>
                  </a:cubicBezTo>
                  <a:close/>
                  <a:moveTo>
                    <a:pt x="85" y="162"/>
                  </a:moveTo>
                  <a:cubicBezTo>
                    <a:pt x="42" y="162"/>
                    <a:pt x="7" y="127"/>
                    <a:pt x="7" y="85"/>
                  </a:cubicBezTo>
                  <a:cubicBezTo>
                    <a:pt x="7" y="42"/>
                    <a:pt x="42" y="7"/>
                    <a:pt x="85" y="7"/>
                  </a:cubicBezTo>
                  <a:cubicBezTo>
                    <a:pt x="127" y="7"/>
                    <a:pt x="162" y="42"/>
                    <a:pt x="162" y="85"/>
                  </a:cubicBezTo>
                  <a:cubicBezTo>
                    <a:pt x="162" y="127"/>
                    <a:pt x="127"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6" name="Freeform 63">
              <a:extLst>
                <a:ext uri="{FF2B5EF4-FFF2-40B4-BE49-F238E27FC236}">
                  <a16:creationId xmlns:a16="http://schemas.microsoft.com/office/drawing/2014/main" id="{62609DB1-25AD-2735-D09D-6F421BBE851A}"/>
                </a:ext>
              </a:extLst>
            </p:cNvPr>
            <p:cNvSpPr>
              <a:spLocks/>
            </p:cNvSpPr>
            <p:nvPr/>
          </p:nvSpPr>
          <p:spPr bwMode="auto">
            <a:xfrm>
              <a:off x="8542338" y="3340100"/>
              <a:ext cx="133350" cy="207963"/>
            </a:xfrm>
            <a:custGeom>
              <a:avLst/>
              <a:gdLst>
                <a:gd name="T0" fmla="*/ 38 w 42"/>
                <a:gd name="T1" fmla="*/ 58 h 65"/>
                <a:gd name="T2" fmla="*/ 7 w 42"/>
                <a:gd name="T3" fmla="*/ 58 h 65"/>
                <a:gd name="T4" fmla="*/ 7 w 42"/>
                <a:gd name="T5" fmla="*/ 4 h 65"/>
                <a:gd name="T6" fmla="*/ 4 w 42"/>
                <a:gd name="T7" fmla="*/ 0 h 65"/>
                <a:gd name="T8" fmla="*/ 0 w 42"/>
                <a:gd name="T9" fmla="*/ 4 h 65"/>
                <a:gd name="T10" fmla="*/ 0 w 42"/>
                <a:gd name="T11" fmla="*/ 62 h 65"/>
                <a:gd name="T12" fmla="*/ 4 w 42"/>
                <a:gd name="T13" fmla="*/ 65 h 65"/>
                <a:gd name="T14" fmla="*/ 38 w 42"/>
                <a:gd name="T15" fmla="*/ 65 h 65"/>
                <a:gd name="T16" fmla="*/ 42 w 42"/>
                <a:gd name="T17" fmla="*/ 62 h 65"/>
                <a:gd name="T18" fmla="*/ 38 w 42"/>
                <a:gd name="T19"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65">
                  <a:moveTo>
                    <a:pt x="38" y="58"/>
                  </a:moveTo>
                  <a:cubicBezTo>
                    <a:pt x="7" y="58"/>
                    <a:pt x="7" y="58"/>
                    <a:pt x="7" y="58"/>
                  </a:cubicBezTo>
                  <a:cubicBezTo>
                    <a:pt x="7" y="4"/>
                    <a:pt x="7" y="4"/>
                    <a:pt x="7" y="4"/>
                  </a:cubicBezTo>
                  <a:cubicBezTo>
                    <a:pt x="7" y="2"/>
                    <a:pt x="6" y="0"/>
                    <a:pt x="4" y="0"/>
                  </a:cubicBezTo>
                  <a:cubicBezTo>
                    <a:pt x="2" y="0"/>
                    <a:pt x="0" y="2"/>
                    <a:pt x="0" y="4"/>
                  </a:cubicBezTo>
                  <a:cubicBezTo>
                    <a:pt x="0" y="62"/>
                    <a:pt x="0" y="62"/>
                    <a:pt x="0" y="62"/>
                  </a:cubicBezTo>
                  <a:cubicBezTo>
                    <a:pt x="0" y="63"/>
                    <a:pt x="2" y="65"/>
                    <a:pt x="4" y="65"/>
                  </a:cubicBezTo>
                  <a:cubicBezTo>
                    <a:pt x="38" y="65"/>
                    <a:pt x="38" y="65"/>
                    <a:pt x="38" y="65"/>
                  </a:cubicBezTo>
                  <a:cubicBezTo>
                    <a:pt x="40" y="65"/>
                    <a:pt x="42" y="64"/>
                    <a:pt x="42" y="62"/>
                  </a:cubicBezTo>
                  <a:cubicBezTo>
                    <a:pt x="42" y="60"/>
                    <a:pt x="40" y="58"/>
                    <a:pt x="3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57" name="Group 56">
            <a:extLst>
              <a:ext uri="{FF2B5EF4-FFF2-40B4-BE49-F238E27FC236}">
                <a16:creationId xmlns:a16="http://schemas.microsoft.com/office/drawing/2014/main" id="{BC5598D0-F3CB-C850-6175-E0002A776FE7}"/>
              </a:ext>
              <a:ext uri="{C183D7F6-B498-43B3-948B-1728B52AA6E4}">
                <adec:decorative xmlns:adec="http://schemas.microsoft.com/office/drawing/2017/decorative" val="1"/>
              </a:ext>
            </a:extLst>
          </p:cNvPr>
          <p:cNvGrpSpPr>
            <a:grpSpLocks noChangeAspect="1"/>
          </p:cNvGrpSpPr>
          <p:nvPr/>
        </p:nvGrpSpPr>
        <p:grpSpPr>
          <a:xfrm>
            <a:off x="583980" y="2306654"/>
            <a:ext cx="342644" cy="382270"/>
            <a:chOff x="6142038" y="3257550"/>
            <a:chExt cx="466725" cy="520701"/>
          </a:xfrm>
          <a:solidFill>
            <a:srgbClr val="7F0D82"/>
          </a:solidFill>
        </p:grpSpPr>
        <p:sp>
          <p:nvSpPr>
            <p:cNvPr id="58" name="Freeform 89">
              <a:extLst>
                <a:ext uri="{FF2B5EF4-FFF2-40B4-BE49-F238E27FC236}">
                  <a16:creationId xmlns:a16="http://schemas.microsoft.com/office/drawing/2014/main" id="{E12A8DA4-28AB-1BDF-8F04-20AC855048D1}"/>
                </a:ext>
              </a:extLst>
            </p:cNvPr>
            <p:cNvSpPr>
              <a:spLocks/>
            </p:cNvSpPr>
            <p:nvPr/>
          </p:nvSpPr>
          <p:spPr bwMode="auto">
            <a:xfrm>
              <a:off x="6305550" y="3713163"/>
              <a:ext cx="139700" cy="22225"/>
            </a:xfrm>
            <a:custGeom>
              <a:avLst/>
              <a:gdLst>
                <a:gd name="T0" fmla="*/ 41 w 44"/>
                <a:gd name="T1" fmla="*/ 0 h 7"/>
                <a:gd name="T2" fmla="*/ 4 w 44"/>
                <a:gd name="T3" fmla="*/ 0 h 7"/>
                <a:gd name="T4" fmla="*/ 0 w 44"/>
                <a:gd name="T5" fmla="*/ 3 h 7"/>
                <a:gd name="T6" fmla="*/ 0 w 44"/>
                <a:gd name="T7" fmla="*/ 4 h 7"/>
                <a:gd name="T8" fmla="*/ 4 w 44"/>
                <a:gd name="T9" fmla="*/ 7 h 7"/>
                <a:gd name="T10" fmla="*/ 41 w 44"/>
                <a:gd name="T11" fmla="*/ 7 h 7"/>
                <a:gd name="T12" fmla="*/ 44 w 44"/>
                <a:gd name="T13" fmla="*/ 4 h 7"/>
                <a:gd name="T14" fmla="*/ 44 w 44"/>
                <a:gd name="T15" fmla="*/ 3 h 7"/>
                <a:gd name="T16" fmla="*/ 41 w 4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
                  <a:moveTo>
                    <a:pt x="41" y="0"/>
                  </a:moveTo>
                  <a:cubicBezTo>
                    <a:pt x="4" y="0"/>
                    <a:pt x="4" y="0"/>
                    <a:pt x="4" y="0"/>
                  </a:cubicBezTo>
                  <a:cubicBezTo>
                    <a:pt x="2" y="0"/>
                    <a:pt x="0" y="2"/>
                    <a:pt x="0" y="3"/>
                  </a:cubicBezTo>
                  <a:cubicBezTo>
                    <a:pt x="0" y="4"/>
                    <a:pt x="0" y="4"/>
                    <a:pt x="0" y="4"/>
                  </a:cubicBezTo>
                  <a:cubicBezTo>
                    <a:pt x="0" y="5"/>
                    <a:pt x="2" y="7"/>
                    <a:pt x="4" y="7"/>
                  </a:cubicBezTo>
                  <a:cubicBezTo>
                    <a:pt x="41" y="7"/>
                    <a:pt x="41" y="7"/>
                    <a:pt x="41" y="7"/>
                  </a:cubicBezTo>
                  <a:cubicBezTo>
                    <a:pt x="42" y="7"/>
                    <a:pt x="44" y="5"/>
                    <a:pt x="44" y="4"/>
                  </a:cubicBezTo>
                  <a:cubicBezTo>
                    <a:pt x="44" y="3"/>
                    <a:pt x="44" y="3"/>
                    <a:pt x="44" y="3"/>
                  </a:cubicBezTo>
                  <a:cubicBezTo>
                    <a:pt x="44" y="2"/>
                    <a:pt x="42"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9" name="Freeform 90">
              <a:extLst>
                <a:ext uri="{FF2B5EF4-FFF2-40B4-BE49-F238E27FC236}">
                  <a16:creationId xmlns:a16="http://schemas.microsoft.com/office/drawing/2014/main" id="{CC2DC1FF-6C0C-7E58-DA08-6F659D630CA6}"/>
                </a:ext>
              </a:extLst>
            </p:cNvPr>
            <p:cNvSpPr>
              <a:spLocks/>
            </p:cNvSpPr>
            <p:nvPr/>
          </p:nvSpPr>
          <p:spPr bwMode="auto">
            <a:xfrm>
              <a:off x="6321425" y="3754438"/>
              <a:ext cx="107950" cy="23813"/>
            </a:xfrm>
            <a:custGeom>
              <a:avLst/>
              <a:gdLst>
                <a:gd name="T0" fmla="*/ 31 w 34"/>
                <a:gd name="T1" fmla="*/ 0 h 7"/>
                <a:gd name="T2" fmla="*/ 3 w 34"/>
                <a:gd name="T3" fmla="*/ 0 h 7"/>
                <a:gd name="T4" fmla="*/ 0 w 34"/>
                <a:gd name="T5" fmla="*/ 3 h 7"/>
                <a:gd name="T6" fmla="*/ 0 w 34"/>
                <a:gd name="T7" fmla="*/ 4 h 7"/>
                <a:gd name="T8" fmla="*/ 3 w 34"/>
                <a:gd name="T9" fmla="*/ 7 h 7"/>
                <a:gd name="T10" fmla="*/ 31 w 34"/>
                <a:gd name="T11" fmla="*/ 7 h 7"/>
                <a:gd name="T12" fmla="*/ 34 w 34"/>
                <a:gd name="T13" fmla="*/ 4 h 7"/>
                <a:gd name="T14" fmla="*/ 34 w 34"/>
                <a:gd name="T15" fmla="*/ 3 h 7"/>
                <a:gd name="T16" fmla="*/ 31 w 3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
                  <a:moveTo>
                    <a:pt x="31" y="0"/>
                  </a:moveTo>
                  <a:cubicBezTo>
                    <a:pt x="3" y="0"/>
                    <a:pt x="3" y="0"/>
                    <a:pt x="3" y="0"/>
                  </a:cubicBezTo>
                  <a:cubicBezTo>
                    <a:pt x="1" y="0"/>
                    <a:pt x="0" y="1"/>
                    <a:pt x="0" y="3"/>
                  </a:cubicBezTo>
                  <a:cubicBezTo>
                    <a:pt x="0" y="4"/>
                    <a:pt x="0" y="4"/>
                    <a:pt x="0" y="4"/>
                  </a:cubicBezTo>
                  <a:cubicBezTo>
                    <a:pt x="0" y="5"/>
                    <a:pt x="1" y="7"/>
                    <a:pt x="3" y="7"/>
                  </a:cubicBezTo>
                  <a:cubicBezTo>
                    <a:pt x="31" y="7"/>
                    <a:pt x="31" y="7"/>
                    <a:pt x="31" y="7"/>
                  </a:cubicBezTo>
                  <a:cubicBezTo>
                    <a:pt x="33" y="7"/>
                    <a:pt x="34" y="5"/>
                    <a:pt x="34" y="4"/>
                  </a:cubicBezTo>
                  <a:cubicBezTo>
                    <a:pt x="34" y="3"/>
                    <a:pt x="34" y="3"/>
                    <a:pt x="34" y="3"/>
                  </a:cubicBezTo>
                  <a:cubicBezTo>
                    <a:pt x="34" y="1"/>
                    <a:pt x="33"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4" name="Freeform 91">
              <a:extLst>
                <a:ext uri="{FF2B5EF4-FFF2-40B4-BE49-F238E27FC236}">
                  <a16:creationId xmlns:a16="http://schemas.microsoft.com/office/drawing/2014/main" id="{EFF34821-B3E0-CE1A-1709-585D65246753}"/>
                </a:ext>
              </a:extLst>
            </p:cNvPr>
            <p:cNvSpPr>
              <a:spLocks noEditPoints="1"/>
            </p:cNvSpPr>
            <p:nvPr/>
          </p:nvSpPr>
          <p:spPr bwMode="auto">
            <a:xfrm>
              <a:off x="6224588" y="3346450"/>
              <a:ext cx="300038" cy="350838"/>
            </a:xfrm>
            <a:custGeom>
              <a:avLst/>
              <a:gdLst>
                <a:gd name="T0" fmla="*/ 47 w 94"/>
                <a:gd name="T1" fmla="*/ 0 h 110"/>
                <a:gd name="T2" fmla="*/ 0 w 94"/>
                <a:gd name="T3" fmla="*/ 47 h 110"/>
                <a:gd name="T4" fmla="*/ 9 w 94"/>
                <a:gd name="T5" fmla="*/ 74 h 110"/>
                <a:gd name="T6" fmla="*/ 24 w 94"/>
                <a:gd name="T7" fmla="*/ 107 h 110"/>
                <a:gd name="T8" fmla="*/ 27 w 94"/>
                <a:gd name="T9" fmla="*/ 110 h 110"/>
                <a:gd name="T10" fmla="*/ 67 w 94"/>
                <a:gd name="T11" fmla="*/ 110 h 110"/>
                <a:gd name="T12" fmla="*/ 70 w 94"/>
                <a:gd name="T13" fmla="*/ 107 h 110"/>
                <a:gd name="T14" fmla="*/ 85 w 94"/>
                <a:gd name="T15" fmla="*/ 75 h 110"/>
                <a:gd name="T16" fmla="*/ 94 w 94"/>
                <a:gd name="T17" fmla="*/ 47 h 110"/>
                <a:gd name="T18" fmla="*/ 47 w 94"/>
                <a:gd name="T19" fmla="*/ 0 h 110"/>
                <a:gd name="T20" fmla="*/ 80 w 94"/>
                <a:gd name="T21" fmla="*/ 71 h 110"/>
                <a:gd name="T22" fmla="*/ 80 w 94"/>
                <a:gd name="T23" fmla="*/ 71 h 110"/>
                <a:gd name="T24" fmla="*/ 65 w 94"/>
                <a:gd name="T25" fmla="*/ 103 h 110"/>
                <a:gd name="T26" fmla="*/ 65 w 94"/>
                <a:gd name="T27" fmla="*/ 103 h 110"/>
                <a:gd name="T28" fmla="*/ 29 w 94"/>
                <a:gd name="T29" fmla="*/ 103 h 110"/>
                <a:gd name="T30" fmla="*/ 29 w 94"/>
                <a:gd name="T31" fmla="*/ 103 h 110"/>
                <a:gd name="T32" fmla="*/ 14 w 94"/>
                <a:gd name="T33" fmla="*/ 71 h 110"/>
                <a:gd name="T34" fmla="*/ 14 w 94"/>
                <a:gd name="T35" fmla="*/ 71 h 110"/>
                <a:gd name="T36" fmla="*/ 6 w 94"/>
                <a:gd name="T37" fmla="*/ 47 h 110"/>
                <a:gd name="T38" fmla="*/ 47 w 94"/>
                <a:gd name="T39" fmla="*/ 6 h 110"/>
                <a:gd name="T40" fmla="*/ 88 w 94"/>
                <a:gd name="T41" fmla="*/ 47 h 110"/>
                <a:gd name="T42" fmla="*/ 80 w 94"/>
                <a:gd name="T4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0">
                  <a:moveTo>
                    <a:pt x="47" y="0"/>
                  </a:moveTo>
                  <a:cubicBezTo>
                    <a:pt x="21" y="0"/>
                    <a:pt x="0" y="21"/>
                    <a:pt x="0" y="47"/>
                  </a:cubicBezTo>
                  <a:cubicBezTo>
                    <a:pt x="0" y="57"/>
                    <a:pt x="3" y="66"/>
                    <a:pt x="9" y="74"/>
                  </a:cubicBezTo>
                  <a:cubicBezTo>
                    <a:pt x="18" y="88"/>
                    <a:pt x="22" y="98"/>
                    <a:pt x="24" y="107"/>
                  </a:cubicBezTo>
                  <a:cubicBezTo>
                    <a:pt x="24" y="108"/>
                    <a:pt x="26" y="110"/>
                    <a:pt x="27" y="110"/>
                  </a:cubicBezTo>
                  <a:cubicBezTo>
                    <a:pt x="67" y="110"/>
                    <a:pt x="67" y="110"/>
                    <a:pt x="67" y="110"/>
                  </a:cubicBezTo>
                  <a:cubicBezTo>
                    <a:pt x="68" y="110"/>
                    <a:pt x="70" y="108"/>
                    <a:pt x="70" y="107"/>
                  </a:cubicBezTo>
                  <a:cubicBezTo>
                    <a:pt x="72" y="98"/>
                    <a:pt x="76" y="88"/>
                    <a:pt x="85" y="75"/>
                  </a:cubicBezTo>
                  <a:cubicBezTo>
                    <a:pt x="91" y="66"/>
                    <a:pt x="94" y="57"/>
                    <a:pt x="94" y="47"/>
                  </a:cubicBezTo>
                  <a:cubicBezTo>
                    <a:pt x="94" y="21"/>
                    <a:pt x="73" y="0"/>
                    <a:pt x="47" y="0"/>
                  </a:cubicBezTo>
                  <a:close/>
                  <a:moveTo>
                    <a:pt x="80" y="71"/>
                  </a:moveTo>
                  <a:cubicBezTo>
                    <a:pt x="80" y="71"/>
                    <a:pt x="80" y="71"/>
                    <a:pt x="80" y="71"/>
                  </a:cubicBezTo>
                  <a:cubicBezTo>
                    <a:pt x="72" y="84"/>
                    <a:pt x="67" y="94"/>
                    <a:pt x="65" y="103"/>
                  </a:cubicBezTo>
                  <a:cubicBezTo>
                    <a:pt x="65" y="103"/>
                    <a:pt x="65" y="103"/>
                    <a:pt x="65" y="103"/>
                  </a:cubicBezTo>
                  <a:cubicBezTo>
                    <a:pt x="29" y="103"/>
                    <a:pt x="29" y="103"/>
                    <a:pt x="29" y="103"/>
                  </a:cubicBezTo>
                  <a:cubicBezTo>
                    <a:pt x="29" y="103"/>
                    <a:pt x="29" y="103"/>
                    <a:pt x="29" y="103"/>
                  </a:cubicBezTo>
                  <a:cubicBezTo>
                    <a:pt x="27" y="94"/>
                    <a:pt x="22" y="84"/>
                    <a:pt x="14" y="71"/>
                  </a:cubicBezTo>
                  <a:cubicBezTo>
                    <a:pt x="14" y="71"/>
                    <a:pt x="14" y="71"/>
                    <a:pt x="14" y="71"/>
                  </a:cubicBezTo>
                  <a:cubicBezTo>
                    <a:pt x="9" y="64"/>
                    <a:pt x="6" y="55"/>
                    <a:pt x="6" y="47"/>
                  </a:cubicBezTo>
                  <a:cubicBezTo>
                    <a:pt x="6" y="24"/>
                    <a:pt x="24" y="6"/>
                    <a:pt x="47" y="6"/>
                  </a:cubicBezTo>
                  <a:cubicBezTo>
                    <a:pt x="70" y="6"/>
                    <a:pt x="88" y="24"/>
                    <a:pt x="88" y="47"/>
                  </a:cubicBezTo>
                  <a:cubicBezTo>
                    <a:pt x="88" y="55"/>
                    <a:pt x="85" y="64"/>
                    <a:pt x="80"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5" name="Freeform 92">
              <a:extLst>
                <a:ext uri="{FF2B5EF4-FFF2-40B4-BE49-F238E27FC236}">
                  <a16:creationId xmlns:a16="http://schemas.microsoft.com/office/drawing/2014/main" id="{E7BD715A-8D24-CF68-4DE4-290D433FE8C2}"/>
                </a:ext>
              </a:extLst>
            </p:cNvPr>
            <p:cNvSpPr>
              <a:spLocks/>
            </p:cNvSpPr>
            <p:nvPr/>
          </p:nvSpPr>
          <p:spPr bwMode="auto">
            <a:xfrm>
              <a:off x="6365875" y="3257550"/>
              <a:ext cx="19050" cy="50800"/>
            </a:xfrm>
            <a:custGeom>
              <a:avLst/>
              <a:gdLst>
                <a:gd name="T0" fmla="*/ 3 w 6"/>
                <a:gd name="T1" fmla="*/ 16 h 16"/>
                <a:gd name="T2" fmla="*/ 6 w 6"/>
                <a:gd name="T3" fmla="*/ 14 h 16"/>
                <a:gd name="T4" fmla="*/ 6 w 6"/>
                <a:gd name="T5" fmla="*/ 2 h 16"/>
                <a:gd name="T6" fmla="*/ 3 w 6"/>
                <a:gd name="T7" fmla="*/ 0 h 16"/>
                <a:gd name="T8" fmla="*/ 0 w 6"/>
                <a:gd name="T9" fmla="*/ 2 h 16"/>
                <a:gd name="T10" fmla="*/ 0 w 6"/>
                <a:gd name="T11" fmla="*/ 14 h 16"/>
                <a:gd name="T12" fmla="*/ 3 w 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3" y="16"/>
                  </a:moveTo>
                  <a:cubicBezTo>
                    <a:pt x="5" y="16"/>
                    <a:pt x="6" y="15"/>
                    <a:pt x="6" y="14"/>
                  </a:cubicBezTo>
                  <a:cubicBezTo>
                    <a:pt x="6" y="2"/>
                    <a:pt x="6" y="2"/>
                    <a:pt x="6" y="2"/>
                  </a:cubicBezTo>
                  <a:cubicBezTo>
                    <a:pt x="6" y="1"/>
                    <a:pt x="5" y="0"/>
                    <a:pt x="3" y="0"/>
                  </a:cubicBezTo>
                  <a:cubicBezTo>
                    <a:pt x="2" y="0"/>
                    <a:pt x="0" y="1"/>
                    <a:pt x="0" y="2"/>
                  </a:cubicBezTo>
                  <a:cubicBezTo>
                    <a:pt x="0" y="14"/>
                    <a:pt x="0" y="14"/>
                    <a:pt x="0" y="14"/>
                  </a:cubicBezTo>
                  <a:cubicBezTo>
                    <a:pt x="0" y="15"/>
                    <a:pt x="2"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6" name="Freeform 93">
              <a:extLst>
                <a:ext uri="{FF2B5EF4-FFF2-40B4-BE49-F238E27FC236}">
                  <a16:creationId xmlns:a16="http://schemas.microsoft.com/office/drawing/2014/main" id="{73763FA5-F8A6-4EA1-4E6B-4AB664D73331}"/>
                </a:ext>
              </a:extLst>
            </p:cNvPr>
            <p:cNvSpPr>
              <a:spLocks/>
            </p:cNvSpPr>
            <p:nvPr/>
          </p:nvSpPr>
          <p:spPr bwMode="auto">
            <a:xfrm>
              <a:off x="6477000" y="3298825"/>
              <a:ext cx="41275" cy="47625"/>
            </a:xfrm>
            <a:custGeom>
              <a:avLst/>
              <a:gdLst>
                <a:gd name="T0" fmla="*/ 5 w 13"/>
                <a:gd name="T1" fmla="*/ 13 h 15"/>
                <a:gd name="T2" fmla="*/ 12 w 13"/>
                <a:gd name="T3" fmla="*/ 4 h 15"/>
                <a:gd name="T4" fmla="*/ 11 w 13"/>
                <a:gd name="T5" fmla="*/ 0 h 15"/>
                <a:gd name="T6" fmla="*/ 10 w 13"/>
                <a:gd name="T7" fmla="*/ 0 h 15"/>
                <a:gd name="T8" fmla="*/ 8 w 13"/>
                <a:gd name="T9" fmla="*/ 1 h 15"/>
                <a:gd name="T10" fmla="*/ 1 w 13"/>
                <a:gd name="T11" fmla="*/ 10 h 15"/>
                <a:gd name="T12" fmla="*/ 2 w 13"/>
                <a:gd name="T13" fmla="*/ 14 h 15"/>
                <a:gd name="T14" fmla="*/ 5 w 13"/>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5" y="13"/>
                  </a:moveTo>
                  <a:cubicBezTo>
                    <a:pt x="12" y="4"/>
                    <a:pt x="12" y="4"/>
                    <a:pt x="12" y="4"/>
                  </a:cubicBezTo>
                  <a:cubicBezTo>
                    <a:pt x="13" y="3"/>
                    <a:pt x="12" y="1"/>
                    <a:pt x="11" y="0"/>
                  </a:cubicBezTo>
                  <a:cubicBezTo>
                    <a:pt x="11" y="0"/>
                    <a:pt x="10" y="0"/>
                    <a:pt x="10" y="0"/>
                  </a:cubicBezTo>
                  <a:cubicBezTo>
                    <a:pt x="9" y="0"/>
                    <a:pt x="8" y="0"/>
                    <a:pt x="8" y="1"/>
                  </a:cubicBezTo>
                  <a:cubicBezTo>
                    <a:pt x="1" y="10"/>
                    <a:pt x="1" y="10"/>
                    <a:pt x="1" y="10"/>
                  </a:cubicBezTo>
                  <a:cubicBezTo>
                    <a:pt x="0" y="11"/>
                    <a:pt x="0" y="13"/>
                    <a:pt x="2" y="14"/>
                  </a:cubicBezTo>
                  <a:cubicBezTo>
                    <a:pt x="3" y="15"/>
                    <a:pt x="5" y="14"/>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7" name="Freeform 94">
              <a:extLst>
                <a:ext uri="{FF2B5EF4-FFF2-40B4-BE49-F238E27FC236}">
                  <a16:creationId xmlns:a16="http://schemas.microsoft.com/office/drawing/2014/main" id="{644ED8D4-5221-1D56-21BB-BE882EA96F1F}"/>
                </a:ext>
              </a:extLst>
            </p:cNvPr>
            <p:cNvSpPr>
              <a:spLocks/>
            </p:cNvSpPr>
            <p:nvPr/>
          </p:nvSpPr>
          <p:spPr bwMode="auto">
            <a:xfrm>
              <a:off x="6550025" y="3409950"/>
              <a:ext cx="50800" cy="28575"/>
            </a:xfrm>
            <a:custGeom>
              <a:avLst/>
              <a:gdLst>
                <a:gd name="T0" fmla="*/ 4 w 16"/>
                <a:gd name="T1" fmla="*/ 9 h 9"/>
                <a:gd name="T2" fmla="*/ 14 w 16"/>
                <a:gd name="T3" fmla="*/ 5 h 9"/>
                <a:gd name="T4" fmla="*/ 16 w 16"/>
                <a:gd name="T5" fmla="*/ 1 h 9"/>
                <a:gd name="T6" fmla="*/ 13 w 16"/>
                <a:gd name="T7" fmla="*/ 0 h 9"/>
                <a:gd name="T8" fmla="*/ 12 w 16"/>
                <a:gd name="T9" fmla="*/ 0 h 9"/>
                <a:gd name="T10" fmla="*/ 2 w 16"/>
                <a:gd name="T11" fmla="*/ 4 h 9"/>
                <a:gd name="T12" fmla="*/ 0 w 16"/>
                <a:gd name="T13" fmla="*/ 5 h 9"/>
                <a:gd name="T14" fmla="*/ 0 w 16"/>
                <a:gd name="T15" fmla="*/ 7 h 9"/>
                <a:gd name="T16" fmla="*/ 4 w 1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4" y="9"/>
                  </a:moveTo>
                  <a:cubicBezTo>
                    <a:pt x="14" y="5"/>
                    <a:pt x="14" y="5"/>
                    <a:pt x="14" y="5"/>
                  </a:cubicBezTo>
                  <a:cubicBezTo>
                    <a:pt x="16" y="4"/>
                    <a:pt x="16" y="3"/>
                    <a:pt x="16" y="1"/>
                  </a:cubicBezTo>
                  <a:cubicBezTo>
                    <a:pt x="15" y="0"/>
                    <a:pt x="14" y="0"/>
                    <a:pt x="13" y="0"/>
                  </a:cubicBezTo>
                  <a:cubicBezTo>
                    <a:pt x="13" y="0"/>
                    <a:pt x="13" y="0"/>
                    <a:pt x="12" y="0"/>
                  </a:cubicBezTo>
                  <a:cubicBezTo>
                    <a:pt x="2" y="4"/>
                    <a:pt x="2" y="4"/>
                    <a:pt x="2" y="4"/>
                  </a:cubicBezTo>
                  <a:cubicBezTo>
                    <a:pt x="1" y="4"/>
                    <a:pt x="0" y="4"/>
                    <a:pt x="0" y="5"/>
                  </a:cubicBezTo>
                  <a:cubicBezTo>
                    <a:pt x="0" y="6"/>
                    <a:pt x="0" y="6"/>
                    <a:pt x="0" y="7"/>
                  </a:cubicBezTo>
                  <a:cubicBezTo>
                    <a:pt x="1" y="8"/>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8" name="Freeform 95">
              <a:extLst>
                <a:ext uri="{FF2B5EF4-FFF2-40B4-BE49-F238E27FC236}">
                  <a16:creationId xmlns:a16="http://schemas.microsoft.com/office/drawing/2014/main" id="{E24B2EF5-594D-9502-8779-39A54C5F76F4}"/>
                </a:ext>
              </a:extLst>
            </p:cNvPr>
            <p:cNvSpPr>
              <a:spLocks/>
            </p:cNvSpPr>
            <p:nvPr/>
          </p:nvSpPr>
          <p:spPr bwMode="auto">
            <a:xfrm>
              <a:off x="6553200" y="3538538"/>
              <a:ext cx="55563" cy="28575"/>
            </a:xfrm>
            <a:custGeom>
              <a:avLst/>
              <a:gdLst>
                <a:gd name="T0" fmla="*/ 15 w 17"/>
                <a:gd name="T1" fmla="*/ 3 h 9"/>
                <a:gd name="T2" fmla="*/ 4 w 17"/>
                <a:gd name="T3" fmla="*/ 1 h 9"/>
                <a:gd name="T4" fmla="*/ 3 w 17"/>
                <a:gd name="T5" fmla="*/ 0 h 9"/>
                <a:gd name="T6" fmla="*/ 0 w 17"/>
                <a:gd name="T7" fmla="*/ 2 h 9"/>
                <a:gd name="T8" fmla="*/ 1 w 17"/>
                <a:gd name="T9" fmla="*/ 4 h 9"/>
                <a:gd name="T10" fmla="*/ 2 w 17"/>
                <a:gd name="T11" fmla="*/ 6 h 9"/>
                <a:gd name="T12" fmla="*/ 13 w 17"/>
                <a:gd name="T13" fmla="*/ 9 h 9"/>
                <a:gd name="T14" fmla="*/ 17 w 17"/>
                <a:gd name="T15" fmla="*/ 7 h 9"/>
                <a:gd name="T16" fmla="*/ 16 w 17"/>
                <a:gd name="T17" fmla="*/ 5 h 9"/>
                <a:gd name="T18" fmla="*/ 15 w 17"/>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5" y="3"/>
                  </a:moveTo>
                  <a:cubicBezTo>
                    <a:pt x="4" y="1"/>
                    <a:pt x="4" y="1"/>
                    <a:pt x="4" y="1"/>
                  </a:cubicBezTo>
                  <a:cubicBezTo>
                    <a:pt x="4" y="0"/>
                    <a:pt x="3" y="0"/>
                    <a:pt x="3" y="0"/>
                  </a:cubicBezTo>
                  <a:cubicBezTo>
                    <a:pt x="2" y="0"/>
                    <a:pt x="1" y="1"/>
                    <a:pt x="0" y="2"/>
                  </a:cubicBezTo>
                  <a:cubicBezTo>
                    <a:pt x="0" y="3"/>
                    <a:pt x="0" y="4"/>
                    <a:pt x="1" y="4"/>
                  </a:cubicBezTo>
                  <a:cubicBezTo>
                    <a:pt x="1" y="5"/>
                    <a:pt x="2" y="6"/>
                    <a:pt x="2" y="6"/>
                  </a:cubicBezTo>
                  <a:cubicBezTo>
                    <a:pt x="13" y="9"/>
                    <a:pt x="13" y="9"/>
                    <a:pt x="13" y="9"/>
                  </a:cubicBezTo>
                  <a:cubicBezTo>
                    <a:pt x="15" y="9"/>
                    <a:pt x="16" y="8"/>
                    <a:pt x="17" y="7"/>
                  </a:cubicBezTo>
                  <a:cubicBezTo>
                    <a:pt x="17" y="6"/>
                    <a:pt x="17" y="5"/>
                    <a:pt x="16" y="5"/>
                  </a:cubicBezTo>
                  <a:cubicBezTo>
                    <a:pt x="16" y="4"/>
                    <a:pt x="15" y="4"/>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9" name="Freeform 96">
              <a:extLst>
                <a:ext uri="{FF2B5EF4-FFF2-40B4-BE49-F238E27FC236}">
                  <a16:creationId xmlns:a16="http://schemas.microsoft.com/office/drawing/2014/main" id="{5992D474-03D4-6E0F-447F-DC405D2DF58A}"/>
                </a:ext>
              </a:extLst>
            </p:cNvPr>
            <p:cNvSpPr>
              <a:spLocks/>
            </p:cNvSpPr>
            <p:nvPr/>
          </p:nvSpPr>
          <p:spPr bwMode="auto">
            <a:xfrm>
              <a:off x="6230938" y="3295650"/>
              <a:ext cx="41275" cy="47625"/>
            </a:xfrm>
            <a:custGeom>
              <a:avLst/>
              <a:gdLst>
                <a:gd name="T0" fmla="*/ 8 w 13"/>
                <a:gd name="T1" fmla="*/ 14 h 15"/>
                <a:gd name="T2" fmla="*/ 11 w 13"/>
                <a:gd name="T3" fmla="*/ 15 h 15"/>
                <a:gd name="T4" fmla="*/ 12 w 13"/>
                <a:gd name="T5" fmla="*/ 11 h 15"/>
                <a:gd name="T6" fmla="*/ 5 w 13"/>
                <a:gd name="T7" fmla="*/ 2 h 15"/>
                <a:gd name="T8" fmla="*/ 2 w 13"/>
                <a:gd name="T9" fmla="*/ 1 h 15"/>
                <a:gd name="T10" fmla="*/ 1 w 13"/>
                <a:gd name="T11" fmla="*/ 5 h 15"/>
                <a:gd name="T12" fmla="*/ 8 w 13"/>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8" y="14"/>
                  </a:moveTo>
                  <a:cubicBezTo>
                    <a:pt x="8" y="15"/>
                    <a:pt x="10" y="15"/>
                    <a:pt x="11" y="15"/>
                  </a:cubicBezTo>
                  <a:cubicBezTo>
                    <a:pt x="13" y="14"/>
                    <a:pt x="13" y="12"/>
                    <a:pt x="12" y="11"/>
                  </a:cubicBezTo>
                  <a:cubicBezTo>
                    <a:pt x="5" y="2"/>
                    <a:pt x="5" y="2"/>
                    <a:pt x="5" y="2"/>
                  </a:cubicBezTo>
                  <a:cubicBezTo>
                    <a:pt x="5" y="0"/>
                    <a:pt x="3" y="0"/>
                    <a:pt x="2" y="1"/>
                  </a:cubicBezTo>
                  <a:cubicBezTo>
                    <a:pt x="1" y="2"/>
                    <a:pt x="0" y="3"/>
                    <a:pt x="1" y="5"/>
                  </a:cubicBez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90" name="Freeform 97">
              <a:extLst>
                <a:ext uri="{FF2B5EF4-FFF2-40B4-BE49-F238E27FC236}">
                  <a16:creationId xmlns:a16="http://schemas.microsoft.com/office/drawing/2014/main" id="{08575365-AADD-32FD-5E89-CE1A04799D71}"/>
                </a:ext>
              </a:extLst>
            </p:cNvPr>
            <p:cNvSpPr>
              <a:spLocks/>
            </p:cNvSpPr>
            <p:nvPr/>
          </p:nvSpPr>
          <p:spPr bwMode="auto">
            <a:xfrm>
              <a:off x="6145213" y="3406775"/>
              <a:ext cx="53975" cy="31750"/>
            </a:xfrm>
            <a:custGeom>
              <a:avLst/>
              <a:gdLst>
                <a:gd name="T0" fmla="*/ 15 w 17"/>
                <a:gd name="T1" fmla="*/ 4 h 10"/>
                <a:gd name="T2" fmla="*/ 4 w 17"/>
                <a:gd name="T3" fmla="*/ 0 h 10"/>
                <a:gd name="T4" fmla="*/ 3 w 17"/>
                <a:gd name="T5" fmla="*/ 0 h 10"/>
                <a:gd name="T6" fmla="*/ 1 w 17"/>
                <a:gd name="T7" fmla="*/ 2 h 10"/>
                <a:gd name="T8" fmla="*/ 3 w 17"/>
                <a:gd name="T9" fmla="*/ 5 h 10"/>
                <a:gd name="T10" fmla="*/ 13 w 17"/>
                <a:gd name="T11" fmla="*/ 9 h 10"/>
                <a:gd name="T12" fmla="*/ 17 w 17"/>
                <a:gd name="T13" fmla="*/ 7 h 10"/>
                <a:gd name="T14" fmla="*/ 15 w 17"/>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0">
                  <a:moveTo>
                    <a:pt x="15" y="4"/>
                  </a:moveTo>
                  <a:cubicBezTo>
                    <a:pt x="4" y="0"/>
                    <a:pt x="4" y="0"/>
                    <a:pt x="4" y="0"/>
                  </a:cubicBezTo>
                  <a:cubicBezTo>
                    <a:pt x="4" y="0"/>
                    <a:pt x="4" y="0"/>
                    <a:pt x="3" y="0"/>
                  </a:cubicBezTo>
                  <a:cubicBezTo>
                    <a:pt x="2" y="0"/>
                    <a:pt x="1" y="1"/>
                    <a:pt x="1" y="2"/>
                  </a:cubicBezTo>
                  <a:cubicBezTo>
                    <a:pt x="0" y="3"/>
                    <a:pt x="1" y="5"/>
                    <a:pt x="3" y="5"/>
                  </a:cubicBezTo>
                  <a:cubicBezTo>
                    <a:pt x="13" y="9"/>
                    <a:pt x="13" y="9"/>
                    <a:pt x="13" y="9"/>
                  </a:cubicBezTo>
                  <a:cubicBezTo>
                    <a:pt x="15" y="10"/>
                    <a:pt x="16" y="9"/>
                    <a:pt x="17" y="7"/>
                  </a:cubicBezTo>
                  <a:cubicBezTo>
                    <a:pt x="17" y="6"/>
                    <a:pt x="16" y="5"/>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91" name="Freeform 98">
              <a:extLst>
                <a:ext uri="{FF2B5EF4-FFF2-40B4-BE49-F238E27FC236}">
                  <a16:creationId xmlns:a16="http://schemas.microsoft.com/office/drawing/2014/main" id="{89BD050F-5500-1737-B497-293747411199}"/>
                </a:ext>
              </a:extLst>
            </p:cNvPr>
            <p:cNvSpPr>
              <a:spLocks/>
            </p:cNvSpPr>
            <p:nvPr/>
          </p:nvSpPr>
          <p:spPr bwMode="auto">
            <a:xfrm>
              <a:off x="6142038" y="3538538"/>
              <a:ext cx="50800" cy="25400"/>
            </a:xfrm>
            <a:custGeom>
              <a:avLst/>
              <a:gdLst>
                <a:gd name="T0" fmla="*/ 13 w 16"/>
                <a:gd name="T1" fmla="*/ 0 h 8"/>
                <a:gd name="T2" fmla="*/ 13 w 16"/>
                <a:gd name="T3" fmla="*/ 0 h 8"/>
                <a:gd name="T4" fmla="*/ 2 w 16"/>
                <a:gd name="T5" fmla="*/ 3 h 8"/>
                <a:gd name="T6" fmla="*/ 0 w 16"/>
                <a:gd name="T7" fmla="*/ 4 h 8"/>
                <a:gd name="T8" fmla="*/ 0 w 16"/>
                <a:gd name="T9" fmla="*/ 6 h 8"/>
                <a:gd name="T10" fmla="*/ 3 w 16"/>
                <a:gd name="T11" fmla="*/ 8 h 8"/>
                <a:gd name="T12" fmla="*/ 14 w 16"/>
                <a:gd name="T13" fmla="*/ 5 h 8"/>
                <a:gd name="T14" fmla="*/ 16 w 16"/>
                <a:gd name="T15" fmla="*/ 4 h 8"/>
                <a:gd name="T16" fmla="*/ 16 w 16"/>
                <a:gd name="T17" fmla="*/ 2 h 8"/>
                <a:gd name="T18" fmla="*/ 13 w 1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13" y="0"/>
                  </a:moveTo>
                  <a:cubicBezTo>
                    <a:pt x="13" y="0"/>
                    <a:pt x="13" y="0"/>
                    <a:pt x="13" y="0"/>
                  </a:cubicBezTo>
                  <a:cubicBezTo>
                    <a:pt x="2" y="3"/>
                    <a:pt x="2" y="3"/>
                    <a:pt x="2" y="3"/>
                  </a:cubicBezTo>
                  <a:cubicBezTo>
                    <a:pt x="1" y="3"/>
                    <a:pt x="0" y="3"/>
                    <a:pt x="0" y="4"/>
                  </a:cubicBezTo>
                  <a:cubicBezTo>
                    <a:pt x="0" y="5"/>
                    <a:pt x="0" y="5"/>
                    <a:pt x="0" y="6"/>
                  </a:cubicBezTo>
                  <a:cubicBezTo>
                    <a:pt x="0" y="7"/>
                    <a:pt x="2" y="8"/>
                    <a:pt x="3" y="8"/>
                  </a:cubicBezTo>
                  <a:cubicBezTo>
                    <a:pt x="14" y="5"/>
                    <a:pt x="14" y="5"/>
                    <a:pt x="14" y="5"/>
                  </a:cubicBezTo>
                  <a:cubicBezTo>
                    <a:pt x="15" y="5"/>
                    <a:pt x="15" y="4"/>
                    <a:pt x="16" y="4"/>
                  </a:cubicBezTo>
                  <a:cubicBezTo>
                    <a:pt x="16" y="3"/>
                    <a:pt x="16" y="2"/>
                    <a:pt x="16" y="2"/>
                  </a:cubicBezTo>
                  <a:cubicBezTo>
                    <a:pt x="16" y="1"/>
                    <a:pt x="14"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92" name="Group 91">
            <a:extLst>
              <a:ext uri="{FF2B5EF4-FFF2-40B4-BE49-F238E27FC236}">
                <a16:creationId xmlns:a16="http://schemas.microsoft.com/office/drawing/2014/main" id="{67260AB5-6276-439C-07DA-5E548DF3F384}"/>
              </a:ext>
              <a:ext uri="{C183D7F6-B498-43B3-948B-1728B52AA6E4}">
                <adec:decorative xmlns:adec="http://schemas.microsoft.com/office/drawing/2017/decorative" val="1"/>
              </a:ext>
            </a:extLst>
          </p:cNvPr>
          <p:cNvGrpSpPr>
            <a:grpSpLocks noChangeAspect="1"/>
          </p:cNvGrpSpPr>
          <p:nvPr/>
        </p:nvGrpSpPr>
        <p:grpSpPr>
          <a:xfrm>
            <a:off x="3346498" y="1670798"/>
            <a:ext cx="323283" cy="323283"/>
            <a:chOff x="2874963" y="4389438"/>
            <a:chExt cx="539750" cy="539750"/>
          </a:xfrm>
          <a:solidFill>
            <a:srgbClr val="7F0D82"/>
          </a:solidFill>
        </p:grpSpPr>
        <p:sp>
          <p:nvSpPr>
            <p:cNvPr id="93" name="Freeform 115">
              <a:extLst>
                <a:ext uri="{FF2B5EF4-FFF2-40B4-BE49-F238E27FC236}">
                  <a16:creationId xmlns:a16="http://schemas.microsoft.com/office/drawing/2014/main" id="{3188377E-BF5C-B225-8001-2DC371D7BE34}"/>
                </a:ext>
              </a:extLst>
            </p:cNvPr>
            <p:cNvSpPr>
              <a:spLocks/>
            </p:cNvSpPr>
            <p:nvPr/>
          </p:nvSpPr>
          <p:spPr bwMode="auto">
            <a:xfrm>
              <a:off x="2874963" y="4389438"/>
              <a:ext cx="539750" cy="539750"/>
            </a:xfrm>
            <a:custGeom>
              <a:avLst/>
              <a:gdLst>
                <a:gd name="T0" fmla="*/ 166 w 169"/>
                <a:gd name="T1" fmla="*/ 58 h 169"/>
                <a:gd name="T2" fmla="*/ 162 w 169"/>
                <a:gd name="T3" fmla="*/ 61 h 169"/>
                <a:gd name="T4" fmla="*/ 162 w 169"/>
                <a:gd name="T5" fmla="*/ 146 h 169"/>
                <a:gd name="T6" fmla="*/ 147 w 169"/>
                <a:gd name="T7" fmla="*/ 162 h 169"/>
                <a:gd name="T8" fmla="*/ 23 w 169"/>
                <a:gd name="T9" fmla="*/ 162 h 169"/>
                <a:gd name="T10" fmla="*/ 7 w 169"/>
                <a:gd name="T11" fmla="*/ 146 h 169"/>
                <a:gd name="T12" fmla="*/ 7 w 169"/>
                <a:gd name="T13" fmla="*/ 23 h 169"/>
                <a:gd name="T14" fmla="*/ 23 w 169"/>
                <a:gd name="T15" fmla="*/ 7 h 169"/>
                <a:gd name="T16" fmla="*/ 108 w 169"/>
                <a:gd name="T17" fmla="*/ 7 h 169"/>
                <a:gd name="T18" fmla="*/ 111 w 169"/>
                <a:gd name="T19" fmla="*/ 3 h 169"/>
                <a:gd name="T20" fmla="*/ 108 w 169"/>
                <a:gd name="T21" fmla="*/ 0 h 169"/>
                <a:gd name="T22" fmla="*/ 23 w 169"/>
                <a:gd name="T23" fmla="*/ 0 h 169"/>
                <a:gd name="T24" fmla="*/ 0 w 169"/>
                <a:gd name="T25" fmla="*/ 23 h 169"/>
                <a:gd name="T26" fmla="*/ 0 w 169"/>
                <a:gd name="T27" fmla="*/ 146 h 169"/>
                <a:gd name="T28" fmla="*/ 23 w 169"/>
                <a:gd name="T29" fmla="*/ 169 h 169"/>
                <a:gd name="T30" fmla="*/ 147 w 169"/>
                <a:gd name="T31" fmla="*/ 169 h 169"/>
                <a:gd name="T32" fmla="*/ 169 w 169"/>
                <a:gd name="T33" fmla="*/ 146 h 169"/>
                <a:gd name="T34" fmla="*/ 169 w 169"/>
                <a:gd name="T35" fmla="*/ 61 h 169"/>
                <a:gd name="T36" fmla="*/ 166 w 169"/>
                <a:gd name="T37" fmla="*/ 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69">
                  <a:moveTo>
                    <a:pt x="166" y="58"/>
                  </a:moveTo>
                  <a:cubicBezTo>
                    <a:pt x="164" y="58"/>
                    <a:pt x="162" y="59"/>
                    <a:pt x="162" y="61"/>
                  </a:cubicBezTo>
                  <a:cubicBezTo>
                    <a:pt x="162" y="146"/>
                    <a:pt x="162" y="146"/>
                    <a:pt x="162" y="146"/>
                  </a:cubicBezTo>
                  <a:cubicBezTo>
                    <a:pt x="162" y="155"/>
                    <a:pt x="155" y="162"/>
                    <a:pt x="147" y="162"/>
                  </a:cubicBezTo>
                  <a:cubicBezTo>
                    <a:pt x="23" y="162"/>
                    <a:pt x="23" y="162"/>
                    <a:pt x="23" y="162"/>
                  </a:cubicBezTo>
                  <a:cubicBezTo>
                    <a:pt x="14" y="162"/>
                    <a:pt x="7" y="155"/>
                    <a:pt x="7" y="146"/>
                  </a:cubicBezTo>
                  <a:cubicBezTo>
                    <a:pt x="7" y="23"/>
                    <a:pt x="7" y="23"/>
                    <a:pt x="7" y="23"/>
                  </a:cubicBezTo>
                  <a:cubicBezTo>
                    <a:pt x="7" y="14"/>
                    <a:pt x="14" y="7"/>
                    <a:pt x="23" y="7"/>
                  </a:cubicBezTo>
                  <a:cubicBezTo>
                    <a:pt x="108" y="7"/>
                    <a:pt x="108" y="7"/>
                    <a:pt x="108" y="7"/>
                  </a:cubicBezTo>
                  <a:cubicBezTo>
                    <a:pt x="110" y="7"/>
                    <a:pt x="111" y="5"/>
                    <a:pt x="111" y="3"/>
                  </a:cubicBezTo>
                  <a:cubicBezTo>
                    <a:pt x="111" y="1"/>
                    <a:pt x="110" y="0"/>
                    <a:pt x="108" y="0"/>
                  </a:cubicBezTo>
                  <a:cubicBezTo>
                    <a:pt x="23" y="0"/>
                    <a:pt x="23" y="0"/>
                    <a:pt x="23" y="0"/>
                  </a:cubicBezTo>
                  <a:cubicBezTo>
                    <a:pt x="10" y="0"/>
                    <a:pt x="0" y="10"/>
                    <a:pt x="0" y="23"/>
                  </a:cubicBezTo>
                  <a:cubicBezTo>
                    <a:pt x="0" y="146"/>
                    <a:pt x="0" y="146"/>
                    <a:pt x="0" y="146"/>
                  </a:cubicBezTo>
                  <a:cubicBezTo>
                    <a:pt x="0" y="159"/>
                    <a:pt x="10" y="169"/>
                    <a:pt x="23" y="169"/>
                  </a:cubicBezTo>
                  <a:cubicBezTo>
                    <a:pt x="147" y="169"/>
                    <a:pt x="147" y="169"/>
                    <a:pt x="147" y="169"/>
                  </a:cubicBezTo>
                  <a:cubicBezTo>
                    <a:pt x="159" y="169"/>
                    <a:pt x="169" y="159"/>
                    <a:pt x="169" y="146"/>
                  </a:cubicBezTo>
                  <a:cubicBezTo>
                    <a:pt x="169" y="61"/>
                    <a:pt x="169" y="61"/>
                    <a:pt x="169" y="61"/>
                  </a:cubicBezTo>
                  <a:cubicBezTo>
                    <a:pt x="169" y="59"/>
                    <a:pt x="168" y="58"/>
                    <a:pt x="166"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94" name="Freeform 116">
              <a:extLst>
                <a:ext uri="{FF2B5EF4-FFF2-40B4-BE49-F238E27FC236}">
                  <a16:creationId xmlns:a16="http://schemas.microsoft.com/office/drawing/2014/main" id="{7738AD6E-CFCB-9B3E-0A67-A0FAEA075AC4}"/>
                </a:ext>
              </a:extLst>
            </p:cNvPr>
            <p:cNvSpPr>
              <a:spLocks noEditPoints="1"/>
            </p:cNvSpPr>
            <p:nvPr/>
          </p:nvSpPr>
          <p:spPr bwMode="auto">
            <a:xfrm>
              <a:off x="3011488" y="4389438"/>
              <a:ext cx="403225" cy="406400"/>
            </a:xfrm>
            <a:custGeom>
              <a:avLst/>
              <a:gdLst>
                <a:gd name="T0" fmla="*/ 32 w 126"/>
                <a:gd name="T1" fmla="*/ 121 h 127"/>
                <a:gd name="T2" fmla="*/ 121 w 126"/>
                <a:gd name="T3" fmla="*/ 32 h 127"/>
                <a:gd name="T4" fmla="*/ 126 w 126"/>
                <a:gd name="T5" fmla="*/ 19 h 127"/>
                <a:gd name="T6" fmla="*/ 107 w 126"/>
                <a:gd name="T7" fmla="*/ 0 h 127"/>
                <a:gd name="T8" fmla="*/ 94 w 126"/>
                <a:gd name="T9" fmla="*/ 5 h 127"/>
                <a:gd name="T10" fmla="*/ 5 w 126"/>
                <a:gd name="T11" fmla="*/ 94 h 127"/>
                <a:gd name="T12" fmla="*/ 0 w 126"/>
                <a:gd name="T13" fmla="*/ 127 h 127"/>
                <a:gd name="T14" fmla="*/ 32 w 126"/>
                <a:gd name="T15" fmla="*/ 121 h 127"/>
                <a:gd name="T16" fmla="*/ 99 w 126"/>
                <a:gd name="T17" fmla="*/ 10 h 127"/>
                <a:gd name="T18" fmla="*/ 107 w 126"/>
                <a:gd name="T19" fmla="*/ 7 h 127"/>
                <a:gd name="T20" fmla="*/ 119 w 126"/>
                <a:gd name="T21" fmla="*/ 19 h 127"/>
                <a:gd name="T22" fmla="*/ 116 w 126"/>
                <a:gd name="T23" fmla="*/ 27 h 127"/>
                <a:gd name="T24" fmla="*/ 111 w 126"/>
                <a:gd name="T25" fmla="*/ 33 h 127"/>
                <a:gd name="T26" fmla="*/ 110 w 126"/>
                <a:gd name="T27" fmla="*/ 32 h 127"/>
                <a:gd name="T28" fmla="*/ 94 w 126"/>
                <a:gd name="T29" fmla="*/ 16 h 127"/>
                <a:gd name="T30" fmla="*/ 99 w 126"/>
                <a:gd name="T31" fmla="*/ 10 h 127"/>
                <a:gd name="T32" fmla="*/ 17 w 126"/>
                <a:gd name="T33" fmla="*/ 92 h 127"/>
                <a:gd name="T34" fmla="*/ 89 w 126"/>
                <a:gd name="T35" fmla="*/ 20 h 127"/>
                <a:gd name="T36" fmla="*/ 89 w 126"/>
                <a:gd name="T37" fmla="*/ 21 h 127"/>
                <a:gd name="T38" fmla="*/ 106 w 126"/>
                <a:gd name="T39" fmla="*/ 37 h 127"/>
                <a:gd name="T40" fmla="*/ 105 w 126"/>
                <a:gd name="T41" fmla="*/ 38 h 127"/>
                <a:gd name="T42" fmla="*/ 34 w 126"/>
                <a:gd name="T43" fmla="*/ 110 h 127"/>
                <a:gd name="T44" fmla="*/ 34 w 126"/>
                <a:gd name="T45" fmla="*/ 93 h 127"/>
                <a:gd name="T46" fmla="*/ 17 w 126"/>
                <a:gd name="T47" fmla="*/ 93 h 127"/>
                <a:gd name="T48" fmla="*/ 17 w 126"/>
                <a:gd name="T49" fmla="*/ 92 h 127"/>
                <a:gd name="T50" fmla="*/ 11 w 126"/>
                <a:gd name="T51" fmla="*/ 100 h 127"/>
                <a:gd name="T52" fmla="*/ 27 w 126"/>
                <a:gd name="T53" fmla="*/ 100 h 127"/>
                <a:gd name="T54" fmla="*/ 27 w 126"/>
                <a:gd name="T55" fmla="*/ 115 h 127"/>
                <a:gd name="T56" fmla="*/ 26 w 126"/>
                <a:gd name="T57" fmla="*/ 115 h 127"/>
                <a:gd name="T58" fmla="*/ 8 w 126"/>
                <a:gd name="T59" fmla="*/ 118 h 127"/>
                <a:gd name="T60" fmla="*/ 11 w 126"/>
                <a:gd name="T61" fmla="*/ 10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27">
                  <a:moveTo>
                    <a:pt x="32" y="121"/>
                  </a:moveTo>
                  <a:cubicBezTo>
                    <a:pt x="121" y="32"/>
                    <a:pt x="121" y="32"/>
                    <a:pt x="121" y="32"/>
                  </a:cubicBezTo>
                  <a:cubicBezTo>
                    <a:pt x="124" y="29"/>
                    <a:pt x="126" y="24"/>
                    <a:pt x="126" y="19"/>
                  </a:cubicBezTo>
                  <a:cubicBezTo>
                    <a:pt x="126" y="8"/>
                    <a:pt x="118" y="0"/>
                    <a:pt x="107" y="0"/>
                  </a:cubicBezTo>
                  <a:cubicBezTo>
                    <a:pt x="102" y="0"/>
                    <a:pt x="98" y="2"/>
                    <a:pt x="94" y="5"/>
                  </a:cubicBezTo>
                  <a:cubicBezTo>
                    <a:pt x="5" y="94"/>
                    <a:pt x="5" y="94"/>
                    <a:pt x="5" y="94"/>
                  </a:cubicBezTo>
                  <a:cubicBezTo>
                    <a:pt x="0" y="127"/>
                    <a:pt x="0" y="127"/>
                    <a:pt x="0" y="127"/>
                  </a:cubicBezTo>
                  <a:lnTo>
                    <a:pt x="32" y="121"/>
                  </a:lnTo>
                  <a:close/>
                  <a:moveTo>
                    <a:pt x="99" y="10"/>
                  </a:moveTo>
                  <a:cubicBezTo>
                    <a:pt x="101" y="8"/>
                    <a:pt x="104" y="7"/>
                    <a:pt x="107" y="7"/>
                  </a:cubicBezTo>
                  <a:cubicBezTo>
                    <a:pt x="114" y="7"/>
                    <a:pt x="119" y="12"/>
                    <a:pt x="119" y="19"/>
                  </a:cubicBezTo>
                  <a:cubicBezTo>
                    <a:pt x="119" y="22"/>
                    <a:pt x="118" y="25"/>
                    <a:pt x="116" y="27"/>
                  </a:cubicBezTo>
                  <a:cubicBezTo>
                    <a:pt x="111" y="33"/>
                    <a:pt x="111" y="33"/>
                    <a:pt x="111" y="33"/>
                  </a:cubicBezTo>
                  <a:cubicBezTo>
                    <a:pt x="110" y="32"/>
                    <a:pt x="110" y="32"/>
                    <a:pt x="110" y="32"/>
                  </a:cubicBezTo>
                  <a:cubicBezTo>
                    <a:pt x="94" y="16"/>
                    <a:pt x="94" y="16"/>
                    <a:pt x="94" y="16"/>
                  </a:cubicBezTo>
                  <a:lnTo>
                    <a:pt x="99" y="10"/>
                  </a:lnTo>
                  <a:close/>
                  <a:moveTo>
                    <a:pt x="17" y="92"/>
                  </a:moveTo>
                  <a:cubicBezTo>
                    <a:pt x="89" y="20"/>
                    <a:pt x="89" y="20"/>
                    <a:pt x="89" y="20"/>
                  </a:cubicBezTo>
                  <a:cubicBezTo>
                    <a:pt x="89" y="21"/>
                    <a:pt x="89" y="21"/>
                    <a:pt x="89" y="21"/>
                  </a:cubicBezTo>
                  <a:cubicBezTo>
                    <a:pt x="106" y="37"/>
                    <a:pt x="106" y="37"/>
                    <a:pt x="106" y="37"/>
                  </a:cubicBezTo>
                  <a:cubicBezTo>
                    <a:pt x="105" y="38"/>
                    <a:pt x="105" y="38"/>
                    <a:pt x="105" y="38"/>
                  </a:cubicBezTo>
                  <a:cubicBezTo>
                    <a:pt x="34" y="110"/>
                    <a:pt x="34" y="110"/>
                    <a:pt x="34" y="110"/>
                  </a:cubicBezTo>
                  <a:cubicBezTo>
                    <a:pt x="34" y="93"/>
                    <a:pt x="34" y="93"/>
                    <a:pt x="34" y="93"/>
                  </a:cubicBezTo>
                  <a:cubicBezTo>
                    <a:pt x="17" y="93"/>
                    <a:pt x="17" y="93"/>
                    <a:pt x="17" y="93"/>
                  </a:cubicBezTo>
                  <a:lnTo>
                    <a:pt x="17" y="92"/>
                  </a:lnTo>
                  <a:close/>
                  <a:moveTo>
                    <a:pt x="11" y="100"/>
                  </a:moveTo>
                  <a:cubicBezTo>
                    <a:pt x="27" y="100"/>
                    <a:pt x="27" y="100"/>
                    <a:pt x="27" y="100"/>
                  </a:cubicBezTo>
                  <a:cubicBezTo>
                    <a:pt x="27" y="115"/>
                    <a:pt x="27" y="115"/>
                    <a:pt x="27" y="115"/>
                  </a:cubicBezTo>
                  <a:cubicBezTo>
                    <a:pt x="26" y="115"/>
                    <a:pt x="26" y="115"/>
                    <a:pt x="26" y="115"/>
                  </a:cubicBezTo>
                  <a:cubicBezTo>
                    <a:pt x="8" y="118"/>
                    <a:pt x="8" y="118"/>
                    <a:pt x="8" y="118"/>
                  </a:cubicBezTo>
                  <a:lnTo>
                    <a:pt x="1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97" name="Group 96">
            <a:extLst>
              <a:ext uri="{FF2B5EF4-FFF2-40B4-BE49-F238E27FC236}">
                <a16:creationId xmlns:a16="http://schemas.microsoft.com/office/drawing/2014/main" id="{55ABD653-F5C5-2E83-19C0-FC6F074F5CD2}"/>
              </a:ext>
              <a:ext uri="{C183D7F6-B498-43B3-948B-1728B52AA6E4}">
                <adec:decorative xmlns:adec="http://schemas.microsoft.com/office/drawing/2017/decorative" val="1"/>
              </a:ext>
            </a:extLst>
          </p:cNvPr>
          <p:cNvGrpSpPr/>
          <p:nvPr/>
        </p:nvGrpSpPr>
        <p:grpSpPr>
          <a:xfrm>
            <a:off x="5013508" y="3458160"/>
            <a:ext cx="479761" cy="460447"/>
            <a:chOff x="4588751" y="3189702"/>
            <a:chExt cx="444500" cy="426606"/>
          </a:xfrm>
        </p:grpSpPr>
        <p:sp>
          <p:nvSpPr>
            <p:cNvPr id="99" name="Rectangle: Diagonal Corners Rounded 98">
              <a:extLst>
                <a:ext uri="{FF2B5EF4-FFF2-40B4-BE49-F238E27FC236}">
                  <a16:creationId xmlns:a16="http://schemas.microsoft.com/office/drawing/2014/main" id="{7866E97A-FB5C-07BC-D14F-188CCF958495}"/>
                </a:ext>
              </a:extLst>
            </p:cNvPr>
            <p:cNvSpPr/>
            <p:nvPr/>
          </p:nvSpPr>
          <p:spPr>
            <a:xfrm>
              <a:off x="4588751" y="3189702"/>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solidFill>
                  <a:srgbClr val="7F0D82"/>
                </a:solidFill>
                <a:latin typeface="Arial" panose="020B0604020202020204" pitchFamily="34" charset="0"/>
                <a:cs typeface="Arial" panose="020B0604020202020204" pitchFamily="34" charset="0"/>
              </a:endParaRPr>
            </a:p>
          </p:txBody>
        </p:sp>
        <p:grpSp>
          <p:nvGrpSpPr>
            <p:cNvPr id="100" name="Group 99">
              <a:extLst>
                <a:ext uri="{FF2B5EF4-FFF2-40B4-BE49-F238E27FC236}">
                  <a16:creationId xmlns:a16="http://schemas.microsoft.com/office/drawing/2014/main" id="{1FA03D9E-7B4A-0A48-9855-17BF45154A1E}"/>
                </a:ext>
              </a:extLst>
            </p:cNvPr>
            <p:cNvGrpSpPr>
              <a:grpSpLocks noChangeAspect="1"/>
            </p:cNvGrpSpPr>
            <p:nvPr/>
          </p:nvGrpSpPr>
          <p:grpSpPr>
            <a:xfrm>
              <a:off x="4664448" y="3256452"/>
              <a:ext cx="293107" cy="293107"/>
              <a:chOff x="6161088" y="3078163"/>
              <a:chExt cx="536575" cy="536575"/>
            </a:xfrm>
            <a:solidFill>
              <a:schemeClr val="bg1"/>
            </a:solidFill>
          </p:grpSpPr>
          <p:sp>
            <p:nvSpPr>
              <p:cNvPr id="101" name="Freeform 13">
                <a:extLst>
                  <a:ext uri="{FF2B5EF4-FFF2-40B4-BE49-F238E27FC236}">
                    <a16:creationId xmlns:a16="http://schemas.microsoft.com/office/drawing/2014/main" id="{D07554EB-65D7-97D3-E829-15960BB32D3F}"/>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sp>
            <p:nvSpPr>
              <p:cNvPr id="102" name="Freeform 14">
                <a:extLst>
                  <a:ext uri="{FF2B5EF4-FFF2-40B4-BE49-F238E27FC236}">
                    <a16:creationId xmlns:a16="http://schemas.microsoft.com/office/drawing/2014/main" id="{6AB897D5-EE83-DD06-4CEA-B30752A4B90D}"/>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grpSp>
      </p:grpSp>
      <p:grpSp>
        <p:nvGrpSpPr>
          <p:cNvPr id="104" name="Group 103">
            <a:extLst>
              <a:ext uri="{FF2B5EF4-FFF2-40B4-BE49-F238E27FC236}">
                <a16:creationId xmlns:a16="http://schemas.microsoft.com/office/drawing/2014/main" id="{4E980C0B-A7D1-FC72-288B-02639BC13661}"/>
              </a:ext>
              <a:ext uri="{C183D7F6-B498-43B3-948B-1728B52AA6E4}">
                <adec:decorative xmlns:adec="http://schemas.microsoft.com/office/drawing/2017/decorative" val="1"/>
              </a:ext>
            </a:extLst>
          </p:cNvPr>
          <p:cNvGrpSpPr/>
          <p:nvPr/>
        </p:nvGrpSpPr>
        <p:grpSpPr>
          <a:xfrm>
            <a:off x="5013508" y="6509114"/>
            <a:ext cx="479761" cy="460448"/>
            <a:chOff x="4599631" y="6238645"/>
            <a:chExt cx="444500" cy="426606"/>
          </a:xfrm>
        </p:grpSpPr>
        <p:sp>
          <p:nvSpPr>
            <p:cNvPr id="106" name="Rectangle: Diagonal Corners Rounded 105">
              <a:extLst>
                <a:ext uri="{FF2B5EF4-FFF2-40B4-BE49-F238E27FC236}">
                  <a16:creationId xmlns:a16="http://schemas.microsoft.com/office/drawing/2014/main" id="{F69D7652-27D3-27D9-E3FB-1054B7477637}"/>
                </a:ext>
              </a:extLst>
            </p:cNvPr>
            <p:cNvSpPr/>
            <p:nvPr/>
          </p:nvSpPr>
          <p:spPr>
            <a:xfrm>
              <a:off x="4599631" y="6238645"/>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solidFill>
                  <a:srgbClr val="7F0D82"/>
                </a:solidFill>
                <a:latin typeface="Arial" panose="020B0604020202020204" pitchFamily="34" charset="0"/>
                <a:cs typeface="Arial" panose="020B0604020202020204" pitchFamily="34" charset="0"/>
              </a:endParaRPr>
            </a:p>
          </p:txBody>
        </p:sp>
        <p:grpSp>
          <p:nvGrpSpPr>
            <p:cNvPr id="107" name="Group 106">
              <a:extLst>
                <a:ext uri="{FF2B5EF4-FFF2-40B4-BE49-F238E27FC236}">
                  <a16:creationId xmlns:a16="http://schemas.microsoft.com/office/drawing/2014/main" id="{12BA4A8B-C3A9-DDF3-6687-BC8C1AA9E08D}"/>
                </a:ext>
              </a:extLst>
            </p:cNvPr>
            <p:cNvGrpSpPr>
              <a:grpSpLocks noChangeAspect="1"/>
            </p:cNvGrpSpPr>
            <p:nvPr/>
          </p:nvGrpSpPr>
          <p:grpSpPr>
            <a:xfrm>
              <a:off x="4675328" y="6305395"/>
              <a:ext cx="293107" cy="293107"/>
              <a:chOff x="5094288" y="3074988"/>
              <a:chExt cx="536575" cy="536575"/>
            </a:xfrm>
            <a:solidFill>
              <a:schemeClr val="bg1"/>
            </a:solidFill>
          </p:grpSpPr>
          <p:sp>
            <p:nvSpPr>
              <p:cNvPr id="108" name="Freeform 15">
                <a:extLst>
                  <a:ext uri="{FF2B5EF4-FFF2-40B4-BE49-F238E27FC236}">
                    <a16:creationId xmlns:a16="http://schemas.microsoft.com/office/drawing/2014/main" id="{37A71AF5-675A-62C9-5F17-A0B1A651B4D2}"/>
                  </a:ext>
                </a:extLst>
              </p:cNvPr>
              <p:cNvSpPr>
                <a:spLocks noEditPoints="1"/>
              </p:cNvSpPr>
              <p:nvPr/>
            </p:nvSpPr>
            <p:spPr bwMode="auto">
              <a:xfrm>
                <a:off x="5094288" y="3074988"/>
                <a:ext cx="536575" cy="5365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63 h 170"/>
                  <a:gd name="T12" fmla="*/ 7 w 170"/>
                  <a:gd name="T13" fmla="*/ 85 h 170"/>
                  <a:gd name="T14" fmla="*/ 85 w 170"/>
                  <a:gd name="T15" fmla="*/ 7 h 170"/>
                  <a:gd name="T16" fmla="*/ 163 w 170"/>
                  <a:gd name="T17" fmla="*/ 85 h 170"/>
                  <a:gd name="T18" fmla="*/ 85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5" y="163"/>
                    </a:moveTo>
                    <a:cubicBezTo>
                      <a:pt x="42" y="163"/>
                      <a:pt x="7" y="128"/>
                      <a:pt x="7" y="85"/>
                    </a:cubicBezTo>
                    <a:cubicBezTo>
                      <a:pt x="7" y="42"/>
                      <a:pt x="42" y="7"/>
                      <a:pt x="85" y="7"/>
                    </a:cubicBezTo>
                    <a:cubicBezTo>
                      <a:pt x="128" y="7"/>
                      <a:pt x="163" y="42"/>
                      <a:pt x="163" y="85"/>
                    </a:cubicBezTo>
                    <a:cubicBezTo>
                      <a:pt x="163" y="128"/>
                      <a:pt x="128" y="163"/>
                      <a:pt x="85"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sp>
            <p:nvSpPr>
              <p:cNvPr id="109" name="Freeform 16">
                <a:extLst>
                  <a:ext uri="{FF2B5EF4-FFF2-40B4-BE49-F238E27FC236}">
                    <a16:creationId xmlns:a16="http://schemas.microsoft.com/office/drawing/2014/main" id="{7AD3315B-A110-309F-4EC9-E25275FF36AF}"/>
                  </a:ext>
                </a:extLst>
              </p:cNvPr>
              <p:cNvSpPr>
                <a:spLocks/>
              </p:cNvSpPr>
              <p:nvPr/>
            </p:nvSpPr>
            <p:spPr bwMode="auto">
              <a:xfrm>
                <a:off x="5257801" y="3238501"/>
                <a:ext cx="209550" cy="209550"/>
              </a:xfrm>
              <a:custGeom>
                <a:avLst/>
                <a:gdLst>
                  <a:gd name="T0" fmla="*/ 65 w 66"/>
                  <a:gd name="T1" fmla="*/ 2 h 66"/>
                  <a:gd name="T2" fmla="*/ 59 w 66"/>
                  <a:gd name="T3" fmla="*/ 2 h 66"/>
                  <a:gd name="T4" fmla="*/ 33 w 66"/>
                  <a:gd name="T5" fmla="*/ 28 h 66"/>
                  <a:gd name="T6" fmla="*/ 7 w 66"/>
                  <a:gd name="T7" fmla="*/ 2 h 66"/>
                  <a:gd name="T8" fmla="*/ 1 w 66"/>
                  <a:gd name="T9" fmla="*/ 2 h 66"/>
                  <a:gd name="T10" fmla="*/ 1 w 66"/>
                  <a:gd name="T11" fmla="*/ 7 h 66"/>
                  <a:gd name="T12" fmla="*/ 28 w 66"/>
                  <a:gd name="T13" fmla="*/ 33 h 66"/>
                  <a:gd name="T14" fmla="*/ 1 w 66"/>
                  <a:gd name="T15" fmla="*/ 60 h 66"/>
                  <a:gd name="T16" fmla="*/ 1 w 66"/>
                  <a:gd name="T17" fmla="*/ 65 h 66"/>
                  <a:gd name="T18" fmla="*/ 4 w 66"/>
                  <a:gd name="T19" fmla="*/ 66 h 66"/>
                  <a:gd name="T20" fmla="*/ 7 w 66"/>
                  <a:gd name="T21" fmla="*/ 65 h 66"/>
                  <a:gd name="T22" fmla="*/ 33 w 66"/>
                  <a:gd name="T23" fmla="*/ 38 h 66"/>
                  <a:gd name="T24" fmla="*/ 59 w 66"/>
                  <a:gd name="T25" fmla="*/ 65 h 66"/>
                  <a:gd name="T26" fmla="*/ 62 w 66"/>
                  <a:gd name="T27" fmla="*/ 66 h 66"/>
                  <a:gd name="T28" fmla="*/ 65 w 66"/>
                  <a:gd name="T29" fmla="*/ 65 h 66"/>
                  <a:gd name="T30" fmla="*/ 65 w 66"/>
                  <a:gd name="T31" fmla="*/ 60 h 66"/>
                  <a:gd name="T32" fmla="*/ 38 w 66"/>
                  <a:gd name="T33" fmla="*/ 33 h 66"/>
                  <a:gd name="T34" fmla="*/ 65 w 66"/>
                  <a:gd name="T35" fmla="*/ 7 h 66"/>
                  <a:gd name="T36" fmla="*/ 65 w 66"/>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65" y="2"/>
                    </a:moveTo>
                    <a:cubicBezTo>
                      <a:pt x="63" y="0"/>
                      <a:pt x="61" y="0"/>
                      <a:pt x="59" y="2"/>
                    </a:cubicBezTo>
                    <a:cubicBezTo>
                      <a:pt x="33" y="28"/>
                      <a:pt x="33" y="28"/>
                      <a:pt x="33" y="28"/>
                    </a:cubicBezTo>
                    <a:cubicBezTo>
                      <a:pt x="7" y="2"/>
                      <a:pt x="7" y="2"/>
                      <a:pt x="7" y="2"/>
                    </a:cubicBezTo>
                    <a:cubicBezTo>
                      <a:pt x="5" y="0"/>
                      <a:pt x="3" y="0"/>
                      <a:pt x="1" y="2"/>
                    </a:cubicBezTo>
                    <a:cubicBezTo>
                      <a:pt x="0" y="3"/>
                      <a:pt x="0" y="5"/>
                      <a:pt x="1" y="7"/>
                    </a:cubicBezTo>
                    <a:cubicBezTo>
                      <a:pt x="28" y="33"/>
                      <a:pt x="28" y="33"/>
                      <a:pt x="28" y="33"/>
                    </a:cubicBezTo>
                    <a:cubicBezTo>
                      <a:pt x="1" y="60"/>
                      <a:pt x="1" y="60"/>
                      <a:pt x="1" y="60"/>
                    </a:cubicBezTo>
                    <a:cubicBezTo>
                      <a:pt x="0" y="61"/>
                      <a:pt x="0" y="63"/>
                      <a:pt x="1" y="65"/>
                    </a:cubicBezTo>
                    <a:cubicBezTo>
                      <a:pt x="2" y="65"/>
                      <a:pt x="3" y="66"/>
                      <a:pt x="4" y="66"/>
                    </a:cubicBezTo>
                    <a:cubicBezTo>
                      <a:pt x="5" y="66"/>
                      <a:pt x="6" y="65"/>
                      <a:pt x="7" y="65"/>
                    </a:cubicBezTo>
                    <a:cubicBezTo>
                      <a:pt x="33" y="38"/>
                      <a:pt x="33" y="38"/>
                      <a:pt x="33" y="38"/>
                    </a:cubicBezTo>
                    <a:cubicBezTo>
                      <a:pt x="59" y="65"/>
                      <a:pt x="59" y="65"/>
                      <a:pt x="59" y="65"/>
                    </a:cubicBezTo>
                    <a:cubicBezTo>
                      <a:pt x="60" y="65"/>
                      <a:pt x="61" y="66"/>
                      <a:pt x="62" y="66"/>
                    </a:cubicBezTo>
                    <a:cubicBezTo>
                      <a:pt x="63" y="66"/>
                      <a:pt x="64" y="65"/>
                      <a:pt x="65" y="65"/>
                    </a:cubicBezTo>
                    <a:cubicBezTo>
                      <a:pt x="66" y="63"/>
                      <a:pt x="66" y="61"/>
                      <a:pt x="65" y="60"/>
                    </a:cubicBezTo>
                    <a:cubicBezTo>
                      <a:pt x="38" y="33"/>
                      <a:pt x="38" y="33"/>
                      <a:pt x="38" y="33"/>
                    </a:cubicBezTo>
                    <a:cubicBezTo>
                      <a:pt x="65" y="7"/>
                      <a:pt x="65" y="7"/>
                      <a:pt x="65" y="7"/>
                    </a:cubicBezTo>
                    <a:cubicBezTo>
                      <a:pt x="66" y="5"/>
                      <a:pt x="66" y="3"/>
                      <a:pt x="6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grpSp>
      </p:grpSp>
      <p:sp>
        <p:nvSpPr>
          <p:cNvPr id="2" name="TextBox 1">
            <a:extLst>
              <a:ext uri="{FF2B5EF4-FFF2-40B4-BE49-F238E27FC236}">
                <a16:creationId xmlns:a16="http://schemas.microsoft.com/office/drawing/2014/main" id="{A88C5D9C-E17C-7051-E258-DA3BF31179E4}"/>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34</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64472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767821666"/>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47" name="Rectangle 46">
            <a:extLst>
              <a:ext uri="{FF2B5EF4-FFF2-40B4-BE49-F238E27FC236}">
                <a16:creationId xmlns:a16="http://schemas.microsoft.com/office/drawing/2014/main" id="{C6752808-1681-016A-9775-E3E3A0179E9B}"/>
              </a:ext>
              <a:ext uri="{C183D7F6-B498-43B3-948B-1728B52AA6E4}">
                <adec:decorative xmlns:adec="http://schemas.microsoft.com/office/drawing/2017/decorative" val="1"/>
              </a:ext>
            </a:extLst>
          </p:cNvPr>
          <p:cNvSpPr/>
          <p:nvPr/>
        </p:nvSpPr>
        <p:spPr>
          <a:xfrm>
            <a:off x="4873330" y="183789"/>
            <a:ext cx="2686060" cy="9994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467383" y="932538"/>
            <a:ext cx="6624909" cy="2214779"/>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59389" cy="560234"/>
          </a:xfrm>
          <a:prstGeom prst="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0" name="Title 1">
            <a:extLst>
              <a:ext uri="{FF2B5EF4-FFF2-40B4-BE49-F238E27FC236}">
                <a16:creationId xmlns:a16="http://schemas.microsoft.com/office/drawing/2014/main" id="{9BFA1199-6443-A516-6F4B-2E0D54920C9F}"/>
              </a:ext>
            </a:extLst>
          </p:cNvPr>
          <p:cNvSpPr txBox="1">
            <a:spLocks noGrp="1"/>
          </p:cNvSpPr>
          <p:nvPr>
            <p:ph type="title" idx="4294967295"/>
          </p:nvPr>
        </p:nvSpPr>
        <p:spPr>
          <a:xfrm>
            <a:off x="587247" y="280150"/>
            <a:ext cx="6388001" cy="425584"/>
          </a:xfrm>
          <a:prstGeom prst="rect">
            <a:avLst/>
          </a:prstGeom>
          <a:noFill/>
          <a:ln>
            <a:noFill/>
            <a:prstDash/>
          </a:ln>
          <a:effectLst/>
        </p:spPr>
        <p:txBody>
          <a:bodyPr rot="0" spcFirstLastPara="0" vertOverflow="overflow" horzOverflow="overflow" vert="horz" wrap="square" lIns="0" tIns="45142" rIns="0" bIns="45142" numCol="1" spcCol="0" rtlCol="0" fromWordArt="0" anchor="t" anchorCtr="0" forceAA="0" compatLnSpc="1">
            <a:prstTxWarp prst="textNoShape">
              <a:avLst/>
            </a:prstTxWarp>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pPr marL="0" marR="0" lvl="0" indent="0" algn="l" defTabSz="871821" rtl="0" eaLnBrk="1" fontAlgn="auto" latinLnBrk="0" hangingPunct="1">
              <a:lnSpc>
                <a:spcPct val="80000"/>
              </a:lnSpc>
              <a:spcBef>
                <a:spcPct val="0"/>
              </a:spcBef>
              <a:spcAft>
                <a:spcPts val="0"/>
              </a:spcAft>
              <a:buClrTx/>
              <a:buSzTx/>
              <a:buFontTx/>
              <a:buNone/>
              <a:tabLst/>
              <a:defRPr/>
            </a:pPr>
            <a:r>
              <a:rPr kumimoji="0" lang="en-US" sz="1981" b="0" i="0" u="none" strike="noStrike" kern="1200" cap="none" spc="0" normalizeH="0" baseline="0" noProof="0" dirty="0">
                <a:ln>
                  <a:noFill/>
                </a:ln>
                <a:solidFill>
                  <a:schemeClr val="bg1"/>
                </a:solidFill>
                <a:effectLst/>
                <a:uLnTx/>
                <a:uFillTx/>
                <a:latin typeface="Segoe UI Semibold" panose="020B0702040204020203" pitchFamily="34" charset="0"/>
                <a:ea typeface="+mj-ea"/>
                <a:cs typeface="+mj-cs"/>
              </a:rPr>
              <a:t>Stage-specific enquiries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467383" y="1010250"/>
            <a:ext cx="5372862" cy="408112"/>
          </a:xfrm>
          <a:prstGeom prst="rect">
            <a:avLst/>
          </a:prstGeom>
          <a:noFill/>
        </p:spPr>
        <p:txBody>
          <a:bodyPr wrap="square" numCol="1" spcCol="180000">
            <a:noAutofit/>
          </a:bodyPr>
          <a:lstStyle/>
          <a:p>
            <a:pPr>
              <a:spcBef>
                <a:spcPts val="648"/>
              </a:spcBef>
            </a:pPr>
            <a:r>
              <a:rPr lang="en-AU" sz="1800" b="1" dirty="0">
                <a:solidFill>
                  <a:srgbClr val="7F0D82"/>
                </a:solidFill>
                <a:latin typeface="Arial" panose="020B0604020202020204" pitchFamily="34" charset="0"/>
                <a:cs typeface="Arial" panose="020B0604020202020204" pitchFamily="34" charset="0"/>
              </a:rPr>
              <a:t>5. Receive an RFI letter and/or early concerns</a:t>
            </a:r>
            <a:endParaRPr lang="en-AU" sz="1600" dirty="0">
              <a:solidFill>
                <a:srgbClr val="7F0D8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82B79EF-5CA8-4F99-3945-71F43DD1A338}"/>
              </a:ext>
            </a:extLst>
          </p:cNvPr>
          <p:cNvSpPr txBox="1"/>
          <p:nvPr/>
        </p:nvSpPr>
        <p:spPr>
          <a:xfrm>
            <a:off x="972508" y="1708703"/>
            <a:ext cx="2175923" cy="266676"/>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Enquiry should take ~ 5 mins</a:t>
            </a:r>
          </a:p>
        </p:txBody>
      </p:sp>
      <p:sp>
        <p:nvSpPr>
          <p:cNvPr id="63" name="TextBox 62">
            <a:extLst>
              <a:ext uri="{FF2B5EF4-FFF2-40B4-BE49-F238E27FC236}">
                <a16:creationId xmlns:a16="http://schemas.microsoft.com/office/drawing/2014/main" id="{22597345-20BE-6471-2497-E516160B8877}"/>
              </a:ext>
            </a:extLst>
          </p:cNvPr>
          <p:cNvSpPr txBox="1"/>
          <p:nvPr/>
        </p:nvSpPr>
        <p:spPr>
          <a:xfrm>
            <a:off x="972508" y="2263493"/>
            <a:ext cx="2135132" cy="430887"/>
          </a:xfrm>
          <a:prstGeom prst="rect">
            <a:avLst/>
          </a:prstGeom>
          <a:noFill/>
        </p:spPr>
        <p:txBody>
          <a:bodyPr wrap="square" rtlCol="0">
            <a:spAutoFit/>
          </a:bodyPr>
          <a:lstStyle/>
          <a:p>
            <a:r>
              <a:rPr lang="en-AU" sz="1100">
                <a:latin typeface="Arial" panose="020B0604020202020204" pitchFamily="34" charset="0"/>
                <a:cs typeface="Arial" panose="020B0604020202020204" pitchFamily="34" charset="0"/>
              </a:rPr>
              <a:t>Listing concerns and managing expectations vital at this point</a:t>
            </a:r>
            <a:endParaRPr lang="en-US" sz="120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416FA43C-C742-7607-FCFE-B4E22C47CAB2}"/>
              </a:ext>
            </a:extLst>
          </p:cNvPr>
          <p:cNvSpPr txBox="1"/>
          <p:nvPr/>
        </p:nvSpPr>
        <p:spPr>
          <a:xfrm>
            <a:off x="3731267" y="1708702"/>
            <a:ext cx="3183108" cy="441018"/>
          </a:xfrm>
          <a:prstGeom prst="rect">
            <a:avLst/>
          </a:prstGeom>
          <a:noFill/>
        </p:spPr>
        <p:txBody>
          <a:bodyPr wrap="square" rtlCol="0">
            <a:spAutoFit/>
          </a:bodyPr>
          <a:lstStyle/>
          <a:p>
            <a:r>
              <a:rPr lang="en-AU" sz="1100">
                <a:latin typeface="Arial" panose="020B0604020202020204" pitchFamily="34" charset="0"/>
                <a:cs typeface="Arial" panose="020B0604020202020204" pitchFamily="34" charset="0"/>
              </a:rPr>
              <a:t>This is always recorded. There ought to be an official record of concerns with application</a:t>
            </a:r>
            <a:endParaRPr lang="en-US" sz="1100">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F039DE9F-99B6-A51A-AEE1-FC2456C75219}"/>
              </a:ext>
            </a:extLst>
          </p:cNvPr>
          <p:cNvSpPr txBox="1"/>
          <p:nvPr/>
        </p:nvSpPr>
        <p:spPr>
          <a:xfrm>
            <a:off x="467383" y="3419308"/>
            <a:ext cx="3301591" cy="291618"/>
          </a:xfrm>
          <a:prstGeom prst="rect">
            <a:avLst/>
          </a:prstGeom>
          <a:noFill/>
        </p:spPr>
        <p:txBody>
          <a:bodyPr wrap="square">
            <a:spAutoFit/>
          </a:bodyPr>
          <a:lstStyle/>
          <a:p>
            <a:r>
              <a:rPr lang="en-AU" sz="1295" dirty="0">
                <a:solidFill>
                  <a:schemeClr val="accent6"/>
                </a:solidFill>
                <a:latin typeface="Arial" panose="020B0604020202020204" pitchFamily="34" charset="0"/>
                <a:cs typeface="Arial" panose="020B0604020202020204" pitchFamily="34" charset="0"/>
              </a:rPr>
              <a:t>Common enquiries at this stage</a:t>
            </a:r>
            <a:endParaRPr lang="en-US" sz="1295" dirty="0">
              <a:solidFill>
                <a:schemeClr val="accent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0482F88-019C-05F1-3E0E-54DF37C71418}"/>
              </a:ext>
            </a:extLst>
          </p:cNvPr>
          <p:cNvSpPr txBox="1"/>
          <p:nvPr/>
        </p:nvSpPr>
        <p:spPr>
          <a:xfrm>
            <a:off x="467382" y="3813535"/>
            <a:ext cx="4118712" cy="6598126"/>
          </a:xfrm>
          <a:prstGeom prst="rect">
            <a:avLst/>
          </a:prstGeom>
          <a:noFill/>
        </p:spPr>
        <p:txBody>
          <a:bodyPr wrap="square" lIns="98694" tIns="49347" rIns="98694" bIns="49347" numCol="1" spcCol="180000" anchor="t">
            <a:noAutofit/>
          </a:bodyPr>
          <a:lstStyle/>
          <a:p>
            <a:pPr>
              <a:spcBef>
                <a:spcPts val="971"/>
              </a:spcBef>
            </a:pPr>
            <a:r>
              <a:rPr lang="en-AU" sz="1400" b="1" dirty="0">
                <a:solidFill>
                  <a:srgbClr val="7F0D82"/>
                </a:solidFill>
                <a:latin typeface="Arial"/>
                <a:cs typeface="Arial"/>
              </a:rPr>
              <a:t>The language used isn't definitive. Am I likely to get a permit or not?</a:t>
            </a:r>
          </a:p>
          <a:p>
            <a:pPr>
              <a:spcBef>
                <a:spcPts val="971"/>
              </a:spcBef>
            </a:pPr>
            <a:r>
              <a:rPr lang="en-AU" sz="1200" dirty="0">
                <a:latin typeface="Arial"/>
                <a:cs typeface="Arial"/>
              </a:rPr>
              <a:t>“We can't be definitive as we need more information from you before we fully understand what you're looking to do.”</a:t>
            </a:r>
          </a:p>
          <a:p>
            <a:pPr>
              <a:spcBef>
                <a:spcPts val="971"/>
              </a:spcBef>
            </a:pPr>
            <a:r>
              <a:rPr lang="en-AU" sz="1200" dirty="0">
                <a:latin typeface="Arial"/>
                <a:cs typeface="Arial"/>
              </a:rPr>
              <a:t>“Everything that's in this letter is required to make a full assessment, otherwise you wouldn't be receiving it. Do you have any questions about specific aspects of what you have to do?”</a:t>
            </a:r>
          </a:p>
          <a:p>
            <a:pPr>
              <a:spcBef>
                <a:spcPts val="971"/>
              </a:spcBef>
            </a:pPr>
            <a:r>
              <a:rPr lang="en-AU" sz="1400" b="1" dirty="0">
                <a:solidFill>
                  <a:srgbClr val="7F0D82"/>
                </a:solidFill>
                <a:latin typeface="Arial"/>
                <a:cs typeface="Arial"/>
              </a:rPr>
              <a:t>Wow this RFI letter is long. Can my proposal really be that bad?? Was the starting point really that far off?</a:t>
            </a:r>
          </a:p>
          <a:p>
            <a:pPr>
              <a:spcBef>
                <a:spcPts val="971"/>
              </a:spcBef>
            </a:pPr>
            <a:r>
              <a:rPr lang="en-AU" sz="1200" dirty="0">
                <a:latin typeface="Arial"/>
                <a:cs typeface="Arial"/>
              </a:rPr>
              <a:t>“Planning can be really complicated and sometimes it can be hard to know what exactly is required. Lots of people receive RFIs! Is there something specific you're not sure about?”</a:t>
            </a:r>
          </a:p>
          <a:p>
            <a:pPr>
              <a:spcBef>
                <a:spcPts val="971"/>
              </a:spcBef>
            </a:pPr>
            <a:r>
              <a:rPr lang="en-AU" sz="1400" b="1" dirty="0">
                <a:solidFill>
                  <a:srgbClr val="7F0D82"/>
                </a:solidFill>
                <a:latin typeface="Arial"/>
                <a:cs typeface="Arial"/>
              </a:rPr>
              <a:t>How big a deal is (this concern) really though?</a:t>
            </a:r>
          </a:p>
          <a:p>
            <a:pPr>
              <a:spcBef>
                <a:spcPts val="971"/>
              </a:spcBef>
            </a:pPr>
            <a:r>
              <a:rPr lang="en-AU" sz="1200" dirty="0">
                <a:latin typeface="Arial"/>
                <a:cs typeface="Arial"/>
              </a:rPr>
              <a:t>“Everything that's in this letter is vital, otherwise you wouldn't be receiving it. Do you have any questions about specific aspects of what you have to do?”</a:t>
            </a:r>
          </a:p>
          <a:p>
            <a:pPr>
              <a:spcBef>
                <a:spcPts val="971"/>
              </a:spcBef>
            </a:pPr>
            <a:r>
              <a:rPr lang="en-AU" sz="1200" dirty="0">
                <a:latin typeface="Arial"/>
                <a:cs typeface="Arial"/>
              </a:rPr>
              <a:t>"There is time now, while the clock is paused, to think about the planners' and referral comments and really make the changes now rather than running the gauntlet of advertising."</a:t>
            </a:r>
          </a:p>
        </p:txBody>
      </p:sp>
      <p:sp>
        <p:nvSpPr>
          <p:cNvPr id="98" name="TextBox 97">
            <a:extLst>
              <a:ext uri="{FF2B5EF4-FFF2-40B4-BE49-F238E27FC236}">
                <a16:creationId xmlns:a16="http://schemas.microsoft.com/office/drawing/2014/main" id="{8C81A51C-1AD8-43C2-7054-7AED3164A8D7}"/>
              </a:ext>
            </a:extLst>
          </p:cNvPr>
          <p:cNvSpPr txBox="1"/>
          <p:nvPr/>
        </p:nvSpPr>
        <p:spPr>
          <a:xfrm>
            <a:off x="5499205" y="3538898"/>
            <a:ext cx="1593087" cy="291618"/>
          </a:xfrm>
          <a:prstGeom prst="rect">
            <a:avLst/>
          </a:prstGeom>
          <a:noFill/>
        </p:spPr>
        <p:txBody>
          <a:bodyPr wrap="square" rIns="0" rtlCol="0">
            <a:spAutoFit/>
          </a:bodyPr>
          <a:lstStyle/>
          <a:p>
            <a:r>
              <a:rPr lang="en-US" sz="1295" b="1" dirty="0">
                <a:solidFill>
                  <a:srgbClr val="7F0D82"/>
                </a:solidFill>
                <a:latin typeface="Arial" panose="020B0604020202020204" pitchFamily="34" charset="0"/>
                <a:cs typeface="Arial" panose="020B0604020202020204" pitchFamily="34" charset="0"/>
              </a:rPr>
              <a:t>We can help by</a:t>
            </a:r>
          </a:p>
        </p:txBody>
      </p:sp>
      <p:sp>
        <p:nvSpPr>
          <p:cNvPr id="46" name="TextBox 45">
            <a:extLst>
              <a:ext uri="{FF2B5EF4-FFF2-40B4-BE49-F238E27FC236}">
                <a16:creationId xmlns:a16="http://schemas.microsoft.com/office/drawing/2014/main" id="{21298585-B4C2-0FBB-2EDE-A980D40418A4}"/>
              </a:ext>
            </a:extLst>
          </p:cNvPr>
          <p:cNvSpPr txBox="1"/>
          <p:nvPr/>
        </p:nvSpPr>
        <p:spPr>
          <a:xfrm>
            <a:off x="4916368" y="4002144"/>
            <a:ext cx="2214779" cy="3424014"/>
          </a:xfrm>
          <a:prstGeom prst="rect">
            <a:avLst/>
          </a:prstGeom>
          <a:noFill/>
        </p:spPr>
        <p:txBody>
          <a:bodyPr wrap="square">
            <a:spAutoFit/>
          </a:bodyPr>
          <a:lstStyle/>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Informal phone discussion/ advice about proposal</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We spell out what the issues are and urge them to focus on them now at the early stage of app process</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Planners - should be confident about the state of the application and what would arise after advertising</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We recommend you have a chat with your neighbours, which might help reduce the risk of objections with advertising</a:t>
            </a:r>
          </a:p>
        </p:txBody>
      </p:sp>
      <p:sp>
        <p:nvSpPr>
          <p:cNvPr id="32" name="TextBox 31">
            <a:extLst>
              <a:ext uri="{FF2B5EF4-FFF2-40B4-BE49-F238E27FC236}">
                <a16:creationId xmlns:a16="http://schemas.microsoft.com/office/drawing/2014/main" id="{4491FB12-18F9-CFF6-8428-3D2FE2447C36}"/>
              </a:ext>
              <a:ext uri="{C183D7F6-B498-43B3-948B-1728B52AA6E4}">
                <adec:decorative xmlns:adec="http://schemas.microsoft.com/office/drawing/2017/decorative" val="1"/>
              </a:ext>
            </a:extLst>
          </p:cNvPr>
          <p:cNvSpPr txBox="1"/>
          <p:nvPr/>
        </p:nvSpPr>
        <p:spPr>
          <a:xfrm>
            <a:off x="5511348" y="5152125"/>
            <a:ext cx="2214779" cy="1261087"/>
          </a:xfrm>
          <a:prstGeom prst="rect">
            <a:avLst/>
          </a:prstGeom>
          <a:noFill/>
        </p:spPr>
        <p:txBody>
          <a:bodyPr wrap="square" numCol="1" spcCol="180000">
            <a:noAutofit/>
          </a:bodyPr>
          <a:lstStyle/>
          <a:p>
            <a:endParaRPr lang="en-AU" sz="1133"/>
          </a:p>
        </p:txBody>
      </p:sp>
      <p:sp>
        <p:nvSpPr>
          <p:cNvPr id="33" name="TextBox 32">
            <a:extLst>
              <a:ext uri="{FF2B5EF4-FFF2-40B4-BE49-F238E27FC236}">
                <a16:creationId xmlns:a16="http://schemas.microsoft.com/office/drawing/2014/main" id="{9969DF36-09E7-BEA9-8259-AEB0EF51341F}"/>
              </a:ext>
              <a:ext uri="{C183D7F6-B498-43B3-948B-1728B52AA6E4}">
                <adec:decorative xmlns:adec="http://schemas.microsoft.com/office/drawing/2017/decorative" val="1"/>
              </a:ext>
            </a:extLst>
          </p:cNvPr>
          <p:cNvSpPr txBox="1"/>
          <p:nvPr/>
        </p:nvSpPr>
        <p:spPr>
          <a:xfrm>
            <a:off x="5440300" y="4504420"/>
            <a:ext cx="2214779" cy="503756"/>
          </a:xfrm>
          <a:prstGeom prst="rect">
            <a:avLst/>
          </a:prstGeom>
          <a:noFill/>
        </p:spPr>
        <p:txBody>
          <a:bodyPr wrap="square" numCol="1" spcCol="180000">
            <a:noAutofit/>
          </a:bodyPr>
          <a:lstStyle/>
          <a:p>
            <a:pPr>
              <a:spcBef>
                <a:spcPts val="1295"/>
              </a:spcBef>
            </a:pPr>
            <a:endParaRPr lang="en-AU" sz="1511">
              <a:solidFill>
                <a:srgbClr val="28BEC6"/>
              </a:solidFill>
              <a:latin typeface="Arial" panose="020B0604020202020204" pitchFamily="34" charset="0"/>
              <a:cs typeface="Arial" panose="020B0604020202020204" pitchFamily="34" charset="0"/>
            </a:endParaRPr>
          </a:p>
        </p:txBody>
      </p:sp>
      <p:cxnSp>
        <p:nvCxnSpPr>
          <p:cNvPr id="49" name="Straight Connector 48">
            <a:extLst>
              <a:ext uri="{FF2B5EF4-FFF2-40B4-BE49-F238E27FC236}">
                <a16:creationId xmlns:a16="http://schemas.microsoft.com/office/drawing/2014/main" id="{A9D52D0B-DA39-C896-6CBF-C5732C60898D}"/>
              </a:ext>
              <a:ext uri="{C183D7F6-B498-43B3-948B-1728B52AA6E4}">
                <adec:decorative xmlns:adec="http://schemas.microsoft.com/office/drawing/2017/decorative" val="1"/>
              </a:ext>
            </a:extLst>
          </p:cNvPr>
          <p:cNvCxnSpPr>
            <a:cxnSpLocks/>
          </p:cNvCxnSpPr>
          <p:nvPr/>
        </p:nvCxnSpPr>
        <p:spPr>
          <a:xfrm>
            <a:off x="583950" y="1429256"/>
            <a:ext cx="4235279" cy="0"/>
          </a:xfrm>
          <a:prstGeom prst="line">
            <a:avLst/>
          </a:prstGeom>
          <a:ln>
            <a:solidFill>
              <a:srgbClr val="7F0D82"/>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611365F6-1AF5-08AC-AEA6-40D0BB177288}"/>
              </a:ext>
              <a:ext uri="{C183D7F6-B498-43B3-948B-1728B52AA6E4}">
                <adec:decorative xmlns:adec="http://schemas.microsoft.com/office/drawing/2017/decorative" val="1"/>
              </a:ext>
            </a:extLst>
          </p:cNvPr>
          <p:cNvGrpSpPr>
            <a:grpSpLocks noChangeAspect="1"/>
          </p:cNvGrpSpPr>
          <p:nvPr/>
        </p:nvGrpSpPr>
        <p:grpSpPr>
          <a:xfrm>
            <a:off x="583951" y="1670798"/>
            <a:ext cx="342642" cy="341637"/>
            <a:chOff x="8283575" y="3267075"/>
            <a:chExt cx="541338" cy="539750"/>
          </a:xfrm>
          <a:solidFill>
            <a:srgbClr val="7F0D82"/>
          </a:solidFill>
        </p:grpSpPr>
        <p:sp>
          <p:nvSpPr>
            <p:cNvPr id="55" name="Freeform 62">
              <a:extLst>
                <a:ext uri="{FF2B5EF4-FFF2-40B4-BE49-F238E27FC236}">
                  <a16:creationId xmlns:a16="http://schemas.microsoft.com/office/drawing/2014/main" id="{83049BBC-F656-F3ED-66FF-34C6D5EF0D1D}"/>
                </a:ext>
              </a:extLst>
            </p:cNvPr>
            <p:cNvSpPr>
              <a:spLocks noEditPoints="1"/>
            </p:cNvSpPr>
            <p:nvPr/>
          </p:nvSpPr>
          <p:spPr bwMode="auto">
            <a:xfrm>
              <a:off x="8283575" y="3267075"/>
              <a:ext cx="541338" cy="539750"/>
            </a:xfrm>
            <a:custGeom>
              <a:avLst/>
              <a:gdLst>
                <a:gd name="T0" fmla="*/ 85 w 170"/>
                <a:gd name="T1" fmla="*/ 0 h 169"/>
                <a:gd name="T2" fmla="*/ 0 w 170"/>
                <a:gd name="T3" fmla="*/ 85 h 169"/>
                <a:gd name="T4" fmla="*/ 85 w 170"/>
                <a:gd name="T5" fmla="*/ 169 h 169"/>
                <a:gd name="T6" fmla="*/ 170 w 170"/>
                <a:gd name="T7" fmla="*/ 85 h 169"/>
                <a:gd name="T8" fmla="*/ 85 w 170"/>
                <a:gd name="T9" fmla="*/ 0 h 169"/>
                <a:gd name="T10" fmla="*/ 85 w 170"/>
                <a:gd name="T11" fmla="*/ 162 h 169"/>
                <a:gd name="T12" fmla="*/ 7 w 170"/>
                <a:gd name="T13" fmla="*/ 85 h 169"/>
                <a:gd name="T14" fmla="*/ 85 w 170"/>
                <a:gd name="T15" fmla="*/ 7 h 169"/>
                <a:gd name="T16" fmla="*/ 162 w 170"/>
                <a:gd name="T17" fmla="*/ 85 h 169"/>
                <a:gd name="T18" fmla="*/ 85 w 170"/>
                <a:gd name="T19"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69">
                  <a:moveTo>
                    <a:pt x="85" y="0"/>
                  </a:moveTo>
                  <a:cubicBezTo>
                    <a:pt x="38" y="0"/>
                    <a:pt x="0" y="38"/>
                    <a:pt x="0" y="85"/>
                  </a:cubicBezTo>
                  <a:cubicBezTo>
                    <a:pt x="0" y="131"/>
                    <a:pt x="38" y="169"/>
                    <a:pt x="85" y="169"/>
                  </a:cubicBezTo>
                  <a:cubicBezTo>
                    <a:pt x="131" y="169"/>
                    <a:pt x="170" y="131"/>
                    <a:pt x="170" y="85"/>
                  </a:cubicBezTo>
                  <a:cubicBezTo>
                    <a:pt x="170" y="38"/>
                    <a:pt x="131" y="0"/>
                    <a:pt x="85" y="0"/>
                  </a:cubicBezTo>
                  <a:close/>
                  <a:moveTo>
                    <a:pt x="85" y="162"/>
                  </a:moveTo>
                  <a:cubicBezTo>
                    <a:pt x="42" y="162"/>
                    <a:pt x="7" y="127"/>
                    <a:pt x="7" y="85"/>
                  </a:cubicBezTo>
                  <a:cubicBezTo>
                    <a:pt x="7" y="42"/>
                    <a:pt x="42" y="7"/>
                    <a:pt x="85" y="7"/>
                  </a:cubicBezTo>
                  <a:cubicBezTo>
                    <a:pt x="127" y="7"/>
                    <a:pt x="162" y="42"/>
                    <a:pt x="162" y="85"/>
                  </a:cubicBezTo>
                  <a:cubicBezTo>
                    <a:pt x="162" y="127"/>
                    <a:pt x="127"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6" name="Freeform 63">
              <a:extLst>
                <a:ext uri="{FF2B5EF4-FFF2-40B4-BE49-F238E27FC236}">
                  <a16:creationId xmlns:a16="http://schemas.microsoft.com/office/drawing/2014/main" id="{DFED7E78-6F88-3486-EA70-FEE93B980D1B}"/>
                </a:ext>
              </a:extLst>
            </p:cNvPr>
            <p:cNvSpPr>
              <a:spLocks/>
            </p:cNvSpPr>
            <p:nvPr/>
          </p:nvSpPr>
          <p:spPr bwMode="auto">
            <a:xfrm>
              <a:off x="8542338" y="3340100"/>
              <a:ext cx="133350" cy="207963"/>
            </a:xfrm>
            <a:custGeom>
              <a:avLst/>
              <a:gdLst>
                <a:gd name="T0" fmla="*/ 38 w 42"/>
                <a:gd name="T1" fmla="*/ 58 h 65"/>
                <a:gd name="T2" fmla="*/ 7 w 42"/>
                <a:gd name="T3" fmla="*/ 58 h 65"/>
                <a:gd name="T4" fmla="*/ 7 w 42"/>
                <a:gd name="T5" fmla="*/ 4 h 65"/>
                <a:gd name="T6" fmla="*/ 4 w 42"/>
                <a:gd name="T7" fmla="*/ 0 h 65"/>
                <a:gd name="T8" fmla="*/ 0 w 42"/>
                <a:gd name="T9" fmla="*/ 4 h 65"/>
                <a:gd name="T10" fmla="*/ 0 w 42"/>
                <a:gd name="T11" fmla="*/ 62 h 65"/>
                <a:gd name="T12" fmla="*/ 4 w 42"/>
                <a:gd name="T13" fmla="*/ 65 h 65"/>
                <a:gd name="T14" fmla="*/ 38 w 42"/>
                <a:gd name="T15" fmla="*/ 65 h 65"/>
                <a:gd name="T16" fmla="*/ 42 w 42"/>
                <a:gd name="T17" fmla="*/ 62 h 65"/>
                <a:gd name="T18" fmla="*/ 38 w 42"/>
                <a:gd name="T19"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65">
                  <a:moveTo>
                    <a:pt x="38" y="58"/>
                  </a:moveTo>
                  <a:cubicBezTo>
                    <a:pt x="7" y="58"/>
                    <a:pt x="7" y="58"/>
                    <a:pt x="7" y="58"/>
                  </a:cubicBezTo>
                  <a:cubicBezTo>
                    <a:pt x="7" y="4"/>
                    <a:pt x="7" y="4"/>
                    <a:pt x="7" y="4"/>
                  </a:cubicBezTo>
                  <a:cubicBezTo>
                    <a:pt x="7" y="2"/>
                    <a:pt x="6" y="0"/>
                    <a:pt x="4" y="0"/>
                  </a:cubicBezTo>
                  <a:cubicBezTo>
                    <a:pt x="2" y="0"/>
                    <a:pt x="0" y="2"/>
                    <a:pt x="0" y="4"/>
                  </a:cubicBezTo>
                  <a:cubicBezTo>
                    <a:pt x="0" y="62"/>
                    <a:pt x="0" y="62"/>
                    <a:pt x="0" y="62"/>
                  </a:cubicBezTo>
                  <a:cubicBezTo>
                    <a:pt x="0" y="63"/>
                    <a:pt x="2" y="65"/>
                    <a:pt x="4" y="65"/>
                  </a:cubicBezTo>
                  <a:cubicBezTo>
                    <a:pt x="38" y="65"/>
                    <a:pt x="38" y="65"/>
                    <a:pt x="38" y="65"/>
                  </a:cubicBezTo>
                  <a:cubicBezTo>
                    <a:pt x="40" y="65"/>
                    <a:pt x="42" y="64"/>
                    <a:pt x="42" y="62"/>
                  </a:cubicBezTo>
                  <a:cubicBezTo>
                    <a:pt x="42" y="60"/>
                    <a:pt x="40" y="58"/>
                    <a:pt x="3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57" name="Group 56">
            <a:extLst>
              <a:ext uri="{FF2B5EF4-FFF2-40B4-BE49-F238E27FC236}">
                <a16:creationId xmlns:a16="http://schemas.microsoft.com/office/drawing/2014/main" id="{9927F94B-2901-AC31-2E10-EEBF6EBA4C4B}"/>
              </a:ext>
              <a:ext uri="{C183D7F6-B498-43B3-948B-1728B52AA6E4}">
                <adec:decorative xmlns:adec="http://schemas.microsoft.com/office/drawing/2017/decorative" val="1"/>
              </a:ext>
            </a:extLst>
          </p:cNvPr>
          <p:cNvGrpSpPr>
            <a:grpSpLocks noChangeAspect="1"/>
          </p:cNvGrpSpPr>
          <p:nvPr/>
        </p:nvGrpSpPr>
        <p:grpSpPr>
          <a:xfrm>
            <a:off x="583980" y="2306654"/>
            <a:ext cx="342644" cy="382270"/>
            <a:chOff x="6142038" y="3257550"/>
            <a:chExt cx="466725" cy="520701"/>
          </a:xfrm>
          <a:solidFill>
            <a:srgbClr val="7F0D82"/>
          </a:solidFill>
        </p:grpSpPr>
        <p:sp>
          <p:nvSpPr>
            <p:cNvPr id="58" name="Freeform 89">
              <a:extLst>
                <a:ext uri="{FF2B5EF4-FFF2-40B4-BE49-F238E27FC236}">
                  <a16:creationId xmlns:a16="http://schemas.microsoft.com/office/drawing/2014/main" id="{400B1014-BA29-D13F-3CFF-266EC7804AB7}"/>
                </a:ext>
              </a:extLst>
            </p:cNvPr>
            <p:cNvSpPr>
              <a:spLocks/>
            </p:cNvSpPr>
            <p:nvPr/>
          </p:nvSpPr>
          <p:spPr bwMode="auto">
            <a:xfrm>
              <a:off x="6305550" y="3713163"/>
              <a:ext cx="139700" cy="22225"/>
            </a:xfrm>
            <a:custGeom>
              <a:avLst/>
              <a:gdLst>
                <a:gd name="T0" fmla="*/ 41 w 44"/>
                <a:gd name="T1" fmla="*/ 0 h 7"/>
                <a:gd name="T2" fmla="*/ 4 w 44"/>
                <a:gd name="T3" fmla="*/ 0 h 7"/>
                <a:gd name="T4" fmla="*/ 0 w 44"/>
                <a:gd name="T5" fmla="*/ 3 h 7"/>
                <a:gd name="T6" fmla="*/ 0 w 44"/>
                <a:gd name="T7" fmla="*/ 4 h 7"/>
                <a:gd name="T8" fmla="*/ 4 w 44"/>
                <a:gd name="T9" fmla="*/ 7 h 7"/>
                <a:gd name="T10" fmla="*/ 41 w 44"/>
                <a:gd name="T11" fmla="*/ 7 h 7"/>
                <a:gd name="T12" fmla="*/ 44 w 44"/>
                <a:gd name="T13" fmla="*/ 4 h 7"/>
                <a:gd name="T14" fmla="*/ 44 w 44"/>
                <a:gd name="T15" fmla="*/ 3 h 7"/>
                <a:gd name="T16" fmla="*/ 41 w 4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
                  <a:moveTo>
                    <a:pt x="41" y="0"/>
                  </a:moveTo>
                  <a:cubicBezTo>
                    <a:pt x="4" y="0"/>
                    <a:pt x="4" y="0"/>
                    <a:pt x="4" y="0"/>
                  </a:cubicBezTo>
                  <a:cubicBezTo>
                    <a:pt x="2" y="0"/>
                    <a:pt x="0" y="2"/>
                    <a:pt x="0" y="3"/>
                  </a:cubicBezTo>
                  <a:cubicBezTo>
                    <a:pt x="0" y="4"/>
                    <a:pt x="0" y="4"/>
                    <a:pt x="0" y="4"/>
                  </a:cubicBezTo>
                  <a:cubicBezTo>
                    <a:pt x="0" y="5"/>
                    <a:pt x="2" y="7"/>
                    <a:pt x="4" y="7"/>
                  </a:cubicBezTo>
                  <a:cubicBezTo>
                    <a:pt x="41" y="7"/>
                    <a:pt x="41" y="7"/>
                    <a:pt x="41" y="7"/>
                  </a:cubicBezTo>
                  <a:cubicBezTo>
                    <a:pt x="42" y="7"/>
                    <a:pt x="44" y="5"/>
                    <a:pt x="44" y="4"/>
                  </a:cubicBezTo>
                  <a:cubicBezTo>
                    <a:pt x="44" y="3"/>
                    <a:pt x="44" y="3"/>
                    <a:pt x="44" y="3"/>
                  </a:cubicBezTo>
                  <a:cubicBezTo>
                    <a:pt x="44" y="2"/>
                    <a:pt x="42"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9" name="Freeform 90">
              <a:extLst>
                <a:ext uri="{FF2B5EF4-FFF2-40B4-BE49-F238E27FC236}">
                  <a16:creationId xmlns:a16="http://schemas.microsoft.com/office/drawing/2014/main" id="{19C22257-2D7B-AD4A-1BB4-ECD145F0E51C}"/>
                </a:ext>
              </a:extLst>
            </p:cNvPr>
            <p:cNvSpPr>
              <a:spLocks/>
            </p:cNvSpPr>
            <p:nvPr/>
          </p:nvSpPr>
          <p:spPr bwMode="auto">
            <a:xfrm>
              <a:off x="6321425" y="3754438"/>
              <a:ext cx="107950" cy="23813"/>
            </a:xfrm>
            <a:custGeom>
              <a:avLst/>
              <a:gdLst>
                <a:gd name="T0" fmla="*/ 31 w 34"/>
                <a:gd name="T1" fmla="*/ 0 h 7"/>
                <a:gd name="T2" fmla="*/ 3 w 34"/>
                <a:gd name="T3" fmla="*/ 0 h 7"/>
                <a:gd name="T4" fmla="*/ 0 w 34"/>
                <a:gd name="T5" fmla="*/ 3 h 7"/>
                <a:gd name="T6" fmla="*/ 0 w 34"/>
                <a:gd name="T7" fmla="*/ 4 h 7"/>
                <a:gd name="T8" fmla="*/ 3 w 34"/>
                <a:gd name="T9" fmla="*/ 7 h 7"/>
                <a:gd name="T10" fmla="*/ 31 w 34"/>
                <a:gd name="T11" fmla="*/ 7 h 7"/>
                <a:gd name="T12" fmla="*/ 34 w 34"/>
                <a:gd name="T13" fmla="*/ 4 h 7"/>
                <a:gd name="T14" fmla="*/ 34 w 34"/>
                <a:gd name="T15" fmla="*/ 3 h 7"/>
                <a:gd name="T16" fmla="*/ 31 w 3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
                  <a:moveTo>
                    <a:pt x="31" y="0"/>
                  </a:moveTo>
                  <a:cubicBezTo>
                    <a:pt x="3" y="0"/>
                    <a:pt x="3" y="0"/>
                    <a:pt x="3" y="0"/>
                  </a:cubicBezTo>
                  <a:cubicBezTo>
                    <a:pt x="1" y="0"/>
                    <a:pt x="0" y="1"/>
                    <a:pt x="0" y="3"/>
                  </a:cubicBezTo>
                  <a:cubicBezTo>
                    <a:pt x="0" y="4"/>
                    <a:pt x="0" y="4"/>
                    <a:pt x="0" y="4"/>
                  </a:cubicBezTo>
                  <a:cubicBezTo>
                    <a:pt x="0" y="5"/>
                    <a:pt x="1" y="7"/>
                    <a:pt x="3" y="7"/>
                  </a:cubicBezTo>
                  <a:cubicBezTo>
                    <a:pt x="31" y="7"/>
                    <a:pt x="31" y="7"/>
                    <a:pt x="31" y="7"/>
                  </a:cubicBezTo>
                  <a:cubicBezTo>
                    <a:pt x="33" y="7"/>
                    <a:pt x="34" y="5"/>
                    <a:pt x="34" y="4"/>
                  </a:cubicBezTo>
                  <a:cubicBezTo>
                    <a:pt x="34" y="3"/>
                    <a:pt x="34" y="3"/>
                    <a:pt x="34" y="3"/>
                  </a:cubicBezTo>
                  <a:cubicBezTo>
                    <a:pt x="34" y="1"/>
                    <a:pt x="33"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4" name="Freeform 91">
              <a:extLst>
                <a:ext uri="{FF2B5EF4-FFF2-40B4-BE49-F238E27FC236}">
                  <a16:creationId xmlns:a16="http://schemas.microsoft.com/office/drawing/2014/main" id="{683D4D02-E0BE-16D5-2242-1F34B42007B2}"/>
                </a:ext>
              </a:extLst>
            </p:cNvPr>
            <p:cNvSpPr>
              <a:spLocks noEditPoints="1"/>
            </p:cNvSpPr>
            <p:nvPr/>
          </p:nvSpPr>
          <p:spPr bwMode="auto">
            <a:xfrm>
              <a:off x="6224588" y="3346450"/>
              <a:ext cx="300038" cy="350838"/>
            </a:xfrm>
            <a:custGeom>
              <a:avLst/>
              <a:gdLst>
                <a:gd name="T0" fmla="*/ 47 w 94"/>
                <a:gd name="T1" fmla="*/ 0 h 110"/>
                <a:gd name="T2" fmla="*/ 0 w 94"/>
                <a:gd name="T3" fmla="*/ 47 h 110"/>
                <a:gd name="T4" fmla="*/ 9 w 94"/>
                <a:gd name="T5" fmla="*/ 74 h 110"/>
                <a:gd name="T6" fmla="*/ 24 w 94"/>
                <a:gd name="T7" fmla="*/ 107 h 110"/>
                <a:gd name="T8" fmla="*/ 27 w 94"/>
                <a:gd name="T9" fmla="*/ 110 h 110"/>
                <a:gd name="T10" fmla="*/ 67 w 94"/>
                <a:gd name="T11" fmla="*/ 110 h 110"/>
                <a:gd name="T12" fmla="*/ 70 w 94"/>
                <a:gd name="T13" fmla="*/ 107 h 110"/>
                <a:gd name="T14" fmla="*/ 85 w 94"/>
                <a:gd name="T15" fmla="*/ 75 h 110"/>
                <a:gd name="T16" fmla="*/ 94 w 94"/>
                <a:gd name="T17" fmla="*/ 47 h 110"/>
                <a:gd name="T18" fmla="*/ 47 w 94"/>
                <a:gd name="T19" fmla="*/ 0 h 110"/>
                <a:gd name="T20" fmla="*/ 80 w 94"/>
                <a:gd name="T21" fmla="*/ 71 h 110"/>
                <a:gd name="T22" fmla="*/ 80 w 94"/>
                <a:gd name="T23" fmla="*/ 71 h 110"/>
                <a:gd name="T24" fmla="*/ 65 w 94"/>
                <a:gd name="T25" fmla="*/ 103 h 110"/>
                <a:gd name="T26" fmla="*/ 65 w 94"/>
                <a:gd name="T27" fmla="*/ 103 h 110"/>
                <a:gd name="T28" fmla="*/ 29 w 94"/>
                <a:gd name="T29" fmla="*/ 103 h 110"/>
                <a:gd name="T30" fmla="*/ 29 w 94"/>
                <a:gd name="T31" fmla="*/ 103 h 110"/>
                <a:gd name="T32" fmla="*/ 14 w 94"/>
                <a:gd name="T33" fmla="*/ 71 h 110"/>
                <a:gd name="T34" fmla="*/ 14 w 94"/>
                <a:gd name="T35" fmla="*/ 71 h 110"/>
                <a:gd name="T36" fmla="*/ 6 w 94"/>
                <a:gd name="T37" fmla="*/ 47 h 110"/>
                <a:gd name="T38" fmla="*/ 47 w 94"/>
                <a:gd name="T39" fmla="*/ 6 h 110"/>
                <a:gd name="T40" fmla="*/ 88 w 94"/>
                <a:gd name="T41" fmla="*/ 47 h 110"/>
                <a:gd name="T42" fmla="*/ 80 w 94"/>
                <a:gd name="T4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0">
                  <a:moveTo>
                    <a:pt x="47" y="0"/>
                  </a:moveTo>
                  <a:cubicBezTo>
                    <a:pt x="21" y="0"/>
                    <a:pt x="0" y="21"/>
                    <a:pt x="0" y="47"/>
                  </a:cubicBezTo>
                  <a:cubicBezTo>
                    <a:pt x="0" y="57"/>
                    <a:pt x="3" y="66"/>
                    <a:pt x="9" y="74"/>
                  </a:cubicBezTo>
                  <a:cubicBezTo>
                    <a:pt x="18" y="88"/>
                    <a:pt x="22" y="98"/>
                    <a:pt x="24" y="107"/>
                  </a:cubicBezTo>
                  <a:cubicBezTo>
                    <a:pt x="24" y="108"/>
                    <a:pt x="26" y="110"/>
                    <a:pt x="27" y="110"/>
                  </a:cubicBezTo>
                  <a:cubicBezTo>
                    <a:pt x="67" y="110"/>
                    <a:pt x="67" y="110"/>
                    <a:pt x="67" y="110"/>
                  </a:cubicBezTo>
                  <a:cubicBezTo>
                    <a:pt x="68" y="110"/>
                    <a:pt x="70" y="108"/>
                    <a:pt x="70" y="107"/>
                  </a:cubicBezTo>
                  <a:cubicBezTo>
                    <a:pt x="72" y="98"/>
                    <a:pt x="76" y="88"/>
                    <a:pt x="85" y="75"/>
                  </a:cubicBezTo>
                  <a:cubicBezTo>
                    <a:pt x="91" y="66"/>
                    <a:pt x="94" y="57"/>
                    <a:pt x="94" y="47"/>
                  </a:cubicBezTo>
                  <a:cubicBezTo>
                    <a:pt x="94" y="21"/>
                    <a:pt x="73" y="0"/>
                    <a:pt x="47" y="0"/>
                  </a:cubicBezTo>
                  <a:close/>
                  <a:moveTo>
                    <a:pt x="80" y="71"/>
                  </a:moveTo>
                  <a:cubicBezTo>
                    <a:pt x="80" y="71"/>
                    <a:pt x="80" y="71"/>
                    <a:pt x="80" y="71"/>
                  </a:cubicBezTo>
                  <a:cubicBezTo>
                    <a:pt x="72" y="84"/>
                    <a:pt x="67" y="94"/>
                    <a:pt x="65" y="103"/>
                  </a:cubicBezTo>
                  <a:cubicBezTo>
                    <a:pt x="65" y="103"/>
                    <a:pt x="65" y="103"/>
                    <a:pt x="65" y="103"/>
                  </a:cubicBezTo>
                  <a:cubicBezTo>
                    <a:pt x="29" y="103"/>
                    <a:pt x="29" y="103"/>
                    <a:pt x="29" y="103"/>
                  </a:cubicBezTo>
                  <a:cubicBezTo>
                    <a:pt x="29" y="103"/>
                    <a:pt x="29" y="103"/>
                    <a:pt x="29" y="103"/>
                  </a:cubicBezTo>
                  <a:cubicBezTo>
                    <a:pt x="27" y="94"/>
                    <a:pt x="22" y="84"/>
                    <a:pt x="14" y="71"/>
                  </a:cubicBezTo>
                  <a:cubicBezTo>
                    <a:pt x="14" y="71"/>
                    <a:pt x="14" y="71"/>
                    <a:pt x="14" y="71"/>
                  </a:cubicBezTo>
                  <a:cubicBezTo>
                    <a:pt x="9" y="64"/>
                    <a:pt x="6" y="55"/>
                    <a:pt x="6" y="47"/>
                  </a:cubicBezTo>
                  <a:cubicBezTo>
                    <a:pt x="6" y="24"/>
                    <a:pt x="24" y="6"/>
                    <a:pt x="47" y="6"/>
                  </a:cubicBezTo>
                  <a:cubicBezTo>
                    <a:pt x="70" y="6"/>
                    <a:pt x="88" y="24"/>
                    <a:pt x="88" y="47"/>
                  </a:cubicBezTo>
                  <a:cubicBezTo>
                    <a:pt x="88" y="55"/>
                    <a:pt x="85" y="64"/>
                    <a:pt x="80"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5" name="Freeform 92">
              <a:extLst>
                <a:ext uri="{FF2B5EF4-FFF2-40B4-BE49-F238E27FC236}">
                  <a16:creationId xmlns:a16="http://schemas.microsoft.com/office/drawing/2014/main" id="{36AE316B-893E-5FE9-1B36-67521AEEEE6B}"/>
                </a:ext>
              </a:extLst>
            </p:cNvPr>
            <p:cNvSpPr>
              <a:spLocks/>
            </p:cNvSpPr>
            <p:nvPr/>
          </p:nvSpPr>
          <p:spPr bwMode="auto">
            <a:xfrm>
              <a:off x="6365875" y="3257550"/>
              <a:ext cx="19050" cy="50800"/>
            </a:xfrm>
            <a:custGeom>
              <a:avLst/>
              <a:gdLst>
                <a:gd name="T0" fmla="*/ 3 w 6"/>
                <a:gd name="T1" fmla="*/ 16 h 16"/>
                <a:gd name="T2" fmla="*/ 6 w 6"/>
                <a:gd name="T3" fmla="*/ 14 h 16"/>
                <a:gd name="T4" fmla="*/ 6 w 6"/>
                <a:gd name="T5" fmla="*/ 2 h 16"/>
                <a:gd name="T6" fmla="*/ 3 w 6"/>
                <a:gd name="T7" fmla="*/ 0 h 16"/>
                <a:gd name="T8" fmla="*/ 0 w 6"/>
                <a:gd name="T9" fmla="*/ 2 h 16"/>
                <a:gd name="T10" fmla="*/ 0 w 6"/>
                <a:gd name="T11" fmla="*/ 14 h 16"/>
                <a:gd name="T12" fmla="*/ 3 w 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3" y="16"/>
                  </a:moveTo>
                  <a:cubicBezTo>
                    <a:pt x="5" y="16"/>
                    <a:pt x="6" y="15"/>
                    <a:pt x="6" y="14"/>
                  </a:cubicBezTo>
                  <a:cubicBezTo>
                    <a:pt x="6" y="2"/>
                    <a:pt x="6" y="2"/>
                    <a:pt x="6" y="2"/>
                  </a:cubicBezTo>
                  <a:cubicBezTo>
                    <a:pt x="6" y="1"/>
                    <a:pt x="5" y="0"/>
                    <a:pt x="3" y="0"/>
                  </a:cubicBezTo>
                  <a:cubicBezTo>
                    <a:pt x="2" y="0"/>
                    <a:pt x="0" y="1"/>
                    <a:pt x="0" y="2"/>
                  </a:cubicBezTo>
                  <a:cubicBezTo>
                    <a:pt x="0" y="14"/>
                    <a:pt x="0" y="14"/>
                    <a:pt x="0" y="14"/>
                  </a:cubicBezTo>
                  <a:cubicBezTo>
                    <a:pt x="0" y="15"/>
                    <a:pt x="2"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6" name="Freeform 93">
              <a:extLst>
                <a:ext uri="{FF2B5EF4-FFF2-40B4-BE49-F238E27FC236}">
                  <a16:creationId xmlns:a16="http://schemas.microsoft.com/office/drawing/2014/main" id="{62CA0C5A-BFE2-4B97-FF7E-72E279A85B6B}"/>
                </a:ext>
              </a:extLst>
            </p:cNvPr>
            <p:cNvSpPr>
              <a:spLocks/>
            </p:cNvSpPr>
            <p:nvPr/>
          </p:nvSpPr>
          <p:spPr bwMode="auto">
            <a:xfrm>
              <a:off x="6477000" y="3298825"/>
              <a:ext cx="41275" cy="47625"/>
            </a:xfrm>
            <a:custGeom>
              <a:avLst/>
              <a:gdLst>
                <a:gd name="T0" fmla="*/ 5 w 13"/>
                <a:gd name="T1" fmla="*/ 13 h 15"/>
                <a:gd name="T2" fmla="*/ 12 w 13"/>
                <a:gd name="T3" fmla="*/ 4 h 15"/>
                <a:gd name="T4" fmla="*/ 11 w 13"/>
                <a:gd name="T5" fmla="*/ 0 h 15"/>
                <a:gd name="T6" fmla="*/ 10 w 13"/>
                <a:gd name="T7" fmla="*/ 0 h 15"/>
                <a:gd name="T8" fmla="*/ 8 w 13"/>
                <a:gd name="T9" fmla="*/ 1 h 15"/>
                <a:gd name="T10" fmla="*/ 1 w 13"/>
                <a:gd name="T11" fmla="*/ 10 h 15"/>
                <a:gd name="T12" fmla="*/ 2 w 13"/>
                <a:gd name="T13" fmla="*/ 14 h 15"/>
                <a:gd name="T14" fmla="*/ 5 w 13"/>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5" y="13"/>
                  </a:moveTo>
                  <a:cubicBezTo>
                    <a:pt x="12" y="4"/>
                    <a:pt x="12" y="4"/>
                    <a:pt x="12" y="4"/>
                  </a:cubicBezTo>
                  <a:cubicBezTo>
                    <a:pt x="13" y="3"/>
                    <a:pt x="12" y="1"/>
                    <a:pt x="11" y="0"/>
                  </a:cubicBezTo>
                  <a:cubicBezTo>
                    <a:pt x="11" y="0"/>
                    <a:pt x="10" y="0"/>
                    <a:pt x="10" y="0"/>
                  </a:cubicBezTo>
                  <a:cubicBezTo>
                    <a:pt x="9" y="0"/>
                    <a:pt x="8" y="0"/>
                    <a:pt x="8" y="1"/>
                  </a:cubicBezTo>
                  <a:cubicBezTo>
                    <a:pt x="1" y="10"/>
                    <a:pt x="1" y="10"/>
                    <a:pt x="1" y="10"/>
                  </a:cubicBezTo>
                  <a:cubicBezTo>
                    <a:pt x="0" y="11"/>
                    <a:pt x="0" y="13"/>
                    <a:pt x="2" y="14"/>
                  </a:cubicBezTo>
                  <a:cubicBezTo>
                    <a:pt x="3" y="15"/>
                    <a:pt x="5" y="14"/>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7" name="Freeform 94">
              <a:extLst>
                <a:ext uri="{FF2B5EF4-FFF2-40B4-BE49-F238E27FC236}">
                  <a16:creationId xmlns:a16="http://schemas.microsoft.com/office/drawing/2014/main" id="{FA810522-4790-16AB-7ECB-5BA6E6C675F9}"/>
                </a:ext>
              </a:extLst>
            </p:cNvPr>
            <p:cNvSpPr>
              <a:spLocks/>
            </p:cNvSpPr>
            <p:nvPr/>
          </p:nvSpPr>
          <p:spPr bwMode="auto">
            <a:xfrm>
              <a:off x="6550025" y="3409950"/>
              <a:ext cx="50800" cy="28575"/>
            </a:xfrm>
            <a:custGeom>
              <a:avLst/>
              <a:gdLst>
                <a:gd name="T0" fmla="*/ 4 w 16"/>
                <a:gd name="T1" fmla="*/ 9 h 9"/>
                <a:gd name="T2" fmla="*/ 14 w 16"/>
                <a:gd name="T3" fmla="*/ 5 h 9"/>
                <a:gd name="T4" fmla="*/ 16 w 16"/>
                <a:gd name="T5" fmla="*/ 1 h 9"/>
                <a:gd name="T6" fmla="*/ 13 w 16"/>
                <a:gd name="T7" fmla="*/ 0 h 9"/>
                <a:gd name="T8" fmla="*/ 12 w 16"/>
                <a:gd name="T9" fmla="*/ 0 h 9"/>
                <a:gd name="T10" fmla="*/ 2 w 16"/>
                <a:gd name="T11" fmla="*/ 4 h 9"/>
                <a:gd name="T12" fmla="*/ 0 w 16"/>
                <a:gd name="T13" fmla="*/ 5 h 9"/>
                <a:gd name="T14" fmla="*/ 0 w 16"/>
                <a:gd name="T15" fmla="*/ 7 h 9"/>
                <a:gd name="T16" fmla="*/ 4 w 1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4" y="9"/>
                  </a:moveTo>
                  <a:cubicBezTo>
                    <a:pt x="14" y="5"/>
                    <a:pt x="14" y="5"/>
                    <a:pt x="14" y="5"/>
                  </a:cubicBezTo>
                  <a:cubicBezTo>
                    <a:pt x="16" y="4"/>
                    <a:pt x="16" y="3"/>
                    <a:pt x="16" y="1"/>
                  </a:cubicBezTo>
                  <a:cubicBezTo>
                    <a:pt x="15" y="0"/>
                    <a:pt x="14" y="0"/>
                    <a:pt x="13" y="0"/>
                  </a:cubicBezTo>
                  <a:cubicBezTo>
                    <a:pt x="13" y="0"/>
                    <a:pt x="13" y="0"/>
                    <a:pt x="12" y="0"/>
                  </a:cubicBezTo>
                  <a:cubicBezTo>
                    <a:pt x="2" y="4"/>
                    <a:pt x="2" y="4"/>
                    <a:pt x="2" y="4"/>
                  </a:cubicBezTo>
                  <a:cubicBezTo>
                    <a:pt x="1" y="4"/>
                    <a:pt x="0" y="4"/>
                    <a:pt x="0" y="5"/>
                  </a:cubicBezTo>
                  <a:cubicBezTo>
                    <a:pt x="0" y="6"/>
                    <a:pt x="0" y="6"/>
                    <a:pt x="0" y="7"/>
                  </a:cubicBezTo>
                  <a:cubicBezTo>
                    <a:pt x="1" y="8"/>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8" name="Freeform 95">
              <a:extLst>
                <a:ext uri="{FF2B5EF4-FFF2-40B4-BE49-F238E27FC236}">
                  <a16:creationId xmlns:a16="http://schemas.microsoft.com/office/drawing/2014/main" id="{6ACD3BA3-BEA4-F3CE-B3C9-F24B6C103D6E}"/>
                </a:ext>
              </a:extLst>
            </p:cNvPr>
            <p:cNvSpPr>
              <a:spLocks/>
            </p:cNvSpPr>
            <p:nvPr/>
          </p:nvSpPr>
          <p:spPr bwMode="auto">
            <a:xfrm>
              <a:off x="6553200" y="3538538"/>
              <a:ext cx="55563" cy="28575"/>
            </a:xfrm>
            <a:custGeom>
              <a:avLst/>
              <a:gdLst>
                <a:gd name="T0" fmla="*/ 15 w 17"/>
                <a:gd name="T1" fmla="*/ 3 h 9"/>
                <a:gd name="T2" fmla="*/ 4 w 17"/>
                <a:gd name="T3" fmla="*/ 1 h 9"/>
                <a:gd name="T4" fmla="*/ 3 w 17"/>
                <a:gd name="T5" fmla="*/ 0 h 9"/>
                <a:gd name="T6" fmla="*/ 0 w 17"/>
                <a:gd name="T7" fmla="*/ 2 h 9"/>
                <a:gd name="T8" fmla="*/ 1 w 17"/>
                <a:gd name="T9" fmla="*/ 4 h 9"/>
                <a:gd name="T10" fmla="*/ 2 w 17"/>
                <a:gd name="T11" fmla="*/ 6 h 9"/>
                <a:gd name="T12" fmla="*/ 13 w 17"/>
                <a:gd name="T13" fmla="*/ 9 h 9"/>
                <a:gd name="T14" fmla="*/ 17 w 17"/>
                <a:gd name="T15" fmla="*/ 7 h 9"/>
                <a:gd name="T16" fmla="*/ 16 w 17"/>
                <a:gd name="T17" fmla="*/ 5 h 9"/>
                <a:gd name="T18" fmla="*/ 15 w 17"/>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5" y="3"/>
                  </a:moveTo>
                  <a:cubicBezTo>
                    <a:pt x="4" y="1"/>
                    <a:pt x="4" y="1"/>
                    <a:pt x="4" y="1"/>
                  </a:cubicBezTo>
                  <a:cubicBezTo>
                    <a:pt x="4" y="0"/>
                    <a:pt x="3" y="0"/>
                    <a:pt x="3" y="0"/>
                  </a:cubicBezTo>
                  <a:cubicBezTo>
                    <a:pt x="2" y="0"/>
                    <a:pt x="1" y="1"/>
                    <a:pt x="0" y="2"/>
                  </a:cubicBezTo>
                  <a:cubicBezTo>
                    <a:pt x="0" y="3"/>
                    <a:pt x="0" y="4"/>
                    <a:pt x="1" y="4"/>
                  </a:cubicBezTo>
                  <a:cubicBezTo>
                    <a:pt x="1" y="5"/>
                    <a:pt x="2" y="6"/>
                    <a:pt x="2" y="6"/>
                  </a:cubicBezTo>
                  <a:cubicBezTo>
                    <a:pt x="13" y="9"/>
                    <a:pt x="13" y="9"/>
                    <a:pt x="13" y="9"/>
                  </a:cubicBezTo>
                  <a:cubicBezTo>
                    <a:pt x="15" y="9"/>
                    <a:pt x="16" y="8"/>
                    <a:pt x="17" y="7"/>
                  </a:cubicBezTo>
                  <a:cubicBezTo>
                    <a:pt x="17" y="6"/>
                    <a:pt x="17" y="5"/>
                    <a:pt x="16" y="5"/>
                  </a:cubicBezTo>
                  <a:cubicBezTo>
                    <a:pt x="16" y="4"/>
                    <a:pt x="15" y="4"/>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9" name="Freeform 96">
              <a:extLst>
                <a:ext uri="{FF2B5EF4-FFF2-40B4-BE49-F238E27FC236}">
                  <a16:creationId xmlns:a16="http://schemas.microsoft.com/office/drawing/2014/main" id="{0B218CFA-4A63-0E9E-21A6-45167BC9F7E1}"/>
                </a:ext>
              </a:extLst>
            </p:cNvPr>
            <p:cNvSpPr>
              <a:spLocks/>
            </p:cNvSpPr>
            <p:nvPr/>
          </p:nvSpPr>
          <p:spPr bwMode="auto">
            <a:xfrm>
              <a:off x="6230938" y="3295650"/>
              <a:ext cx="41275" cy="47625"/>
            </a:xfrm>
            <a:custGeom>
              <a:avLst/>
              <a:gdLst>
                <a:gd name="T0" fmla="*/ 8 w 13"/>
                <a:gd name="T1" fmla="*/ 14 h 15"/>
                <a:gd name="T2" fmla="*/ 11 w 13"/>
                <a:gd name="T3" fmla="*/ 15 h 15"/>
                <a:gd name="T4" fmla="*/ 12 w 13"/>
                <a:gd name="T5" fmla="*/ 11 h 15"/>
                <a:gd name="T6" fmla="*/ 5 w 13"/>
                <a:gd name="T7" fmla="*/ 2 h 15"/>
                <a:gd name="T8" fmla="*/ 2 w 13"/>
                <a:gd name="T9" fmla="*/ 1 h 15"/>
                <a:gd name="T10" fmla="*/ 1 w 13"/>
                <a:gd name="T11" fmla="*/ 5 h 15"/>
                <a:gd name="T12" fmla="*/ 8 w 13"/>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8" y="14"/>
                  </a:moveTo>
                  <a:cubicBezTo>
                    <a:pt x="8" y="15"/>
                    <a:pt x="10" y="15"/>
                    <a:pt x="11" y="15"/>
                  </a:cubicBezTo>
                  <a:cubicBezTo>
                    <a:pt x="13" y="14"/>
                    <a:pt x="13" y="12"/>
                    <a:pt x="12" y="11"/>
                  </a:cubicBezTo>
                  <a:cubicBezTo>
                    <a:pt x="5" y="2"/>
                    <a:pt x="5" y="2"/>
                    <a:pt x="5" y="2"/>
                  </a:cubicBezTo>
                  <a:cubicBezTo>
                    <a:pt x="5" y="0"/>
                    <a:pt x="3" y="0"/>
                    <a:pt x="2" y="1"/>
                  </a:cubicBezTo>
                  <a:cubicBezTo>
                    <a:pt x="1" y="2"/>
                    <a:pt x="0" y="3"/>
                    <a:pt x="1" y="5"/>
                  </a:cubicBez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90" name="Freeform 97">
              <a:extLst>
                <a:ext uri="{FF2B5EF4-FFF2-40B4-BE49-F238E27FC236}">
                  <a16:creationId xmlns:a16="http://schemas.microsoft.com/office/drawing/2014/main" id="{944B4D29-239F-4971-938F-DD640BA43D7C}"/>
                </a:ext>
              </a:extLst>
            </p:cNvPr>
            <p:cNvSpPr>
              <a:spLocks/>
            </p:cNvSpPr>
            <p:nvPr/>
          </p:nvSpPr>
          <p:spPr bwMode="auto">
            <a:xfrm>
              <a:off x="6145213" y="3406775"/>
              <a:ext cx="53975" cy="31750"/>
            </a:xfrm>
            <a:custGeom>
              <a:avLst/>
              <a:gdLst>
                <a:gd name="T0" fmla="*/ 15 w 17"/>
                <a:gd name="T1" fmla="*/ 4 h 10"/>
                <a:gd name="T2" fmla="*/ 4 w 17"/>
                <a:gd name="T3" fmla="*/ 0 h 10"/>
                <a:gd name="T4" fmla="*/ 3 w 17"/>
                <a:gd name="T5" fmla="*/ 0 h 10"/>
                <a:gd name="T6" fmla="*/ 1 w 17"/>
                <a:gd name="T7" fmla="*/ 2 h 10"/>
                <a:gd name="T8" fmla="*/ 3 w 17"/>
                <a:gd name="T9" fmla="*/ 5 h 10"/>
                <a:gd name="T10" fmla="*/ 13 w 17"/>
                <a:gd name="T11" fmla="*/ 9 h 10"/>
                <a:gd name="T12" fmla="*/ 17 w 17"/>
                <a:gd name="T13" fmla="*/ 7 h 10"/>
                <a:gd name="T14" fmla="*/ 15 w 17"/>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0">
                  <a:moveTo>
                    <a:pt x="15" y="4"/>
                  </a:moveTo>
                  <a:cubicBezTo>
                    <a:pt x="4" y="0"/>
                    <a:pt x="4" y="0"/>
                    <a:pt x="4" y="0"/>
                  </a:cubicBezTo>
                  <a:cubicBezTo>
                    <a:pt x="4" y="0"/>
                    <a:pt x="4" y="0"/>
                    <a:pt x="3" y="0"/>
                  </a:cubicBezTo>
                  <a:cubicBezTo>
                    <a:pt x="2" y="0"/>
                    <a:pt x="1" y="1"/>
                    <a:pt x="1" y="2"/>
                  </a:cubicBezTo>
                  <a:cubicBezTo>
                    <a:pt x="0" y="3"/>
                    <a:pt x="1" y="5"/>
                    <a:pt x="3" y="5"/>
                  </a:cubicBezTo>
                  <a:cubicBezTo>
                    <a:pt x="13" y="9"/>
                    <a:pt x="13" y="9"/>
                    <a:pt x="13" y="9"/>
                  </a:cubicBezTo>
                  <a:cubicBezTo>
                    <a:pt x="15" y="10"/>
                    <a:pt x="16" y="9"/>
                    <a:pt x="17" y="7"/>
                  </a:cubicBezTo>
                  <a:cubicBezTo>
                    <a:pt x="17" y="6"/>
                    <a:pt x="16" y="5"/>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91" name="Freeform 98">
              <a:extLst>
                <a:ext uri="{FF2B5EF4-FFF2-40B4-BE49-F238E27FC236}">
                  <a16:creationId xmlns:a16="http://schemas.microsoft.com/office/drawing/2014/main" id="{D5F218CF-F90E-5857-FD02-B368437B04A7}"/>
                </a:ext>
              </a:extLst>
            </p:cNvPr>
            <p:cNvSpPr>
              <a:spLocks/>
            </p:cNvSpPr>
            <p:nvPr/>
          </p:nvSpPr>
          <p:spPr bwMode="auto">
            <a:xfrm>
              <a:off x="6142038" y="3538538"/>
              <a:ext cx="50800" cy="25400"/>
            </a:xfrm>
            <a:custGeom>
              <a:avLst/>
              <a:gdLst>
                <a:gd name="T0" fmla="*/ 13 w 16"/>
                <a:gd name="T1" fmla="*/ 0 h 8"/>
                <a:gd name="T2" fmla="*/ 13 w 16"/>
                <a:gd name="T3" fmla="*/ 0 h 8"/>
                <a:gd name="T4" fmla="*/ 2 w 16"/>
                <a:gd name="T5" fmla="*/ 3 h 8"/>
                <a:gd name="T6" fmla="*/ 0 w 16"/>
                <a:gd name="T7" fmla="*/ 4 h 8"/>
                <a:gd name="T8" fmla="*/ 0 w 16"/>
                <a:gd name="T9" fmla="*/ 6 h 8"/>
                <a:gd name="T10" fmla="*/ 3 w 16"/>
                <a:gd name="T11" fmla="*/ 8 h 8"/>
                <a:gd name="T12" fmla="*/ 14 w 16"/>
                <a:gd name="T13" fmla="*/ 5 h 8"/>
                <a:gd name="T14" fmla="*/ 16 w 16"/>
                <a:gd name="T15" fmla="*/ 4 h 8"/>
                <a:gd name="T16" fmla="*/ 16 w 16"/>
                <a:gd name="T17" fmla="*/ 2 h 8"/>
                <a:gd name="T18" fmla="*/ 13 w 1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13" y="0"/>
                  </a:moveTo>
                  <a:cubicBezTo>
                    <a:pt x="13" y="0"/>
                    <a:pt x="13" y="0"/>
                    <a:pt x="13" y="0"/>
                  </a:cubicBezTo>
                  <a:cubicBezTo>
                    <a:pt x="2" y="3"/>
                    <a:pt x="2" y="3"/>
                    <a:pt x="2" y="3"/>
                  </a:cubicBezTo>
                  <a:cubicBezTo>
                    <a:pt x="1" y="3"/>
                    <a:pt x="0" y="3"/>
                    <a:pt x="0" y="4"/>
                  </a:cubicBezTo>
                  <a:cubicBezTo>
                    <a:pt x="0" y="5"/>
                    <a:pt x="0" y="5"/>
                    <a:pt x="0" y="6"/>
                  </a:cubicBezTo>
                  <a:cubicBezTo>
                    <a:pt x="0" y="7"/>
                    <a:pt x="2" y="8"/>
                    <a:pt x="3" y="8"/>
                  </a:cubicBezTo>
                  <a:cubicBezTo>
                    <a:pt x="14" y="5"/>
                    <a:pt x="14" y="5"/>
                    <a:pt x="14" y="5"/>
                  </a:cubicBezTo>
                  <a:cubicBezTo>
                    <a:pt x="15" y="5"/>
                    <a:pt x="15" y="4"/>
                    <a:pt x="16" y="4"/>
                  </a:cubicBezTo>
                  <a:cubicBezTo>
                    <a:pt x="16" y="3"/>
                    <a:pt x="16" y="2"/>
                    <a:pt x="16" y="2"/>
                  </a:cubicBezTo>
                  <a:cubicBezTo>
                    <a:pt x="16" y="1"/>
                    <a:pt x="14"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92" name="Group 91">
            <a:extLst>
              <a:ext uri="{FF2B5EF4-FFF2-40B4-BE49-F238E27FC236}">
                <a16:creationId xmlns:a16="http://schemas.microsoft.com/office/drawing/2014/main" id="{B3B50F05-ED19-0791-AF4E-E8D736E40D4F}"/>
              </a:ext>
              <a:ext uri="{C183D7F6-B498-43B3-948B-1728B52AA6E4}">
                <adec:decorative xmlns:adec="http://schemas.microsoft.com/office/drawing/2017/decorative" val="1"/>
              </a:ext>
            </a:extLst>
          </p:cNvPr>
          <p:cNvGrpSpPr>
            <a:grpSpLocks noChangeAspect="1"/>
          </p:cNvGrpSpPr>
          <p:nvPr/>
        </p:nvGrpSpPr>
        <p:grpSpPr>
          <a:xfrm>
            <a:off x="3346498" y="1670798"/>
            <a:ext cx="323283" cy="323283"/>
            <a:chOff x="2874963" y="4389438"/>
            <a:chExt cx="539750" cy="539750"/>
          </a:xfrm>
          <a:solidFill>
            <a:srgbClr val="7F0D82"/>
          </a:solidFill>
        </p:grpSpPr>
        <p:sp>
          <p:nvSpPr>
            <p:cNvPr id="93" name="Freeform 115">
              <a:extLst>
                <a:ext uri="{FF2B5EF4-FFF2-40B4-BE49-F238E27FC236}">
                  <a16:creationId xmlns:a16="http://schemas.microsoft.com/office/drawing/2014/main" id="{41936FC9-18A9-2439-7C58-BA9B0BE69E41}"/>
                </a:ext>
              </a:extLst>
            </p:cNvPr>
            <p:cNvSpPr>
              <a:spLocks/>
            </p:cNvSpPr>
            <p:nvPr/>
          </p:nvSpPr>
          <p:spPr bwMode="auto">
            <a:xfrm>
              <a:off x="2874963" y="4389438"/>
              <a:ext cx="539750" cy="539750"/>
            </a:xfrm>
            <a:custGeom>
              <a:avLst/>
              <a:gdLst>
                <a:gd name="T0" fmla="*/ 166 w 169"/>
                <a:gd name="T1" fmla="*/ 58 h 169"/>
                <a:gd name="T2" fmla="*/ 162 w 169"/>
                <a:gd name="T3" fmla="*/ 61 h 169"/>
                <a:gd name="T4" fmla="*/ 162 w 169"/>
                <a:gd name="T5" fmla="*/ 146 h 169"/>
                <a:gd name="T6" fmla="*/ 147 w 169"/>
                <a:gd name="T7" fmla="*/ 162 h 169"/>
                <a:gd name="T8" fmla="*/ 23 w 169"/>
                <a:gd name="T9" fmla="*/ 162 h 169"/>
                <a:gd name="T10" fmla="*/ 7 w 169"/>
                <a:gd name="T11" fmla="*/ 146 h 169"/>
                <a:gd name="T12" fmla="*/ 7 w 169"/>
                <a:gd name="T13" fmla="*/ 23 h 169"/>
                <a:gd name="T14" fmla="*/ 23 w 169"/>
                <a:gd name="T15" fmla="*/ 7 h 169"/>
                <a:gd name="T16" fmla="*/ 108 w 169"/>
                <a:gd name="T17" fmla="*/ 7 h 169"/>
                <a:gd name="T18" fmla="*/ 111 w 169"/>
                <a:gd name="T19" fmla="*/ 3 h 169"/>
                <a:gd name="T20" fmla="*/ 108 w 169"/>
                <a:gd name="T21" fmla="*/ 0 h 169"/>
                <a:gd name="T22" fmla="*/ 23 w 169"/>
                <a:gd name="T23" fmla="*/ 0 h 169"/>
                <a:gd name="T24" fmla="*/ 0 w 169"/>
                <a:gd name="T25" fmla="*/ 23 h 169"/>
                <a:gd name="T26" fmla="*/ 0 w 169"/>
                <a:gd name="T27" fmla="*/ 146 h 169"/>
                <a:gd name="T28" fmla="*/ 23 w 169"/>
                <a:gd name="T29" fmla="*/ 169 h 169"/>
                <a:gd name="T30" fmla="*/ 147 w 169"/>
                <a:gd name="T31" fmla="*/ 169 h 169"/>
                <a:gd name="T32" fmla="*/ 169 w 169"/>
                <a:gd name="T33" fmla="*/ 146 h 169"/>
                <a:gd name="T34" fmla="*/ 169 w 169"/>
                <a:gd name="T35" fmla="*/ 61 h 169"/>
                <a:gd name="T36" fmla="*/ 166 w 169"/>
                <a:gd name="T37" fmla="*/ 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69">
                  <a:moveTo>
                    <a:pt x="166" y="58"/>
                  </a:moveTo>
                  <a:cubicBezTo>
                    <a:pt x="164" y="58"/>
                    <a:pt x="162" y="59"/>
                    <a:pt x="162" y="61"/>
                  </a:cubicBezTo>
                  <a:cubicBezTo>
                    <a:pt x="162" y="146"/>
                    <a:pt x="162" y="146"/>
                    <a:pt x="162" y="146"/>
                  </a:cubicBezTo>
                  <a:cubicBezTo>
                    <a:pt x="162" y="155"/>
                    <a:pt x="155" y="162"/>
                    <a:pt x="147" y="162"/>
                  </a:cubicBezTo>
                  <a:cubicBezTo>
                    <a:pt x="23" y="162"/>
                    <a:pt x="23" y="162"/>
                    <a:pt x="23" y="162"/>
                  </a:cubicBezTo>
                  <a:cubicBezTo>
                    <a:pt x="14" y="162"/>
                    <a:pt x="7" y="155"/>
                    <a:pt x="7" y="146"/>
                  </a:cubicBezTo>
                  <a:cubicBezTo>
                    <a:pt x="7" y="23"/>
                    <a:pt x="7" y="23"/>
                    <a:pt x="7" y="23"/>
                  </a:cubicBezTo>
                  <a:cubicBezTo>
                    <a:pt x="7" y="14"/>
                    <a:pt x="14" y="7"/>
                    <a:pt x="23" y="7"/>
                  </a:cubicBezTo>
                  <a:cubicBezTo>
                    <a:pt x="108" y="7"/>
                    <a:pt x="108" y="7"/>
                    <a:pt x="108" y="7"/>
                  </a:cubicBezTo>
                  <a:cubicBezTo>
                    <a:pt x="110" y="7"/>
                    <a:pt x="111" y="5"/>
                    <a:pt x="111" y="3"/>
                  </a:cubicBezTo>
                  <a:cubicBezTo>
                    <a:pt x="111" y="1"/>
                    <a:pt x="110" y="0"/>
                    <a:pt x="108" y="0"/>
                  </a:cubicBezTo>
                  <a:cubicBezTo>
                    <a:pt x="23" y="0"/>
                    <a:pt x="23" y="0"/>
                    <a:pt x="23" y="0"/>
                  </a:cubicBezTo>
                  <a:cubicBezTo>
                    <a:pt x="10" y="0"/>
                    <a:pt x="0" y="10"/>
                    <a:pt x="0" y="23"/>
                  </a:cubicBezTo>
                  <a:cubicBezTo>
                    <a:pt x="0" y="146"/>
                    <a:pt x="0" y="146"/>
                    <a:pt x="0" y="146"/>
                  </a:cubicBezTo>
                  <a:cubicBezTo>
                    <a:pt x="0" y="159"/>
                    <a:pt x="10" y="169"/>
                    <a:pt x="23" y="169"/>
                  </a:cubicBezTo>
                  <a:cubicBezTo>
                    <a:pt x="147" y="169"/>
                    <a:pt x="147" y="169"/>
                    <a:pt x="147" y="169"/>
                  </a:cubicBezTo>
                  <a:cubicBezTo>
                    <a:pt x="159" y="169"/>
                    <a:pt x="169" y="159"/>
                    <a:pt x="169" y="146"/>
                  </a:cubicBezTo>
                  <a:cubicBezTo>
                    <a:pt x="169" y="61"/>
                    <a:pt x="169" y="61"/>
                    <a:pt x="169" y="61"/>
                  </a:cubicBezTo>
                  <a:cubicBezTo>
                    <a:pt x="169" y="59"/>
                    <a:pt x="168" y="58"/>
                    <a:pt x="166"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94" name="Freeform 116">
              <a:extLst>
                <a:ext uri="{FF2B5EF4-FFF2-40B4-BE49-F238E27FC236}">
                  <a16:creationId xmlns:a16="http://schemas.microsoft.com/office/drawing/2014/main" id="{BC2F20D7-4972-776E-B07A-FFF3BAD6E393}"/>
                </a:ext>
              </a:extLst>
            </p:cNvPr>
            <p:cNvSpPr>
              <a:spLocks noEditPoints="1"/>
            </p:cNvSpPr>
            <p:nvPr/>
          </p:nvSpPr>
          <p:spPr bwMode="auto">
            <a:xfrm>
              <a:off x="3011488" y="4389438"/>
              <a:ext cx="403225" cy="406400"/>
            </a:xfrm>
            <a:custGeom>
              <a:avLst/>
              <a:gdLst>
                <a:gd name="T0" fmla="*/ 32 w 126"/>
                <a:gd name="T1" fmla="*/ 121 h 127"/>
                <a:gd name="T2" fmla="*/ 121 w 126"/>
                <a:gd name="T3" fmla="*/ 32 h 127"/>
                <a:gd name="T4" fmla="*/ 126 w 126"/>
                <a:gd name="T5" fmla="*/ 19 h 127"/>
                <a:gd name="T6" fmla="*/ 107 w 126"/>
                <a:gd name="T7" fmla="*/ 0 h 127"/>
                <a:gd name="T8" fmla="*/ 94 w 126"/>
                <a:gd name="T9" fmla="*/ 5 h 127"/>
                <a:gd name="T10" fmla="*/ 5 w 126"/>
                <a:gd name="T11" fmla="*/ 94 h 127"/>
                <a:gd name="T12" fmla="*/ 0 w 126"/>
                <a:gd name="T13" fmla="*/ 127 h 127"/>
                <a:gd name="T14" fmla="*/ 32 w 126"/>
                <a:gd name="T15" fmla="*/ 121 h 127"/>
                <a:gd name="T16" fmla="*/ 99 w 126"/>
                <a:gd name="T17" fmla="*/ 10 h 127"/>
                <a:gd name="T18" fmla="*/ 107 w 126"/>
                <a:gd name="T19" fmla="*/ 7 h 127"/>
                <a:gd name="T20" fmla="*/ 119 w 126"/>
                <a:gd name="T21" fmla="*/ 19 h 127"/>
                <a:gd name="T22" fmla="*/ 116 w 126"/>
                <a:gd name="T23" fmla="*/ 27 h 127"/>
                <a:gd name="T24" fmla="*/ 111 w 126"/>
                <a:gd name="T25" fmla="*/ 33 h 127"/>
                <a:gd name="T26" fmla="*/ 110 w 126"/>
                <a:gd name="T27" fmla="*/ 32 h 127"/>
                <a:gd name="T28" fmla="*/ 94 w 126"/>
                <a:gd name="T29" fmla="*/ 16 h 127"/>
                <a:gd name="T30" fmla="*/ 99 w 126"/>
                <a:gd name="T31" fmla="*/ 10 h 127"/>
                <a:gd name="T32" fmla="*/ 17 w 126"/>
                <a:gd name="T33" fmla="*/ 92 h 127"/>
                <a:gd name="T34" fmla="*/ 89 w 126"/>
                <a:gd name="T35" fmla="*/ 20 h 127"/>
                <a:gd name="T36" fmla="*/ 89 w 126"/>
                <a:gd name="T37" fmla="*/ 21 h 127"/>
                <a:gd name="T38" fmla="*/ 106 w 126"/>
                <a:gd name="T39" fmla="*/ 37 h 127"/>
                <a:gd name="T40" fmla="*/ 105 w 126"/>
                <a:gd name="T41" fmla="*/ 38 h 127"/>
                <a:gd name="T42" fmla="*/ 34 w 126"/>
                <a:gd name="T43" fmla="*/ 110 h 127"/>
                <a:gd name="T44" fmla="*/ 34 w 126"/>
                <a:gd name="T45" fmla="*/ 93 h 127"/>
                <a:gd name="T46" fmla="*/ 17 w 126"/>
                <a:gd name="T47" fmla="*/ 93 h 127"/>
                <a:gd name="T48" fmla="*/ 17 w 126"/>
                <a:gd name="T49" fmla="*/ 92 h 127"/>
                <a:gd name="T50" fmla="*/ 11 w 126"/>
                <a:gd name="T51" fmla="*/ 100 h 127"/>
                <a:gd name="T52" fmla="*/ 27 w 126"/>
                <a:gd name="T53" fmla="*/ 100 h 127"/>
                <a:gd name="T54" fmla="*/ 27 w 126"/>
                <a:gd name="T55" fmla="*/ 115 h 127"/>
                <a:gd name="T56" fmla="*/ 26 w 126"/>
                <a:gd name="T57" fmla="*/ 115 h 127"/>
                <a:gd name="T58" fmla="*/ 8 w 126"/>
                <a:gd name="T59" fmla="*/ 118 h 127"/>
                <a:gd name="T60" fmla="*/ 11 w 126"/>
                <a:gd name="T61" fmla="*/ 10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27">
                  <a:moveTo>
                    <a:pt x="32" y="121"/>
                  </a:moveTo>
                  <a:cubicBezTo>
                    <a:pt x="121" y="32"/>
                    <a:pt x="121" y="32"/>
                    <a:pt x="121" y="32"/>
                  </a:cubicBezTo>
                  <a:cubicBezTo>
                    <a:pt x="124" y="29"/>
                    <a:pt x="126" y="24"/>
                    <a:pt x="126" y="19"/>
                  </a:cubicBezTo>
                  <a:cubicBezTo>
                    <a:pt x="126" y="8"/>
                    <a:pt x="118" y="0"/>
                    <a:pt x="107" y="0"/>
                  </a:cubicBezTo>
                  <a:cubicBezTo>
                    <a:pt x="102" y="0"/>
                    <a:pt x="98" y="2"/>
                    <a:pt x="94" y="5"/>
                  </a:cubicBezTo>
                  <a:cubicBezTo>
                    <a:pt x="5" y="94"/>
                    <a:pt x="5" y="94"/>
                    <a:pt x="5" y="94"/>
                  </a:cubicBezTo>
                  <a:cubicBezTo>
                    <a:pt x="0" y="127"/>
                    <a:pt x="0" y="127"/>
                    <a:pt x="0" y="127"/>
                  </a:cubicBezTo>
                  <a:lnTo>
                    <a:pt x="32" y="121"/>
                  </a:lnTo>
                  <a:close/>
                  <a:moveTo>
                    <a:pt x="99" y="10"/>
                  </a:moveTo>
                  <a:cubicBezTo>
                    <a:pt x="101" y="8"/>
                    <a:pt x="104" y="7"/>
                    <a:pt x="107" y="7"/>
                  </a:cubicBezTo>
                  <a:cubicBezTo>
                    <a:pt x="114" y="7"/>
                    <a:pt x="119" y="12"/>
                    <a:pt x="119" y="19"/>
                  </a:cubicBezTo>
                  <a:cubicBezTo>
                    <a:pt x="119" y="22"/>
                    <a:pt x="118" y="25"/>
                    <a:pt x="116" y="27"/>
                  </a:cubicBezTo>
                  <a:cubicBezTo>
                    <a:pt x="111" y="33"/>
                    <a:pt x="111" y="33"/>
                    <a:pt x="111" y="33"/>
                  </a:cubicBezTo>
                  <a:cubicBezTo>
                    <a:pt x="110" y="32"/>
                    <a:pt x="110" y="32"/>
                    <a:pt x="110" y="32"/>
                  </a:cubicBezTo>
                  <a:cubicBezTo>
                    <a:pt x="94" y="16"/>
                    <a:pt x="94" y="16"/>
                    <a:pt x="94" y="16"/>
                  </a:cubicBezTo>
                  <a:lnTo>
                    <a:pt x="99" y="10"/>
                  </a:lnTo>
                  <a:close/>
                  <a:moveTo>
                    <a:pt x="17" y="92"/>
                  </a:moveTo>
                  <a:cubicBezTo>
                    <a:pt x="89" y="20"/>
                    <a:pt x="89" y="20"/>
                    <a:pt x="89" y="20"/>
                  </a:cubicBezTo>
                  <a:cubicBezTo>
                    <a:pt x="89" y="21"/>
                    <a:pt x="89" y="21"/>
                    <a:pt x="89" y="21"/>
                  </a:cubicBezTo>
                  <a:cubicBezTo>
                    <a:pt x="106" y="37"/>
                    <a:pt x="106" y="37"/>
                    <a:pt x="106" y="37"/>
                  </a:cubicBezTo>
                  <a:cubicBezTo>
                    <a:pt x="105" y="38"/>
                    <a:pt x="105" y="38"/>
                    <a:pt x="105" y="38"/>
                  </a:cubicBezTo>
                  <a:cubicBezTo>
                    <a:pt x="34" y="110"/>
                    <a:pt x="34" y="110"/>
                    <a:pt x="34" y="110"/>
                  </a:cubicBezTo>
                  <a:cubicBezTo>
                    <a:pt x="34" y="93"/>
                    <a:pt x="34" y="93"/>
                    <a:pt x="34" y="93"/>
                  </a:cubicBezTo>
                  <a:cubicBezTo>
                    <a:pt x="17" y="93"/>
                    <a:pt x="17" y="93"/>
                    <a:pt x="17" y="93"/>
                  </a:cubicBezTo>
                  <a:lnTo>
                    <a:pt x="17" y="92"/>
                  </a:lnTo>
                  <a:close/>
                  <a:moveTo>
                    <a:pt x="11" y="100"/>
                  </a:moveTo>
                  <a:cubicBezTo>
                    <a:pt x="27" y="100"/>
                    <a:pt x="27" y="100"/>
                    <a:pt x="27" y="100"/>
                  </a:cubicBezTo>
                  <a:cubicBezTo>
                    <a:pt x="27" y="115"/>
                    <a:pt x="27" y="115"/>
                    <a:pt x="27" y="115"/>
                  </a:cubicBezTo>
                  <a:cubicBezTo>
                    <a:pt x="26" y="115"/>
                    <a:pt x="26" y="115"/>
                    <a:pt x="26" y="115"/>
                  </a:cubicBezTo>
                  <a:cubicBezTo>
                    <a:pt x="8" y="118"/>
                    <a:pt x="8" y="118"/>
                    <a:pt x="8" y="118"/>
                  </a:cubicBezTo>
                  <a:lnTo>
                    <a:pt x="1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97" name="Group 96">
            <a:extLst>
              <a:ext uri="{FF2B5EF4-FFF2-40B4-BE49-F238E27FC236}">
                <a16:creationId xmlns:a16="http://schemas.microsoft.com/office/drawing/2014/main" id="{F6683A79-DC35-B100-1262-1DE625445D47}"/>
              </a:ext>
              <a:ext uri="{C183D7F6-B498-43B3-948B-1728B52AA6E4}">
                <adec:decorative xmlns:adec="http://schemas.microsoft.com/office/drawing/2017/decorative" val="1"/>
              </a:ext>
            </a:extLst>
          </p:cNvPr>
          <p:cNvGrpSpPr/>
          <p:nvPr/>
        </p:nvGrpSpPr>
        <p:grpSpPr>
          <a:xfrm>
            <a:off x="5013508" y="3458160"/>
            <a:ext cx="479761" cy="460447"/>
            <a:chOff x="4588751" y="3189702"/>
            <a:chExt cx="444500" cy="426606"/>
          </a:xfrm>
        </p:grpSpPr>
        <p:sp>
          <p:nvSpPr>
            <p:cNvPr id="99" name="Rectangle: Diagonal Corners Rounded 98">
              <a:extLst>
                <a:ext uri="{FF2B5EF4-FFF2-40B4-BE49-F238E27FC236}">
                  <a16:creationId xmlns:a16="http://schemas.microsoft.com/office/drawing/2014/main" id="{41FE9312-E7A3-1F1C-A616-0BEC9B4316B0}"/>
                </a:ext>
              </a:extLst>
            </p:cNvPr>
            <p:cNvSpPr/>
            <p:nvPr/>
          </p:nvSpPr>
          <p:spPr>
            <a:xfrm>
              <a:off x="4588751" y="3189702"/>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solidFill>
                  <a:srgbClr val="7F0D82"/>
                </a:solidFill>
                <a:latin typeface="Arial" panose="020B0604020202020204" pitchFamily="34" charset="0"/>
                <a:cs typeface="Arial" panose="020B0604020202020204" pitchFamily="34" charset="0"/>
              </a:endParaRPr>
            </a:p>
          </p:txBody>
        </p:sp>
        <p:grpSp>
          <p:nvGrpSpPr>
            <p:cNvPr id="100" name="Group 99">
              <a:extLst>
                <a:ext uri="{FF2B5EF4-FFF2-40B4-BE49-F238E27FC236}">
                  <a16:creationId xmlns:a16="http://schemas.microsoft.com/office/drawing/2014/main" id="{FB029E55-AACC-3A64-5035-2A51CABCCDBB}"/>
                </a:ext>
              </a:extLst>
            </p:cNvPr>
            <p:cNvGrpSpPr>
              <a:grpSpLocks noChangeAspect="1"/>
            </p:cNvGrpSpPr>
            <p:nvPr/>
          </p:nvGrpSpPr>
          <p:grpSpPr>
            <a:xfrm>
              <a:off x="4664448" y="3256452"/>
              <a:ext cx="293107" cy="293107"/>
              <a:chOff x="6161088" y="3078163"/>
              <a:chExt cx="536575" cy="536575"/>
            </a:xfrm>
            <a:solidFill>
              <a:schemeClr val="bg1"/>
            </a:solidFill>
          </p:grpSpPr>
          <p:sp>
            <p:nvSpPr>
              <p:cNvPr id="101" name="Freeform 13">
                <a:extLst>
                  <a:ext uri="{FF2B5EF4-FFF2-40B4-BE49-F238E27FC236}">
                    <a16:creationId xmlns:a16="http://schemas.microsoft.com/office/drawing/2014/main" id="{91B95A7B-D796-052D-7A24-87A68FE9E32F}"/>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sp>
            <p:nvSpPr>
              <p:cNvPr id="102" name="Freeform 14">
                <a:extLst>
                  <a:ext uri="{FF2B5EF4-FFF2-40B4-BE49-F238E27FC236}">
                    <a16:creationId xmlns:a16="http://schemas.microsoft.com/office/drawing/2014/main" id="{0774AB6B-121D-0C3F-CD39-FF6203B6B311}"/>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grpSp>
      </p:grpSp>
      <p:sp>
        <p:nvSpPr>
          <p:cNvPr id="2" name="TextBox 1">
            <a:extLst>
              <a:ext uri="{FF2B5EF4-FFF2-40B4-BE49-F238E27FC236}">
                <a16:creationId xmlns:a16="http://schemas.microsoft.com/office/drawing/2014/main" id="{7BF73587-2755-09A6-2F79-9B9975C84A81}"/>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35</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35470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62446843"/>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47" name="Rectangle 46">
            <a:extLst>
              <a:ext uri="{FF2B5EF4-FFF2-40B4-BE49-F238E27FC236}">
                <a16:creationId xmlns:a16="http://schemas.microsoft.com/office/drawing/2014/main" id="{C6752808-1681-016A-9775-E3E3A0179E9B}"/>
              </a:ext>
              <a:ext uri="{C183D7F6-B498-43B3-948B-1728B52AA6E4}">
                <adec:decorative xmlns:adec="http://schemas.microsoft.com/office/drawing/2017/decorative" val="1"/>
              </a:ext>
            </a:extLst>
          </p:cNvPr>
          <p:cNvSpPr/>
          <p:nvPr/>
        </p:nvSpPr>
        <p:spPr>
          <a:xfrm>
            <a:off x="4840672" y="151131"/>
            <a:ext cx="2729556" cy="100378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467383" y="932538"/>
            <a:ext cx="6624909" cy="2214779"/>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70228" cy="560234"/>
          </a:xfrm>
          <a:prstGeom prst="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0" name="Title 1">
            <a:extLst>
              <a:ext uri="{FF2B5EF4-FFF2-40B4-BE49-F238E27FC236}">
                <a16:creationId xmlns:a16="http://schemas.microsoft.com/office/drawing/2014/main" id="{9BFA1199-6443-A516-6F4B-2E0D54920C9F}"/>
              </a:ext>
            </a:extLst>
          </p:cNvPr>
          <p:cNvSpPr txBox="1">
            <a:spLocks noGrp="1"/>
          </p:cNvSpPr>
          <p:nvPr>
            <p:ph type="title" idx="4294967295"/>
          </p:nvPr>
        </p:nvSpPr>
        <p:spPr>
          <a:xfrm>
            <a:off x="587247" y="280150"/>
            <a:ext cx="6388001" cy="425584"/>
          </a:xfrm>
          <a:prstGeom prst="rect">
            <a:avLst/>
          </a:prstGeom>
          <a:noFill/>
          <a:ln>
            <a:noFill/>
            <a:prstDash/>
          </a:ln>
          <a:effectLst/>
        </p:spPr>
        <p:txBody>
          <a:bodyPr rot="0" spcFirstLastPara="0" vertOverflow="overflow" horzOverflow="overflow" vert="horz" wrap="square" lIns="0" tIns="45142" rIns="0" bIns="45142" numCol="1" spcCol="0" rtlCol="0" fromWordArt="0" anchor="t" anchorCtr="0" forceAA="0" compatLnSpc="1">
            <a:prstTxWarp prst="textNoShape">
              <a:avLst/>
            </a:prstTxWarp>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pPr marL="0" marR="0" lvl="0" indent="0" algn="l" defTabSz="871821" rtl="0" eaLnBrk="1" fontAlgn="auto" latinLnBrk="0" hangingPunct="1">
              <a:lnSpc>
                <a:spcPct val="80000"/>
              </a:lnSpc>
              <a:spcBef>
                <a:spcPct val="0"/>
              </a:spcBef>
              <a:spcAft>
                <a:spcPts val="0"/>
              </a:spcAft>
              <a:buClrTx/>
              <a:buSzTx/>
              <a:buFontTx/>
              <a:buNone/>
              <a:tabLst/>
              <a:defRPr/>
            </a:pPr>
            <a:r>
              <a:rPr kumimoji="0" lang="en-US" sz="1981" b="0" i="0" u="none" strike="noStrike" kern="1200" cap="none" spc="0" normalizeH="0" baseline="0" noProof="0" dirty="0">
                <a:ln>
                  <a:noFill/>
                </a:ln>
                <a:solidFill>
                  <a:schemeClr val="bg1"/>
                </a:solidFill>
                <a:effectLst/>
                <a:uLnTx/>
                <a:uFillTx/>
                <a:latin typeface="Segoe UI Semibold" panose="020B0702040204020203" pitchFamily="34" charset="0"/>
                <a:ea typeface="+mj-ea"/>
                <a:cs typeface="+mj-cs"/>
              </a:rPr>
              <a:t>Stage-specific enquiries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467383" y="1010250"/>
            <a:ext cx="6377651" cy="408112"/>
          </a:xfrm>
          <a:prstGeom prst="rect">
            <a:avLst/>
          </a:prstGeom>
          <a:noFill/>
        </p:spPr>
        <p:txBody>
          <a:bodyPr wrap="square" numCol="1" spcCol="180000">
            <a:noAutofit/>
          </a:bodyPr>
          <a:lstStyle/>
          <a:p>
            <a:pPr>
              <a:spcBef>
                <a:spcPts val="648"/>
              </a:spcBef>
            </a:pPr>
            <a:r>
              <a:rPr lang="en-AU" sz="1800" b="1" dirty="0">
                <a:solidFill>
                  <a:srgbClr val="7F0D82"/>
                </a:solidFill>
                <a:latin typeface="Arial" panose="020B0604020202020204" pitchFamily="34" charset="0"/>
                <a:cs typeface="Arial" panose="020B0604020202020204" pitchFamily="34" charset="0"/>
              </a:rPr>
              <a:t>5. Receive an RFI letter and/or early concerns </a:t>
            </a:r>
            <a:r>
              <a:rPr lang="en-AU" sz="1800" dirty="0">
                <a:solidFill>
                  <a:srgbClr val="7F0D82"/>
                </a:solidFill>
                <a:latin typeface="Arial" panose="020B0604020202020204" pitchFamily="34" charset="0"/>
                <a:cs typeface="Arial" panose="020B0604020202020204" pitchFamily="34" charset="0"/>
              </a:rPr>
              <a:t>(continued)</a:t>
            </a:r>
            <a:endParaRPr lang="en-AU" sz="1400" dirty="0">
              <a:solidFill>
                <a:srgbClr val="7F0D82"/>
              </a:solidFill>
              <a:latin typeface="Arial" panose="020B0604020202020204" pitchFamily="34" charset="0"/>
              <a:cs typeface="Arial" panose="020B0604020202020204" pitchFamily="34" charset="0"/>
            </a:endParaRPr>
          </a:p>
          <a:p>
            <a:pPr>
              <a:spcBef>
                <a:spcPts val="648"/>
              </a:spcBef>
            </a:pPr>
            <a:endParaRPr lang="en-AU" sz="1400" dirty="0">
              <a:solidFill>
                <a:schemeClr val="tx2"/>
              </a:solidFill>
              <a:latin typeface="Arial" panose="020B0604020202020204" pitchFamily="34" charset="0"/>
              <a:cs typeface="Arial" panose="020B0604020202020204" pitchFamily="34" charset="0"/>
            </a:endParaRPr>
          </a:p>
          <a:p>
            <a:pPr>
              <a:spcBef>
                <a:spcPts val="648"/>
              </a:spcBef>
            </a:pPr>
            <a:endParaRPr lang="en-AU" sz="1400" dirty="0">
              <a:solidFill>
                <a:schemeClr val="tx2"/>
              </a:solidFill>
              <a:latin typeface="Arial" panose="020B0604020202020204" pitchFamily="34" charset="0"/>
              <a:cs typeface="Arial" panose="020B0604020202020204" pitchFamily="34" charset="0"/>
            </a:endParaRPr>
          </a:p>
          <a:p>
            <a:pPr>
              <a:spcBef>
                <a:spcPts val="648"/>
              </a:spcBef>
            </a:pPr>
            <a:endParaRPr lang="en-AU" sz="1400" dirty="0">
              <a:solidFill>
                <a:schemeClr val="tx2"/>
              </a:solidFill>
              <a:latin typeface="Arial" panose="020B0604020202020204" pitchFamily="34" charset="0"/>
              <a:cs typeface="Arial" panose="020B0604020202020204" pitchFamily="34" charset="0"/>
            </a:endParaRPr>
          </a:p>
          <a:p>
            <a:pPr>
              <a:spcBef>
                <a:spcPts val="648"/>
              </a:spcBef>
            </a:pPr>
            <a:endParaRPr lang="en-AU" sz="1600" dirty="0">
              <a:solidFill>
                <a:schemeClr val="tx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82B79EF-5CA8-4F99-3945-71F43DD1A338}"/>
              </a:ext>
            </a:extLst>
          </p:cNvPr>
          <p:cNvSpPr txBox="1"/>
          <p:nvPr/>
        </p:nvSpPr>
        <p:spPr>
          <a:xfrm>
            <a:off x="972508" y="1708703"/>
            <a:ext cx="2175923" cy="266676"/>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Enquiry should take ~ 5 mins</a:t>
            </a:r>
          </a:p>
        </p:txBody>
      </p:sp>
      <p:sp>
        <p:nvSpPr>
          <p:cNvPr id="63" name="TextBox 62">
            <a:extLst>
              <a:ext uri="{FF2B5EF4-FFF2-40B4-BE49-F238E27FC236}">
                <a16:creationId xmlns:a16="http://schemas.microsoft.com/office/drawing/2014/main" id="{22597345-20BE-6471-2497-E516160B8877}"/>
              </a:ext>
            </a:extLst>
          </p:cNvPr>
          <p:cNvSpPr txBox="1"/>
          <p:nvPr/>
        </p:nvSpPr>
        <p:spPr>
          <a:xfrm>
            <a:off x="972508" y="2263493"/>
            <a:ext cx="2025579" cy="615361"/>
          </a:xfrm>
          <a:prstGeom prst="rect">
            <a:avLst/>
          </a:prstGeom>
          <a:noFill/>
        </p:spPr>
        <p:txBody>
          <a:bodyPr wrap="square" rtlCol="0">
            <a:spAutoFit/>
          </a:bodyPr>
          <a:lstStyle/>
          <a:p>
            <a:r>
              <a:rPr lang="en-AU" sz="1100">
                <a:latin typeface="Arial" panose="020B0604020202020204" pitchFamily="34" charset="0"/>
                <a:cs typeface="Arial" panose="020B0604020202020204" pitchFamily="34" charset="0"/>
              </a:rPr>
              <a:t>Listing concerns and managing expectations vital at this point</a:t>
            </a:r>
            <a:endParaRPr lang="en-US" sz="120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416FA43C-C742-7607-FCFE-B4E22C47CAB2}"/>
              </a:ext>
            </a:extLst>
          </p:cNvPr>
          <p:cNvSpPr txBox="1"/>
          <p:nvPr/>
        </p:nvSpPr>
        <p:spPr>
          <a:xfrm>
            <a:off x="3731267" y="1708702"/>
            <a:ext cx="3183108" cy="441018"/>
          </a:xfrm>
          <a:prstGeom prst="rect">
            <a:avLst/>
          </a:prstGeom>
          <a:noFill/>
        </p:spPr>
        <p:txBody>
          <a:bodyPr wrap="square" rtlCol="0">
            <a:spAutoFit/>
          </a:bodyPr>
          <a:lstStyle/>
          <a:p>
            <a:r>
              <a:rPr lang="en-AU" sz="1100">
                <a:latin typeface="Arial" panose="020B0604020202020204" pitchFamily="34" charset="0"/>
                <a:cs typeface="Arial" panose="020B0604020202020204" pitchFamily="34" charset="0"/>
              </a:rPr>
              <a:t>This is always recorded. There ought to be an official record of concerns with application</a:t>
            </a:r>
            <a:endParaRPr lang="en-US" sz="1100">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8891E78D-DF01-071E-671D-81D325DB526B}"/>
              </a:ext>
            </a:extLst>
          </p:cNvPr>
          <p:cNvSpPr txBox="1"/>
          <p:nvPr/>
        </p:nvSpPr>
        <p:spPr>
          <a:xfrm>
            <a:off x="467383" y="3419308"/>
            <a:ext cx="3301591" cy="291618"/>
          </a:xfrm>
          <a:prstGeom prst="rect">
            <a:avLst/>
          </a:prstGeom>
          <a:noFill/>
        </p:spPr>
        <p:txBody>
          <a:bodyPr wrap="square">
            <a:spAutoFit/>
          </a:bodyPr>
          <a:lstStyle/>
          <a:p>
            <a:r>
              <a:rPr lang="en-AU" sz="1295">
                <a:solidFill>
                  <a:schemeClr val="accent6"/>
                </a:solidFill>
                <a:latin typeface="Arial" panose="020B0604020202020204" pitchFamily="34" charset="0"/>
                <a:cs typeface="Arial" panose="020B0604020202020204" pitchFamily="34" charset="0"/>
              </a:rPr>
              <a:t>Common enquiries at this stage</a:t>
            </a:r>
            <a:endParaRPr lang="en-US" sz="1295">
              <a:solidFill>
                <a:schemeClr val="accent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0482F88-019C-05F1-3E0E-54DF37C71418}"/>
              </a:ext>
            </a:extLst>
          </p:cNvPr>
          <p:cNvSpPr txBox="1"/>
          <p:nvPr/>
        </p:nvSpPr>
        <p:spPr>
          <a:xfrm>
            <a:off x="467382" y="3813535"/>
            <a:ext cx="4118712" cy="6598126"/>
          </a:xfrm>
          <a:prstGeom prst="rect">
            <a:avLst/>
          </a:prstGeom>
          <a:noFill/>
        </p:spPr>
        <p:txBody>
          <a:bodyPr wrap="square" lIns="98694" tIns="49347" rIns="98694" bIns="49347" numCol="1" spcCol="180000" anchor="t">
            <a:noAutofit/>
          </a:bodyPr>
          <a:lstStyle/>
          <a:p>
            <a:pPr>
              <a:spcBef>
                <a:spcPts val="971"/>
              </a:spcBef>
            </a:pPr>
            <a:r>
              <a:rPr lang="en-AU" sz="1400" b="1" dirty="0">
                <a:solidFill>
                  <a:srgbClr val="7F0D82"/>
                </a:solidFill>
                <a:latin typeface="Arial"/>
                <a:cs typeface="Arial"/>
              </a:rPr>
              <a:t>This looks serious - what do I need to do?</a:t>
            </a:r>
          </a:p>
          <a:p>
            <a:pPr>
              <a:spcBef>
                <a:spcPts val="971"/>
              </a:spcBef>
            </a:pPr>
            <a:r>
              <a:rPr lang="en-AU" sz="1200" dirty="0">
                <a:latin typeface="Arial"/>
                <a:cs typeface="Arial"/>
              </a:rPr>
              <a:t>“Depending on the nature of the concern, it may have a small or significant impact on your plans. If it seems like it might require a large change, it could be worth working with a professional to help guide you.”</a:t>
            </a:r>
          </a:p>
          <a:p>
            <a:pPr>
              <a:spcBef>
                <a:spcPts val="971"/>
              </a:spcBef>
            </a:pPr>
            <a:r>
              <a:rPr lang="en-AU" sz="1200" dirty="0">
                <a:latin typeface="Arial"/>
                <a:cs typeface="Arial"/>
              </a:rPr>
              <a:t>"You potentially have a solid proposal, the only gauntlet you are running is the objectors.”</a:t>
            </a:r>
          </a:p>
          <a:p>
            <a:pPr>
              <a:spcBef>
                <a:spcPts val="971"/>
              </a:spcBef>
            </a:pPr>
            <a:r>
              <a:rPr lang="en-AU" sz="1400" b="1" dirty="0">
                <a:solidFill>
                  <a:srgbClr val="7F0D82"/>
                </a:solidFill>
                <a:latin typeface="Arial"/>
                <a:cs typeface="Arial"/>
              </a:rPr>
              <a:t>How come you didn't tell me this upfront?</a:t>
            </a:r>
          </a:p>
          <a:p>
            <a:pPr>
              <a:spcBef>
                <a:spcPts val="971"/>
              </a:spcBef>
            </a:pPr>
            <a:r>
              <a:rPr lang="en-AU" sz="1200" dirty="0">
                <a:latin typeface="Arial"/>
                <a:cs typeface="Arial"/>
              </a:rPr>
              <a:t>“A lot of the time an </a:t>
            </a:r>
            <a:r>
              <a:rPr lang="en-AU" sz="1200" dirty="0" err="1">
                <a:latin typeface="Arial"/>
                <a:cs typeface="Arial"/>
              </a:rPr>
              <a:t>rfi</a:t>
            </a:r>
            <a:r>
              <a:rPr lang="en-AU" sz="1200" dirty="0">
                <a:latin typeface="Arial"/>
                <a:cs typeface="Arial"/>
              </a:rPr>
              <a:t> is because there is some nuanced aspect of your application that wouldn't have been apparent to anyone except a professional, so it's not always possible to predict up front what's needed.”</a:t>
            </a:r>
            <a:endParaRPr lang="en-AU" sz="1200" dirty="0">
              <a:solidFill>
                <a:srgbClr val="28BEC6"/>
              </a:solidFill>
              <a:latin typeface="Arial"/>
              <a:cs typeface="Arial"/>
            </a:endParaRPr>
          </a:p>
          <a:p>
            <a:pPr>
              <a:spcBef>
                <a:spcPts val="971"/>
              </a:spcBef>
            </a:pPr>
            <a:r>
              <a:rPr lang="en-AU" sz="1400" b="1" dirty="0">
                <a:solidFill>
                  <a:srgbClr val="7F0D82"/>
                </a:solidFill>
                <a:latin typeface="Arial"/>
                <a:cs typeface="Arial"/>
              </a:rPr>
              <a:t>If </a:t>
            </a:r>
            <a:r>
              <a:rPr lang="en-AU" sz="1400" b="1" dirty="0" err="1">
                <a:solidFill>
                  <a:srgbClr val="7F0D82"/>
                </a:solidFill>
                <a:latin typeface="Arial"/>
                <a:cs typeface="Arial"/>
              </a:rPr>
              <a:t>i</a:t>
            </a:r>
            <a:r>
              <a:rPr lang="en-AU" sz="1400" b="1" dirty="0">
                <a:solidFill>
                  <a:srgbClr val="7F0D82"/>
                </a:solidFill>
                <a:latin typeface="Arial"/>
                <a:cs typeface="Arial"/>
              </a:rPr>
              <a:t> get all this stuff, will </a:t>
            </a:r>
            <a:r>
              <a:rPr lang="en-AU" sz="1400" b="1" dirty="0" err="1">
                <a:solidFill>
                  <a:srgbClr val="7F0D82"/>
                </a:solidFill>
                <a:latin typeface="Arial"/>
                <a:cs typeface="Arial"/>
              </a:rPr>
              <a:t>i</a:t>
            </a:r>
            <a:r>
              <a:rPr lang="en-AU" sz="1400" b="1" dirty="0">
                <a:solidFill>
                  <a:srgbClr val="7F0D82"/>
                </a:solidFill>
                <a:latin typeface="Arial"/>
                <a:cs typeface="Arial"/>
              </a:rPr>
              <a:t> get a permit then?</a:t>
            </a:r>
            <a:endParaRPr lang="en-AU" sz="1400" dirty="0">
              <a:solidFill>
                <a:srgbClr val="7F0D82"/>
              </a:solidFill>
              <a:latin typeface="Arial" panose="020B0604020202020204" pitchFamily="34" charset="0"/>
              <a:cs typeface="Arial" panose="020B0604020202020204" pitchFamily="34" charset="0"/>
            </a:endParaRPr>
          </a:p>
          <a:p>
            <a:pPr>
              <a:spcBef>
                <a:spcPts val="971"/>
              </a:spcBef>
            </a:pPr>
            <a:r>
              <a:rPr lang="en-AU" sz="1200" dirty="0">
                <a:latin typeface="Arial"/>
                <a:cs typeface="Arial"/>
              </a:rPr>
              <a:t>“This letter represents all the information we need to make a proper assessment. Once we have everything the planning scheme requires, we might need to refer your application to other parts of council or notify neighbours. At that stage, we'll be in a position to let you know if your application might receive an approval.”</a:t>
            </a:r>
            <a:endParaRPr lang="en-AU" sz="1200" b="1" dirty="0">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CC06211F-56B8-D5D8-B7C5-B54CE20618F7}"/>
              </a:ext>
            </a:extLst>
          </p:cNvPr>
          <p:cNvSpPr txBox="1"/>
          <p:nvPr/>
        </p:nvSpPr>
        <p:spPr>
          <a:xfrm>
            <a:off x="5499205" y="3538898"/>
            <a:ext cx="1593087" cy="291618"/>
          </a:xfrm>
          <a:prstGeom prst="rect">
            <a:avLst/>
          </a:prstGeom>
          <a:noFill/>
        </p:spPr>
        <p:txBody>
          <a:bodyPr wrap="square" rIns="0" rtlCol="0">
            <a:spAutoFit/>
          </a:bodyPr>
          <a:lstStyle/>
          <a:p>
            <a:r>
              <a:rPr lang="en-US" sz="1295" b="1" dirty="0">
                <a:solidFill>
                  <a:srgbClr val="7F0D82"/>
                </a:solidFill>
                <a:latin typeface="Arial" panose="020B0604020202020204" pitchFamily="34" charset="0"/>
                <a:cs typeface="Arial" panose="020B0604020202020204" pitchFamily="34" charset="0"/>
              </a:rPr>
              <a:t>We can help by</a:t>
            </a:r>
          </a:p>
        </p:txBody>
      </p:sp>
      <p:sp>
        <p:nvSpPr>
          <p:cNvPr id="46" name="TextBox 45">
            <a:extLst>
              <a:ext uri="{FF2B5EF4-FFF2-40B4-BE49-F238E27FC236}">
                <a16:creationId xmlns:a16="http://schemas.microsoft.com/office/drawing/2014/main" id="{21298585-B4C2-0FBB-2EDE-A980D40418A4}"/>
              </a:ext>
            </a:extLst>
          </p:cNvPr>
          <p:cNvSpPr txBox="1"/>
          <p:nvPr/>
        </p:nvSpPr>
        <p:spPr>
          <a:xfrm>
            <a:off x="4916368" y="4002144"/>
            <a:ext cx="2214779" cy="3431339"/>
          </a:xfrm>
          <a:prstGeom prst="rect">
            <a:avLst/>
          </a:prstGeom>
          <a:noFill/>
        </p:spPr>
        <p:txBody>
          <a:bodyPr wrap="square" lIns="98694" tIns="49347" rIns="98694" bIns="49347" anchor="t">
            <a:spAutoFit/>
          </a:bodyPr>
          <a:lstStyle/>
          <a:p>
            <a:pPr marL="185046" indent="-185046">
              <a:spcBef>
                <a:spcPts val="324"/>
              </a:spcBef>
              <a:spcAft>
                <a:spcPts val="216"/>
              </a:spcAft>
              <a:buFont typeface="Arial" panose="020B0604020202020204" pitchFamily="34" charset="0"/>
              <a:buChar char="•"/>
            </a:pPr>
            <a:r>
              <a:rPr lang="en-AU" sz="1200" dirty="0">
                <a:latin typeface="Arial"/>
                <a:cs typeface="Arial"/>
              </a:rPr>
              <a:t>Informal phone discussion/ advice about proposal</a:t>
            </a:r>
          </a:p>
          <a:p>
            <a:pPr marL="185046" indent="-185046">
              <a:spcBef>
                <a:spcPts val="324"/>
              </a:spcBef>
              <a:spcAft>
                <a:spcPts val="216"/>
              </a:spcAft>
              <a:buFont typeface="Arial" panose="020B0604020202020204" pitchFamily="34" charset="0"/>
              <a:buChar char="•"/>
            </a:pPr>
            <a:r>
              <a:rPr lang="en-AU" sz="1200" dirty="0">
                <a:latin typeface="Arial"/>
                <a:cs typeface="Arial"/>
              </a:rPr>
              <a:t>We spell out what the issues are and urge them to focus on them now at the early stage of app process</a:t>
            </a:r>
          </a:p>
          <a:p>
            <a:pPr marL="185046" indent="-185046">
              <a:spcBef>
                <a:spcPts val="324"/>
              </a:spcBef>
              <a:spcAft>
                <a:spcPts val="216"/>
              </a:spcAft>
              <a:buFont typeface="Arial" panose="020B0604020202020204" pitchFamily="34" charset="0"/>
              <a:buChar char="•"/>
            </a:pPr>
            <a:r>
              <a:rPr lang="en-AU" sz="1200" dirty="0">
                <a:latin typeface="Arial"/>
                <a:cs typeface="Arial"/>
              </a:rPr>
              <a:t>Planners - should be confident about the state of the application and what would arise after advertising</a:t>
            </a:r>
          </a:p>
          <a:p>
            <a:pPr marL="185046" indent="-185046">
              <a:spcBef>
                <a:spcPts val="324"/>
              </a:spcBef>
              <a:spcAft>
                <a:spcPts val="216"/>
              </a:spcAft>
              <a:buFont typeface="Arial" panose="020B0604020202020204" pitchFamily="34" charset="0"/>
              <a:buChar char="•"/>
            </a:pPr>
            <a:r>
              <a:rPr lang="en-AU" sz="1200" dirty="0">
                <a:latin typeface="Arial"/>
                <a:cs typeface="Arial"/>
              </a:rPr>
              <a:t>We recommend you have a chat with your neighbours, which might help reduce the risk of objections with advertising</a:t>
            </a:r>
          </a:p>
        </p:txBody>
      </p:sp>
      <p:sp>
        <p:nvSpPr>
          <p:cNvPr id="105" name="TextBox 104">
            <a:extLst>
              <a:ext uri="{FF2B5EF4-FFF2-40B4-BE49-F238E27FC236}">
                <a16:creationId xmlns:a16="http://schemas.microsoft.com/office/drawing/2014/main" id="{38B40821-8E8F-7F2F-A715-02FDD6E4D4C3}"/>
              </a:ext>
            </a:extLst>
          </p:cNvPr>
          <p:cNvSpPr txBox="1"/>
          <p:nvPr/>
        </p:nvSpPr>
        <p:spPr>
          <a:xfrm>
            <a:off x="5499206" y="8226654"/>
            <a:ext cx="1593087" cy="490904"/>
          </a:xfrm>
          <a:prstGeom prst="rect">
            <a:avLst/>
          </a:prstGeom>
          <a:noFill/>
        </p:spPr>
        <p:txBody>
          <a:bodyPr wrap="square" rtlCol="0">
            <a:spAutoFit/>
          </a:bodyPr>
          <a:lstStyle/>
          <a:p>
            <a:r>
              <a:rPr lang="en-US" sz="1295" b="1" dirty="0">
                <a:solidFill>
                  <a:srgbClr val="7F0D82"/>
                </a:solidFill>
                <a:latin typeface="Arial" panose="020B0604020202020204" pitchFamily="34" charset="0"/>
                <a:cs typeface="Arial" panose="020B0604020202020204" pitchFamily="34" charset="0"/>
              </a:rPr>
              <a:t>We are not</a:t>
            </a:r>
            <a:br>
              <a:rPr lang="en-US" sz="1295" b="1" dirty="0">
                <a:solidFill>
                  <a:srgbClr val="7F0D82"/>
                </a:solidFill>
                <a:latin typeface="Arial" panose="020B0604020202020204" pitchFamily="34" charset="0"/>
                <a:cs typeface="Arial" panose="020B0604020202020204" pitchFamily="34" charset="0"/>
              </a:rPr>
            </a:br>
            <a:r>
              <a:rPr lang="en-US" sz="1295" b="1" dirty="0">
                <a:solidFill>
                  <a:srgbClr val="7F0D82"/>
                </a:solidFill>
                <a:latin typeface="Arial" panose="020B0604020202020204" pitchFamily="34" charset="0"/>
                <a:cs typeface="Arial" panose="020B0604020202020204" pitchFamily="34" charset="0"/>
              </a:rPr>
              <a:t>able to…</a:t>
            </a:r>
          </a:p>
        </p:txBody>
      </p:sp>
      <p:sp>
        <p:nvSpPr>
          <p:cNvPr id="4" name="TextBox 3">
            <a:extLst>
              <a:ext uri="{FF2B5EF4-FFF2-40B4-BE49-F238E27FC236}">
                <a16:creationId xmlns:a16="http://schemas.microsoft.com/office/drawing/2014/main" id="{5A0FD74B-427E-E4AE-CFEF-17F138CF8B53}"/>
              </a:ext>
            </a:extLst>
          </p:cNvPr>
          <p:cNvSpPr txBox="1"/>
          <p:nvPr/>
        </p:nvSpPr>
        <p:spPr>
          <a:xfrm>
            <a:off x="4916368" y="8781404"/>
            <a:ext cx="2214779" cy="959237"/>
          </a:xfrm>
          <a:prstGeom prst="rect">
            <a:avLst/>
          </a:prstGeom>
          <a:noFill/>
        </p:spPr>
        <p:txBody>
          <a:bodyPr wrap="square" rtlCol="0">
            <a:spAutoFit/>
          </a:bodyPr>
          <a:lstStyle/>
          <a:p>
            <a:pPr marL="185046" indent="-185046">
              <a:spcBef>
                <a:spcPts val="324"/>
              </a:spcBef>
              <a:spcAft>
                <a:spcPts val="216"/>
              </a:spcAft>
              <a:buFont typeface="Arial" panose="020B0604020202020204" pitchFamily="34" charset="0"/>
              <a:buChar char="•"/>
            </a:pPr>
            <a:r>
              <a:rPr lang="en-AU" sz="1200">
                <a:latin typeface="Arial" panose="020B0604020202020204" pitchFamily="34" charset="0"/>
                <a:cs typeface="Arial" panose="020B0604020202020204" pitchFamily="34" charset="0"/>
              </a:rPr>
              <a:t>Keep repeating ourselves</a:t>
            </a:r>
          </a:p>
          <a:p>
            <a:pPr marL="185046" indent="-185046">
              <a:spcBef>
                <a:spcPts val="324"/>
              </a:spcBef>
              <a:spcAft>
                <a:spcPts val="216"/>
              </a:spcAft>
              <a:buFont typeface="Arial" panose="020B0604020202020204" pitchFamily="34" charset="0"/>
              <a:buChar char="•"/>
            </a:pPr>
            <a:r>
              <a:rPr lang="en-AU" sz="1200">
                <a:latin typeface="Arial" panose="020B0604020202020204" pitchFamily="34" charset="0"/>
                <a:cs typeface="Arial" panose="020B0604020202020204" pitchFamily="34" charset="0"/>
              </a:rPr>
              <a:t>Offer solid solutions on how to fix issues raised</a:t>
            </a:r>
            <a:endParaRPr lang="en-US" sz="1200">
              <a:latin typeface="Arial" panose="020B0604020202020204" pitchFamily="34" charset="0"/>
              <a:cs typeface="Arial" panose="020B0604020202020204" pitchFamily="34" charset="0"/>
            </a:endParaRPr>
          </a:p>
          <a:p>
            <a:pPr>
              <a:spcBef>
                <a:spcPts val="324"/>
              </a:spcBef>
              <a:spcAft>
                <a:spcPts val="216"/>
              </a:spcAft>
            </a:pPr>
            <a:endParaRPr lang="en-US" sz="120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491FB12-18F9-CFF6-8428-3D2FE2447C36}"/>
              </a:ext>
              <a:ext uri="{C183D7F6-B498-43B3-948B-1728B52AA6E4}">
                <adec:decorative xmlns:adec="http://schemas.microsoft.com/office/drawing/2017/decorative" val="1"/>
              </a:ext>
            </a:extLst>
          </p:cNvPr>
          <p:cNvSpPr txBox="1"/>
          <p:nvPr/>
        </p:nvSpPr>
        <p:spPr>
          <a:xfrm>
            <a:off x="5511348" y="5152125"/>
            <a:ext cx="2214779" cy="1261087"/>
          </a:xfrm>
          <a:prstGeom prst="rect">
            <a:avLst/>
          </a:prstGeom>
          <a:noFill/>
        </p:spPr>
        <p:txBody>
          <a:bodyPr wrap="square" numCol="1" spcCol="180000">
            <a:noAutofit/>
          </a:bodyPr>
          <a:lstStyle/>
          <a:p>
            <a:endParaRPr lang="en-AU" sz="1133"/>
          </a:p>
        </p:txBody>
      </p:sp>
      <p:sp>
        <p:nvSpPr>
          <p:cNvPr id="33" name="TextBox 32">
            <a:extLst>
              <a:ext uri="{FF2B5EF4-FFF2-40B4-BE49-F238E27FC236}">
                <a16:creationId xmlns:a16="http://schemas.microsoft.com/office/drawing/2014/main" id="{9969DF36-09E7-BEA9-8259-AEB0EF51341F}"/>
              </a:ext>
              <a:ext uri="{C183D7F6-B498-43B3-948B-1728B52AA6E4}">
                <adec:decorative xmlns:adec="http://schemas.microsoft.com/office/drawing/2017/decorative" val="1"/>
              </a:ext>
            </a:extLst>
          </p:cNvPr>
          <p:cNvSpPr txBox="1"/>
          <p:nvPr/>
        </p:nvSpPr>
        <p:spPr>
          <a:xfrm>
            <a:off x="5440300" y="4504420"/>
            <a:ext cx="2214779" cy="503756"/>
          </a:xfrm>
          <a:prstGeom prst="rect">
            <a:avLst/>
          </a:prstGeom>
          <a:noFill/>
        </p:spPr>
        <p:txBody>
          <a:bodyPr wrap="square" numCol="1" spcCol="180000">
            <a:noAutofit/>
          </a:bodyPr>
          <a:lstStyle/>
          <a:p>
            <a:pPr>
              <a:spcBef>
                <a:spcPts val="1295"/>
              </a:spcBef>
            </a:pPr>
            <a:endParaRPr lang="en-AU" sz="1511">
              <a:solidFill>
                <a:srgbClr val="28BEC6"/>
              </a:solidFill>
              <a:latin typeface="Arial" panose="020B0604020202020204" pitchFamily="34" charset="0"/>
              <a:cs typeface="Arial" panose="020B0604020202020204" pitchFamily="34" charset="0"/>
            </a:endParaRPr>
          </a:p>
        </p:txBody>
      </p:sp>
      <p:cxnSp>
        <p:nvCxnSpPr>
          <p:cNvPr id="49" name="Straight Connector 48">
            <a:extLst>
              <a:ext uri="{FF2B5EF4-FFF2-40B4-BE49-F238E27FC236}">
                <a16:creationId xmlns:a16="http://schemas.microsoft.com/office/drawing/2014/main" id="{EB8796E9-6D7C-D69F-1B10-E60223C65F95}"/>
              </a:ext>
              <a:ext uri="{C183D7F6-B498-43B3-948B-1728B52AA6E4}">
                <adec:decorative xmlns:adec="http://schemas.microsoft.com/office/drawing/2017/decorative" val="1"/>
              </a:ext>
            </a:extLst>
          </p:cNvPr>
          <p:cNvCxnSpPr>
            <a:cxnSpLocks/>
          </p:cNvCxnSpPr>
          <p:nvPr/>
        </p:nvCxnSpPr>
        <p:spPr>
          <a:xfrm>
            <a:off x="583950" y="1429256"/>
            <a:ext cx="4235279" cy="0"/>
          </a:xfrm>
          <a:prstGeom prst="line">
            <a:avLst/>
          </a:prstGeom>
          <a:ln>
            <a:solidFill>
              <a:srgbClr val="7F0D82"/>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A9BBA0C5-DDB0-427C-2CB1-B82226A511E7}"/>
              </a:ext>
              <a:ext uri="{C183D7F6-B498-43B3-948B-1728B52AA6E4}">
                <adec:decorative xmlns:adec="http://schemas.microsoft.com/office/drawing/2017/decorative" val="1"/>
              </a:ext>
            </a:extLst>
          </p:cNvPr>
          <p:cNvGrpSpPr>
            <a:grpSpLocks noChangeAspect="1"/>
          </p:cNvGrpSpPr>
          <p:nvPr/>
        </p:nvGrpSpPr>
        <p:grpSpPr>
          <a:xfrm>
            <a:off x="583951" y="1670798"/>
            <a:ext cx="342642" cy="341637"/>
            <a:chOff x="8283575" y="3267075"/>
            <a:chExt cx="541338" cy="539750"/>
          </a:xfrm>
          <a:solidFill>
            <a:srgbClr val="7F0D82"/>
          </a:solidFill>
        </p:grpSpPr>
        <p:sp>
          <p:nvSpPr>
            <p:cNvPr id="55" name="Freeform 62">
              <a:extLst>
                <a:ext uri="{FF2B5EF4-FFF2-40B4-BE49-F238E27FC236}">
                  <a16:creationId xmlns:a16="http://schemas.microsoft.com/office/drawing/2014/main" id="{B0C1F1B7-28F4-74C3-7D97-C1E0BE0ACB4C}"/>
                </a:ext>
              </a:extLst>
            </p:cNvPr>
            <p:cNvSpPr>
              <a:spLocks noEditPoints="1"/>
            </p:cNvSpPr>
            <p:nvPr/>
          </p:nvSpPr>
          <p:spPr bwMode="auto">
            <a:xfrm>
              <a:off x="8283575" y="3267075"/>
              <a:ext cx="541338" cy="539750"/>
            </a:xfrm>
            <a:custGeom>
              <a:avLst/>
              <a:gdLst>
                <a:gd name="T0" fmla="*/ 85 w 170"/>
                <a:gd name="T1" fmla="*/ 0 h 169"/>
                <a:gd name="T2" fmla="*/ 0 w 170"/>
                <a:gd name="T3" fmla="*/ 85 h 169"/>
                <a:gd name="T4" fmla="*/ 85 w 170"/>
                <a:gd name="T5" fmla="*/ 169 h 169"/>
                <a:gd name="T6" fmla="*/ 170 w 170"/>
                <a:gd name="T7" fmla="*/ 85 h 169"/>
                <a:gd name="T8" fmla="*/ 85 w 170"/>
                <a:gd name="T9" fmla="*/ 0 h 169"/>
                <a:gd name="T10" fmla="*/ 85 w 170"/>
                <a:gd name="T11" fmla="*/ 162 h 169"/>
                <a:gd name="T12" fmla="*/ 7 w 170"/>
                <a:gd name="T13" fmla="*/ 85 h 169"/>
                <a:gd name="T14" fmla="*/ 85 w 170"/>
                <a:gd name="T15" fmla="*/ 7 h 169"/>
                <a:gd name="T16" fmla="*/ 162 w 170"/>
                <a:gd name="T17" fmla="*/ 85 h 169"/>
                <a:gd name="T18" fmla="*/ 85 w 170"/>
                <a:gd name="T19"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69">
                  <a:moveTo>
                    <a:pt x="85" y="0"/>
                  </a:moveTo>
                  <a:cubicBezTo>
                    <a:pt x="38" y="0"/>
                    <a:pt x="0" y="38"/>
                    <a:pt x="0" y="85"/>
                  </a:cubicBezTo>
                  <a:cubicBezTo>
                    <a:pt x="0" y="131"/>
                    <a:pt x="38" y="169"/>
                    <a:pt x="85" y="169"/>
                  </a:cubicBezTo>
                  <a:cubicBezTo>
                    <a:pt x="131" y="169"/>
                    <a:pt x="170" y="131"/>
                    <a:pt x="170" y="85"/>
                  </a:cubicBezTo>
                  <a:cubicBezTo>
                    <a:pt x="170" y="38"/>
                    <a:pt x="131" y="0"/>
                    <a:pt x="85" y="0"/>
                  </a:cubicBezTo>
                  <a:close/>
                  <a:moveTo>
                    <a:pt x="85" y="162"/>
                  </a:moveTo>
                  <a:cubicBezTo>
                    <a:pt x="42" y="162"/>
                    <a:pt x="7" y="127"/>
                    <a:pt x="7" y="85"/>
                  </a:cubicBezTo>
                  <a:cubicBezTo>
                    <a:pt x="7" y="42"/>
                    <a:pt x="42" y="7"/>
                    <a:pt x="85" y="7"/>
                  </a:cubicBezTo>
                  <a:cubicBezTo>
                    <a:pt x="127" y="7"/>
                    <a:pt x="162" y="42"/>
                    <a:pt x="162" y="85"/>
                  </a:cubicBezTo>
                  <a:cubicBezTo>
                    <a:pt x="162" y="127"/>
                    <a:pt x="127"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6" name="Freeform 63">
              <a:extLst>
                <a:ext uri="{FF2B5EF4-FFF2-40B4-BE49-F238E27FC236}">
                  <a16:creationId xmlns:a16="http://schemas.microsoft.com/office/drawing/2014/main" id="{B872C36A-FBA2-1FAD-5C9B-75273CA0CB5C}"/>
                </a:ext>
              </a:extLst>
            </p:cNvPr>
            <p:cNvSpPr>
              <a:spLocks/>
            </p:cNvSpPr>
            <p:nvPr/>
          </p:nvSpPr>
          <p:spPr bwMode="auto">
            <a:xfrm>
              <a:off x="8542338" y="3340100"/>
              <a:ext cx="133350" cy="207963"/>
            </a:xfrm>
            <a:custGeom>
              <a:avLst/>
              <a:gdLst>
                <a:gd name="T0" fmla="*/ 38 w 42"/>
                <a:gd name="T1" fmla="*/ 58 h 65"/>
                <a:gd name="T2" fmla="*/ 7 w 42"/>
                <a:gd name="T3" fmla="*/ 58 h 65"/>
                <a:gd name="T4" fmla="*/ 7 w 42"/>
                <a:gd name="T5" fmla="*/ 4 h 65"/>
                <a:gd name="T6" fmla="*/ 4 w 42"/>
                <a:gd name="T7" fmla="*/ 0 h 65"/>
                <a:gd name="T8" fmla="*/ 0 w 42"/>
                <a:gd name="T9" fmla="*/ 4 h 65"/>
                <a:gd name="T10" fmla="*/ 0 w 42"/>
                <a:gd name="T11" fmla="*/ 62 h 65"/>
                <a:gd name="T12" fmla="*/ 4 w 42"/>
                <a:gd name="T13" fmla="*/ 65 h 65"/>
                <a:gd name="T14" fmla="*/ 38 w 42"/>
                <a:gd name="T15" fmla="*/ 65 h 65"/>
                <a:gd name="T16" fmla="*/ 42 w 42"/>
                <a:gd name="T17" fmla="*/ 62 h 65"/>
                <a:gd name="T18" fmla="*/ 38 w 42"/>
                <a:gd name="T19"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65">
                  <a:moveTo>
                    <a:pt x="38" y="58"/>
                  </a:moveTo>
                  <a:cubicBezTo>
                    <a:pt x="7" y="58"/>
                    <a:pt x="7" y="58"/>
                    <a:pt x="7" y="58"/>
                  </a:cubicBezTo>
                  <a:cubicBezTo>
                    <a:pt x="7" y="4"/>
                    <a:pt x="7" y="4"/>
                    <a:pt x="7" y="4"/>
                  </a:cubicBezTo>
                  <a:cubicBezTo>
                    <a:pt x="7" y="2"/>
                    <a:pt x="6" y="0"/>
                    <a:pt x="4" y="0"/>
                  </a:cubicBezTo>
                  <a:cubicBezTo>
                    <a:pt x="2" y="0"/>
                    <a:pt x="0" y="2"/>
                    <a:pt x="0" y="4"/>
                  </a:cubicBezTo>
                  <a:cubicBezTo>
                    <a:pt x="0" y="62"/>
                    <a:pt x="0" y="62"/>
                    <a:pt x="0" y="62"/>
                  </a:cubicBezTo>
                  <a:cubicBezTo>
                    <a:pt x="0" y="63"/>
                    <a:pt x="2" y="65"/>
                    <a:pt x="4" y="65"/>
                  </a:cubicBezTo>
                  <a:cubicBezTo>
                    <a:pt x="38" y="65"/>
                    <a:pt x="38" y="65"/>
                    <a:pt x="38" y="65"/>
                  </a:cubicBezTo>
                  <a:cubicBezTo>
                    <a:pt x="40" y="65"/>
                    <a:pt x="42" y="64"/>
                    <a:pt x="42" y="62"/>
                  </a:cubicBezTo>
                  <a:cubicBezTo>
                    <a:pt x="42" y="60"/>
                    <a:pt x="40" y="58"/>
                    <a:pt x="3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57" name="Group 56">
            <a:extLst>
              <a:ext uri="{FF2B5EF4-FFF2-40B4-BE49-F238E27FC236}">
                <a16:creationId xmlns:a16="http://schemas.microsoft.com/office/drawing/2014/main" id="{2FAF8FEB-83D4-E7EA-C9DB-6DA579408FAA}"/>
              </a:ext>
              <a:ext uri="{C183D7F6-B498-43B3-948B-1728B52AA6E4}">
                <adec:decorative xmlns:adec="http://schemas.microsoft.com/office/drawing/2017/decorative" val="1"/>
              </a:ext>
            </a:extLst>
          </p:cNvPr>
          <p:cNvGrpSpPr>
            <a:grpSpLocks noChangeAspect="1"/>
          </p:cNvGrpSpPr>
          <p:nvPr/>
        </p:nvGrpSpPr>
        <p:grpSpPr>
          <a:xfrm>
            <a:off x="583980" y="2306654"/>
            <a:ext cx="342644" cy="382270"/>
            <a:chOff x="6142038" y="3257550"/>
            <a:chExt cx="466725" cy="520701"/>
          </a:xfrm>
          <a:solidFill>
            <a:srgbClr val="7F0D82"/>
          </a:solidFill>
        </p:grpSpPr>
        <p:sp>
          <p:nvSpPr>
            <p:cNvPr id="58" name="Freeform 89">
              <a:extLst>
                <a:ext uri="{FF2B5EF4-FFF2-40B4-BE49-F238E27FC236}">
                  <a16:creationId xmlns:a16="http://schemas.microsoft.com/office/drawing/2014/main" id="{8CB2BA8A-BA76-437A-D120-532CF76CDBAA}"/>
                </a:ext>
              </a:extLst>
            </p:cNvPr>
            <p:cNvSpPr>
              <a:spLocks/>
            </p:cNvSpPr>
            <p:nvPr/>
          </p:nvSpPr>
          <p:spPr bwMode="auto">
            <a:xfrm>
              <a:off x="6305550" y="3713163"/>
              <a:ext cx="139700" cy="22225"/>
            </a:xfrm>
            <a:custGeom>
              <a:avLst/>
              <a:gdLst>
                <a:gd name="T0" fmla="*/ 41 w 44"/>
                <a:gd name="T1" fmla="*/ 0 h 7"/>
                <a:gd name="T2" fmla="*/ 4 w 44"/>
                <a:gd name="T3" fmla="*/ 0 h 7"/>
                <a:gd name="T4" fmla="*/ 0 w 44"/>
                <a:gd name="T5" fmla="*/ 3 h 7"/>
                <a:gd name="T6" fmla="*/ 0 w 44"/>
                <a:gd name="T7" fmla="*/ 4 h 7"/>
                <a:gd name="T8" fmla="*/ 4 w 44"/>
                <a:gd name="T9" fmla="*/ 7 h 7"/>
                <a:gd name="T10" fmla="*/ 41 w 44"/>
                <a:gd name="T11" fmla="*/ 7 h 7"/>
                <a:gd name="T12" fmla="*/ 44 w 44"/>
                <a:gd name="T13" fmla="*/ 4 h 7"/>
                <a:gd name="T14" fmla="*/ 44 w 44"/>
                <a:gd name="T15" fmla="*/ 3 h 7"/>
                <a:gd name="T16" fmla="*/ 41 w 4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
                  <a:moveTo>
                    <a:pt x="41" y="0"/>
                  </a:moveTo>
                  <a:cubicBezTo>
                    <a:pt x="4" y="0"/>
                    <a:pt x="4" y="0"/>
                    <a:pt x="4" y="0"/>
                  </a:cubicBezTo>
                  <a:cubicBezTo>
                    <a:pt x="2" y="0"/>
                    <a:pt x="0" y="2"/>
                    <a:pt x="0" y="3"/>
                  </a:cubicBezTo>
                  <a:cubicBezTo>
                    <a:pt x="0" y="4"/>
                    <a:pt x="0" y="4"/>
                    <a:pt x="0" y="4"/>
                  </a:cubicBezTo>
                  <a:cubicBezTo>
                    <a:pt x="0" y="5"/>
                    <a:pt x="2" y="7"/>
                    <a:pt x="4" y="7"/>
                  </a:cubicBezTo>
                  <a:cubicBezTo>
                    <a:pt x="41" y="7"/>
                    <a:pt x="41" y="7"/>
                    <a:pt x="41" y="7"/>
                  </a:cubicBezTo>
                  <a:cubicBezTo>
                    <a:pt x="42" y="7"/>
                    <a:pt x="44" y="5"/>
                    <a:pt x="44" y="4"/>
                  </a:cubicBezTo>
                  <a:cubicBezTo>
                    <a:pt x="44" y="3"/>
                    <a:pt x="44" y="3"/>
                    <a:pt x="44" y="3"/>
                  </a:cubicBezTo>
                  <a:cubicBezTo>
                    <a:pt x="44" y="2"/>
                    <a:pt x="42"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9" name="Freeform 90">
              <a:extLst>
                <a:ext uri="{FF2B5EF4-FFF2-40B4-BE49-F238E27FC236}">
                  <a16:creationId xmlns:a16="http://schemas.microsoft.com/office/drawing/2014/main" id="{ECEF4760-C6D3-ACD4-BFF6-C0AA38BBAA72}"/>
                </a:ext>
              </a:extLst>
            </p:cNvPr>
            <p:cNvSpPr>
              <a:spLocks/>
            </p:cNvSpPr>
            <p:nvPr/>
          </p:nvSpPr>
          <p:spPr bwMode="auto">
            <a:xfrm>
              <a:off x="6321425" y="3754438"/>
              <a:ext cx="107950" cy="23813"/>
            </a:xfrm>
            <a:custGeom>
              <a:avLst/>
              <a:gdLst>
                <a:gd name="T0" fmla="*/ 31 w 34"/>
                <a:gd name="T1" fmla="*/ 0 h 7"/>
                <a:gd name="T2" fmla="*/ 3 w 34"/>
                <a:gd name="T3" fmla="*/ 0 h 7"/>
                <a:gd name="T4" fmla="*/ 0 w 34"/>
                <a:gd name="T5" fmla="*/ 3 h 7"/>
                <a:gd name="T6" fmla="*/ 0 w 34"/>
                <a:gd name="T7" fmla="*/ 4 h 7"/>
                <a:gd name="T8" fmla="*/ 3 w 34"/>
                <a:gd name="T9" fmla="*/ 7 h 7"/>
                <a:gd name="T10" fmla="*/ 31 w 34"/>
                <a:gd name="T11" fmla="*/ 7 h 7"/>
                <a:gd name="T12" fmla="*/ 34 w 34"/>
                <a:gd name="T13" fmla="*/ 4 h 7"/>
                <a:gd name="T14" fmla="*/ 34 w 34"/>
                <a:gd name="T15" fmla="*/ 3 h 7"/>
                <a:gd name="T16" fmla="*/ 31 w 3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
                  <a:moveTo>
                    <a:pt x="31" y="0"/>
                  </a:moveTo>
                  <a:cubicBezTo>
                    <a:pt x="3" y="0"/>
                    <a:pt x="3" y="0"/>
                    <a:pt x="3" y="0"/>
                  </a:cubicBezTo>
                  <a:cubicBezTo>
                    <a:pt x="1" y="0"/>
                    <a:pt x="0" y="1"/>
                    <a:pt x="0" y="3"/>
                  </a:cubicBezTo>
                  <a:cubicBezTo>
                    <a:pt x="0" y="4"/>
                    <a:pt x="0" y="4"/>
                    <a:pt x="0" y="4"/>
                  </a:cubicBezTo>
                  <a:cubicBezTo>
                    <a:pt x="0" y="5"/>
                    <a:pt x="1" y="7"/>
                    <a:pt x="3" y="7"/>
                  </a:cubicBezTo>
                  <a:cubicBezTo>
                    <a:pt x="31" y="7"/>
                    <a:pt x="31" y="7"/>
                    <a:pt x="31" y="7"/>
                  </a:cubicBezTo>
                  <a:cubicBezTo>
                    <a:pt x="33" y="7"/>
                    <a:pt x="34" y="5"/>
                    <a:pt x="34" y="4"/>
                  </a:cubicBezTo>
                  <a:cubicBezTo>
                    <a:pt x="34" y="3"/>
                    <a:pt x="34" y="3"/>
                    <a:pt x="34" y="3"/>
                  </a:cubicBezTo>
                  <a:cubicBezTo>
                    <a:pt x="34" y="1"/>
                    <a:pt x="33"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4" name="Freeform 91">
              <a:extLst>
                <a:ext uri="{FF2B5EF4-FFF2-40B4-BE49-F238E27FC236}">
                  <a16:creationId xmlns:a16="http://schemas.microsoft.com/office/drawing/2014/main" id="{6066DDD2-86F1-5007-2D2D-F73105E808EE}"/>
                </a:ext>
              </a:extLst>
            </p:cNvPr>
            <p:cNvSpPr>
              <a:spLocks noEditPoints="1"/>
            </p:cNvSpPr>
            <p:nvPr/>
          </p:nvSpPr>
          <p:spPr bwMode="auto">
            <a:xfrm>
              <a:off x="6224588" y="3346450"/>
              <a:ext cx="300038" cy="350838"/>
            </a:xfrm>
            <a:custGeom>
              <a:avLst/>
              <a:gdLst>
                <a:gd name="T0" fmla="*/ 47 w 94"/>
                <a:gd name="T1" fmla="*/ 0 h 110"/>
                <a:gd name="T2" fmla="*/ 0 w 94"/>
                <a:gd name="T3" fmla="*/ 47 h 110"/>
                <a:gd name="T4" fmla="*/ 9 w 94"/>
                <a:gd name="T5" fmla="*/ 74 h 110"/>
                <a:gd name="T6" fmla="*/ 24 w 94"/>
                <a:gd name="T7" fmla="*/ 107 h 110"/>
                <a:gd name="T8" fmla="*/ 27 w 94"/>
                <a:gd name="T9" fmla="*/ 110 h 110"/>
                <a:gd name="T10" fmla="*/ 67 w 94"/>
                <a:gd name="T11" fmla="*/ 110 h 110"/>
                <a:gd name="T12" fmla="*/ 70 w 94"/>
                <a:gd name="T13" fmla="*/ 107 h 110"/>
                <a:gd name="T14" fmla="*/ 85 w 94"/>
                <a:gd name="T15" fmla="*/ 75 h 110"/>
                <a:gd name="T16" fmla="*/ 94 w 94"/>
                <a:gd name="T17" fmla="*/ 47 h 110"/>
                <a:gd name="T18" fmla="*/ 47 w 94"/>
                <a:gd name="T19" fmla="*/ 0 h 110"/>
                <a:gd name="T20" fmla="*/ 80 w 94"/>
                <a:gd name="T21" fmla="*/ 71 h 110"/>
                <a:gd name="T22" fmla="*/ 80 w 94"/>
                <a:gd name="T23" fmla="*/ 71 h 110"/>
                <a:gd name="T24" fmla="*/ 65 w 94"/>
                <a:gd name="T25" fmla="*/ 103 h 110"/>
                <a:gd name="T26" fmla="*/ 65 w 94"/>
                <a:gd name="T27" fmla="*/ 103 h 110"/>
                <a:gd name="T28" fmla="*/ 29 w 94"/>
                <a:gd name="T29" fmla="*/ 103 h 110"/>
                <a:gd name="T30" fmla="*/ 29 w 94"/>
                <a:gd name="T31" fmla="*/ 103 h 110"/>
                <a:gd name="T32" fmla="*/ 14 w 94"/>
                <a:gd name="T33" fmla="*/ 71 h 110"/>
                <a:gd name="T34" fmla="*/ 14 w 94"/>
                <a:gd name="T35" fmla="*/ 71 h 110"/>
                <a:gd name="T36" fmla="*/ 6 w 94"/>
                <a:gd name="T37" fmla="*/ 47 h 110"/>
                <a:gd name="T38" fmla="*/ 47 w 94"/>
                <a:gd name="T39" fmla="*/ 6 h 110"/>
                <a:gd name="T40" fmla="*/ 88 w 94"/>
                <a:gd name="T41" fmla="*/ 47 h 110"/>
                <a:gd name="T42" fmla="*/ 80 w 94"/>
                <a:gd name="T4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0">
                  <a:moveTo>
                    <a:pt x="47" y="0"/>
                  </a:moveTo>
                  <a:cubicBezTo>
                    <a:pt x="21" y="0"/>
                    <a:pt x="0" y="21"/>
                    <a:pt x="0" y="47"/>
                  </a:cubicBezTo>
                  <a:cubicBezTo>
                    <a:pt x="0" y="57"/>
                    <a:pt x="3" y="66"/>
                    <a:pt x="9" y="74"/>
                  </a:cubicBezTo>
                  <a:cubicBezTo>
                    <a:pt x="18" y="88"/>
                    <a:pt x="22" y="98"/>
                    <a:pt x="24" y="107"/>
                  </a:cubicBezTo>
                  <a:cubicBezTo>
                    <a:pt x="24" y="108"/>
                    <a:pt x="26" y="110"/>
                    <a:pt x="27" y="110"/>
                  </a:cubicBezTo>
                  <a:cubicBezTo>
                    <a:pt x="67" y="110"/>
                    <a:pt x="67" y="110"/>
                    <a:pt x="67" y="110"/>
                  </a:cubicBezTo>
                  <a:cubicBezTo>
                    <a:pt x="68" y="110"/>
                    <a:pt x="70" y="108"/>
                    <a:pt x="70" y="107"/>
                  </a:cubicBezTo>
                  <a:cubicBezTo>
                    <a:pt x="72" y="98"/>
                    <a:pt x="76" y="88"/>
                    <a:pt x="85" y="75"/>
                  </a:cubicBezTo>
                  <a:cubicBezTo>
                    <a:pt x="91" y="66"/>
                    <a:pt x="94" y="57"/>
                    <a:pt x="94" y="47"/>
                  </a:cubicBezTo>
                  <a:cubicBezTo>
                    <a:pt x="94" y="21"/>
                    <a:pt x="73" y="0"/>
                    <a:pt x="47" y="0"/>
                  </a:cubicBezTo>
                  <a:close/>
                  <a:moveTo>
                    <a:pt x="80" y="71"/>
                  </a:moveTo>
                  <a:cubicBezTo>
                    <a:pt x="80" y="71"/>
                    <a:pt x="80" y="71"/>
                    <a:pt x="80" y="71"/>
                  </a:cubicBezTo>
                  <a:cubicBezTo>
                    <a:pt x="72" y="84"/>
                    <a:pt x="67" y="94"/>
                    <a:pt x="65" y="103"/>
                  </a:cubicBezTo>
                  <a:cubicBezTo>
                    <a:pt x="65" y="103"/>
                    <a:pt x="65" y="103"/>
                    <a:pt x="65" y="103"/>
                  </a:cubicBezTo>
                  <a:cubicBezTo>
                    <a:pt x="29" y="103"/>
                    <a:pt x="29" y="103"/>
                    <a:pt x="29" y="103"/>
                  </a:cubicBezTo>
                  <a:cubicBezTo>
                    <a:pt x="29" y="103"/>
                    <a:pt x="29" y="103"/>
                    <a:pt x="29" y="103"/>
                  </a:cubicBezTo>
                  <a:cubicBezTo>
                    <a:pt x="27" y="94"/>
                    <a:pt x="22" y="84"/>
                    <a:pt x="14" y="71"/>
                  </a:cubicBezTo>
                  <a:cubicBezTo>
                    <a:pt x="14" y="71"/>
                    <a:pt x="14" y="71"/>
                    <a:pt x="14" y="71"/>
                  </a:cubicBezTo>
                  <a:cubicBezTo>
                    <a:pt x="9" y="64"/>
                    <a:pt x="6" y="55"/>
                    <a:pt x="6" y="47"/>
                  </a:cubicBezTo>
                  <a:cubicBezTo>
                    <a:pt x="6" y="24"/>
                    <a:pt x="24" y="6"/>
                    <a:pt x="47" y="6"/>
                  </a:cubicBezTo>
                  <a:cubicBezTo>
                    <a:pt x="70" y="6"/>
                    <a:pt x="88" y="24"/>
                    <a:pt x="88" y="47"/>
                  </a:cubicBezTo>
                  <a:cubicBezTo>
                    <a:pt x="88" y="55"/>
                    <a:pt x="85" y="64"/>
                    <a:pt x="80"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5" name="Freeform 92">
              <a:extLst>
                <a:ext uri="{FF2B5EF4-FFF2-40B4-BE49-F238E27FC236}">
                  <a16:creationId xmlns:a16="http://schemas.microsoft.com/office/drawing/2014/main" id="{61559E37-8935-856A-D5A4-0B68BD37EE1A}"/>
                </a:ext>
              </a:extLst>
            </p:cNvPr>
            <p:cNvSpPr>
              <a:spLocks/>
            </p:cNvSpPr>
            <p:nvPr/>
          </p:nvSpPr>
          <p:spPr bwMode="auto">
            <a:xfrm>
              <a:off x="6365875" y="3257550"/>
              <a:ext cx="19050" cy="50800"/>
            </a:xfrm>
            <a:custGeom>
              <a:avLst/>
              <a:gdLst>
                <a:gd name="T0" fmla="*/ 3 w 6"/>
                <a:gd name="T1" fmla="*/ 16 h 16"/>
                <a:gd name="T2" fmla="*/ 6 w 6"/>
                <a:gd name="T3" fmla="*/ 14 h 16"/>
                <a:gd name="T4" fmla="*/ 6 w 6"/>
                <a:gd name="T5" fmla="*/ 2 h 16"/>
                <a:gd name="T6" fmla="*/ 3 w 6"/>
                <a:gd name="T7" fmla="*/ 0 h 16"/>
                <a:gd name="T8" fmla="*/ 0 w 6"/>
                <a:gd name="T9" fmla="*/ 2 h 16"/>
                <a:gd name="T10" fmla="*/ 0 w 6"/>
                <a:gd name="T11" fmla="*/ 14 h 16"/>
                <a:gd name="T12" fmla="*/ 3 w 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3" y="16"/>
                  </a:moveTo>
                  <a:cubicBezTo>
                    <a:pt x="5" y="16"/>
                    <a:pt x="6" y="15"/>
                    <a:pt x="6" y="14"/>
                  </a:cubicBezTo>
                  <a:cubicBezTo>
                    <a:pt x="6" y="2"/>
                    <a:pt x="6" y="2"/>
                    <a:pt x="6" y="2"/>
                  </a:cubicBezTo>
                  <a:cubicBezTo>
                    <a:pt x="6" y="1"/>
                    <a:pt x="5" y="0"/>
                    <a:pt x="3" y="0"/>
                  </a:cubicBezTo>
                  <a:cubicBezTo>
                    <a:pt x="2" y="0"/>
                    <a:pt x="0" y="1"/>
                    <a:pt x="0" y="2"/>
                  </a:cubicBezTo>
                  <a:cubicBezTo>
                    <a:pt x="0" y="14"/>
                    <a:pt x="0" y="14"/>
                    <a:pt x="0" y="14"/>
                  </a:cubicBezTo>
                  <a:cubicBezTo>
                    <a:pt x="0" y="15"/>
                    <a:pt x="2"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6" name="Freeform 93">
              <a:extLst>
                <a:ext uri="{FF2B5EF4-FFF2-40B4-BE49-F238E27FC236}">
                  <a16:creationId xmlns:a16="http://schemas.microsoft.com/office/drawing/2014/main" id="{9C1BEE2D-E010-0FBA-AA27-D34993BDDFC4}"/>
                </a:ext>
              </a:extLst>
            </p:cNvPr>
            <p:cNvSpPr>
              <a:spLocks/>
            </p:cNvSpPr>
            <p:nvPr/>
          </p:nvSpPr>
          <p:spPr bwMode="auto">
            <a:xfrm>
              <a:off x="6477000" y="3298825"/>
              <a:ext cx="41275" cy="47625"/>
            </a:xfrm>
            <a:custGeom>
              <a:avLst/>
              <a:gdLst>
                <a:gd name="T0" fmla="*/ 5 w 13"/>
                <a:gd name="T1" fmla="*/ 13 h 15"/>
                <a:gd name="T2" fmla="*/ 12 w 13"/>
                <a:gd name="T3" fmla="*/ 4 h 15"/>
                <a:gd name="T4" fmla="*/ 11 w 13"/>
                <a:gd name="T5" fmla="*/ 0 h 15"/>
                <a:gd name="T6" fmla="*/ 10 w 13"/>
                <a:gd name="T7" fmla="*/ 0 h 15"/>
                <a:gd name="T8" fmla="*/ 8 w 13"/>
                <a:gd name="T9" fmla="*/ 1 h 15"/>
                <a:gd name="T10" fmla="*/ 1 w 13"/>
                <a:gd name="T11" fmla="*/ 10 h 15"/>
                <a:gd name="T12" fmla="*/ 2 w 13"/>
                <a:gd name="T13" fmla="*/ 14 h 15"/>
                <a:gd name="T14" fmla="*/ 5 w 13"/>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5" y="13"/>
                  </a:moveTo>
                  <a:cubicBezTo>
                    <a:pt x="12" y="4"/>
                    <a:pt x="12" y="4"/>
                    <a:pt x="12" y="4"/>
                  </a:cubicBezTo>
                  <a:cubicBezTo>
                    <a:pt x="13" y="3"/>
                    <a:pt x="12" y="1"/>
                    <a:pt x="11" y="0"/>
                  </a:cubicBezTo>
                  <a:cubicBezTo>
                    <a:pt x="11" y="0"/>
                    <a:pt x="10" y="0"/>
                    <a:pt x="10" y="0"/>
                  </a:cubicBezTo>
                  <a:cubicBezTo>
                    <a:pt x="9" y="0"/>
                    <a:pt x="8" y="0"/>
                    <a:pt x="8" y="1"/>
                  </a:cubicBezTo>
                  <a:cubicBezTo>
                    <a:pt x="1" y="10"/>
                    <a:pt x="1" y="10"/>
                    <a:pt x="1" y="10"/>
                  </a:cubicBezTo>
                  <a:cubicBezTo>
                    <a:pt x="0" y="11"/>
                    <a:pt x="0" y="13"/>
                    <a:pt x="2" y="14"/>
                  </a:cubicBezTo>
                  <a:cubicBezTo>
                    <a:pt x="3" y="15"/>
                    <a:pt x="5" y="14"/>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7" name="Freeform 94">
              <a:extLst>
                <a:ext uri="{FF2B5EF4-FFF2-40B4-BE49-F238E27FC236}">
                  <a16:creationId xmlns:a16="http://schemas.microsoft.com/office/drawing/2014/main" id="{D76F6413-6FBE-E093-E3BC-341B59934F73}"/>
                </a:ext>
              </a:extLst>
            </p:cNvPr>
            <p:cNvSpPr>
              <a:spLocks/>
            </p:cNvSpPr>
            <p:nvPr/>
          </p:nvSpPr>
          <p:spPr bwMode="auto">
            <a:xfrm>
              <a:off x="6550025" y="3409950"/>
              <a:ext cx="50800" cy="28575"/>
            </a:xfrm>
            <a:custGeom>
              <a:avLst/>
              <a:gdLst>
                <a:gd name="T0" fmla="*/ 4 w 16"/>
                <a:gd name="T1" fmla="*/ 9 h 9"/>
                <a:gd name="T2" fmla="*/ 14 w 16"/>
                <a:gd name="T3" fmla="*/ 5 h 9"/>
                <a:gd name="T4" fmla="*/ 16 w 16"/>
                <a:gd name="T5" fmla="*/ 1 h 9"/>
                <a:gd name="T6" fmla="*/ 13 w 16"/>
                <a:gd name="T7" fmla="*/ 0 h 9"/>
                <a:gd name="T8" fmla="*/ 12 w 16"/>
                <a:gd name="T9" fmla="*/ 0 h 9"/>
                <a:gd name="T10" fmla="*/ 2 w 16"/>
                <a:gd name="T11" fmla="*/ 4 h 9"/>
                <a:gd name="T12" fmla="*/ 0 w 16"/>
                <a:gd name="T13" fmla="*/ 5 h 9"/>
                <a:gd name="T14" fmla="*/ 0 w 16"/>
                <a:gd name="T15" fmla="*/ 7 h 9"/>
                <a:gd name="T16" fmla="*/ 4 w 1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4" y="9"/>
                  </a:moveTo>
                  <a:cubicBezTo>
                    <a:pt x="14" y="5"/>
                    <a:pt x="14" y="5"/>
                    <a:pt x="14" y="5"/>
                  </a:cubicBezTo>
                  <a:cubicBezTo>
                    <a:pt x="16" y="4"/>
                    <a:pt x="16" y="3"/>
                    <a:pt x="16" y="1"/>
                  </a:cubicBezTo>
                  <a:cubicBezTo>
                    <a:pt x="15" y="0"/>
                    <a:pt x="14" y="0"/>
                    <a:pt x="13" y="0"/>
                  </a:cubicBezTo>
                  <a:cubicBezTo>
                    <a:pt x="13" y="0"/>
                    <a:pt x="13" y="0"/>
                    <a:pt x="12" y="0"/>
                  </a:cubicBezTo>
                  <a:cubicBezTo>
                    <a:pt x="2" y="4"/>
                    <a:pt x="2" y="4"/>
                    <a:pt x="2" y="4"/>
                  </a:cubicBezTo>
                  <a:cubicBezTo>
                    <a:pt x="1" y="4"/>
                    <a:pt x="0" y="4"/>
                    <a:pt x="0" y="5"/>
                  </a:cubicBezTo>
                  <a:cubicBezTo>
                    <a:pt x="0" y="6"/>
                    <a:pt x="0" y="6"/>
                    <a:pt x="0" y="7"/>
                  </a:cubicBezTo>
                  <a:cubicBezTo>
                    <a:pt x="1" y="8"/>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8" name="Freeform 95">
              <a:extLst>
                <a:ext uri="{FF2B5EF4-FFF2-40B4-BE49-F238E27FC236}">
                  <a16:creationId xmlns:a16="http://schemas.microsoft.com/office/drawing/2014/main" id="{8609E0B8-5D69-45E0-F7E6-1DCC39981440}"/>
                </a:ext>
              </a:extLst>
            </p:cNvPr>
            <p:cNvSpPr>
              <a:spLocks/>
            </p:cNvSpPr>
            <p:nvPr/>
          </p:nvSpPr>
          <p:spPr bwMode="auto">
            <a:xfrm>
              <a:off x="6553200" y="3538538"/>
              <a:ext cx="55563" cy="28575"/>
            </a:xfrm>
            <a:custGeom>
              <a:avLst/>
              <a:gdLst>
                <a:gd name="T0" fmla="*/ 15 w 17"/>
                <a:gd name="T1" fmla="*/ 3 h 9"/>
                <a:gd name="T2" fmla="*/ 4 w 17"/>
                <a:gd name="T3" fmla="*/ 1 h 9"/>
                <a:gd name="T4" fmla="*/ 3 w 17"/>
                <a:gd name="T5" fmla="*/ 0 h 9"/>
                <a:gd name="T6" fmla="*/ 0 w 17"/>
                <a:gd name="T7" fmla="*/ 2 h 9"/>
                <a:gd name="T8" fmla="*/ 1 w 17"/>
                <a:gd name="T9" fmla="*/ 4 h 9"/>
                <a:gd name="T10" fmla="*/ 2 w 17"/>
                <a:gd name="T11" fmla="*/ 6 h 9"/>
                <a:gd name="T12" fmla="*/ 13 w 17"/>
                <a:gd name="T13" fmla="*/ 9 h 9"/>
                <a:gd name="T14" fmla="*/ 17 w 17"/>
                <a:gd name="T15" fmla="*/ 7 h 9"/>
                <a:gd name="T16" fmla="*/ 16 w 17"/>
                <a:gd name="T17" fmla="*/ 5 h 9"/>
                <a:gd name="T18" fmla="*/ 15 w 17"/>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5" y="3"/>
                  </a:moveTo>
                  <a:cubicBezTo>
                    <a:pt x="4" y="1"/>
                    <a:pt x="4" y="1"/>
                    <a:pt x="4" y="1"/>
                  </a:cubicBezTo>
                  <a:cubicBezTo>
                    <a:pt x="4" y="0"/>
                    <a:pt x="3" y="0"/>
                    <a:pt x="3" y="0"/>
                  </a:cubicBezTo>
                  <a:cubicBezTo>
                    <a:pt x="2" y="0"/>
                    <a:pt x="1" y="1"/>
                    <a:pt x="0" y="2"/>
                  </a:cubicBezTo>
                  <a:cubicBezTo>
                    <a:pt x="0" y="3"/>
                    <a:pt x="0" y="4"/>
                    <a:pt x="1" y="4"/>
                  </a:cubicBezTo>
                  <a:cubicBezTo>
                    <a:pt x="1" y="5"/>
                    <a:pt x="2" y="6"/>
                    <a:pt x="2" y="6"/>
                  </a:cubicBezTo>
                  <a:cubicBezTo>
                    <a:pt x="13" y="9"/>
                    <a:pt x="13" y="9"/>
                    <a:pt x="13" y="9"/>
                  </a:cubicBezTo>
                  <a:cubicBezTo>
                    <a:pt x="15" y="9"/>
                    <a:pt x="16" y="8"/>
                    <a:pt x="17" y="7"/>
                  </a:cubicBezTo>
                  <a:cubicBezTo>
                    <a:pt x="17" y="6"/>
                    <a:pt x="17" y="5"/>
                    <a:pt x="16" y="5"/>
                  </a:cubicBezTo>
                  <a:cubicBezTo>
                    <a:pt x="16" y="4"/>
                    <a:pt x="15" y="4"/>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9" name="Freeform 96">
              <a:extLst>
                <a:ext uri="{FF2B5EF4-FFF2-40B4-BE49-F238E27FC236}">
                  <a16:creationId xmlns:a16="http://schemas.microsoft.com/office/drawing/2014/main" id="{D366A447-A0BD-EF03-74DF-5302F7A71762}"/>
                </a:ext>
              </a:extLst>
            </p:cNvPr>
            <p:cNvSpPr>
              <a:spLocks/>
            </p:cNvSpPr>
            <p:nvPr/>
          </p:nvSpPr>
          <p:spPr bwMode="auto">
            <a:xfrm>
              <a:off x="6230938" y="3295650"/>
              <a:ext cx="41275" cy="47625"/>
            </a:xfrm>
            <a:custGeom>
              <a:avLst/>
              <a:gdLst>
                <a:gd name="T0" fmla="*/ 8 w 13"/>
                <a:gd name="T1" fmla="*/ 14 h 15"/>
                <a:gd name="T2" fmla="*/ 11 w 13"/>
                <a:gd name="T3" fmla="*/ 15 h 15"/>
                <a:gd name="T4" fmla="*/ 12 w 13"/>
                <a:gd name="T5" fmla="*/ 11 h 15"/>
                <a:gd name="T6" fmla="*/ 5 w 13"/>
                <a:gd name="T7" fmla="*/ 2 h 15"/>
                <a:gd name="T8" fmla="*/ 2 w 13"/>
                <a:gd name="T9" fmla="*/ 1 h 15"/>
                <a:gd name="T10" fmla="*/ 1 w 13"/>
                <a:gd name="T11" fmla="*/ 5 h 15"/>
                <a:gd name="T12" fmla="*/ 8 w 13"/>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8" y="14"/>
                  </a:moveTo>
                  <a:cubicBezTo>
                    <a:pt x="8" y="15"/>
                    <a:pt x="10" y="15"/>
                    <a:pt x="11" y="15"/>
                  </a:cubicBezTo>
                  <a:cubicBezTo>
                    <a:pt x="13" y="14"/>
                    <a:pt x="13" y="12"/>
                    <a:pt x="12" y="11"/>
                  </a:cubicBezTo>
                  <a:cubicBezTo>
                    <a:pt x="5" y="2"/>
                    <a:pt x="5" y="2"/>
                    <a:pt x="5" y="2"/>
                  </a:cubicBezTo>
                  <a:cubicBezTo>
                    <a:pt x="5" y="0"/>
                    <a:pt x="3" y="0"/>
                    <a:pt x="2" y="1"/>
                  </a:cubicBezTo>
                  <a:cubicBezTo>
                    <a:pt x="1" y="2"/>
                    <a:pt x="0" y="3"/>
                    <a:pt x="1" y="5"/>
                  </a:cubicBez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90" name="Freeform 97">
              <a:extLst>
                <a:ext uri="{FF2B5EF4-FFF2-40B4-BE49-F238E27FC236}">
                  <a16:creationId xmlns:a16="http://schemas.microsoft.com/office/drawing/2014/main" id="{67D3A6E1-9C5E-F621-73DC-5D6F1EA2A3A7}"/>
                </a:ext>
              </a:extLst>
            </p:cNvPr>
            <p:cNvSpPr>
              <a:spLocks/>
            </p:cNvSpPr>
            <p:nvPr/>
          </p:nvSpPr>
          <p:spPr bwMode="auto">
            <a:xfrm>
              <a:off x="6145213" y="3406775"/>
              <a:ext cx="53975" cy="31750"/>
            </a:xfrm>
            <a:custGeom>
              <a:avLst/>
              <a:gdLst>
                <a:gd name="T0" fmla="*/ 15 w 17"/>
                <a:gd name="T1" fmla="*/ 4 h 10"/>
                <a:gd name="T2" fmla="*/ 4 w 17"/>
                <a:gd name="T3" fmla="*/ 0 h 10"/>
                <a:gd name="T4" fmla="*/ 3 w 17"/>
                <a:gd name="T5" fmla="*/ 0 h 10"/>
                <a:gd name="T6" fmla="*/ 1 w 17"/>
                <a:gd name="T7" fmla="*/ 2 h 10"/>
                <a:gd name="T8" fmla="*/ 3 w 17"/>
                <a:gd name="T9" fmla="*/ 5 h 10"/>
                <a:gd name="T10" fmla="*/ 13 w 17"/>
                <a:gd name="T11" fmla="*/ 9 h 10"/>
                <a:gd name="T12" fmla="*/ 17 w 17"/>
                <a:gd name="T13" fmla="*/ 7 h 10"/>
                <a:gd name="T14" fmla="*/ 15 w 17"/>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0">
                  <a:moveTo>
                    <a:pt x="15" y="4"/>
                  </a:moveTo>
                  <a:cubicBezTo>
                    <a:pt x="4" y="0"/>
                    <a:pt x="4" y="0"/>
                    <a:pt x="4" y="0"/>
                  </a:cubicBezTo>
                  <a:cubicBezTo>
                    <a:pt x="4" y="0"/>
                    <a:pt x="4" y="0"/>
                    <a:pt x="3" y="0"/>
                  </a:cubicBezTo>
                  <a:cubicBezTo>
                    <a:pt x="2" y="0"/>
                    <a:pt x="1" y="1"/>
                    <a:pt x="1" y="2"/>
                  </a:cubicBezTo>
                  <a:cubicBezTo>
                    <a:pt x="0" y="3"/>
                    <a:pt x="1" y="5"/>
                    <a:pt x="3" y="5"/>
                  </a:cubicBezTo>
                  <a:cubicBezTo>
                    <a:pt x="13" y="9"/>
                    <a:pt x="13" y="9"/>
                    <a:pt x="13" y="9"/>
                  </a:cubicBezTo>
                  <a:cubicBezTo>
                    <a:pt x="15" y="10"/>
                    <a:pt x="16" y="9"/>
                    <a:pt x="17" y="7"/>
                  </a:cubicBezTo>
                  <a:cubicBezTo>
                    <a:pt x="17" y="6"/>
                    <a:pt x="16" y="5"/>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91" name="Freeform 98">
              <a:extLst>
                <a:ext uri="{FF2B5EF4-FFF2-40B4-BE49-F238E27FC236}">
                  <a16:creationId xmlns:a16="http://schemas.microsoft.com/office/drawing/2014/main" id="{DF00F5A8-4841-F9F7-37B0-B10F957535D2}"/>
                </a:ext>
              </a:extLst>
            </p:cNvPr>
            <p:cNvSpPr>
              <a:spLocks/>
            </p:cNvSpPr>
            <p:nvPr/>
          </p:nvSpPr>
          <p:spPr bwMode="auto">
            <a:xfrm>
              <a:off x="6142038" y="3538538"/>
              <a:ext cx="50800" cy="25400"/>
            </a:xfrm>
            <a:custGeom>
              <a:avLst/>
              <a:gdLst>
                <a:gd name="T0" fmla="*/ 13 w 16"/>
                <a:gd name="T1" fmla="*/ 0 h 8"/>
                <a:gd name="T2" fmla="*/ 13 w 16"/>
                <a:gd name="T3" fmla="*/ 0 h 8"/>
                <a:gd name="T4" fmla="*/ 2 w 16"/>
                <a:gd name="T5" fmla="*/ 3 h 8"/>
                <a:gd name="T6" fmla="*/ 0 w 16"/>
                <a:gd name="T7" fmla="*/ 4 h 8"/>
                <a:gd name="T8" fmla="*/ 0 w 16"/>
                <a:gd name="T9" fmla="*/ 6 h 8"/>
                <a:gd name="T10" fmla="*/ 3 w 16"/>
                <a:gd name="T11" fmla="*/ 8 h 8"/>
                <a:gd name="T12" fmla="*/ 14 w 16"/>
                <a:gd name="T13" fmla="*/ 5 h 8"/>
                <a:gd name="T14" fmla="*/ 16 w 16"/>
                <a:gd name="T15" fmla="*/ 4 h 8"/>
                <a:gd name="T16" fmla="*/ 16 w 16"/>
                <a:gd name="T17" fmla="*/ 2 h 8"/>
                <a:gd name="T18" fmla="*/ 13 w 1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13" y="0"/>
                  </a:moveTo>
                  <a:cubicBezTo>
                    <a:pt x="13" y="0"/>
                    <a:pt x="13" y="0"/>
                    <a:pt x="13" y="0"/>
                  </a:cubicBezTo>
                  <a:cubicBezTo>
                    <a:pt x="2" y="3"/>
                    <a:pt x="2" y="3"/>
                    <a:pt x="2" y="3"/>
                  </a:cubicBezTo>
                  <a:cubicBezTo>
                    <a:pt x="1" y="3"/>
                    <a:pt x="0" y="3"/>
                    <a:pt x="0" y="4"/>
                  </a:cubicBezTo>
                  <a:cubicBezTo>
                    <a:pt x="0" y="5"/>
                    <a:pt x="0" y="5"/>
                    <a:pt x="0" y="6"/>
                  </a:cubicBezTo>
                  <a:cubicBezTo>
                    <a:pt x="0" y="7"/>
                    <a:pt x="2" y="8"/>
                    <a:pt x="3" y="8"/>
                  </a:cubicBezTo>
                  <a:cubicBezTo>
                    <a:pt x="14" y="5"/>
                    <a:pt x="14" y="5"/>
                    <a:pt x="14" y="5"/>
                  </a:cubicBezTo>
                  <a:cubicBezTo>
                    <a:pt x="15" y="5"/>
                    <a:pt x="15" y="4"/>
                    <a:pt x="16" y="4"/>
                  </a:cubicBezTo>
                  <a:cubicBezTo>
                    <a:pt x="16" y="3"/>
                    <a:pt x="16" y="2"/>
                    <a:pt x="16" y="2"/>
                  </a:cubicBezTo>
                  <a:cubicBezTo>
                    <a:pt x="16" y="1"/>
                    <a:pt x="14"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92" name="Group 91">
            <a:extLst>
              <a:ext uri="{FF2B5EF4-FFF2-40B4-BE49-F238E27FC236}">
                <a16:creationId xmlns:a16="http://schemas.microsoft.com/office/drawing/2014/main" id="{628F7058-4AB7-BFBD-7B85-8075A1F22BA1}"/>
              </a:ext>
              <a:ext uri="{C183D7F6-B498-43B3-948B-1728B52AA6E4}">
                <adec:decorative xmlns:adec="http://schemas.microsoft.com/office/drawing/2017/decorative" val="1"/>
              </a:ext>
            </a:extLst>
          </p:cNvPr>
          <p:cNvGrpSpPr>
            <a:grpSpLocks noChangeAspect="1"/>
          </p:cNvGrpSpPr>
          <p:nvPr/>
        </p:nvGrpSpPr>
        <p:grpSpPr>
          <a:xfrm>
            <a:off x="3346498" y="1670798"/>
            <a:ext cx="323283" cy="323283"/>
            <a:chOff x="2874963" y="4389438"/>
            <a:chExt cx="539750" cy="539750"/>
          </a:xfrm>
          <a:solidFill>
            <a:srgbClr val="7F0D82"/>
          </a:solidFill>
        </p:grpSpPr>
        <p:sp>
          <p:nvSpPr>
            <p:cNvPr id="93" name="Freeform 115">
              <a:extLst>
                <a:ext uri="{FF2B5EF4-FFF2-40B4-BE49-F238E27FC236}">
                  <a16:creationId xmlns:a16="http://schemas.microsoft.com/office/drawing/2014/main" id="{2FFCD895-395C-7710-3FBE-C95603DEF945}"/>
                </a:ext>
              </a:extLst>
            </p:cNvPr>
            <p:cNvSpPr>
              <a:spLocks/>
            </p:cNvSpPr>
            <p:nvPr/>
          </p:nvSpPr>
          <p:spPr bwMode="auto">
            <a:xfrm>
              <a:off x="2874963" y="4389438"/>
              <a:ext cx="539750" cy="539750"/>
            </a:xfrm>
            <a:custGeom>
              <a:avLst/>
              <a:gdLst>
                <a:gd name="T0" fmla="*/ 166 w 169"/>
                <a:gd name="T1" fmla="*/ 58 h 169"/>
                <a:gd name="T2" fmla="*/ 162 w 169"/>
                <a:gd name="T3" fmla="*/ 61 h 169"/>
                <a:gd name="T4" fmla="*/ 162 w 169"/>
                <a:gd name="T5" fmla="*/ 146 h 169"/>
                <a:gd name="T6" fmla="*/ 147 w 169"/>
                <a:gd name="T7" fmla="*/ 162 h 169"/>
                <a:gd name="T8" fmla="*/ 23 w 169"/>
                <a:gd name="T9" fmla="*/ 162 h 169"/>
                <a:gd name="T10" fmla="*/ 7 w 169"/>
                <a:gd name="T11" fmla="*/ 146 h 169"/>
                <a:gd name="T12" fmla="*/ 7 w 169"/>
                <a:gd name="T13" fmla="*/ 23 h 169"/>
                <a:gd name="T14" fmla="*/ 23 w 169"/>
                <a:gd name="T15" fmla="*/ 7 h 169"/>
                <a:gd name="T16" fmla="*/ 108 w 169"/>
                <a:gd name="T17" fmla="*/ 7 h 169"/>
                <a:gd name="T18" fmla="*/ 111 w 169"/>
                <a:gd name="T19" fmla="*/ 3 h 169"/>
                <a:gd name="T20" fmla="*/ 108 w 169"/>
                <a:gd name="T21" fmla="*/ 0 h 169"/>
                <a:gd name="T22" fmla="*/ 23 w 169"/>
                <a:gd name="T23" fmla="*/ 0 h 169"/>
                <a:gd name="T24" fmla="*/ 0 w 169"/>
                <a:gd name="T25" fmla="*/ 23 h 169"/>
                <a:gd name="T26" fmla="*/ 0 w 169"/>
                <a:gd name="T27" fmla="*/ 146 h 169"/>
                <a:gd name="T28" fmla="*/ 23 w 169"/>
                <a:gd name="T29" fmla="*/ 169 h 169"/>
                <a:gd name="T30" fmla="*/ 147 w 169"/>
                <a:gd name="T31" fmla="*/ 169 h 169"/>
                <a:gd name="T32" fmla="*/ 169 w 169"/>
                <a:gd name="T33" fmla="*/ 146 h 169"/>
                <a:gd name="T34" fmla="*/ 169 w 169"/>
                <a:gd name="T35" fmla="*/ 61 h 169"/>
                <a:gd name="T36" fmla="*/ 166 w 169"/>
                <a:gd name="T37" fmla="*/ 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69">
                  <a:moveTo>
                    <a:pt x="166" y="58"/>
                  </a:moveTo>
                  <a:cubicBezTo>
                    <a:pt x="164" y="58"/>
                    <a:pt x="162" y="59"/>
                    <a:pt x="162" y="61"/>
                  </a:cubicBezTo>
                  <a:cubicBezTo>
                    <a:pt x="162" y="146"/>
                    <a:pt x="162" y="146"/>
                    <a:pt x="162" y="146"/>
                  </a:cubicBezTo>
                  <a:cubicBezTo>
                    <a:pt x="162" y="155"/>
                    <a:pt x="155" y="162"/>
                    <a:pt x="147" y="162"/>
                  </a:cubicBezTo>
                  <a:cubicBezTo>
                    <a:pt x="23" y="162"/>
                    <a:pt x="23" y="162"/>
                    <a:pt x="23" y="162"/>
                  </a:cubicBezTo>
                  <a:cubicBezTo>
                    <a:pt x="14" y="162"/>
                    <a:pt x="7" y="155"/>
                    <a:pt x="7" y="146"/>
                  </a:cubicBezTo>
                  <a:cubicBezTo>
                    <a:pt x="7" y="23"/>
                    <a:pt x="7" y="23"/>
                    <a:pt x="7" y="23"/>
                  </a:cubicBezTo>
                  <a:cubicBezTo>
                    <a:pt x="7" y="14"/>
                    <a:pt x="14" y="7"/>
                    <a:pt x="23" y="7"/>
                  </a:cubicBezTo>
                  <a:cubicBezTo>
                    <a:pt x="108" y="7"/>
                    <a:pt x="108" y="7"/>
                    <a:pt x="108" y="7"/>
                  </a:cubicBezTo>
                  <a:cubicBezTo>
                    <a:pt x="110" y="7"/>
                    <a:pt x="111" y="5"/>
                    <a:pt x="111" y="3"/>
                  </a:cubicBezTo>
                  <a:cubicBezTo>
                    <a:pt x="111" y="1"/>
                    <a:pt x="110" y="0"/>
                    <a:pt x="108" y="0"/>
                  </a:cubicBezTo>
                  <a:cubicBezTo>
                    <a:pt x="23" y="0"/>
                    <a:pt x="23" y="0"/>
                    <a:pt x="23" y="0"/>
                  </a:cubicBezTo>
                  <a:cubicBezTo>
                    <a:pt x="10" y="0"/>
                    <a:pt x="0" y="10"/>
                    <a:pt x="0" y="23"/>
                  </a:cubicBezTo>
                  <a:cubicBezTo>
                    <a:pt x="0" y="146"/>
                    <a:pt x="0" y="146"/>
                    <a:pt x="0" y="146"/>
                  </a:cubicBezTo>
                  <a:cubicBezTo>
                    <a:pt x="0" y="159"/>
                    <a:pt x="10" y="169"/>
                    <a:pt x="23" y="169"/>
                  </a:cubicBezTo>
                  <a:cubicBezTo>
                    <a:pt x="147" y="169"/>
                    <a:pt x="147" y="169"/>
                    <a:pt x="147" y="169"/>
                  </a:cubicBezTo>
                  <a:cubicBezTo>
                    <a:pt x="159" y="169"/>
                    <a:pt x="169" y="159"/>
                    <a:pt x="169" y="146"/>
                  </a:cubicBezTo>
                  <a:cubicBezTo>
                    <a:pt x="169" y="61"/>
                    <a:pt x="169" y="61"/>
                    <a:pt x="169" y="61"/>
                  </a:cubicBezTo>
                  <a:cubicBezTo>
                    <a:pt x="169" y="59"/>
                    <a:pt x="168" y="58"/>
                    <a:pt x="166"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94" name="Freeform 116">
              <a:extLst>
                <a:ext uri="{FF2B5EF4-FFF2-40B4-BE49-F238E27FC236}">
                  <a16:creationId xmlns:a16="http://schemas.microsoft.com/office/drawing/2014/main" id="{54A8E3B7-0F86-2C9F-F5FB-FC8DCF41DC7A}"/>
                </a:ext>
              </a:extLst>
            </p:cNvPr>
            <p:cNvSpPr>
              <a:spLocks noEditPoints="1"/>
            </p:cNvSpPr>
            <p:nvPr/>
          </p:nvSpPr>
          <p:spPr bwMode="auto">
            <a:xfrm>
              <a:off x="3011488" y="4389438"/>
              <a:ext cx="403225" cy="406400"/>
            </a:xfrm>
            <a:custGeom>
              <a:avLst/>
              <a:gdLst>
                <a:gd name="T0" fmla="*/ 32 w 126"/>
                <a:gd name="T1" fmla="*/ 121 h 127"/>
                <a:gd name="T2" fmla="*/ 121 w 126"/>
                <a:gd name="T3" fmla="*/ 32 h 127"/>
                <a:gd name="T4" fmla="*/ 126 w 126"/>
                <a:gd name="T5" fmla="*/ 19 h 127"/>
                <a:gd name="T6" fmla="*/ 107 w 126"/>
                <a:gd name="T7" fmla="*/ 0 h 127"/>
                <a:gd name="T8" fmla="*/ 94 w 126"/>
                <a:gd name="T9" fmla="*/ 5 h 127"/>
                <a:gd name="T10" fmla="*/ 5 w 126"/>
                <a:gd name="T11" fmla="*/ 94 h 127"/>
                <a:gd name="T12" fmla="*/ 0 w 126"/>
                <a:gd name="T13" fmla="*/ 127 h 127"/>
                <a:gd name="T14" fmla="*/ 32 w 126"/>
                <a:gd name="T15" fmla="*/ 121 h 127"/>
                <a:gd name="T16" fmla="*/ 99 w 126"/>
                <a:gd name="T17" fmla="*/ 10 h 127"/>
                <a:gd name="T18" fmla="*/ 107 w 126"/>
                <a:gd name="T19" fmla="*/ 7 h 127"/>
                <a:gd name="T20" fmla="*/ 119 w 126"/>
                <a:gd name="T21" fmla="*/ 19 h 127"/>
                <a:gd name="T22" fmla="*/ 116 w 126"/>
                <a:gd name="T23" fmla="*/ 27 h 127"/>
                <a:gd name="T24" fmla="*/ 111 w 126"/>
                <a:gd name="T25" fmla="*/ 33 h 127"/>
                <a:gd name="T26" fmla="*/ 110 w 126"/>
                <a:gd name="T27" fmla="*/ 32 h 127"/>
                <a:gd name="T28" fmla="*/ 94 w 126"/>
                <a:gd name="T29" fmla="*/ 16 h 127"/>
                <a:gd name="T30" fmla="*/ 99 w 126"/>
                <a:gd name="T31" fmla="*/ 10 h 127"/>
                <a:gd name="T32" fmla="*/ 17 w 126"/>
                <a:gd name="T33" fmla="*/ 92 h 127"/>
                <a:gd name="T34" fmla="*/ 89 w 126"/>
                <a:gd name="T35" fmla="*/ 20 h 127"/>
                <a:gd name="T36" fmla="*/ 89 w 126"/>
                <a:gd name="T37" fmla="*/ 21 h 127"/>
                <a:gd name="T38" fmla="*/ 106 w 126"/>
                <a:gd name="T39" fmla="*/ 37 h 127"/>
                <a:gd name="T40" fmla="*/ 105 w 126"/>
                <a:gd name="T41" fmla="*/ 38 h 127"/>
                <a:gd name="T42" fmla="*/ 34 w 126"/>
                <a:gd name="T43" fmla="*/ 110 h 127"/>
                <a:gd name="T44" fmla="*/ 34 w 126"/>
                <a:gd name="T45" fmla="*/ 93 h 127"/>
                <a:gd name="T46" fmla="*/ 17 w 126"/>
                <a:gd name="T47" fmla="*/ 93 h 127"/>
                <a:gd name="T48" fmla="*/ 17 w 126"/>
                <a:gd name="T49" fmla="*/ 92 h 127"/>
                <a:gd name="T50" fmla="*/ 11 w 126"/>
                <a:gd name="T51" fmla="*/ 100 h 127"/>
                <a:gd name="T52" fmla="*/ 27 w 126"/>
                <a:gd name="T53" fmla="*/ 100 h 127"/>
                <a:gd name="T54" fmla="*/ 27 w 126"/>
                <a:gd name="T55" fmla="*/ 115 h 127"/>
                <a:gd name="T56" fmla="*/ 26 w 126"/>
                <a:gd name="T57" fmla="*/ 115 h 127"/>
                <a:gd name="T58" fmla="*/ 8 w 126"/>
                <a:gd name="T59" fmla="*/ 118 h 127"/>
                <a:gd name="T60" fmla="*/ 11 w 126"/>
                <a:gd name="T61" fmla="*/ 10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27">
                  <a:moveTo>
                    <a:pt x="32" y="121"/>
                  </a:moveTo>
                  <a:cubicBezTo>
                    <a:pt x="121" y="32"/>
                    <a:pt x="121" y="32"/>
                    <a:pt x="121" y="32"/>
                  </a:cubicBezTo>
                  <a:cubicBezTo>
                    <a:pt x="124" y="29"/>
                    <a:pt x="126" y="24"/>
                    <a:pt x="126" y="19"/>
                  </a:cubicBezTo>
                  <a:cubicBezTo>
                    <a:pt x="126" y="8"/>
                    <a:pt x="118" y="0"/>
                    <a:pt x="107" y="0"/>
                  </a:cubicBezTo>
                  <a:cubicBezTo>
                    <a:pt x="102" y="0"/>
                    <a:pt x="98" y="2"/>
                    <a:pt x="94" y="5"/>
                  </a:cubicBezTo>
                  <a:cubicBezTo>
                    <a:pt x="5" y="94"/>
                    <a:pt x="5" y="94"/>
                    <a:pt x="5" y="94"/>
                  </a:cubicBezTo>
                  <a:cubicBezTo>
                    <a:pt x="0" y="127"/>
                    <a:pt x="0" y="127"/>
                    <a:pt x="0" y="127"/>
                  </a:cubicBezTo>
                  <a:lnTo>
                    <a:pt x="32" y="121"/>
                  </a:lnTo>
                  <a:close/>
                  <a:moveTo>
                    <a:pt x="99" y="10"/>
                  </a:moveTo>
                  <a:cubicBezTo>
                    <a:pt x="101" y="8"/>
                    <a:pt x="104" y="7"/>
                    <a:pt x="107" y="7"/>
                  </a:cubicBezTo>
                  <a:cubicBezTo>
                    <a:pt x="114" y="7"/>
                    <a:pt x="119" y="12"/>
                    <a:pt x="119" y="19"/>
                  </a:cubicBezTo>
                  <a:cubicBezTo>
                    <a:pt x="119" y="22"/>
                    <a:pt x="118" y="25"/>
                    <a:pt x="116" y="27"/>
                  </a:cubicBezTo>
                  <a:cubicBezTo>
                    <a:pt x="111" y="33"/>
                    <a:pt x="111" y="33"/>
                    <a:pt x="111" y="33"/>
                  </a:cubicBezTo>
                  <a:cubicBezTo>
                    <a:pt x="110" y="32"/>
                    <a:pt x="110" y="32"/>
                    <a:pt x="110" y="32"/>
                  </a:cubicBezTo>
                  <a:cubicBezTo>
                    <a:pt x="94" y="16"/>
                    <a:pt x="94" y="16"/>
                    <a:pt x="94" y="16"/>
                  </a:cubicBezTo>
                  <a:lnTo>
                    <a:pt x="99" y="10"/>
                  </a:lnTo>
                  <a:close/>
                  <a:moveTo>
                    <a:pt x="17" y="92"/>
                  </a:moveTo>
                  <a:cubicBezTo>
                    <a:pt x="89" y="20"/>
                    <a:pt x="89" y="20"/>
                    <a:pt x="89" y="20"/>
                  </a:cubicBezTo>
                  <a:cubicBezTo>
                    <a:pt x="89" y="21"/>
                    <a:pt x="89" y="21"/>
                    <a:pt x="89" y="21"/>
                  </a:cubicBezTo>
                  <a:cubicBezTo>
                    <a:pt x="106" y="37"/>
                    <a:pt x="106" y="37"/>
                    <a:pt x="106" y="37"/>
                  </a:cubicBezTo>
                  <a:cubicBezTo>
                    <a:pt x="105" y="38"/>
                    <a:pt x="105" y="38"/>
                    <a:pt x="105" y="38"/>
                  </a:cubicBezTo>
                  <a:cubicBezTo>
                    <a:pt x="34" y="110"/>
                    <a:pt x="34" y="110"/>
                    <a:pt x="34" y="110"/>
                  </a:cubicBezTo>
                  <a:cubicBezTo>
                    <a:pt x="34" y="93"/>
                    <a:pt x="34" y="93"/>
                    <a:pt x="34" y="93"/>
                  </a:cubicBezTo>
                  <a:cubicBezTo>
                    <a:pt x="17" y="93"/>
                    <a:pt x="17" y="93"/>
                    <a:pt x="17" y="93"/>
                  </a:cubicBezTo>
                  <a:lnTo>
                    <a:pt x="17" y="92"/>
                  </a:lnTo>
                  <a:close/>
                  <a:moveTo>
                    <a:pt x="11" y="100"/>
                  </a:moveTo>
                  <a:cubicBezTo>
                    <a:pt x="27" y="100"/>
                    <a:pt x="27" y="100"/>
                    <a:pt x="27" y="100"/>
                  </a:cubicBezTo>
                  <a:cubicBezTo>
                    <a:pt x="27" y="115"/>
                    <a:pt x="27" y="115"/>
                    <a:pt x="27" y="115"/>
                  </a:cubicBezTo>
                  <a:cubicBezTo>
                    <a:pt x="26" y="115"/>
                    <a:pt x="26" y="115"/>
                    <a:pt x="26" y="115"/>
                  </a:cubicBezTo>
                  <a:cubicBezTo>
                    <a:pt x="8" y="118"/>
                    <a:pt x="8" y="118"/>
                    <a:pt x="8" y="118"/>
                  </a:cubicBezTo>
                  <a:lnTo>
                    <a:pt x="1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97" name="Group 96">
            <a:extLst>
              <a:ext uri="{FF2B5EF4-FFF2-40B4-BE49-F238E27FC236}">
                <a16:creationId xmlns:a16="http://schemas.microsoft.com/office/drawing/2014/main" id="{003ACBA7-849E-292B-ED1E-C9436DEB1FF3}"/>
              </a:ext>
              <a:ext uri="{C183D7F6-B498-43B3-948B-1728B52AA6E4}">
                <adec:decorative xmlns:adec="http://schemas.microsoft.com/office/drawing/2017/decorative" val="1"/>
              </a:ext>
            </a:extLst>
          </p:cNvPr>
          <p:cNvGrpSpPr/>
          <p:nvPr/>
        </p:nvGrpSpPr>
        <p:grpSpPr>
          <a:xfrm>
            <a:off x="5013508" y="3458160"/>
            <a:ext cx="479761" cy="460447"/>
            <a:chOff x="4588751" y="3189702"/>
            <a:chExt cx="444500" cy="426606"/>
          </a:xfrm>
        </p:grpSpPr>
        <p:sp>
          <p:nvSpPr>
            <p:cNvPr id="99" name="Rectangle: Diagonal Corners Rounded 98">
              <a:extLst>
                <a:ext uri="{FF2B5EF4-FFF2-40B4-BE49-F238E27FC236}">
                  <a16:creationId xmlns:a16="http://schemas.microsoft.com/office/drawing/2014/main" id="{600656F4-28D9-7BE9-9E37-B546D2EFF38C}"/>
                </a:ext>
              </a:extLst>
            </p:cNvPr>
            <p:cNvSpPr/>
            <p:nvPr/>
          </p:nvSpPr>
          <p:spPr>
            <a:xfrm>
              <a:off x="4588751" y="3189702"/>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solidFill>
                  <a:srgbClr val="7F0D82"/>
                </a:solidFill>
                <a:latin typeface="Arial" panose="020B0604020202020204" pitchFamily="34" charset="0"/>
                <a:cs typeface="Arial" panose="020B0604020202020204" pitchFamily="34" charset="0"/>
              </a:endParaRPr>
            </a:p>
          </p:txBody>
        </p:sp>
        <p:grpSp>
          <p:nvGrpSpPr>
            <p:cNvPr id="100" name="Group 99">
              <a:extLst>
                <a:ext uri="{FF2B5EF4-FFF2-40B4-BE49-F238E27FC236}">
                  <a16:creationId xmlns:a16="http://schemas.microsoft.com/office/drawing/2014/main" id="{0A35332D-939A-7660-5ED2-690914104790}"/>
                </a:ext>
              </a:extLst>
            </p:cNvPr>
            <p:cNvGrpSpPr>
              <a:grpSpLocks noChangeAspect="1"/>
            </p:cNvGrpSpPr>
            <p:nvPr/>
          </p:nvGrpSpPr>
          <p:grpSpPr>
            <a:xfrm>
              <a:off x="4664448" y="3256452"/>
              <a:ext cx="293107" cy="293107"/>
              <a:chOff x="6161088" y="3078163"/>
              <a:chExt cx="536575" cy="536575"/>
            </a:xfrm>
            <a:solidFill>
              <a:schemeClr val="bg1"/>
            </a:solidFill>
          </p:grpSpPr>
          <p:sp>
            <p:nvSpPr>
              <p:cNvPr id="101" name="Freeform 13">
                <a:extLst>
                  <a:ext uri="{FF2B5EF4-FFF2-40B4-BE49-F238E27FC236}">
                    <a16:creationId xmlns:a16="http://schemas.microsoft.com/office/drawing/2014/main" id="{8CFCD824-3815-A5CB-EEFC-82B192CBA460}"/>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sp>
            <p:nvSpPr>
              <p:cNvPr id="102" name="Freeform 14">
                <a:extLst>
                  <a:ext uri="{FF2B5EF4-FFF2-40B4-BE49-F238E27FC236}">
                    <a16:creationId xmlns:a16="http://schemas.microsoft.com/office/drawing/2014/main" id="{96C3046E-20F7-E393-8782-16B539F1144E}"/>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grpSp>
      </p:grpSp>
      <p:grpSp>
        <p:nvGrpSpPr>
          <p:cNvPr id="104" name="Group 103">
            <a:extLst>
              <a:ext uri="{FF2B5EF4-FFF2-40B4-BE49-F238E27FC236}">
                <a16:creationId xmlns:a16="http://schemas.microsoft.com/office/drawing/2014/main" id="{D80E0913-5A16-34FF-E96F-0D16D2FAC5E4}"/>
              </a:ext>
              <a:ext uri="{C183D7F6-B498-43B3-948B-1728B52AA6E4}">
                <adec:decorative xmlns:adec="http://schemas.microsoft.com/office/drawing/2017/decorative" val="1"/>
              </a:ext>
            </a:extLst>
          </p:cNvPr>
          <p:cNvGrpSpPr/>
          <p:nvPr/>
        </p:nvGrpSpPr>
        <p:grpSpPr>
          <a:xfrm>
            <a:off x="5013508" y="8245574"/>
            <a:ext cx="479761" cy="460448"/>
            <a:chOff x="4599631" y="6238645"/>
            <a:chExt cx="444500" cy="426606"/>
          </a:xfrm>
        </p:grpSpPr>
        <p:sp>
          <p:nvSpPr>
            <p:cNvPr id="106" name="Rectangle: Diagonal Corners Rounded 105">
              <a:extLst>
                <a:ext uri="{FF2B5EF4-FFF2-40B4-BE49-F238E27FC236}">
                  <a16:creationId xmlns:a16="http://schemas.microsoft.com/office/drawing/2014/main" id="{DE41986E-0445-3F0F-F64C-42FEDBC093F2}"/>
                </a:ext>
              </a:extLst>
            </p:cNvPr>
            <p:cNvSpPr/>
            <p:nvPr/>
          </p:nvSpPr>
          <p:spPr>
            <a:xfrm>
              <a:off x="4599631" y="6238645"/>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solidFill>
                  <a:srgbClr val="7F0D82"/>
                </a:solidFill>
                <a:latin typeface="Arial" panose="020B0604020202020204" pitchFamily="34" charset="0"/>
                <a:cs typeface="Arial" panose="020B0604020202020204" pitchFamily="34" charset="0"/>
              </a:endParaRPr>
            </a:p>
          </p:txBody>
        </p:sp>
        <p:grpSp>
          <p:nvGrpSpPr>
            <p:cNvPr id="107" name="Group 106">
              <a:extLst>
                <a:ext uri="{FF2B5EF4-FFF2-40B4-BE49-F238E27FC236}">
                  <a16:creationId xmlns:a16="http://schemas.microsoft.com/office/drawing/2014/main" id="{C4C4DC96-E0A6-C221-7D5F-BCC69F84ACFE}"/>
                </a:ext>
              </a:extLst>
            </p:cNvPr>
            <p:cNvGrpSpPr>
              <a:grpSpLocks noChangeAspect="1"/>
            </p:cNvGrpSpPr>
            <p:nvPr/>
          </p:nvGrpSpPr>
          <p:grpSpPr>
            <a:xfrm>
              <a:off x="4675328" y="6305395"/>
              <a:ext cx="293107" cy="293107"/>
              <a:chOff x="5094288" y="3074988"/>
              <a:chExt cx="536575" cy="536575"/>
            </a:xfrm>
            <a:solidFill>
              <a:schemeClr val="bg1"/>
            </a:solidFill>
          </p:grpSpPr>
          <p:sp>
            <p:nvSpPr>
              <p:cNvPr id="108" name="Freeform 15">
                <a:extLst>
                  <a:ext uri="{FF2B5EF4-FFF2-40B4-BE49-F238E27FC236}">
                    <a16:creationId xmlns:a16="http://schemas.microsoft.com/office/drawing/2014/main" id="{4D07EF72-48D7-3229-33ED-F8C55599871A}"/>
                  </a:ext>
                </a:extLst>
              </p:cNvPr>
              <p:cNvSpPr>
                <a:spLocks noEditPoints="1"/>
              </p:cNvSpPr>
              <p:nvPr/>
            </p:nvSpPr>
            <p:spPr bwMode="auto">
              <a:xfrm>
                <a:off x="5094288" y="3074988"/>
                <a:ext cx="536575" cy="5365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63 h 170"/>
                  <a:gd name="T12" fmla="*/ 7 w 170"/>
                  <a:gd name="T13" fmla="*/ 85 h 170"/>
                  <a:gd name="T14" fmla="*/ 85 w 170"/>
                  <a:gd name="T15" fmla="*/ 7 h 170"/>
                  <a:gd name="T16" fmla="*/ 163 w 170"/>
                  <a:gd name="T17" fmla="*/ 85 h 170"/>
                  <a:gd name="T18" fmla="*/ 85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5" y="163"/>
                    </a:moveTo>
                    <a:cubicBezTo>
                      <a:pt x="42" y="163"/>
                      <a:pt x="7" y="128"/>
                      <a:pt x="7" y="85"/>
                    </a:cubicBezTo>
                    <a:cubicBezTo>
                      <a:pt x="7" y="42"/>
                      <a:pt x="42" y="7"/>
                      <a:pt x="85" y="7"/>
                    </a:cubicBezTo>
                    <a:cubicBezTo>
                      <a:pt x="128" y="7"/>
                      <a:pt x="163" y="42"/>
                      <a:pt x="163" y="85"/>
                    </a:cubicBezTo>
                    <a:cubicBezTo>
                      <a:pt x="163" y="128"/>
                      <a:pt x="128" y="163"/>
                      <a:pt x="85"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sp>
            <p:nvSpPr>
              <p:cNvPr id="109" name="Freeform 16">
                <a:extLst>
                  <a:ext uri="{FF2B5EF4-FFF2-40B4-BE49-F238E27FC236}">
                    <a16:creationId xmlns:a16="http://schemas.microsoft.com/office/drawing/2014/main" id="{F38C1A37-96EB-DA6F-9178-0799169DC741}"/>
                  </a:ext>
                </a:extLst>
              </p:cNvPr>
              <p:cNvSpPr>
                <a:spLocks/>
              </p:cNvSpPr>
              <p:nvPr/>
            </p:nvSpPr>
            <p:spPr bwMode="auto">
              <a:xfrm>
                <a:off x="5257801" y="3238501"/>
                <a:ext cx="209550" cy="209550"/>
              </a:xfrm>
              <a:custGeom>
                <a:avLst/>
                <a:gdLst>
                  <a:gd name="T0" fmla="*/ 65 w 66"/>
                  <a:gd name="T1" fmla="*/ 2 h 66"/>
                  <a:gd name="T2" fmla="*/ 59 w 66"/>
                  <a:gd name="T3" fmla="*/ 2 h 66"/>
                  <a:gd name="T4" fmla="*/ 33 w 66"/>
                  <a:gd name="T5" fmla="*/ 28 h 66"/>
                  <a:gd name="T6" fmla="*/ 7 w 66"/>
                  <a:gd name="T7" fmla="*/ 2 h 66"/>
                  <a:gd name="T8" fmla="*/ 1 w 66"/>
                  <a:gd name="T9" fmla="*/ 2 h 66"/>
                  <a:gd name="T10" fmla="*/ 1 w 66"/>
                  <a:gd name="T11" fmla="*/ 7 h 66"/>
                  <a:gd name="T12" fmla="*/ 28 w 66"/>
                  <a:gd name="T13" fmla="*/ 33 h 66"/>
                  <a:gd name="T14" fmla="*/ 1 w 66"/>
                  <a:gd name="T15" fmla="*/ 60 h 66"/>
                  <a:gd name="T16" fmla="*/ 1 w 66"/>
                  <a:gd name="T17" fmla="*/ 65 h 66"/>
                  <a:gd name="T18" fmla="*/ 4 w 66"/>
                  <a:gd name="T19" fmla="*/ 66 h 66"/>
                  <a:gd name="T20" fmla="*/ 7 w 66"/>
                  <a:gd name="T21" fmla="*/ 65 h 66"/>
                  <a:gd name="T22" fmla="*/ 33 w 66"/>
                  <a:gd name="T23" fmla="*/ 38 h 66"/>
                  <a:gd name="T24" fmla="*/ 59 w 66"/>
                  <a:gd name="T25" fmla="*/ 65 h 66"/>
                  <a:gd name="T26" fmla="*/ 62 w 66"/>
                  <a:gd name="T27" fmla="*/ 66 h 66"/>
                  <a:gd name="T28" fmla="*/ 65 w 66"/>
                  <a:gd name="T29" fmla="*/ 65 h 66"/>
                  <a:gd name="T30" fmla="*/ 65 w 66"/>
                  <a:gd name="T31" fmla="*/ 60 h 66"/>
                  <a:gd name="T32" fmla="*/ 38 w 66"/>
                  <a:gd name="T33" fmla="*/ 33 h 66"/>
                  <a:gd name="T34" fmla="*/ 65 w 66"/>
                  <a:gd name="T35" fmla="*/ 7 h 66"/>
                  <a:gd name="T36" fmla="*/ 65 w 66"/>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65" y="2"/>
                    </a:moveTo>
                    <a:cubicBezTo>
                      <a:pt x="63" y="0"/>
                      <a:pt x="61" y="0"/>
                      <a:pt x="59" y="2"/>
                    </a:cubicBezTo>
                    <a:cubicBezTo>
                      <a:pt x="33" y="28"/>
                      <a:pt x="33" y="28"/>
                      <a:pt x="33" y="28"/>
                    </a:cubicBezTo>
                    <a:cubicBezTo>
                      <a:pt x="7" y="2"/>
                      <a:pt x="7" y="2"/>
                      <a:pt x="7" y="2"/>
                    </a:cubicBezTo>
                    <a:cubicBezTo>
                      <a:pt x="5" y="0"/>
                      <a:pt x="3" y="0"/>
                      <a:pt x="1" y="2"/>
                    </a:cubicBezTo>
                    <a:cubicBezTo>
                      <a:pt x="0" y="3"/>
                      <a:pt x="0" y="5"/>
                      <a:pt x="1" y="7"/>
                    </a:cubicBezTo>
                    <a:cubicBezTo>
                      <a:pt x="28" y="33"/>
                      <a:pt x="28" y="33"/>
                      <a:pt x="28" y="33"/>
                    </a:cubicBezTo>
                    <a:cubicBezTo>
                      <a:pt x="1" y="60"/>
                      <a:pt x="1" y="60"/>
                      <a:pt x="1" y="60"/>
                    </a:cubicBezTo>
                    <a:cubicBezTo>
                      <a:pt x="0" y="61"/>
                      <a:pt x="0" y="63"/>
                      <a:pt x="1" y="65"/>
                    </a:cubicBezTo>
                    <a:cubicBezTo>
                      <a:pt x="2" y="65"/>
                      <a:pt x="3" y="66"/>
                      <a:pt x="4" y="66"/>
                    </a:cubicBezTo>
                    <a:cubicBezTo>
                      <a:pt x="5" y="66"/>
                      <a:pt x="6" y="65"/>
                      <a:pt x="7" y="65"/>
                    </a:cubicBezTo>
                    <a:cubicBezTo>
                      <a:pt x="33" y="38"/>
                      <a:pt x="33" y="38"/>
                      <a:pt x="33" y="38"/>
                    </a:cubicBezTo>
                    <a:cubicBezTo>
                      <a:pt x="59" y="65"/>
                      <a:pt x="59" y="65"/>
                      <a:pt x="59" y="65"/>
                    </a:cubicBezTo>
                    <a:cubicBezTo>
                      <a:pt x="60" y="65"/>
                      <a:pt x="61" y="66"/>
                      <a:pt x="62" y="66"/>
                    </a:cubicBezTo>
                    <a:cubicBezTo>
                      <a:pt x="63" y="66"/>
                      <a:pt x="64" y="65"/>
                      <a:pt x="65" y="65"/>
                    </a:cubicBezTo>
                    <a:cubicBezTo>
                      <a:pt x="66" y="63"/>
                      <a:pt x="66" y="61"/>
                      <a:pt x="65" y="60"/>
                    </a:cubicBezTo>
                    <a:cubicBezTo>
                      <a:pt x="38" y="33"/>
                      <a:pt x="38" y="33"/>
                      <a:pt x="38" y="33"/>
                    </a:cubicBezTo>
                    <a:cubicBezTo>
                      <a:pt x="65" y="7"/>
                      <a:pt x="65" y="7"/>
                      <a:pt x="65" y="7"/>
                    </a:cubicBezTo>
                    <a:cubicBezTo>
                      <a:pt x="66" y="5"/>
                      <a:pt x="66" y="3"/>
                      <a:pt x="6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grpSp>
      </p:grpSp>
      <p:sp>
        <p:nvSpPr>
          <p:cNvPr id="2" name="TextBox 1">
            <a:extLst>
              <a:ext uri="{FF2B5EF4-FFF2-40B4-BE49-F238E27FC236}">
                <a16:creationId xmlns:a16="http://schemas.microsoft.com/office/drawing/2014/main" id="{1CB66BD9-573C-E79B-E0BE-8D8A24BE7CCA}"/>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36</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40117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109407648"/>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47" name="Rectangle 46">
            <a:extLst>
              <a:ext uri="{FF2B5EF4-FFF2-40B4-BE49-F238E27FC236}">
                <a16:creationId xmlns:a16="http://schemas.microsoft.com/office/drawing/2014/main" id="{C6752808-1681-016A-9775-E3E3A0179E9B}"/>
              </a:ext>
              <a:ext uri="{C183D7F6-B498-43B3-948B-1728B52AA6E4}">
                <adec:decorative xmlns:adec="http://schemas.microsoft.com/office/drawing/2017/decorative" val="1"/>
              </a:ext>
            </a:extLst>
          </p:cNvPr>
          <p:cNvSpPr/>
          <p:nvPr/>
        </p:nvSpPr>
        <p:spPr>
          <a:xfrm>
            <a:off x="4840672" y="183789"/>
            <a:ext cx="2729556" cy="99943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467383" y="932538"/>
            <a:ext cx="6624909" cy="2214779"/>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59675" cy="560234"/>
          </a:xfrm>
          <a:prstGeom prst="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0" name="Title 1">
            <a:extLst>
              <a:ext uri="{FF2B5EF4-FFF2-40B4-BE49-F238E27FC236}">
                <a16:creationId xmlns:a16="http://schemas.microsoft.com/office/drawing/2014/main" id="{9BFA1199-6443-A516-6F4B-2E0D54920C9F}"/>
              </a:ext>
            </a:extLst>
          </p:cNvPr>
          <p:cNvSpPr txBox="1">
            <a:spLocks noGrp="1"/>
          </p:cNvSpPr>
          <p:nvPr>
            <p:ph type="title" idx="4294967295"/>
          </p:nvPr>
        </p:nvSpPr>
        <p:spPr>
          <a:xfrm>
            <a:off x="587247" y="280150"/>
            <a:ext cx="6388001" cy="425584"/>
          </a:xfrm>
          <a:prstGeom prst="rect">
            <a:avLst/>
          </a:prstGeom>
          <a:noFill/>
          <a:ln>
            <a:noFill/>
            <a:prstDash/>
          </a:ln>
          <a:effectLst/>
        </p:spPr>
        <p:txBody>
          <a:bodyPr rot="0" spcFirstLastPara="0" vertOverflow="overflow" horzOverflow="overflow" vert="horz" wrap="square" lIns="0" tIns="45142" rIns="0" bIns="45142" numCol="1" spcCol="0" rtlCol="0" fromWordArt="0" anchor="t" anchorCtr="0" forceAA="0" compatLnSpc="1">
            <a:prstTxWarp prst="textNoShape">
              <a:avLst/>
            </a:prstTxWarp>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pPr marL="0" marR="0" lvl="0" indent="0" algn="l" defTabSz="871821" rtl="0" eaLnBrk="1" fontAlgn="auto" latinLnBrk="0" hangingPunct="1">
              <a:lnSpc>
                <a:spcPct val="80000"/>
              </a:lnSpc>
              <a:spcBef>
                <a:spcPct val="0"/>
              </a:spcBef>
              <a:spcAft>
                <a:spcPts val="0"/>
              </a:spcAft>
              <a:buClrTx/>
              <a:buSzTx/>
              <a:buFontTx/>
              <a:buNone/>
              <a:tabLst/>
              <a:defRPr/>
            </a:pPr>
            <a:r>
              <a:rPr kumimoji="0" lang="en-US" sz="1981" b="0" i="0" u="none" strike="noStrike" kern="1200" cap="none" spc="0" normalizeH="0" baseline="0" noProof="0" dirty="0">
                <a:ln>
                  <a:noFill/>
                </a:ln>
                <a:solidFill>
                  <a:schemeClr val="bg1"/>
                </a:solidFill>
                <a:effectLst/>
                <a:uLnTx/>
                <a:uFillTx/>
                <a:latin typeface="Segoe UI Semibold" panose="020B0702040204020203" pitchFamily="34" charset="0"/>
                <a:ea typeface="+mj-ea"/>
                <a:cs typeface="+mj-cs"/>
              </a:rPr>
              <a:t>Stage-specific enquiries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467383" y="1010250"/>
            <a:ext cx="5372862" cy="408112"/>
          </a:xfrm>
          <a:prstGeom prst="rect">
            <a:avLst/>
          </a:prstGeom>
          <a:noFill/>
        </p:spPr>
        <p:txBody>
          <a:bodyPr wrap="square" numCol="1" spcCol="180000">
            <a:noAutofit/>
          </a:bodyPr>
          <a:lstStyle/>
          <a:p>
            <a:pPr>
              <a:spcBef>
                <a:spcPts val="648"/>
              </a:spcBef>
            </a:pPr>
            <a:r>
              <a:rPr lang="en-AU" sz="1800" b="1" dirty="0">
                <a:solidFill>
                  <a:srgbClr val="7F0D82"/>
                </a:solidFill>
                <a:latin typeface="Arial" panose="020B0604020202020204" pitchFamily="34" charset="0"/>
                <a:cs typeface="Arial" panose="020B0604020202020204" pitchFamily="34" charset="0"/>
              </a:rPr>
              <a:t>6. Await updates</a:t>
            </a:r>
            <a:endParaRPr lang="en-AU" sz="1800" dirty="0">
              <a:solidFill>
                <a:srgbClr val="7F0D82"/>
              </a:solidFill>
              <a:latin typeface="Arial" panose="020B0604020202020204" pitchFamily="34" charset="0"/>
              <a:cs typeface="Arial" panose="020B0604020202020204" pitchFamily="34" charset="0"/>
            </a:endParaRPr>
          </a:p>
          <a:p>
            <a:pPr>
              <a:spcBef>
                <a:spcPts val="648"/>
              </a:spcBef>
            </a:pPr>
            <a:endParaRPr lang="en-AU" sz="1400" dirty="0">
              <a:solidFill>
                <a:schemeClr val="tx2"/>
              </a:solidFill>
              <a:latin typeface="Arial" panose="020B0604020202020204" pitchFamily="34" charset="0"/>
              <a:cs typeface="Arial" panose="020B0604020202020204" pitchFamily="34" charset="0"/>
            </a:endParaRPr>
          </a:p>
          <a:p>
            <a:pPr>
              <a:spcBef>
                <a:spcPts val="648"/>
              </a:spcBef>
            </a:pPr>
            <a:endParaRPr lang="en-AU" sz="1400" dirty="0">
              <a:solidFill>
                <a:schemeClr val="tx2"/>
              </a:solidFill>
              <a:latin typeface="Arial" panose="020B0604020202020204" pitchFamily="34" charset="0"/>
              <a:cs typeface="Arial" panose="020B0604020202020204" pitchFamily="34" charset="0"/>
            </a:endParaRPr>
          </a:p>
          <a:p>
            <a:pPr>
              <a:spcBef>
                <a:spcPts val="648"/>
              </a:spcBef>
            </a:pPr>
            <a:endParaRPr lang="en-AU" sz="1400" dirty="0">
              <a:solidFill>
                <a:schemeClr val="tx2"/>
              </a:solidFill>
              <a:latin typeface="Arial" panose="020B0604020202020204" pitchFamily="34" charset="0"/>
              <a:cs typeface="Arial" panose="020B0604020202020204" pitchFamily="34" charset="0"/>
            </a:endParaRPr>
          </a:p>
          <a:p>
            <a:pPr>
              <a:spcBef>
                <a:spcPts val="648"/>
              </a:spcBef>
            </a:pPr>
            <a:endParaRPr lang="en-AU" sz="1400" dirty="0">
              <a:solidFill>
                <a:schemeClr val="tx2"/>
              </a:solidFill>
              <a:latin typeface="Arial" panose="020B0604020202020204" pitchFamily="34" charset="0"/>
              <a:cs typeface="Arial" panose="020B0604020202020204" pitchFamily="34" charset="0"/>
            </a:endParaRPr>
          </a:p>
          <a:p>
            <a:pPr>
              <a:spcBef>
                <a:spcPts val="648"/>
              </a:spcBef>
            </a:pPr>
            <a:endParaRPr lang="en-AU" sz="1600" dirty="0">
              <a:solidFill>
                <a:schemeClr val="tx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82B79EF-5CA8-4F99-3945-71F43DD1A338}"/>
              </a:ext>
            </a:extLst>
          </p:cNvPr>
          <p:cNvSpPr txBox="1"/>
          <p:nvPr/>
        </p:nvSpPr>
        <p:spPr>
          <a:xfrm>
            <a:off x="972508" y="1708703"/>
            <a:ext cx="2175923" cy="266676"/>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Enquiry should take ~ 2-3 mins</a:t>
            </a:r>
          </a:p>
        </p:txBody>
      </p:sp>
      <p:sp>
        <p:nvSpPr>
          <p:cNvPr id="63" name="TextBox 62">
            <a:extLst>
              <a:ext uri="{FF2B5EF4-FFF2-40B4-BE49-F238E27FC236}">
                <a16:creationId xmlns:a16="http://schemas.microsoft.com/office/drawing/2014/main" id="{22597345-20BE-6471-2497-E516160B8877}"/>
              </a:ext>
            </a:extLst>
          </p:cNvPr>
          <p:cNvSpPr txBox="1"/>
          <p:nvPr/>
        </p:nvSpPr>
        <p:spPr>
          <a:xfrm>
            <a:off x="972508" y="2263493"/>
            <a:ext cx="2175923" cy="789703"/>
          </a:xfrm>
          <a:prstGeom prst="rect">
            <a:avLst/>
          </a:prstGeom>
          <a:noFill/>
        </p:spPr>
        <p:txBody>
          <a:bodyPr wrap="square" rtlCol="0">
            <a:spAutoFit/>
          </a:bodyPr>
          <a:lstStyle/>
          <a:p>
            <a:r>
              <a:rPr lang="en-AU" sz="1100" dirty="0">
                <a:latin typeface="Arial" panose="020B0604020202020204" pitchFamily="34" charset="0"/>
                <a:cs typeface="Arial" panose="020B0604020202020204" pitchFamily="34" charset="0"/>
              </a:rPr>
              <a:t>With objectors on the phone - 2-3 mins. Tell them to wait for officer report and advise them of appeal rights</a:t>
            </a:r>
            <a:endParaRPr lang="en-US" sz="1200"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416FA43C-C742-7607-FCFE-B4E22C47CAB2}"/>
              </a:ext>
            </a:extLst>
          </p:cNvPr>
          <p:cNvSpPr txBox="1"/>
          <p:nvPr/>
        </p:nvSpPr>
        <p:spPr>
          <a:xfrm>
            <a:off x="3731267" y="1708702"/>
            <a:ext cx="3183108" cy="615361"/>
          </a:xfrm>
          <a:prstGeom prst="rect">
            <a:avLst/>
          </a:prstGeom>
          <a:noFill/>
        </p:spPr>
        <p:txBody>
          <a:bodyPr wrap="square" rtlCol="0">
            <a:spAutoFit/>
          </a:bodyPr>
          <a:lstStyle/>
          <a:p>
            <a:r>
              <a:rPr lang="en-AU" sz="1100">
                <a:latin typeface="Arial" panose="020B0604020202020204" pitchFamily="34" charset="0"/>
                <a:cs typeface="Arial" panose="020B0604020202020204" pitchFamily="34" charset="0"/>
              </a:rPr>
              <a:t>Record subsequent correspondence for transparency and in case another officer takes over</a:t>
            </a:r>
            <a:endParaRPr lang="en-US" sz="1100">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D81CA017-83FE-BF8D-30B2-7D0E09F97B59}"/>
              </a:ext>
            </a:extLst>
          </p:cNvPr>
          <p:cNvSpPr txBox="1"/>
          <p:nvPr/>
        </p:nvSpPr>
        <p:spPr>
          <a:xfrm>
            <a:off x="467383" y="3419308"/>
            <a:ext cx="3301591" cy="291618"/>
          </a:xfrm>
          <a:prstGeom prst="rect">
            <a:avLst/>
          </a:prstGeom>
          <a:noFill/>
        </p:spPr>
        <p:txBody>
          <a:bodyPr wrap="square">
            <a:spAutoFit/>
          </a:bodyPr>
          <a:lstStyle/>
          <a:p>
            <a:r>
              <a:rPr lang="en-AU" sz="1295" dirty="0">
                <a:solidFill>
                  <a:schemeClr val="accent6"/>
                </a:solidFill>
                <a:latin typeface="Arial" panose="020B0604020202020204" pitchFamily="34" charset="0"/>
                <a:cs typeface="Arial" panose="020B0604020202020204" pitchFamily="34" charset="0"/>
              </a:rPr>
              <a:t>Common enquiries at this stage</a:t>
            </a:r>
            <a:endParaRPr lang="en-US" sz="1295" dirty="0">
              <a:solidFill>
                <a:schemeClr val="accent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0482F88-019C-05F1-3E0E-54DF37C71418}"/>
              </a:ext>
            </a:extLst>
          </p:cNvPr>
          <p:cNvSpPr txBox="1"/>
          <p:nvPr/>
        </p:nvSpPr>
        <p:spPr>
          <a:xfrm>
            <a:off x="467382" y="3813535"/>
            <a:ext cx="4118712" cy="6598126"/>
          </a:xfrm>
          <a:prstGeom prst="rect">
            <a:avLst/>
          </a:prstGeom>
          <a:noFill/>
        </p:spPr>
        <p:txBody>
          <a:bodyPr wrap="square" lIns="98694" tIns="49347" rIns="98694" bIns="49347" numCol="1" spcCol="180000" anchor="t">
            <a:noAutofit/>
          </a:bodyPr>
          <a:lstStyle/>
          <a:p>
            <a:pPr>
              <a:spcBef>
                <a:spcPts val="971"/>
              </a:spcBef>
            </a:pPr>
            <a:r>
              <a:rPr lang="en-AU" sz="1400" b="1" dirty="0">
                <a:solidFill>
                  <a:srgbClr val="7F0D82"/>
                </a:solidFill>
                <a:latin typeface="Arial"/>
                <a:cs typeface="Arial"/>
              </a:rPr>
              <a:t>What's taking so long?</a:t>
            </a:r>
          </a:p>
          <a:p>
            <a:pPr>
              <a:spcBef>
                <a:spcPts val="971"/>
              </a:spcBef>
            </a:pPr>
            <a:r>
              <a:rPr lang="en-AU" sz="1200" dirty="0">
                <a:latin typeface="Arial"/>
                <a:cs typeface="Arial"/>
              </a:rPr>
              <a:t>“I can tell you that your application is at X stage right now. You can actually track this on the website if need be.”</a:t>
            </a:r>
            <a:endParaRPr lang="en-AU" sz="1200" b="1" dirty="0">
              <a:solidFill>
                <a:schemeClr val="bg2"/>
              </a:solidFill>
              <a:latin typeface="Arial"/>
              <a:cs typeface="Arial"/>
            </a:endParaRPr>
          </a:p>
          <a:p>
            <a:pPr>
              <a:spcBef>
                <a:spcPts val="971"/>
              </a:spcBef>
            </a:pPr>
            <a:r>
              <a:rPr lang="en-AU" sz="1400" b="1" dirty="0">
                <a:solidFill>
                  <a:srgbClr val="7F0D82"/>
                </a:solidFill>
                <a:latin typeface="Arial"/>
                <a:cs typeface="Arial"/>
              </a:rPr>
              <a:t>How come nothing's happening?</a:t>
            </a:r>
          </a:p>
          <a:p>
            <a:pPr>
              <a:spcBef>
                <a:spcPts val="971"/>
              </a:spcBef>
            </a:pPr>
            <a:r>
              <a:rPr lang="en-AU" sz="1200" dirty="0">
                <a:latin typeface="Arial"/>
                <a:cs typeface="Arial"/>
              </a:rPr>
              <a:t>“Things are happening. This part of the process typically takes a decent amount of time because.... We will reach out and let you know if there's anything you need to be aware of.”</a:t>
            </a:r>
          </a:p>
          <a:p>
            <a:pPr>
              <a:spcBef>
                <a:spcPts val="971"/>
              </a:spcBef>
            </a:pPr>
            <a:r>
              <a:rPr lang="en-AU" sz="1200" dirty="0">
                <a:latin typeface="Arial"/>
                <a:cs typeface="Arial"/>
              </a:rPr>
              <a:t>Give an explanation of internal and external referral processes and that it may be sitting with </a:t>
            </a:r>
            <a:r>
              <a:rPr lang="en-AU" sz="1200" dirty="0" err="1">
                <a:latin typeface="Arial"/>
                <a:cs typeface="Arial"/>
              </a:rPr>
              <a:t>xyz</a:t>
            </a:r>
            <a:r>
              <a:rPr lang="en-AU" sz="1200" dirty="0">
                <a:latin typeface="Arial"/>
                <a:cs typeface="Arial"/>
              </a:rPr>
              <a:t> team awaiting advice.</a:t>
            </a:r>
          </a:p>
          <a:p>
            <a:pPr>
              <a:spcBef>
                <a:spcPts val="971"/>
              </a:spcBef>
            </a:pPr>
            <a:r>
              <a:rPr lang="en-AU" sz="1400" b="1" dirty="0">
                <a:solidFill>
                  <a:srgbClr val="7F0D82"/>
                </a:solidFill>
                <a:latin typeface="Arial"/>
                <a:cs typeface="Arial"/>
              </a:rPr>
              <a:t>How long until I get my permit?</a:t>
            </a:r>
          </a:p>
          <a:p>
            <a:pPr>
              <a:spcBef>
                <a:spcPts val="971"/>
              </a:spcBef>
            </a:pPr>
            <a:r>
              <a:rPr lang="en-AU" sz="1200" dirty="0">
                <a:latin typeface="Arial"/>
                <a:cs typeface="Arial"/>
              </a:rPr>
              <a:t>“Referrals are needed and a balanced assessment will be required - we can't tell you exactly what will happen but we will provide you with an update as soon as we have one.”</a:t>
            </a:r>
          </a:p>
          <a:p>
            <a:pPr>
              <a:spcBef>
                <a:spcPts val="971"/>
              </a:spcBef>
            </a:pPr>
            <a:r>
              <a:rPr lang="en-AU" sz="1200" dirty="0">
                <a:latin typeface="Arial"/>
                <a:cs typeface="Arial"/>
              </a:rPr>
              <a:t>“You can check the online portal! [provide instructions]. If you have any specific questions you can call as well, but we may not be able to give you specifics while the application is being processed.”</a:t>
            </a:r>
            <a:endParaRPr lang="en-AU" sz="1200" dirty="0">
              <a:solidFill>
                <a:srgbClr val="28BEC6"/>
              </a:solidFill>
              <a:latin typeface="Arial"/>
              <a:cs typeface="Arial"/>
            </a:endParaRPr>
          </a:p>
        </p:txBody>
      </p:sp>
      <p:sp>
        <p:nvSpPr>
          <p:cNvPr id="98" name="TextBox 97">
            <a:extLst>
              <a:ext uri="{FF2B5EF4-FFF2-40B4-BE49-F238E27FC236}">
                <a16:creationId xmlns:a16="http://schemas.microsoft.com/office/drawing/2014/main" id="{0BBE0ADD-5CCA-E660-2257-C774E0480867}"/>
              </a:ext>
            </a:extLst>
          </p:cNvPr>
          <p:cNvSpPr txBox="1"/>
          <p:nvPr/>
        </p:nvSpPr>
        <p:spPr>
          <a:xfrm>
            <a:off x="5499205" y="3538898"/>
            <a:ext cx="1593087" cy="291618"/>
          </a:xfrm>
          <a:prstGeom prst="rect">
            <a:avLst/>
          </a:prstGeom>
          <a:noFill/>
        </p:spPr>
        <p:txBody>
          <a:bodyPr wrap="square" rIns="0" rtlCol="0">
            <a:spAutoFit/>
          </a:bodyPr>
          <a:lstStyle/>
          <a:p>
            <a:r>
              <a:rPr lang="en-US" sz="1295" b="1" dirty="0">
                <a:solidFill>
                  <a:srgbClr val="7F0D82"/>
                </a:solidFill>
                <a:latin typeface="Arial" panose="020B0604020202020204" pitchFamily="34" charset="0"/>
                <a:cs typeface="Arial" panose="020B0604020202020204" pitchFamily="34" charset="0"/>
              </a:rPr>
              <a:t>We can help by</a:t>
            </a:r>
          </a:p>
        </p:txBody>
      </p:sp>
      <p:sp>
        <p:nvSpPr>
          <p:cNvPr id="46" name="TextBox 45">
            <a:extLst>
              <a:ext uri="{FF2B5EF4-FFF2-40B4-BE49-F238E27FC236}">
                <a16:creationId xmlns:a16="http://schemas.microsoft.com/office/drawing/2014/main" id="{21298585-B4C2-0FBB-2EDE-A980D40418A4}"/>
              </a:ext>
            </a:extLst>
          </p:cNvPr>
          <p:cNvSpPr txBox="1"/>
          <p:nvPr/>
        </p:nvSpPr>
        <p:spPr>
          <a:xfrm>
            <a:off x="4916368" y="4002144"/>
            <a:ext cx="2214779" cy="2805896"/>
          </a:xfrm>
          <a:prstGeom prst="rect">
            <a:avLst/>
          </a:prstGeom>
          <a:noFill/>
        </p:spPr>
        <p:txBody>
          <a:bodyPr wrap="square">
            <a:spAutoFit/>
          </a:bodyPr>
          <a:lstStyle/>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Encourage them to notify adjoining owners to help reduce the chance of objection at advertising stage</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Promise to provide proactive updates (especially for someone who has waited a long time or been very anxious about their app)</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Encourage them to continue to check the website</a:t>
            </a:r>
          </a:p>
        </p:txBody>
      </p:sp>
      <p:sp>
        <p:nvSpPr>
          <p:cNvPr id="105" name="TextBox 104">
            <a:extLst>
              <a:ext uri="{FF2B5EF4-FFF2-40B4-BE49-F238E27FC236}">
                <a16:creationId xmlns:a16="http://schemas.microsoft.com/office/drawing/2014/main" id="{82B19B96-2C9B-145D-2686-007842782B47}"/>
              </a:ext>
            </a:extLst>
          </p:cNvPr>
          <p:cNvSpPr txBox="1"/>
          <p:nvPr/>
        </p:nvSpPr>
        <p:spPr>
          <a:xfrm>
            <a:off x="5499206" y="7251464"/>
            <a:ext cx="1593087" cy="490904"/>
          </a:xfrm>
          <a:prstGeom prst="rect">
            <a:avLst/>
          </a:prstGeom>
          <a:noFill/>
        </p:spPr>
        <p:txBody>
          <a:bodyPr wrap="square" rtlCol="0">
            <a:spAutoFit/>
          </a:bodyPr>
          <a:lstStyle/>
          <a:p>
            <a:r>
              <a:rPr lang="en-US" sz="1295" b="1" dirty="0">
                <a:solidFill>
                  <a:srgbClr val="7F0D82"/>
                </a:solidFill>
                <a:latin typeface="Arial" panose="020B0604020202020204" pitchFamily="34" charset="0"/>
                <a:cs typeface="Arial" panose="020B0604020202020204" pitchFamily="34" charset="0"/>
              </a:rPr>
              <a:t>We are not</a:t>
            </a:r>
            <a:br>
              <a:rPr lang="en-US" sz="1295" b="1" dirty="0">
                <a:solidFill>
                  <a:srgbClr val="7F0D82"/>
                </a:solidFill>
                <a:latin typeface="Arial" panose="020B0604020202020204" pitchFamily="34" charset="0"/>
                <a:cs typeface="Arial" panose="020B0604020202020204" pitchFamily="34" charset="0"/>
              </a:rPr>
            </a:br>
            <a:r>
              <a:rPr lang="en-US" sz="1295" b="1" dirty="0">
                <a:solidFill>
                  <a:srgbClr val="7F0D82"/>
                </a:solidFill>
                <a:latin typeface="Arial" panose="020B0604020202020204" pitchFamily="34" charset="0"/>
                <a:cs typeface="Arial" panose="020B0604020202020204" pitchFamily="34" charset="0"/>
              </a:rPr>
              <a:t>able to…</a:t>
            </a:r>
          </a:p>
        </p:txBody>
      </p:sp>
      <p:sp>
        <p:nvSpPr>
          <p:cNvPr id="4" name="TextBox 3">
            <a:extLst>
              <a:ext uri="{FF2B5EF4-FFF2-40B4-BE49-F238E27FC236}">
                <a16:creationId xmlns:a16="http://schemas.microsoft.com/office/drawing/2014/main" id="{5A0FD74B-427E-E4AE-CFEF-17F138CF8B53}"/>
              </a:ext>
            </a:extLst>
          </p:cNvPr>
          <p:cNvSpPr txBox="1"/>
          <p:nvPr/>
        </p:nvSpPr>
        <p:spPr>
          <a:xfrm>
            <a:off x="4916368" y="7827234"/>
            <a:ext cx="2214779" cy="1697901"/>
          </a:xfrm>
          <a:prstGeom prst="rect">
            <a:avLst/>
          </a:prstGeom>
          <a:noFill/>
        </p:spPr>
        <p:txBody>
          <a:bodyPr wrap="square" rtlCol="0">
            <a:spAutoFit/>
          </a:bodyPr>
          <a:lstStyle/>
          <a:p>
            <a:pPr marL="185046" indent="-185046">
              <a:spcBef>
                <a:spcPts val="324"/>
              </a:spcBef>
              <a:spcAft>
                <a:spcPts val="216"/>
              </a:spcAft>
              <a:buFont typeface="Arial" panose="020B0604020202020204" pitchFamily="34" charset="0"/>
              <a:buChar char="•"/>
            </a:pPr>
            <a:r>
              <a:rPr lang="en-AU" sz="1200">
                <a:latin typeface="Arial" panose="020B0604020202020204" pitchFamily="34" charset="0"/>
                <a:cs typeface="Arial" panose="020B0604020202020204" pitchFamily="34" charset="0"/>
              </a:rPr>
              <a:t>Keep the customer abreast of every single conversation about their application</a:t>
            </a:r>
          </a:p>
          <a:p>
            <a:pPr marL="185046" indent="-185046">
              <a:spcBef>
                <a:spcPts val="324"/>
              </a:spcBef>
              <a:spcAft>
                <a:spcPts val="216"/>
              </a:spcAft>
              <a:buFont typeface="Arial" panose="020B0604020202020204" pitchFamily="34" charset="0"/>
              <a:buChar char="•"/>
            </a:pPr>
            <a:r>
              <a:rPr lang="en-AU" sz="1200">
                <a:latin typeface="Arial" panose="020B0604020202020204" pitchFamily="34" charset="0"/>
                <a:cs typeface="Arial" panose="020B0604020202020204" pitchFamily="34" charset="0"/>
              </a:rPr>
              <a:t>Give a guarantee of how long their application will take</a:t>
            </a:r>
            <a:endParaRPr lang="en-US" sz="1200">
              <a:latin typeface="Arial" panose="020B0604020202020204" pitchFamily="34" charset="0"/>
              <a:cs typeface="Arial" panose="020B0604020202020204" pitchFamily="34" charset="0"/>
            </a:endParaRPr>
          </a:p>
          <a:p>
            <a:pPr>
              <a:spcBef>
                <a:spcPts val="324"/>
              </a:spcBef>
              <a:spcAft>
                <a:spcPts val="216"/>
              </a:spcAft>
            </a:pPr>
            <a:endParaRPr lang="en-US" sz="120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491FB12-18F9-CFF6-8428-3D2FE2447C36}"/>
              </a:ext>
              <a:ext uri="{C183D7F6-B498-43B3-948B-1728B52AA6E4}">
                <adec:decorative xmlns:adec="http://schemas.microsoft.com/office/drawing/2017/decorative" val="1"/>
              </a:ext>
            </a:extLst>
          </p:cNvPr>
          <p:cNvSpPr txBox="1"/>
          <p:nvPr/>
        </p:nvSpPr>
        <p:spPr>
          <a:xfrm>
            <a:off x="5511348" y="5152125"/>
            <a:ext cx="2214779" cy="1261087"/>
          </a:xfrm>
          <a:prstGeom prst="rect">
            <a:avLst/>
          </a:prstGeom>
          <a:noFill/>
        </p:spPr>
        <p:txBody>
          <a:bodyPr wrap="square" numCol="1" spcCol="180000">
            <a:noAutofit/>
          </a:bodyPr>
          <a:lstStyle/>
          <a:p>
            <a:endParaRPr lang="en-AU" sz="1133"/>
          </a:p>
        </p:txBody>
      </p:sp>
      <p:sp>
        <p:nvSpPr>
          <p:cNvPr id="33" name="TextBox 32">
            <a:extLst>
              <a:ext uri="{FF2B5EF4-FFF2-40B4-BE49-F238E27FC236}">
                <a16:creationId xmlns:a16="http://schemas.microsoft.com/office/drawing/2014/main" id="{9969DF36-09E7-BEA9-8259-AEB0EF51341F}"/>
              </a:ext>
              <a:ext uri="{C183D7F6-B498-43B3-948B-1728B52AA6E4}">
                <adec:decorative xmlns:adec="http://schemas.microsoft.com/office/drawing/2017/decorative" val="1"/>
              </a:ext>
            </a:extLst>
          </p:cNvPr>
          <p:cNvSpPr txBox="1"/>
          <p:nvPr/>
        </p:nvSpPr>
        <p:spPr>
          <a:xfrm>
            <a:off x="5440300" y="4504420"/>
            <a:ext cx="2214779" cy="503756"/>
          </a:xfrm>
          <a:prstGeom prst="rect">
            <a:avLst/>
          </a:prstGeom>
          <a:noFill/>
        </p:spPr>
        <p:txBody>
          <a:bodyPr wrap="square" numCol="1" spcCol="180000">
            <a:noAutofit/>
          </a:bodyPr>
          <a:lstStyle/>
          <a:p>
            <a:pPr>
              <a:spcBef>
                <a:spcPts val="1295"/>
              </a:spcBef>
            </a:pPr>
            <a:endParaRPr lang="en-AU" sz="1511">
              <a:solidFill>
                <a:srgbClr val="28BEC6"/>
              </a:solidFill>
              <a:latin typeface="Arial" panose="020B0604020202020204" pitchFamily="34" charset="0"/>
              <a:cs typeface="Arial" panose="020B0604020202020204" pitchFamily="34" charset="0"/>
            </a:endParaRPr>
          </a:p>
        </p:txBody>
      </p:sp>
      <p:cxnSp>
        <p:nvCxnSpPr>
          <p:cNvPr id="49" name="Straight Connector 48">
            <a:extLst>
              <a:ext uri="{FF2B5EF4-FFF2-40B4-BE49-F238E27FC236}">
                <a16:creationId xmlns:a16="http://schemas.microsoft.com/office/drawing/2014/main" id="{38D944C7-52EF-1DF3-7C96-D555C306DA85}"/>
              </a:ext>
              <a:ext uri="{C183D7F6-B498-43B3-948B-1728B52AA6E4}">
                <adec:decorative xmlns:adec="http://schemas.microsoft.com/office/drawing/2017/decorative" val="1"/>
              </a:ext>
            </a:extLst>
          </p:cNvPr>
          <p:cNvCxnSpPr>
            <a:cxnSpLocks/>
          </p:cNvCxnSpPr>
          <p:nvPr/>
        </p:nvCxnSpPr>
        <p:spPr>
          <a:xfrm>
            <a:off x="583950" y="1429256"/>
            <a:ext cx="4235279" cy="0"/>
          </a:xfrm>
          <a:prstGeom prst="line">
            <a:avLst/>
          </a:prstGeom>
          <a:ln>
            <a:solidFill>
              <a:srgbClr val="7F0D82"/>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994BD935-4664-9777-2F7A-FFAFFFD8C16A}"/>
              </a:ext>
              <a:ext uri="{C183D7F6-B498-43B3-948B-1728B52AA6E4}">
                <adec:decorative xmlns:adec="http://schemas.microsoft.com/office/drawing/2017/decorative" val="1"/>
              </a:ext>
            </a:extLst>
          </p:cNvPr>
          <p:cNvGrpSpPr>
            <a:grpSpLocks noChangeAspect="1"/>
          </p:cNvGrpSpPr>
          <p:nvPr/>
        </p:nvGrpSpPr>
        <p:grpSpPr>
          <a:xfrm>
            <a:off x="583951" y="1670798"/>
            <a:ext cx="342642" cy="341637"/>
            <a:chOff x="8283575" y="3267075"/>
            <a:chExt cx="541338" cy="539750"/>
          </a:xfrm>
          <a:solidFill>
            <a:srgbClr val="7F0D82"/>
          </a:solidFill>
        </p:grpSpPr>
        <p:sp>
          <p:nvSpPr>
            <p:cNvPr id="55" name="Freeform 62">
              <a:extLst>
                <a:ext uri="{FF2B5EF4-FFF2-40B4-BE49-F238E27FC236}">
                  <a16:creationId xmlns:a16="http://schemas.microsoft.com/office/drawing/2014/main" id="{E13C3D34-024B-3E11-69CA-7BAB2FA776FD}"/>
                </a:ext>
              </a:extLst>
            </p:cNvPr>
            <p:cNvSpPr>
              <a:spLocks noEditPoints="1"/>
            </p:cNvSpPr>
            <p:nvPr/>
          </p:nvSpPr>
          <p:spPr bwMode="auto">
            <a:xfrm>
              <a:off x="8283575" y="3267075"/>
              <a:ext cx="541338" cy="539750"/>
            </a:xfrm>
            <a:custGeom>
              <a:avLst/>
              <a:gdLst>
                <a:gd name="T0" fmla="*/ 85 w 170"/>
                <a:gd name="T1" fmla="*/ 0 h 169"/>
                <a:gd name="T2" fmla="*/ 0 w 170"/>
                <a:gd name="T3" fmla="*/ 85 h 169"/>
                <a:gd name="T4" fmla="*/ 85 w 170"/>
                <a:gd name="T5" fmla="*/ 169 h 169"/>
                <a:gd name="T6" fmla="*/ 170 w 170"/>
                <a:gd name="T7" fmla="*/ 85 h 169"/>
                <a:gd name="T8" fmla="*/ 85 w 170"/>
                <a:gd name="T9" fmla="*/ 0 h 169"/>
                <a:gd name="T10" fmla="*/ 85 w 170"/>
                <a:gd name="T11" fmla="*/ 162 h 169"/>
                <a:gd name="T12" fmla="*/ 7 w 170"/>
                <a:gd name="T13" fmla="*/ 85 h 169"/>
                <a:gd name="T14" fmla="*/ 85 w 170"/>
                <a:gd name="T15" fmla="*/ 7 h 169"/>
                <a:gd name="T16" fmla="*/ 162 w 170"/>
                <a:gd name="T17" fmla="*/ 85 h 169"/>
                <a:gd name="T18" fmla="*/ 85 w 170"/>
                <a:gd name="T19"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69">
                  <a:moveTo>
                    <a:pt x="85" y="0"/>
                  </a:moveTo>
                  <a:cubicBezTo>
                    <a:pt x="38" y="0"/>
                    <a:pt x="0" y="38"/>
                    <a:pt x="0" y="85"/>
                  </a:cubicBezTo>
                  <a:cubicBezTo>
                    <a:pt x="0" y="131"/>
                    <a:pt x="38" y="169"/>
                    <a:pt x="85" y="169"/>
                  </a:cubicBezTo>
                  <a:cubicBezTo>
                    <a:pt x="131" y="169"/>
                    <a:pt x="170" y="131"/>
                    <a:pt x="170" y="85"/>
                  </a:cubicBezTo>
                  <a:cubicBezTo>
                    <a:pt x="170" y="38"/>
                    <a:pt x="131" y="0"/>
                    <a:pt x="85" y="0"/>
                  </a:cubicBezTo>
                  <a:close/>
                  <a:moveTo>
                    <a:pt x="85" y="162"/>
                  </a:moveTo>
                  <a:cubicBezTo>
                    <a:pt x="42" y="162"/>
                    <a:pt x="7" y="127"/>
                    <a:pt x="7" y="85"/>
                  </a:cubicBezTo>
                  <a:cubicBezTo>
                    <a:pt x="7" y="42"/>
                    <a:pt x="42" y="7"/>
                    <a:pt x="85" y="7"/>
                  </a:cubicBezTo>
                  <a:cubicBezTo>
                    <a:pt x="127" y="7"/>
                    <a:pt x="162" y="42"/>
                    <a:pt x="162" y="85"/>
                  </a:cubicBezTo>
                  <a:cubicBezTo>
                    <a:pt x="162" y="127"/>
                    <a:pt x="127"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6" name="Freeform 63">
              <a:extLst>
                <a:ext uri="{FF2B5EF4-FFF2-40B4-BE49-F238E27FC236}">
                  <a16:creationId xmlns:a16="http://schemas.microsoft.com/office/drawing/2014/main" id="{2A032B98-A808-B5D1-18AC-C3B02CD7D8CF}"/>
                </a:ext>
              </a:extLst>
            </p:cNvPr>
            <p:cNvSpPr>
              <a:spLocks/>
            </p:cNvSpPr>
            <p:nvPr/>
          </p:nvSpPr>
          <p:spPr bwMode="auto">
            <a:xfrm>
              <a:off x="8542338" y="3340100"/>
              <a:ext cx="133350" cy="207963"/>
            </a:xfrm>
            <a:custGeom>
              <a:avLst/>
              <a:gdLst>
                <a:gd name="T0" fmla="*/ 38 w 42"/>
                <a:gd name="T1" fmla="*/ 58 h 65"/>
                <a:gd name="T2" fmla="*/ 7 w 42"/>
                <a:gd name="T3" fmla="*/ 58 h 65"/>
                <a:gd name="T4" fmla="*/ 7 w 42"/>
                <a:gd name="T5" fmla="*/ 4 h 65"/>
                <a:gd name="T6" fmla="*/ 4 w 42"/>
                <a:gd name="T7" fmla="*/ 0 h 65"/>
                <a:gd name="T8" fmla="*/ 0 w 42"/>
                <a:gd name="T9" fmla="*/ 4 h 65"/>
                <a:gd name="T10" fmla="*/ 0 w 42"/>
                <a:gd name="T11" fmla="*/ 62 h 65"/>
                <a:gd name="T12" fmla="*/ 4 w 42"/>
                <a:gd name="T13" fmla="*/ 65 h 65"/>
                <a:gd name="T14" fmla="*/ 38 w 42"/>
                <a:gd name="T15" fmla="*/ 65 h 65"/>
                <a:gd name="T16" fmla="*/ 42 w 42"/>
                <a:gd name="T17" fmla="*/ 62 h 65"/>
                <a:gd name="T18" fmla="*/ 38 w 42"/>
                <a:gd name="T19"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65">
                  <a:moveTo>
                    <a:pt x="38" y="58"/>
                  </a:moveTo>
                  <a:cubicBezTo>
                    <a:pt x="7" y="58"/>
                    <a:pt x="7" y="58"/>
                    <a:pt x="7" y="58"/>
                  </a:cubicBezTo>
                  <a:cubicBezTo>
                    <a:pt x="7" y="4"/>
                    <a:pt x="7" y="4"/>
                    <a:pt x="7" y="4"/>
                  </a:cubicBezTo>
                  <a:cubicBezTo>
                    <a:pt x="7" y="2"/>
                    <a:pt x="6" y="0"/>
                    <a:pt x="4" y="0"/>
                  </a:cubicBezTo>
                  <a:cubicBezTo>
                    <a:pt x="2" y="0"/>
                    <a:pt x="0" y="2"/>
                    <a:pt x="0" y="4"/>
                  </a:cubicBezTo>
                  <a:cubicBezTo>
                    <a:pt x="0" y="62"/>
                    <a:pt x="0" y="62"/>
                    <a:pt x="0" y="62"/>
                  </a:cubicBezTo>
                  <a:cubicBezTo>
                    <a:pt x="0" y="63"/>
                    <a:pt x="2" y="65"/>
                    <a:pt x="4" y="65"/>
                  </a:cubicBezTo>
                  <a:cubicBezTo>
                    <a:pt x="38" y="65"/>
                    <a:pt x="38" y="65"/>
                    <a:pt x="38" y="65"/>
                  </a:cubicBezTo>
                  <a:cubicBezTo>
                    <a:pt x="40" y="65"/>
                    <a:pt x="42" y="64"/>
                    <a:pt x="42" y="62"/>
                  </a:cubicBezTo>
                  <a:cubicBezTo>
                    <a:pt x="42" y="60"/>
                    <a:pt x="40" y="58"/>
                    <a:pt x="3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57" name="Group 56">
            <a:extLst>
              <a:ext uri="{FF2B5EF4-FFF2-40B4-BE49-F238E27FC236}">
                <a16:creationId xmlns:a16="http://schemas.microsoft.com/office/drawing/2014/main" id="{3AECF12E-794B-336C-2148-0E3E537C2B0F}"/>
              </a:ext>
              <a:ext uri="{C183D7F6-B498-43B3-948B-1728B52AA6E4}">
                <adec:decorative xmlns:adec="http://schemas.microsoft.com/office/drawing/2017/decorative" val="1"/>
              </a:ext>
            </a:extLst>
          </p:cNvPr>
          <p:cNvGrpSpPr>
            <a:grpSpLocks noChangeAspect="1"/>
          </p:cNvGrpSpPr>
          <p:nvPr/>
        </p:nvGrpSpPr>
        <p:grpSpPr>
          <a:xfrm>
            <a:off x="583980" y="2306654"/>
            <a:ext cx="342644" cy="382270"/>
            <a:chOff x="6142038" y="3257550"/>
            <a:chExt cx="466725" cy="520701"/>
          </a:xfrm>
          <a:solidFill>
            <a:srgbClr val="7F0D82"/>
          </a:solidFill>
        </p:grpSpPr>
        <p:sp>
          <p:nvSpPr>
            <p:cNvPr id="58" name="Freeform 89">
              <a:extLst>
                <a:ext uri="{FF2B5EF4-FFF2-40B4-BE49-F238E27FC236}">
                  <a16:creationId xmlns:a16="http://schemas.microsoft.com/office/drawing/2014/main" id="{2DA1FB3F-80DE-259A-1CFE-AE0C53897294}"/>
                </a:ext>
              </a:extLst>
            </p:cNvPr>
            <p:cNvSpPr>
              <a:spLocks/>
            </p:cNvSpPr>
            <p:nvPr/>
          </p:nvSpPr>
          <p:spPr bwMode="auto">
            <a:xfrm>
              <a:off x="6305550" y="3713163"/>
              <a:ext cx="139700" cy="22225"/>
            </a:xfrm>
            <a:custGeom>
              <a:avLst/>
              <a:gdLst>
                <a:gd name="T0" fmla="*/ 41 w 44"/>
                <a:gd name="T1" fmla="*/ 0 h 7"/>
                <a:gd name="T2" fmla="*/ 4 w 44"/>
                <a:gd name="T3" fmla="*/ 0 h 7"/>
                <a:gd name="T4" fmla="*/ 0 w 44"/>
                <a:gd name="T5" fmla="*/ 3 h 7"/>
                <a:gd name="T6" fmla="*/ 0 w 44"/>
                <a:gd name="T7" fmla="*/ 4 h 7"/>
                <a:gd name="T8" fmla="*/ 4 w 44"/>
                <a:gd name="T9" fmla="*/ 7 h 7"/>
                <a:gd name="T10" fmla="*/ 41 w 44"/>
                <a:gd name="T11" fmla="*/ 7 h 7"/>
                <a:gd name="T12" fmla="*/ 44 w 44"/>
                <a:gd name="T13" fmla="*/ 4 h 7"/>
                <a:gd name="T14" fmla="*/ 44 w 44"/>
                <a:gd name="T15" fmla="*/ 3 h 7"/>
                <a:gd name="T16" fmla="*/ 41 w 4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
                  <a:moveTo>
                    <a:pt x="41" y="0"/>
                  </a:moveTo>
                  <a:cubicBezTo>
                    <a:pt x="4" y="0"/>
                    <a:pt x="4" y="0"/>
                    <a:pt x="4" y="0"/>
                  </a:cubicBezTo>
                  <a:cubicBezTo>
                    <a:pt x="2" y="0"/>
                    <a:pt x="0" y="2"/>
                    <a:pt x="0" y="3"/>
                  </a:cubicBezTo>
                  <a:cubicBezTo>
                    <a:pt x="0" y="4"/>
                    <a:pt x="0" y="4"/>
                    <a:pt x="0" y="4"/>
                  </a:cubicBezTo>
                  <a:cubicBezTo>
                    <a:pt x="0" y="5"/>
                    <a:pt x="2" y="7"/>
                    <a:pt x="4" y="7"/>
                  </a:cubicBezTo>
                  <a:cubicBezTo>
                    <a:pt x="41" y="7"/>
                    <a:pt x="41" y="7"/>
                    <a:pt x="41" y="7"/>
                  </a:cubicBezTo>
                  <a:cubicBezTo>
                    <a:pt x="42" y="7"/>
                    <a:pt x="44" y="5"/>
                    <a:pt x="44" y="4"/>
                  </a:cubicBezTo>
                  <a:cubicBezTo>
                    <a:pt x="44" y="3"/>
                    <a:pt x="44" y="3"/>
                    <a:pt x="44" y="3"/>
                  </a:cubicBezTo>
                  <a:cubicBezTo>
                    <a:pt x="44" y="2"/>
                    <a:pt x="42"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9" name="Freeform 90">
              <a:extLst>
                <a:ext uri="{FF2B5EF4-FFF2-40B4-BE49-F238E27FC236}">
                  <a16:creationId xmlns:a16="http://schemas.microsoft.com/office/drawing/2014/main" id="{E7CB31D9-346B-0298-4782-54635201F017}"/>
                </a:ext>
              </a:extLst>
            </p:cNvPr>
            <p:cNvSpPr>
              <a:spLocks/>
            </p:cNvSpPr>
            <p:nvPr/>
          </p:nvSpPr>
          <p:spPr bwMode="auto">
            <a:xfrm>
              <a:off x="6321425" y="3754438"/>
              <a:ext cx="107950" cy="23813"/>
            </a:xfrm>
            <a:custGeom>
              <a:avLst/>
              <a:gdLst>
                <a:gd name="T0" fmla="*/ 31 w 34"/>
                <a:gd name="T1" fmla="*/ 0 h 7"/>
                <a:gd name="T2" fmla="*/ 3 w 34"/>
                <a:gd name="T3" fmla="*/ 0 h 7"/>
                <a:gd name="T4" fmla="*/ 0 w 34"/>
                <a:gd name="T5" fmla="*/ 3 h 7"/>
                <a:gd name="T6" fmla="*/ 0 w 34"/>
                <a:gd name="T7" fmla="*/ 4 h 7"/>
                <a:gd name="T8" fmla="*/ 3 w 34"/>
                <a:gd name="T9" fmla="*/ 7 h 7"/>
                <a:gd name="T10" fmla="*/ 31 w 34"/>
                <a:gd name="T11" fmla="*/ 7 h 7"/>
                <a:gd name="T12" fmla="*/ 34 w 34"/>
                <a:gd name="T13" fmla="*/ 4 h 7"/>
                <a:gd name="T14" fmla="*/ 34 w 34"/>
                <a:gd name="T15" fmla="*/ 3 h 7"/>
                <a:gd name="T16" fmla="*/ 31 w 3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
                  <a:moveTo>
                    <a:pt x="31" y="0"/>
                  </a:moveTo>
                  <a:cubicBezTo>
                    <a:pt x="3" y="0"/>
                    <a:pt x="3" y="0"/>
                    <a:pt x="3" y="0"/>
                  </a:cubicBezTo>
                  <a:cubicBezTo>
                    <a:pt x="1" y="0"/>
                    <a:pt x="0" y="1"/>
                    <a:pt x="0" y="3"/>
                  </a:cubicBezTo>
                  <a:cubicBezTo>
                    <a:pt x="0" y="4"/>
                    <a:pt x="0" y="4"/>
                    <a:pt x="0" y="4"/>
                  </a:cubicBezTo>
                  <a:cubicBezTo>
                    <a:pt x="0" y="5"/>
                    <a:pt x="1" y="7"/>
                    <a:pt x="3" y="7"/>
                  </a:cubicBezTo>
                  <a:cubicBezTo>
                    <a:pt x="31" y="7"/>
                    <a:pt x="31" y="7"/>
                    <a:pt x="31" y="7"/>
                  </a:cubicBezTo>
                  <a:cubicBezTo>
                    <a:pt x="33" y="7"/>
                    <a:pt x="34" y="5"/>
                    <a:pt x="34" y="4"/>
                  </a:cubicBezTo>
                  <a:cubicBezTo>
                    <a:pt x="34" y="3"/>
                    <a:pt x="34" y="3"/>
                    <a:pt x="34" y="3"/>
                  </a:cubicBezTo>
                  <a:cubicBezTo>
                    <a:pt x="34" y="1"/>
                    <a:pt x="33"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4" name="Freeform 91">
              <a:extLst>
                <a:ext uri="{FF2B5EF4-FFF2-40B4-BE49-F238E27FC236}">
                  <a16:creationId xmlns:a16="http://schemas.microsoft.com/office/drawing/2014/main" id="{3DA21788-EF63-40B5-644B-F586803A1B99}"/>
                </a:ext>
              </a:extLst>
            </p:cNvPr>
            <p:cNvSpPr>
              <a:spLocks noEditPoints="1"/>
            </p:cNvSpPr>
            <p:nvPr/>
          </p:nvSpPr>
          <p:spPr bwMode="auto">
            <a:xfrm>
              <a:off x="6224588" y="3346450"/>
              <a:ext cx="300038" cy="350838"/>
            </a:xfrm>
            <a:custGeom>
              <a:avLst/>
              <a:gdLst>
                <a:gd name="T0" fmla="*/ 47 w 94"/>
                <a:gd name="T1" fmla="*/ 0 h 110"/>
                <a:gd name="T2" fmla="*/ 0 w 94"/>
                <a:gd name="T3" fmla="*/ 47 h 110"/>
                <a:gd name="T4" fmla="*/ 9 w 94"/>
                <a:gd name="T5" fmla="*/ 74 h 110"/>
                <a:gd name="T6" fmla="*/ 24 w 94"/>
                <a:gd name="T7" fmla="*/ 107 h 110"/>
                <a:gd name="T8" fmla="*/ 27 w 94"/>
                <a:gd name="T9" fmla="*/ 110 h 110"/>
                <a:gd name="T10" fmla="*/ 67 w 94"/>
                <a:gd name="T11" fmla="*/ 110 h 110"/>
                <a:gd name="T12" fmla="*/ 70 w 94"/>
                <a:gd name="T13" fmla="*/ 107 h 110"/>
                <a:gd name="T14" fmla="*/ 85 w 94"/>
                <a:gd name="T15" fmla="*/ 75 h 110"/>
                <a:gd name="T16" fmla="*/ 94 w 94"/>
                <a:gd name="T17" fmla="*/ 47 h 110"/>
                <a:gd name="T18" fmla="*/ 47 w 94"/>
                <a:gd name="T19" fmla="*/ 0 h 110"/>
                <a:gd name="T20" fmla="*/ 80 w 94"/>
                <a:gd name="T21" fmla="*/ 71 h 110"/>
                <a:gd name="T22" fmla="*/ 80 w 94"/>
                <a:gd name="T23" fmla="*/ 71 h 110"/>
                <a:gd name="T24" fmla="*/ 65 w 94"/>
                <a:gd name="T25" fmla="*/ 103 h 110"/>
                <a:gd name="T26" fmla="*/ 65 w 94"/>
                <a:gd name="T27" fmla="*/ 103 h 110"/>
                <a:gd name="T28" fmla="*/ 29 w 94"/>
                <a:gd name="T29" fmla="*/ 103 h 110"/>
                <a:gd name="T30" fmla="*/ 29 w 94"/>
                <a:gd name="T31" fmla="*/ 103 h 110"/>
                <a:gd name="T32" fmla="*/ 14 w 94"/>
                <a:gd name="T33" fmla="*/ 71 h 110"/>
                <a:gd name="T34" fmla="*/ 14 w 94"/>
                <a:gd name="T35" fmla="*/ 71 h 110"/>
                <a:gd name="T36" fmla="*/ 6 w 94"/>
                <a:gd name="T37" fmla="*/ 47 h 110"/>
                <a:gd name="T38" fmla="*/ 47 w 94"/>
                <a:gd name="T39" fmla="*/ 6 h 110"/>
                <a:gd name="T40" fmla="*/ 88 w 94"/>
                <a:gd name="T41" fmla="*/ 47 h 110"/>
                <a:gd name="T42" fmla="*/ 80 w 94"/>
                <a:gd name="T4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0">
                  <a:moveTo>
                    <a:pt x="47" y="0"/>
                  </a:moveTo>
                  <a:cubicBezTo>
                    <a:pt x="21" y="0"/>
                    <a:pt x="0" y="21"/>
                    <a:pt x="0" y="47"/>
                  </a:cubicBezTo>
                  <a:cubicBezTo>
                    <a:pt x="0" y="57"/>
                    <a:pt x="3" y="66"/>
                    <a:pt x="9" y="74"/>
                  </a:cubicBezTo>
                  <a:cubicBezTo>
                    <a:pt x="18" y="88"/>
                    <a:pt x="22" y="98"/>
                    <a:pt x="24" y="107"/>
                  </a:cubicBezTo>
                  <a:cubicBezTo>
                    <a:pt x="24" y="108"/>
                    <a:pt x="26" y="110"/>
                    <a:pt x="27" y="110"/>
                  </a:cubicBezTo>
                  <a:cubicBezTo>
                    <a:pt x="67" y="110"/>
                    <a:pt x="67" y="110"/>
                    <a:pt x="67" y="110"/>
                  </a:cubicBezTo>
                  <a:cubicBezTo>
                    <a:pt x="68" y="110"/>
                    <a:pt x="70" y="108"/>
                    <a:pt x="70" y="107"/>
                  </a:cubicBezTo>
                  <a:cubicBezTo>
                    <a:pt x="72" y="98"/>
                    <a:pt x="76" y="88"/>
                    <a:pt x="85" y="75"/>
                  </a:cubicBezTo>
                  <a:cubicBezTo>
                    <a:pt x="91" y="66"/>
                    <a:pt x="94" y="57"/>
                    <a:pt x="94" y="47"/>
                  </a:cubicBezTo>
                  <a:cubicBezTo>
                    <a:pt x="94" y="21"/>
                    <a:pt x="73" y="0"/>
                    <a:pt x="47" y="0"/>
                  </a:cubicBezTo>
                  <a:close/>
                  <a:moveTo>
                    <a:pt x="80" y="71"/>
                  </a:moveTo>
                  <a:cubicBezTo>
                    <a:pt x="80" y="71"/>
                    <a:pt x="80" y="71"/>
                    <a:pt x="80" y="71"/>
                  </a:cubicBezTo>
                  <a:cubicBezTo>
                    <a:pt x="72" y="84"/>
                    <a:pt x="67" y="94"/>
                    <a:pt x="65" y="103"/>
                  </a:cubicBezTo>
                  <a:cubicBezTo>
                    <a:pt x="65" y="103"/>
                    <a:pt x="65" y="103"/>
                    <a:pt x="65" y="103"/>
                  </a:cubicBezTo>
                  <a:cubicBezTo>
                    <a:pt x="29" y="103"/>
                    <a:pt x="29" y="103"/>
                    <a:pt x="29" y="103"/>
                  </a:cubicBezTo>
                  <a:cubicBezTo>
                    <a:pt x="29" y="103"/>
                    <a:pt x="29" y="103"/>
                    <a:pt x="29" y="103"/>
                  </a:cubicBezTo>
                  <a:cubicBezTo>
                    <a:pt x="27" y="94"/>
                    <a:pt x="22" y="84"/>
                    <a:pt x="14" y="71"/>
                  </a:cubicBezTo>
                  <a:cubicBezTo>
                    <a:pt x="14" y="71"/>
                    <a:pt x="14" y="71"/>
                    <a:pt x="14" y="71"/>
                  </a:cubicBezTo>
                  <a:cubicBezTo>
                    <a:pt x="9" y="64"/>
                    <a:pt x="6" y="55"/>
                    <a:pt x="6" y="47"/>
                  </a:cubicBezTo>
                  <a:cubicBezTo>
                    <a:pt x="6" y="24"/>
                    <a:pt x="24" y="6"/>
                    <a:pt x="47" y="6"/>
                  </a:cubicBezTo>
                  <a:cubicBezTo>
                    <a:pt x="70" y="6"/>
                    <a:pt x="88" y="24"/>
                    <a:pt x="88" y="47"/>
                  </a:cubicBezTo>
                  <a:cubicBezTo>
                    <a:pt x="88" y="55"/>
                    <a:pt x="85" y="64"/>
                    <a:pt x="80"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5" name="Freeform 92">
              <a:extLst>
                <a:ext uri="{FF2B5EF4-FFF2-40B4-BE49-F238E27FC236}">
                  <a16:creationId xmlns:a16="http://schemas.microsoft.com/office/drawing/2014/main" id="{ADEDC44B-3F3E-1C7D-F1E5-6FDE6993EB8D}"/>
                </a:ext>
              </a:extLst>
            </p:cNvPr>
            <p:cNvSpPr>
              <a:spLocks/>
            </p:cNvSpPr>
            <p:nvPr/>
          </p:nvSpPr>
          <p:spPr bwMode="auto">
            <a:xfrm>
              <a:off x="6365875" y="3257550"/>
              <a:ext cx="19050" cy="50800"/>
            </a:xfrm>
            <a:custGeom>
              <a:avLst/>
              <a:gdLst>
                <a:gd name="T0" fmla="*/ 3 w 6"/>
                <a:gd name="T1" fmla="*/ 16 h 16"/>
                <a:gd name="T2" fmla="*/ 6 w 6"/>
                <a:gd name="T3" fmla="*/ 14 h 16"/>
                <a:gd name="T4" fmla="*/ 6 w 6"/>
                <a:gd name="T5" fmla="*/ 2 h 16"/>
                <a:gd name="T6" fmla="*/ 3 w 6"/>
                <a:gd name="T7" fmla="*/ 0 h 16"/>
                <a:gd name="T8" fmla="*/ 0 w 6"/>
                <a:gd name="T9" fmla="*/ 2 h 16"/>
                <a:gd name="T10" fmla="*/ 0 w 6"/>
                <a:gd name="T11" fmla="*/ 14 h 16"/>
                <a:gd name="T12" fmla="*/ 3 w 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3" y="16"/>
                  </a:moveTo>
                  <a:cubicBezTo>
                    <a:pt x="5" y="16"/>
                    <a:pt x="6" y="15"/>
                    <a:pt x="6" y="14"/>
                  </a:cubicBezTo>
                  <a:cubicBezTo>
                    <a:pt x="6" y="2"/>
                    <a:pt x="6" y="2"/>
                    <a:pt x="6" y="2"/>
                  </a:cubicBezTo>
                  <a:cubicBezTo>
                    <a:pt x="6" y="1"/>
                    <a:pt x="5" y="0"/>
                    <a:pt x="3" y="0"/>
                  </a:cubicBezTo>
                  <a:cubicBezTo>
                    <a:pt x="2" y="0"/>
                    <a:pt x="0" y="1"/>
                    <a:pt x="0" y="2"/>
                  </a:cubicBezTo>
                  <a:cubicBezTo>
                    <a:pt x="0" y="14"/>
                    <a:pt x="0" y="14"/>
                    <a:pt x="0" y="14"/>
                  </a:cubicBezTo>
                  <a:cubicBezTo>
                    <a:pt x="0" y="15"/>
                    <a:pt x="2"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6" name="Freeform 93">
              <a:extLst>
                <a:ext uri="{FF2B5EF4-FFF2-40B4-BE49-F238E27FC236}">
                  <a16:creationId xmlns:a16="http://schemas.microsoft.com/office/drawing/2014/main" id="{77EEC9D7-30FC-39F7-DA1F-FFF93F4AD9D7}"/>
                </a:ext>
              </a:extLst>
            </p:cNvPr>
            <p:cNvSpPr>
              <a:spLocks/>
            </p:cNvSpPr>
            <p:nvPr/>
          </p:nvSpPr>
          <p:spPr bwMode="auto">
            <a:xfrm>
              <a:off x="6477000" y="3298825"/>
              <a:ext cx="41275" cy="47625"/>
            </a:xfrm>
            <a:custGeom>
              <a:avLst/>
              <a:gdLst>
                <a:gd name="T0" fmla="*/ 5 w 13"/>
                <a:gd name="T1" fmla="*/ 13 h 15"/>
                <a:gd name="T2" fmla="*/ 12 w 13"/>
                <a:gd name="T3" fmla="*/ 4 h 15"/>
                <a:gd name="T4" fmla="*/ 11 w 13"/>
                <a:gd name="T5" fmla="*/ 0 h 15"/>
                <a:gd name="T6" fmla="*/ 10 w 13"/>
                <a:gd name="T7" fmla="*/ 0 h 15"/>
                <a:gd name="T8" fmla="*/ 8 w 13"/>
                <a:gd name="T9" fmla="*/ 1 h 15"/>
                <a:gd name="T10" fmla="*/ 1 w 13"/>
                <a:gd name="T11" fmla="*/ 10 h 15"/>
                <a:gd name="T12" fmla="*/ 2 w 13"/>
                <a:gd name="T13" fmla="*/ 14 h 15"/>
                <a:gd name="T14" fmla="*/ 5 w 13"/>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5" y="13"/>
                  </a:moveTo>
                  <a:cubicBezTo>
                    <a:pt x="12" y="4"/>
                    <a:pt x="12" y="4"/>
                    <a:pt x="12" y="4"/>
                  </a:cubicBezTo>
                  <a:cubicBezTo>
                    <a:pt x="13" y="3"/>
                    <a:pt x="12" y="1"/>
                    <a:pt x="11" y="0"/>
                  </a:cubicBezTo>
                  <a:cubicBezTo>
                    <a:pt x="11" y="0"/>
                    <a:pt x="10" y="0"/>
                    <a:pt x="10" y="0"/>
                  </a:cubicBezTo>
                  <a:cubicBezTo>
                    <a:pt x="9" y="0"/>
                    <a:pt x="8" y="0"/>
                    <a:pt x="8" y="1"/>
                  </a:cubicBezTo>
                  <a:cubicBezTo>
                    <a:pt x="1" y="10"/>
                    <a:pt x="1" y="10"/>
                    <a:pt x="1" y="10"/>
                  </a:cubicBezTo>
                  <a:cubicBezTo>
                    <a:pt x="0" y="11"/>
                    <a:pt x="0" y="13"/>
                    <a:pt x="2" y="14"/>
                  </a:cubicBezTo>
                  <a:cubicBezTo>
                    <a:pt x="3" y="15"/>
                    <a:pt x="5" y="14"/>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7" name="Freeform 94">
              <a:extLst>
                <a:ext uri="{FF2B5EF4-FFF2-40B4-BE49-F238E27FC236}">
                  <a16:creationId xmlns:a16="http://schemas.microsoft.com/office/drawing/2014/main" id="{1EC418E5-8C76-39C6-DA16-82B8D0E52B9C}"/>
                </a:ext>
              </a:extLst>
            </p:cNvPr>
            <p:cNvSpPr>
              <a:spLocks/>
            </p:cNvSpPr>
            <p:nvPr/>
          </p:nvSpPr>
          <p:spPr bwMode="auto">
            <a:xfrm>
              <a:off x="6550025" y="3409950"/>
              <a:ext cx="50800" cy="28575"/>
            </a:xfrm>
            <a:custGeom>
              <a:avLst/>
              <a:gdLst>
                <a:gd name="T0" fmla="*/ 4 w 16"/>
                <a:gd name="T1" fmla="*/ 9 h 9"/>
                <a:gd name="T2" fmla="*/ 14 w 16"/>
                <a:gd name="T3" fmla="*/ 5 h 9"/>
                <a:gd name="T4" fmla="*/ 16 w 16"/>
                <a:gd name="T5" fmla="*/ 1 h 9"/>
                <a:gd name="T6" fmla="*/ 13 w 16"/>
                <a:gd name="T7" fmla="*/ 0 h 9"/>
                <a:gd name="T8" fmla="*/ 12 w 16"/>
                <a:gd name="T9" fmla="*/ 0 h 9"/>
                <a:gd name="T10" fmla="*/ 2 w 16"/>
                <a:gd name="T11" fmla="*/ 4 h 9"/>
                <a:gd name="T12" fmla="*/ 0 w 16"/>
                <a:gd name="T13" fmla="*/ 5 h 9"/>
                <a:gd name="T14" fmla="*/ 0 w 16"/>
                <a:gd name="T15" fmla="*/ 7 h 9"/>
                <a:gd name="T16" fmla="*/ 4 w 1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4" y="9"/>
                  </a:moveTo>
                  <a:cubicBezTo>
                    <a:pt x="14" y="5"/>
                    <a:pt x="14" y="5"/>
                    <a:pt x="14" y="5"/>
                  </a:cubicBezTo>
                  <a:cubicBezTo>
                    <a:pt x="16" y="4"/>
                    <a:pt x="16" y="3"/>
                    <a:pt x="16" y="1"/>
                  </a:cubicBezTo>
                  <a:cubicBezTo>
                    <a:pt x="15" y="0"/>
                    <a:pt x="14" y="0"/>
                    <a:pt x="13" y="0"/>
                  </a:cubicBezTo>
                  <a:cubicBezTo>
                    <a:pt x="13" y="0"/>
                    <a:pt x="13" y="0"/>
                    <a:pt x="12" y="0"/>
                  </a:cubicBezTo>
                  <a:cubicBezTo>
                    <a:pt x="2" y="4"/>
                    <a:pt x="2" y="4"/>
                    <a:pt x="2" y="4"/>
                  </a:cubicBezTo>
                  <a:cubicBezTo>
                    <a:pt x="1" y="4"/>
                    <a:pt x="0" y="4"/>
                    <a:pt x="0" y="5"/>
                  </a:cubicBezTo>
                  <a:cubicBezTo>
                    <a:pt x="0" y="6"/>
                    <a:pt x="0" y="6"/>
                    <a:pt x="0" y="7"/>
                  </a:cubicBezTo>
                  <a:cubicBezTo>
                    <a:pt x="1" y="8"/>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8" name="Freeform 95">
              <a:extLst>
                <a:ext uri="{FF2B5EF4-FFF2-40B4-BE49-F238E27FC236}">
                  <a16:creationId xmlns:a16="http://schemas.microsoft.com/office/drawing/2014/main" id="{0C543173-8CC3-AC40-05E5-C4CB1CE7A2A3}"/>
                </a:ext>
              </a:extLst>
            </p:cNvPr>
            <p:cNvSpPr>
              <a:spLocks/>
            </p:cNvSpPr>
            <p:nvPr/>
          </p:nvSpPr>
          <p:spPr bwMode="auto">
            <a:xfrm>
              <a:off x="6553200" y="3538538"/>
              <a:ext cx="55563" cy="28575"/>
            </a:xfrm>
            <a:custGeom>
              <a:avLst/>
              <a:gdLst>
                <a:gd name="T0" fmla="*/ 15 w 17"/>
                <a:gd name="T1" fmla="*/ 3 h 9"/>
                <a:gd name="T2" fmla="*/ 4 w 17"/>
                <a:gd name="T3" fmla="*/ 1 h 9"/>
                <a:gd name="T4" fmla="*/ 3 w 17"/>
                <a:gd name="T5" fmla="*/ 0 h 9"/>
                <a:gd name="T6" fmla="*/ 0 w 17"/>
                <a:gd name="T7" fmla="*/ 2 h 9"/>
                <a:gd name="T8" fmla="*/ 1 w 17"/>
                <a:gd name="T9" fmla="*/ 4 h 9"/>
                <a:gd name="T10" fmla="*/ 2 w 17"/>
                <a:gd name="T11" fmla="*/ 6 h 9"/>
                <a:gd name="T12" fmla="*/ 13 w 17"/>
                <a:gd name="T13" fmla="*/ 9 h 9"/>
                <a:gd name="T14" fmla="*/ 17 w 17"/>
                <a:gd name="T15" fmla="*/ 7 h 9"/>
                <a:gd name="T16" fmla="*/ 16 w 17"/>
                <a:gd name="T17" fmla="*/ 5 h 9"/>
                <a:gd name="T18" fmla="*/ 15 w 17"/>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5" y="3"/>
                  </a:moveTo>
                  <a:cubicBezTo>
                    <a:pt x="4" y="1"/>
                    <a:pt x="4" y="1"/>
                    <a:pt x="4" y="1"/>
                  </a:cubicBezTo>
                  <a:cubicBezTo>
                    <a:pt x="4" y="0"/>
                    <a:pt x="3" y="0"/>
                    <a:pt x="3" y="0"/>
                  </a:cubicBezTo>
                  <a:cubicBezTo>
                    <a:pt x="2" y="0"/>
                    <a:pt x="1" y="1"/>
                    <a:pt x="0" y="2"/>
                  </a:cubicBezTo>
                  <a:cubicBezTo>
                    <a:pt x="0" y="3"/>
                    <a:pt x="0" y="4"/>
                    <a:pt x="1" y="4"/>
                  </a:cubicBezTo>
                  <a:cubicBezTo>
                    <a:pt x="1" y="5"/>
                    <a:pt x="2" y="6"/>
                    <a:pt x="2" y="6"/>
                  </a:cubicBezTo>
                  <a:cubicBezTo>
                    <a:pt x="13" y="9"/>
                    <a:pt x="13" y="9"/>
                    <a:pt x="13" y="9"/>
                  </a:cubicBezTo>
                  <a:cubicBezTo>
                    <a:pt x="15" y="9"/>
                    <a:pt x="16" y="8"/>
                    <a:pt x="17" y="7"/>
                  </a:cubicBezTo>
                  <a:cubicBezTo>
                    <a:pt x="17" y="6"/>
                    <a:pt x="17" y="5"/>
                    <a:pt x="16" y="5"/>
                  </a:cubicBezTo>
                  <a:cubicBezTo>
                    <a:pt x="16" y="4"/>
                    <a:pt x="15" y="4"/>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9" name="Freeform 96">
              <a:extLst>
                <a:ext uri="{FF2B5EF4-FFF2-40B4-BE49-F238E27FC236}">
                  <a16:creationId xmlns:a16="http://schemas.microsoft.com/office/drawing/2014/main" id="{7F8EC4CE-5D6F-E25D-5EF6-C07AD2BAC9A6}"/>
                </a:ext>
              </a:extLst>
            </p:cNvPr>
            <p:cNvSpPr>
              <a:spLocks/>
            </p:cNvSpPr>
            <p:nvPr/>
          </p:nvSpPr>
          <p:spPr bwMode="auto">
            <a:xfrm>
              <a:off x="6230938" y="3295650"/>
              <a:ext cx="41275" cy="47625"/>
            </a:xfrm>
            <a:custGeom>
              <a:avLst/>
              <a:gdLst>
                <a:gd name="T0" fmla="*/ 8 w 13"/>
                <a:gd name="T1" fmla="*/ 14 h 15"/>
                <a:gd name="T2" fmla="*/ 11 w 13"/>
                <a:gd name="T3" fmla="*/ 15 h 15"/>
                <a:gd name="T4" fmla="*/ 12 w 13"/>
                <a:gd name="T5" fmla="*/ 11 h 15"/>
                <a:gd name="T6" fmla="*/ 5 w 13"/>
                <a:gd name="T7" fmla="*/ 2 h 15"/>
                <a:gd name="T8" fmla="*/ 2 w 13"/>
                <a:gd name="T9" fmla="*/ 1 h 15"/>
                <a:gd name="T10" fmla="*/ 1 w 13"/>
                <a:gd name="T11" fmla="*/ 5 h 15"/>
                <a:gd name="T12" fmla="*/ 8 w 13"/>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8" y="14"/>
                  </a:moveTo>
                  <a:cubicBezTo>
                    <a:pt x="8" y="15"/>
                    <a:pt x="10" y="15"/>
                    <a:pt x="11" y="15"/>
                  </a:cubicBezTo>
                  <a:cubicBezTo>
                    <a:pt x="13" y="14"/>
                    <a:pt x="13" y="12"/>
                    <a:pt x="12" y="11"/>
                  </a:cubicBezTo>
                  <a:cubicBezTo>
                    <a:pt x="5" y="2"/>
                    <a:pt x="5" y="2"/>
                    <a:pt x="5" y="2"/>
                  </a:cubicBezTo>
                  <a:cubicBezTo>
                    <a:pt x="5" y="0"/>
                    <a:pt x="3" y="0"/>
                    <a:pt x="2" y="1"/>
                  </a:cubicBezTo>
                  <a:cubicBezTo>
                    <a:pt x="1" y="2"/>
                    <a:pt x="0" y="3"/>
                    <a:pt x="1" y="5"/>
                  </a:cubicBez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90" name="Freeform 97">
              <a:extLst>
                <a:ext uri="{FF2B5EF4-FFF2-40B4-BE49-F238E27FC236}">
                  <a16:creationId xmlns:a16="http://schemas.microsoft.com/office/drawing/2014/main" id="{CA05D036-A62E-2E34-B998-0E279BF8BDFC}"/>
                </a:ext>
              </a:extLst>
            </p:cNvPr>
            <p:cNvSpPr>
              <a:spLocks/>
            </p:cNvSpPr>
            <p:nvPr/>
          </p:nvSpPr>
          <p:spPr bwMode="auto">
            <a:xfrm>
              <a:off x="6145213" y="3406775"/>
              <a:ext cx="53975" cy="31750"/>
            </a:xfrm>
            <a:custGeom>
              <a:avLst/>
              <a:gdLst>
                <a:gd name="T0" fmla="*/ 15 w 17"/>
                <a:gd name="T1" fmla="*/ 4 h 10"/>
                <a:gd name="T2" fmla="*/ 4 w 17"/>
                <a:gd name="T3" fmla="*/ 0 h 10"/>
                <a:gd name="T4" fmla="*/ 3 w 17"/>
                <a:gd name="T5" fmla="*/ 0 h 10"/>
                <a:gd name="T6" fmla="*/ 1 w 17"/>
                <a:gd name="T7" fmla="*/ 2 h 10"/>
                <a:gd name="T8" fmla="*/ 3 w 17"/>
                <a:gd name="T9" fmla="*/ 5 h 10"/>
                <a:gd name="T10" fmla="*/ 13 w 17"/>
                <a:gd name="T11" fmla="*/ 9 h 10"/>
                <a:gd name="T12" fmla="*/ 17 w 17"/>
                <a:gd name="T13" fmla="*/ 7 h 10"/>
                <a:gd name="T14" fmla="*/ 15 w 17"/>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0">
                  <a:moveTo>
                    <a:pt x="15" y="4"/>
                  </a:moveTo>
                  <a:cubicBezTo>
                    <a:pt x="4" y="0"/>
                    <a:pt x="4" y="0"/>
                    <a:pt x="4" y="0"/>
                  </a:cubicBezTo>
                  <a:cubicBezTo>
                    <a:pt x="4" y="0"/>
                    <a:pt x="4" y="0"/>
                    <a:pt x="3" y="0"/>
                  </a:cubicBezTo>
                  <a:cubicBezTo>
                    <a:pt x="2" y="0"/>
                    <a:pt x="1" y="1"/>
                    <a:pt x="1" y="2"/>
                  </a:cubicBezTo>
                  <a:cubicBezTo>
                    <a:pt x="0" y="3"/>
                    <a:pt x="1" y="5"/>
                    <a:pt x="3" y="5"/>
                  </a:cubicBezTo>
                  <a:cubicBezTo>
                    <a:pt x="13" y="9"/>
                    <a:pt x="13" y="9"/>
                    <a:pt x="13" y="9"/>
                  </a:cubicBezTo>
                  <a:cubicBezTo>
                    <a:pt x="15" y="10"/>
                    <a:pt x="16" y="9"/>
                    <a:pt x="17" y="7"/>
                  </a:cubicBezTo>
                  <a:cubicBezTo>
                    <a:pt x="17" y="6"/>
                    <a:pt x="16" y="5"/>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91" name="Freeform 98">
              <a:extLst>
                <a:ext uri="{FF2B5EF4-FFF2-40B4-BE49-F238E27FC236}">
                  <a16:creationId xmlns:a16="http://schemas.microsoft.com/office/drawing/2014/main" id="{32D784DC-1B90-6FAD-E2CA-E6397A18336F}"/>
                </a:ext>
              </a:extLst>
            </p:cNvPr>
            <p:cNvSpPr>
              <a:spLocks/>
            </p:cNvSpPr>
            <p:nvPr/>
          </p:nvSpPr>
          <p:spPr bwMode="auto">
            <a:xfrm>
              <a:off x="6142038" y="3538538"/>
              <a:ext cx="50800" cy="25400"/>
            </a:xfrm>
            <a:custGeom>
              <a:avLst/>
              <a:gdLst>
                <a:gd name="T0" fmla="*/ 13 w 16"/>
                <a:gd name="T1" fmla="*/ 0 h 8"/>
                <a:gd name="T2" fmla="*/ 13 w 16"/>
                <a:gd name="T3" fmla="*/ 0 h 8"/>
                <a:gd name="T4" fmla="*/ 2 w 16"/>
                <a:gd name="T5" fmla="*/ 3 h 8"/>
                <a:gd name="T6" fmla="*/ 0 w 16"/>
                <a:gd name="T7" fmla="*/ 4 h 8"/>
                <a:gd name="T8" fmla="*/ 0 w 16"/>
                <a:gd name="T9" fmla="*/ 6 h 8"/>
                <a:gd name="T10" fmla="*/ 3 w 16"/>
                <a:gd name="T11" fmla="*/ 8 h 8"/>
                <a:gd name="T12" fmla="*/ 14 w 16"/>
                <a:gd name="T13" fmla="*/ 5 h 8"/>
                <a:gd name="T14" fmla="*/ 16 w 16"/>
                <a:gd name="T15" fmla="*/ 4 h 8"/>
                <a:gd name="T16" fmla="*/ 16 w 16"/>
                <a:gd name="T17" fmla="*/ 2 h 8"/>
                <a:gd name="T18" fmla="*/ 13 w 1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13" y="0"/>
                  </a:moveTo>
                  <a:cubicBezTo>
                    <a:pt x="13" y="0"/>
                    <a:pt x="13" y="0"/>
                    <a:pt x="13" y="0"/>
                  </a:cubicBezTo>
                  <a:cubicBezTo>
                    <a:pt x="2" y="3"/>
                    <a:pt x="2" y="3"/>
                    <a:pt x="2" y="3"/>
                  </a:cubicBezTo>
                  <a:cubicBezTo>
                    <a:pt x="1" y="3"/>
                    <a:pt x="0" y="3"/>
                    <a:pt x="0" y="4"/>
                  </a:cubicBezTo>
                  <a:cubicBezTo>
                    <a:pt x="0" y="5"/>
                    <a:pt x="0" y="5"/>
                    <a:pt x="0" y="6"/>
                  </a:cubicBezTo>
                  <a:cubicBezTo>
                    <a:pt x="0" y="7"/>
                    <a:pt x="2" y="8"/>
                    <a:pt x="3" y="8"/>
                  </a:cubicBezTo>
                  <a:cubicBezTo>
                    <a:pt x="14" y="5"/>
                    <a:pt x="14" y="5"/>
                    <a:pt x="14" y="5"/>
                  </a:cubicBezTo>
                  <a:cubicBezTo>
                    <a:pt x="15" y="5"/>
                    <a:pt x="15" y="4"/>
                    <a:pt x="16" y="4"/>
                  </a:cubicBezTo>
                  <a:cubicBezTo>
                    <a:pt x="16" y="3"/>
                    <a:pt x="16" y="2"/>
                    <a:pt x="16" y="2"/>
                  </a:cubicBezTo>
                  <a:cubicBezTo>
                    <a:pt x="16" y="1"/>
                    <a:pt x="14"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92" name="Group 91">
            <a:extLst>
              <a:ext uri="{FF2B5EF4-FFF2-40B4-BE49-F238E27FC236}">
                <a16:creationId xmlns:a16="http://schemas.microsoft.com/office/drawing/2014/main" id="{5D073FF2-69FD-101A-5EFF-4287CDD547F2}"/>
              </a:ext>
              <a:ext uri="{C183D7F6-B498-43B3-948B-1728B52AA6E4}">
                <adec:decorative xmlns:adec="http://schemas.microsoft.com/office/drawing/2017/decorative" val="1"/>
              </a:ext>
            </a:extLst>
          </p:cNvPr>
          <p:cNvGrpSpPr>
            <a:grpSpLocks noChangeAspect="1"/>
          </p:cNvGrpSpPr>
          <p:nvPr/>
        </p:nvGrpSpPr>
        <p:grpSpPr>
          <a:xfrm>
            <a:off x="3346498" y="1670798"/>
            <a:ext cx="323283" cy="323283"/>
            <a:chOff x="2874963" y="4389438"/>
            <a:chExt cx="539750" cy="539750"/>
          </a:xfrm>
          <a:solidFill>
            <a:srgbClr val="7F0D82"/>
          </a:solidFill>
        </p:grpSpPr>
        <p:sp>
          <p:nvSpPr>
            <p:cNvPr id="93" name="Freeform 115">
              <a:extLst>
                <a:ext uri="{FF2B5EF4-FFF2-40B4-BE49-F238E27FC236}">
                  <a16:creationId xmlns:a16="http://schemas.microsoft.com/office/drawing/2014/main" id="{84DBEE44-BD6A-A175-F28D-C39FA85D947E}"/>
                </a:ext>
              </a:extLst>
            </p:cNvPr>
            <p:cNvSpPr>
              <a:spLocks/>
            </p:cNvSpPr>
            <p:nvPr/>
          </p:nvSpPr>
          <p:spPr bwMode="auto">
            <a:xfrm>
              <a:off x="2874963" y="4389438"/>
              <a:ext cx="539750" cy="539750"/>
            </a:xfrm>
            <a:custGeom>
              <a:avLst/>
              <a:gdLst>
                <a:gd name="T0" fmla="*/ 166 w 169"/>
                <a:gd name="T1" fmla="*/ 58 h 169"/>
                <a:gd name="T2" fmla="*/ 162 w 169"/>
                <a:gd name="T3" fmla="*/ 61 h 169"/>
                <a:gd name="T4" fmla="*/ 162 w 169"/>
                <a:gd name="T5" fmla="*/ 146 h 169"/>
                <a:gd name="T6" fmla="*/ 147 w 169"/>
                <a:gd name="T7" fmla="*/ 162 h 169"/>
                <a:gd name="T8" fmla="*/ 23 w 169"/>
                <a:gd name="T9" fmla="*/ 162 h 169"/>
                <a:gd name="T10" fmla="*/ 7 w 169"/>
                <a:gd name="T11" fmla="*/ 146 h 169"/>
                <a:gd name="T12" fmla="*/ 7 w 169"/>
                <a:gd name="T13" fmla="*/ 23 h 169"/>
                <a:gd name="T14" fmla="*/ 23 w 169"/>
                <a:gd name="T15" fmla="*/ 7 h 169"/>
                <a:gd name="T16" fmla="*/ 108 w 169"/>
                <a:gd name="T17" fmla="*/ 7 h 169"/>
                <a:gd name="T18" fmla="*/ 111 w 169"/>
                <a:gd name="T19" fmla="*/ 3 h 169"/>
                <a:gd name="T20" fmla="*/ 108 w 169"/>
                <a:gd name="T21" fmla="*/ 0 h 169"/>
                <a:gd name="T22" fmla="*/ 23 w 169"/>
                <a:gd name="T23" fmla="*/ 0 h 169"/>
                <a:gd name="T24" fmla="*/ 0 w 169"/>
                <a:gd name="T25" fmla="*/ 23 h 169"/>
                <a:gd name="T26" fmla="*/ 0 w 169"/>
                <a:gd name="T27" fmla="*/ 146 h 169"/>
                <a:gd name="T28" fmla="*/ 23 w 169"/>
                <a:gd name="T29" fmla="*/ 169 h 169"/>
                <a:gd name="T30" fmla="*/ 147 w 169"/>
                <a:gd name="T31" fmla="*/ 169 h 169"/>
                <a:gd name="T32" fmla="*/ 169 w 169"/>
                <a:gd name="T33" fmla="*/ 146 h 169"/>
                <a:gd name="T34" fmla="*/ 169 w 169"/>
                <a:gd name="T35" fmla="*/ 61 h 169"/>
                <a:gd name="T36" fmla="*/ 166 w 169"/>
                <a:gd name="T37" fmla="*/ 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69">
                  <a:moveTo>
                    <a:pt x="166" y="58"/>
                  </a:moveTo>
                  <a:cubicBezTo>
                    <a:pt x="164" y="58"/>
                    <a:pt x="162" y="59"/>
                    <a:pt x="162" y="61"/>
                  </a:cubicBezTo>
                  <a:cubicBezTo>
                    <a:pt x="162" y="146"/>
                    <a:pt x="162" y="146"/>
                    <a:pt x="162" y="146"/>
                  </a:cubicBezTo>
                  <a:cubicBezTo>
                    <a:pt x="162" y="155"/>
                    <a:pt x="155" y="162"/>
                    <a:pt x="147" y="162"/>
                  </a:cubicBezTo>
                  <a:cubicBezTo>
                    <a:pt x="23" y="162"/>
                    <a:pt x="23" y="162"/>
                    <a:pt x="23" y="162"/>
                  </a:cubicBezTo>
                  <a:cubicBezTo>
                    <a:pt x="14" y="162"/>
                    <a:pt x="7" y="155"/>
                    <a:pt x="7" y="146"/>
                  </a:cubicBezTo>
                  <a:cubicBezTo>
                    <a:pt x="7" y="23"/>
                    <a:pt x="7" y="23"/>
                    <a:pt x="7" y="23"/>
                  </a:cubicBezTo>
                  <a:cubicBezTo>
                    <a:pt x="7" y="14"/>
                    <a:pt x="14" y="7"/>
                    <a:pt x="23" y="7"/>
                  </a:cubicBezTo>
                  <a:cubicBezTo>
                    <a:pt x="108" y="7"/>
                    <a:pt x="108" y="7"/>
                    <a:pt x="108" y="7"/>
                  </a:cubicBezTo>
                  <a:cubicBezTo>
                    <a:pt x="110" y="7"/>
                    <a:pt x="111" y="5"/>
                    <a:pt x="111" y="3"/>
                  </a:cubicBezTo>
                  <a:cubicBezTo>
                    <a:pt x="111" y="1"/>
                    <a:pt x="110" y="0"/>
                    <a:pt x="108" y="0"/>
                  </a:cubicBezTo>
                  <a:cubicBezTo>
                    <a:pt x="23" y="0"/>
                    <a:pt x="23" y="0"/>
                    <a:pt x="23" y="0"/>
                  </a:cubicBezTo>
                  <a:cubicBezTo>
                    <a:pt x="10" y="0"/>
                    <a:pt x="0" y="10"/>
                    <a:pt x="0" y="23"/>
                  </a:cubicBezTo>
                  <a:cubicBezTo>
                    <a:pt x="0" y="146"/>
                    <a:pt x="0" y="146"/>
                    <a:pt x="0" y="146"/>
                  </a:cubicBezTo>
                  <a:cubicBezTo>
                    <a:pt x="0" y="159"/>
                    <a:pt x="10" y="169"/>
                    <a:pt x="23" y="169"/>
                  </a:cubicBezTo>
                  <a:cubicBezTo>
                    <a:pt x="147" y="169"/>
                    <a:pt x="147" y="169"/>
                    <a:pt x="147" y="169"/>
                  </a:cubicBezTo>
                  <a:cubicBezTo>
                    <a:pt x="159" y="169"/>
                    <a:pt x="169" y="159"/>
                    <a:pt x="169" y="146"/>
                  </a:cubicBezTo>
                  <a:cubicBezTo>
                    <a:pt x="169" y="61"/>
                    <a:pt x="169" y="61"/>
                    <a:pt x="169" y="61"/>
                  </a:cubicBezTo>
                  <a:cubicBezTo>
                    <a:pt x="169" y="59"/>
                    <a:pt x="168" y="58"/>
                    <a:pt x="166"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94" name="Freeform 116">
              <a:extLst>
                <a:ext uri="{FF2B5EF4-FFF2-40B4-BE49-F238E27FC236}">
                  <a16:creationId xmlns:a16="http://schemas.microsoft.com/office/drawing/2014/main" id="{EFA59A40-3D93-4BC0-42A1-A5B5404BF7DE}"/>
                </a:ext>
              </a:extLst>
            </p:cNvPr>
            <p:cNvSpPr>
              <a:spLocks noEditPoints="1"/>
            </p:cNvSpPr>
            <p:nvPr/>
          </p:nvSpPr>
          <p:spPr bwMode="auto">
            <a:xfrm>
              <a:off x="3011488" y="4389438"/>
              <a:ext cx="403225" cy="406400"/>
            </a:xfrm>
            <a:custGeom>
              <a:avLst/>
              <a:gdLst>
                <a:gd name="T0" fmla="*/ 32 w 126"/>
                <a:gd name="T1" fmla="*/ 121 h 127"/>
                <a:gd name="T2" fmla="*/ 121 w 126"/>
                <a:gd name="T3" fmla="*/ 32 h 127"/>
                <a:gd name="T4" fmla="*/ 126 w 126"/>
                <a:gd name="T5" fmla="*/ 19 h 127"/>
                <a:gd name="T6" fmla="*/ 107 w 126"/>
                <a:gd name="T7" fmla="*/ 0 h 127"/>
                <a:gd name="T8" fmla="*/ 94 w 126"/>
                <a:gd name="T9" fmla="*/ 5 h 127"/>
                <a:gd name="T10" fmla="*/ 5 w 126"/>
                <a:gd name="T11" fmla="*/ 94 h 127"/>
                <a:gd name="T12" fmla="*/ 0 w 126"/>
                <a:gd name="T13" fmla="*/ 127 h 127"/>
                <a:gd name="T14" fmla="*/ 32 w 126"/>
                <a:gd name="T15" fmla="*/ 121 h 127"/>
                <a:gd name="T16" fmla="*/ 99 w 126"/>
                <a:gd name="T17" fmla="*/ 10 h 127"/>
                <a:gd name="T18" fmla="*/ 107 w 126"/>
                <a:gd name="T19" fmla="*/ 7 h 127"/>
                <a:gd name="T20" fmla="*/ 119 w 126"/>
                <a:gd name="T21" fmla="*/ 19 h 127"/>
                <a:gd name="T22" fmla="*/ 116 w 126"/>
                <a:gd name="T23" fmla="*/ 27 h 127"/>
                <a:gd name="T24" fmla="*/ 111 w 126"/>
                <a:gd name="T25" fmla="*/ 33 h 127"/>
                <a:gd name="T26" fmla="*/ 110 w 126"/>
                <a:gd name="T27" fmla="*/ 32 h 127"/>
                <a:gd name="T28" fmla="*/ 94 w 126"/>
                <a:gd name="T29" fmla="*/ 16 h 127"/>
                <a:gd name="T30" fmla="*/ 99 w 126"/>
                <a:gd name="T31" fmla="*/ 10 h 127"/>
                <a:gd name="T32" fmla="*/ 17 w 126"/>
                <a:gd name="T33" fmla="*/ 92 h 127"/>
                <a:gd name="T34" fmla="*/ 89 w 126"/>
                <a:gd name="T35" fmla="*/ 20 h 127"/>
                <a:gd name="T36" fmla="*/ 89 w 126"/>
                <a:gd name="T37" fmla="*/ 21 h 127"/>
                <a:gd name="T38" fmla="*/ 106 w 126"/>
                <a:gd name="T39" fmla="*/ 37 h 127"/>
                <a:gd name="T40" fmla="*/ 105 w 126"/>
                <a:gd name="T41" fmla="*/ 38 h 127"/>
                <a:gd name="T42" fmla="*/ 34 w 126"/>
                <a:gd name="T43" fmla="*/ 110 h 127"/>
                <a:gd name="T44" fmla="*/ 34 w 126"/>
                <a:gd name="T45" fmla="*/ 93 h 127"/>
                <a:gd name="T46" fmla="*/ 17 w 126"/>
                <a:gd name="T47" fmla="*/ 93 h 127"/>
                <a:gd name="T48" fmla="*/ 17 w 126"/>
                <a:gd name="T49" fmla="*/ 92 h 127"/>
                <a:gd name="T50" fmla="*/ 11 w 126"/>
                <a:gd name="T51" fmla="*/ 100 h 127"/>
                <a:gd name="T52" fmla="*/ 27 w 126"/>
                <a:gd name="T53" fmla="*/ 100 h 127"/>
                <a:gd name="T54" fmla="*/ 27 w 126"/>
                <a:gd name="T55" fmla="*/ 115 h 127"/>
                <a:gd name="T56" fmla="*/ 26 w 126"/>
                <a:gd name="T57" fmla="*/ 115 h 127"/>
                <a:gd name="T58" fmla="*/ 8 w 126"/>
                <a:gd name="T59" fmla="*/ 118 h 127"/>
                <a:gd name="T60" fmla="*/ 11 w 126"/>
                <a:gd name="T61" fmla="*/ 10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27">
                  <a:moveTo>
                    <a:pt x="32" y="121"/>
                  </a:moveTo>
                  <a:cubicBezTo>
                    <a:pt x="121" y="32"/>
                    <a:pt x="121" y="32"/>
                    <a:pt x="121" y="32"/>
                  </a:cubicBezTo>
                  <a:cubicBezTo>
                    <a:pt x="124" y="29"/>
                    <a:pt x="126" y="24"/>
                    <a:pt x="126" y="19"/>
                  </a:cubicBezTo>
                  <a:cubicBezTo>
                    <a:pt x="126" y="8"/>
                    <a:pt x="118" y="0"/>
                    <a:pt x="107" y="0"/>
                  </a:cubicBezTo>
                  <a:cubicBezTo>
                    <a:pt x="102" y="0"/>
                    <a:pt x="98" y="2"/>
                    <a:pt x="94" y="5"/>
                  </a:cubicBezTo>
                  <a:cubicBezTo>
                    <a:pt x="5" y="94"/>
                    <a:pt x="5" y="94"/>
                    <a:pt x="5" y="94"/>
                  </a:cubicBezTo>
                  <a:cubicBezTo>
                    <a:pt x="0" y="127"/>
                    <a:pt x="0" y="127"/>
                    <a:pt x="0" y="127"/>
                  </a:cubicBezTo>
                  <a:lnTo>
                    <a:pt x="32" y="121"/>
                  </a:lnTo>
                  <a:close/>
                  <a:moveTo>
                    <a:pt x="99" y="10"/>
                  </a:moveTo>
                  <a:cubicBezTo>
                    <a:pt x="101" y="8"/>
                    <a:pt x="104" y="7"/>
                    <a:pt x="107" y="7"/>
                  </a:cubicBezTo>
                  <a:cubicBezTo>
                    <a:pt x="114" y="7"/>
                    <a:pt x="119" y="12"/>
                    <a:pt x="119" y="19"/>
                  </a:cubicBezTo>
                  <a:cubicBezTo>
                    <a:pt x="119" y="22"/>
                    <a:pt x="118" y="25"/>
                    <a:pt x="116" y="27"/>
                  </a:cubicBezTo>
                  <a:cubicBezTo>
                    <a:pt x="111" y="33"/>
                    <a:pt x="111" y="33"/>
                    <a:pt x="111" y="33"/>
                  </a:cubicBezTo>
                  <a:cubicBezTo>
                    <a:pt x="110" y="32"/>
                    <a:pt x="110" y="32"/>
                    <a:pt x="110" y="32"/>
                  </a:cubicBezTo>
                  <a:cubicBezTo>
                    <a:pt x="94" y="16"/>
                    <a:pt x="94" y="16"/>
                    <a:pt x="94" y="16"/>
                  </a:cubicBezTo>
                  <a:lnTo>
                    <a:pt x="99" y="10"/>
                  </a:lnTo>
                  <a:close/>
                  <a:moveTo>
                    <a:pt x="17" y="92"/>
                  </a:moveTo>
                  <a:cubicBezTo>
                    <a:pt x="89" y="20"/>
                    <a:pt x="89" y="20"/>
                    <a:pt x="89" y="20"/>
                  </a:cubicBezTo>
                  <a:cubicBezTo>
                    <a:pt x="89" y="21"/>
                    <a:pt x="89" y="21"/>
                    <a:pt x="89" y="21"/>
                  </a:cubicBezTo>
                  <a:cubicBezTo>
                    <a:pt x="106" y="37"/>
                    <a:pt x="106" y="37"/>
                    <a:pt x="106" y="37"/>
                  </a:cubicBezTo>
                  <a:cubicBezTo>
                    <a:pt x="105" y="38"/>
                    <a:pt x="105" y="38"/>
                    <a:pt x="105" y="38"/>
                  </a:cubicBezTo>
                  <a:cubicBezTo>
                    <a:pt x="34" y="110"/>
                    <a:pt x="34" y="110"/>
                    <a:pt x="34" y="110"/>
                  </a:cubicBezTo>
                  <a:cubicBezTo>
                    <a:pt x="34" y="93"/>
                    <a:pt x="34" y="93"/>
                    <a:pt x="34" y="93"/>
                  </a:cubicBezTo>
                  <a:cubicBezTo>
                    <a:pt x="17" y="93"/>
                    <a:pt x="17" y="93"/>
                    <a:pt x="17" y="93"/>
                  </a:cubicBezTo>
                  <a:lnTo>
                    <a:pt x="17" y="92"/>
                  </a:lnTo>
                  <a:close/>
                  <a:moveTo>
                    <a:pt x="11" y="100"/>
                  </a:moveTo>
                  <a:cubicBezTo>
                    <a:pt x="27" y="100"/>
                    <a:pt x="27" y="100"/>
                    <a:pt x="27" y="100"/>
                  </a:cubicBezTo>
                  <a:cubicBezTo>
                    <a:pt x="27" y="115"/>
                    <a:pt x="27" y="115"/>
                    <a:pt x="27" y="115"/>
                  </a:cubicBezTo>
                  <a:cubicBezTo>
                    <a:pt x="26" y="115"/>
                    <a:pt x="26" y="115"/>
                    <a:pt x="26" y="115"/>
                  </a:cubicBezTo>
                  <a:cubicBezTo>
                    <a:pt x="8" y="118"/>
                    <a:pt x="8" y="118"/>
                    <a:pt x="8" y="118"/>
                  </a:cubicBezTo>
                  <a:lnTo>
                    <a:pt x="1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97" name="Group 96">
            <a:extLst>
              <a:ext uri="{FF2B5EF4-FFF2-40B4-BE49-F238E27FC236}">
                <a16:creationId xmlns:a16="http://schemas.microsoft.com/office/drawing/2014/main" id="{95ACD5D3-25FF-FDCA-BC81-F89FB77A28F6}"/>
              </a:ext>
              <a:ext uri="{C183D7F6-B498-43B3-948B-1728B52AA6E4}">
                <adec:decorative xmlns:adec="http://schemas.microsoft.com/office/drawing/2017/decorative" val="1"/>
              </a:ext>
            </a:extLst>
          </p:cNvPr>
          <p:cNvGrpSpPr/>
          <p:nvPr/>
        </p:nvGrpSpPr>
        <p:grpSpPr>
          <a:xfrm>
            <a:off x="5013508" y="3458160"/>
            <a:ext cx="479761" cy="460447"/>
            <a:chOff x="4588751" y="3189702"/>
            <a:chExt cx="444500" cy="426606"/>
          </a:xfrm>
        </p:grpSpPr>
        <p:sp>
          <p:nvSpPr>
            <p:cNvPr id="99" name="Rectangle: Diagonal Corners Rounded 98">
              <a:extLst>
                <a:ext uri="{FF2B5EF4-FFF2-40B4-BE49-F238E27FC236}">
                  <a16:creationId xmlns:a16="http://schemas.microsoft.com/office/drawing/2014/main" id="{56E3A448-1586-2095-D769-6C2264731747}"/>
                </a:ext>
              </a:extLst>
            </p:cNvPr>
            <p:cNvSpPr/>
            <p:nvPr/>
          </p:nvSpPr>
          <p:spPr>
            <a:xfrm>
              <a:off x="4588751" y="3189702"/>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solidFill>
                  <a:srgbClr val="7F0D82"/>
                </a:solidFill>
                <a:latin typeface="Arial" panose="020B0604020202020204" pitchFamily="34" charset="0"/>
                <a:cs typeface="Arial" panose="020B0604020202020204" pitchFamily="34" charset="0"/>
              </a:endParaRPr>
            </a:p>
          </p:txBody>
        </p:sp>
        <p:grpSp>
          <p:nvGrpSpPr>
            <p:cNvPr id="100" name="Group 99">
              <a:extLst>
                <a:ext uri="{FF2B5EF4-FFF2-40B4-BE49-F238E27FC236}">
                  <a16:creationId xmlns:a16="http://schemas.microsoft.com/office/drawing/2014/main" id="{6AB6704B-3448-865F-E75F-C38B493B5921}"/>
                </a:ext>
              </a:extLst>
            </p:cNvPr>
            <p:cNvGrpSpPr>
              <a:grpSpLocks noChangeAspect="1"/>
            </p:cNvGrpSpPr>
            <p:nvPr/>
          </p:nvGrpSpPr>
          <p:grpSpPr>
            <a:xfrm>
              <a:off x="4664448" y="3256452"/>
              <a:ext cx="293107" cy="293107"/>
              <a:chOff x="6161088" y="3078163"/>
              <a:chExt cx="536575" cy="536575"/>
            </a:xfrm>
            <a:solidFill>
              <a:schemeClr val="bg1"/>
            </a:solidFill>
          </p:grpSpPr>
          <p:sp>
            <p:nvSpPr>
              <p:cNvPr id="101" name="Freeform 13">
                <a:extLst>
                  <a:ext uri="{FF2B5EF4-FFF2-40B4-BE49-F238E27FC236}">
                    <a16:creationId xmlns:a16="http://schemas.microsoft.com/office/drawing/2014/main" id="{E706DC8E-309E-8BE0-5D1E-ED9B5E5AF9AB}"/>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sp>
            <p:nvSpPr>
              <p:cNvPr id="102" name="Freeform 14">
                <a:extLst>
                  <a:ext uri="{FF2B5EF4-FFF2-40B4-BE49-F238E27FC236}">
                    <a16:creationId xmlns:a16="http://schemas.microsoft.com/office/drawing/2014/main" id="{28FCB099-B95C-C38A-83B4-F1AFFB84EB7B}"/>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grpSp>
      </p:grpSp>
      <p:grpSp>
        <p:nvGrpSpPr>
          <p:cNvPr id="104" name="Group 103">
            <a:extLst>
              <a:ext uri="{FF2B5EF4-FFF2-40B4-BE49-F238E27FC236}">
                <a16:creationId xmlns:a16="http://schemas.microsoft.com/office/drawing/2014/main" id="{275F667F-EFA3-A939-06EE-B3AF20C7F719}"/>
              </a:ext>
              <a:ext uri="{C183D7F6-B498-43B3-948B-1728B52AA6E4}">
                <adec:decorative xmlns:adec="http://schemas.microsoft.com/office/drawing/2017/decorative" val="1"/>
              </a:ext>
            </a:extLst>
          </p:cNvPr>
          <p:cNvGrpSpPr/>
          <p:nvPr/>
        </p:nvGrpSpPr>
        <p:grpSpPr>
          <a:xfrm>
            <a:off x="5013508" y="7270384"/>
            <a:ext cx="479761" cy="460448"/>
            <a:chOff x="4599631" y="6238645"/>
            <a:chExt cx="444500" cy="426606"/>
          </a:xfrm>
        </p:grpSpPr>
        <p:sp>
          <p:nvSpPr>
            <p:cNvPr id="106" name="Rectangle: Diagonal Corners Rounded 105">
              <a:extLst>
                <a:ext uri="{FF2B5EF4-FFF2-40B4-BE49-F238E27FC236}">
                  <a16:creationId xmlns:a16="http://schemas.microsoft.com/office/drawing/2014/main" id="{0B3BD6BC-497D-40AF-30D0-95B7EC3F01C0}"/>
                </a:ext>
              </a:extLst>
            </p:cNvPr>
            <p:cNvSpPr/>
            <p:nvPr/>
          </p:nvSpPr>
          <p:spPr>
            <a:xfrm>
              <a:off x="4599631" y="6238645"/>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solidFill>
                  <a:srgbClr val="7F0D82"/>
                </a:solidFill>
                <a:latin typeface="Arial" panose="020B0604020202020204" pitchFamily="34" charset="0"/>
                <a:cs typeface="Arial" panose="020B0604020202020204" pitchFamily="34" charset="0"/>
              </a:endParaRPr>
            </a:p>
          </p:txBody>
        </p:sp>
        <p:grpSp>
          <p:nvGrpSpPr>
            <p:cNvPr id="107" name="Group 106">
              <a:extLst>
                <a:ext uri="{FF2B5EF4-FFF2-40B4-BE49-F238E27FC236}">
                  <a16:creationId xmlns:a16="http://schemas.microsoft.com/office/drawing/2014/main" id="{2533DFBD-7CF6-9B4D-39AE-1D3DA81E7707}"/>
                </a:ext>
              </a:extLst>
            </p:cNvPr>
            <p:cNvGrpSpPr>
              <a:grpSpLocks noChangeAspect="1"/>
            </p:cNvGrpSpPr>
            <p:nvPr/>
          </p:nvGrpSpPr>
          <p:grpSpPr>
            <a:xfrm>
              <a:off x="4675328" y="6305395"/>
              <a:ext cx="293107" cy="293107"/>
              <a:chOff x="5094288" y="3074988"/>
              <a:chExt cx="536575" cy="536575"/>
            </a:xfrm>
            <a:solidFill>
              <a:schemeClr val="bg1"/>
            </a:solidFill>
          </p:grpSpPr>
          <p:sp>
            <p:nvSpPr>
              <p:cNvPr id="108" name="Freeform 15">
                <a:extLst>
                  <a:ext uri="{FF2B5EF4-FFF2-40B4-BE49-F238E27FC236}">
                    <a16:creationId xmlns:a16="http://schemas.microsoft.com/office/drawing/2014/main" id="{537ACAA3-7798-D6ED-301F-5BF1C017AACB}"/>
                  </a:ext>
                </a:extLst>
              </p:cNvPr>
              <p:cNvSpPr>
                <a:spLocks noEditPoints="1"/>
              </p:cNvSpPr>
              <p:nvPr/>
            </p:nvSpPr>
            <p:spPr bwMode="auto">
              <a:xfrm>
                <a:off x="5094288" y="3074988"/>
                <a:ext cx="536575" cy="5365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63 h 170"/>
                  <a:gd name="T12" fmla="*/ 7 w 170"/>
                  <a:gd name="T13" fmla="*/ 85 h 170"/>
                  <a:gd name="T14" fmla="*/ 85 w 170"/>
                  <a:gd name="T15" fmla="*/ 7 h 170"/>
                  <a:gd name="T16" fmla="*/ 163 w 170"/>
                  <a:gd name="T17" fmla="*/ 85 h 170"/>
                  <a:gd name="T18" fmla="*/ 85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5" y="163"/>
                    </a:moveTo>
                    <a:cubicBezTo>
                      <a:pt x="42" y="163"/>
                      <a:pt x="7" y="128"/>
                      <a:pt x="7" y="85"/>
                    </a:cubicBezTo>
                    <a:cubicBezTo>
                      <a:pt x="7" y="42"/>
                      <a:pt x="42" y="7"/>
                      <a:pt x="85" y="7"/>
                    </a:cubicBezTo>
                    <a:cubicBezTo>
                      <a:pt x="128" y="7"/>
                      <a:pt x="163" y="42"/>
                      <a:pt x="163" y="85"/>
                    </a:cubicBezTo>
                    <a:cubicBezTo>
                      <a:pt x="163" y="128"/>
                      <a:pt x="128" y="163"/>
                      <a:pt x="85"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sp>
            <p:nvSpPr>
              <p:cNvPr id="109" name="Freeform 16">
                <a:extLst>
                  <a:ext uri="{FF2B5EF4-FFF2-40B4-BE49-F238E27FC236}">
                    <a16:creationId xmlns:a16="http://schemas.microsoft.com/office/drawing/2014/main" id="{62BA6A2B-E84F-DE2E-0C50-D607B1C02E0F}"/>
                  </a:ext>
                </a:extLst>
              </p:cNvPr>
              <p:cNvSpPr>
                <a:spLocks/>
              </p:cNvSpPr>
              <p:nvPr/>
            </p:nvSpPr>
            <p:spPr bwMode="auto">
              <a:xfrm>
                <a:off x="5257801" y="3238501"/>
                <a:ext cx="209550" cy="209550"/>
              </a:xfrm>
              <a:custGeom>
                <a:avLst/>
                <a:gdLst>
                  <a:gd name="T0" fmla="*/ 65 w 66"/>
                  <a:gd name="T1" fmla="*/ 2 h 66"/>
                  <a:gd name="T2" fmla="*/ 59 w 66"/>
                  <a:gd name="T3" fmla="*/ 2 h 66"/>
                  <a:gd name="T4" fmla="*/ 33 w 66"/>
                  <a:gd name="T5" fmla="*/ 28 h 66"/>
                  <a:gd name="T6" fmla="*/ 7 w 66"/>
                  <a:gd name="T7" fmla="*/ 2 h 66"/>
                  <a:gd name="T8" fmla="*/ 1 w 66"/>
                  <a:gd name="T9" fmla="*/ 2 h 66"/>
                  <a:gd name="T10" fmla="*/ 1 w 66"/>
                  <a:gd name="T11" fmla="*/ 7 h 66"/>
                  <a:gd name="T12" fmla="*/ 28 w 66"/>
                  <a:gd name="T13" fmla="*/ 33 h 66"/>
                  <a:gd name="T14" fmla="*/ 1 w 66"/>
                  <a:gd name="T15" fmla="*/ 60 h 66"/>
                  <a:gd name="T16" fmla="*/ 1 w 66"/>
                  <a:gd name="T17" fmla="*/ 65 h 66"/>
                  <a:gd name="T18" fmla="*/ 4 w 66"/>
                  <a:gd name="T19" fmla="*/ 66 h 66"/>
                  <a:gd name="T20" fmla="*/ 7 w 66"/>
                  <a:gd name="T21" fmla="*/ 65 h 66"/>
                  <a:gd name="T22" fmla="*/ 33 w 66"/>
                  <a:gd name="T23" fmla="*/ 38 h 66"/>
                  <a:gd name="T24" fmla="*/ 59 w 66"/>
                  <a:gd name="T25" fmla="*/ 65 h 66"/>
                  <a:gd name="T26" fmla="*/ 62 w 66"/>
                  <a:gd name="T27" fmla="*/ 66 h 66"/>
                  <a:gd name="T28" fmla="*/ 65 w 66"/>
                  <a:gd name="T29" fmla="*/ 65 h 66"/>
                  <a:gd name="T30" fmla="*/ 65 w 66"/>
                  <a:gd name="T31" fmla="*/ 60 h 66"/>
                  <a:gd name="T32" fmla="*/ 38 w 66"/>
                  <a:gd name="T33" fmla="*/ 33 h 66"/>
                  <a:gd name="T34" fmla="*/ 65 w 66"/>
                  <a:gd name="T35" fmla="*/ 7 h 66"/>
                  <a:gd name="T36" fmla="*/ 65 w 66"/>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65" y="2"/>
                    </a:moveTo>
                    <a:cubicBezTo>
                      <a:pt x="63" y="0"/>
                      <a:pt x="61" y="0"/>
                      <a:pt x="59" y="2"/>
                    </a:cubicBezTo>
                    <a:cubicBezTo>
                      <a:pt x="33" y="28"/>
                      <a:pt x="33" y="28"/>
                      <a:pt x="33" y="28"/>
                    </a:cubicBezTo>
                    <a:cubicBezTo>
                      <a:pt x="7" y="2"/>
                      <a:pt x="7" y="2"/>
                      <a:pt x="7" y="2"/>
                    </a:cubicBezTo>
                    <a:cubicBezTo>
                      <a:pt x="5" y="0"/>
                      <a:pt x="3" y="0"/>
                      <a:pt x="1" y="2"/>
                    </a:cubicBezTo>
                    <a:cubicBezTo>
                      <a:pt x="0" y="3"/>
                      <a:pt x="0" y="5"/>
                      <a:pt x="1" y="7"/>
                    </a:cubicBezTo>
                    <a:cubicBezTo>
                      <a:pt x="28" y="33"/>
                      <a:pt x="28" y="33"/>
                      <a:pt x="28" y="33"/>
                    </a:cubicBezTo>
                    <a:cubicBezTo>
                      <a:pt x="1" y="60"/>
                      <a:pt x="1" y="60"/>
                      <a:pt x="1" y="60"/>
                    </a:cubicBezTo>
                    <a:cubicBezTo>
                      <a:pt x="0" y="61"/>
                      <a:pt x="0" y="63"/>
                      <a:pt x="1" y="65"/>
                    </a:cubicBezTo>
                    <a:cubicBezTo>
                      <a:pt x="2" y="65"/>
                      <a:pt x="3" y="66"/>
                      <a:pt x="4" y="66"/>
                    </a:cubicBezTo>
                    <a:cubicBezTo>
                      <a:pt x="5" y="66"/>
                      <a:pt x="6" y="65"/>
                      <a:pt x="7" y="65"/>
                    </a:cubicBezTo>
                    <a:cubicBezTo>
                      <a:pt x="33" y="38"/>
                      <a:pt x="33" y="38"/>
                      <a:pt x="33" y="38"/>
                    </a:cubicBezTo>
                    <a:cubicBezTo>
                      <a:pt x="59" y="65"/>
                      <a:pt x="59" y="65"/>
                      <a:pt x="59" y="65"/>
                    </a:cubicBezTo>
                    <a:cubicBezTo>
                      <a:pt x="60" y="65"/>
                      <a:pt x="61" y="66"/>
                      <a:pt x="62" y="66"/>
                    </a:cubicBezTo>
                    <a:cubicBezTo>
                      <a:pt x="63" y="66"/>
                      <a:pt x="64" y="65"/>
                      <a:pt x="65" y="65"/>
                    </a:cubicBezTo>
                    <a:cubicBezTo>
                      <a:pt x="66" y="63"/>
                      <a:pt x="66" y="61"/>
                      <a:pt x="65" y="60"/>
                    </a:cubicBezTo>
                    <a:cubicBezTo>
                      <a:pt x="38" y="33"/>
                      <a:pt x="38" y="33"/>
                      <a:pt x="38" y="33"/>
                    </a:cubicBezTo>
                    <a:cubicBezTo>
                      <a:pt x="65" y="7"/>
                      <a:pt x="65" y="7"/>
                      <a:pt x="65" y="7"/>
                    </a:cubicBezTo>
                    <a:cubicBezTo>
                      <a:pt x="66" y="5"/>
                      <a:pt x="66" y="3"/>
                      <a:pt x="6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grpSp>
      </p:grpSp>
      <p:sp>
        <p:nvSpPr>
          <p:cNvPr id="2" name="TextBox 1">
            <a:extLst>
              <a:ext uri="{FF2B5EF4-FFF2-40B4-BE49-F238E27FC236}">
                <a16:creationId xmlns:a16="http://schemas.microsoft.com/office/drawing/2014/main" id="{0B960FF4-5C63-7C1D-F0E8-0622EEBD2153}"/>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37</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89627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870596855"/>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47" name="Rectangle 46">
            <a:extLst>
              <a:ext uri="{FF2B5EF4-FFF2-40B4-BE49-F238E27FC236}">
                <a16:creationId xmlns:a16="http://schemas.microsoft.com/office/drawing/2014/main" id="{C6752808-1681-016A-9775-E3E3A0179E9B}"/>
              </a:ext>
              <a:ext uri="{C183D7F6-B498-43B3-948B-1728B52AA6E4}">
                <adec:decorative xmlns:adec="http://schemas.microsoft.com/office/drawing/2017/decorative" val="1"/>
              </a:ext>
            </a:extLst>
          </p:cNvPr>
          <p:cNvSpPr/>
          <p:nvPr/>
        </p:nvSpPr>
        <p:spPr>
          <a:xfrm>
            <a:off x="4840672" y="151131"/>
            <a:ext cx="2729556" cy="100270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467383" y="932538"/>
            <a:ext cx="6624909" cy="2214779"/>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59675" cy="560234"/>
          </a:xfrm>
          <a:prstGeom prst="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0" name="Title 1">
            <a:extLst>
              <a:ext uri="{FF2B5EF4-FFF2-40B4-BE49-F238E27FC236}">
                <a16:creationId xmlns:a16="http://schemas.microsoft.com/office/drawing/2014/main" id="{9BFA1199-6443-A516-6F4B-2E0D54920C9F}"/>
              </a:ext>
            </a:extLst>
          </p:cNvPr>
          <p:cNvSpPr txBox="1">
            <a:spLocks noGrp="1"/>
          </p:cNvSpPr>
          <p:nvPr>
            <p:ph type="title" idx="4294967295"/>
          </p:nvPr>
        </p:nvSpPr>
        <p:spPr>
          <a:xfrm>
            <a:off x="587247" y="280150"/>
            <a:ext cx="6388001" cy="425584"/>
          </a:xfrm>
          <a:prstGeom prst="rect">
            <a:avLst/>
          </a:prstGeom>
          <a:noFill/>
          <a:ln>
            <a:noFill/>
            <a:prstDash/>
          </a:ln>
          <a:effectLst/>
        </p:spPr>
        <p:txBody>
          <a:bodyPr rot="0" spcFirstLastPara="0" vertOverflow="overflow" horzOverflow="overflow" vert="horz" wrap="square" lIns="0" tIns="45142" rIns="0" bIns="45142" numCol="1" spcCol="0" rtlCol="0" fromWordArt="0" anchor="t" anchorCtr="0" forceAA="0" compatLnSpc="1">
            <a:prstTxWarp prst="textNoShape">
              <a:avLst/>
            </a:prstTxWarp>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pPr marL="0" marR="0" lvl="0" indent="0" algn="l" defTabSz="871821" rtl="0" eaLnBrk="1" fontAlgn="auto" latinLnBrk="0" hangingPunct="1">
              <a:lnSpc>
                <a:spcPct val="80000"/>
              </a:lnSpc>
              <a:spcBef>
                <a:spcPct val="0"/>
              </a:spcBef>
              <a:spcAft>
                <a:spcPts val="0"/>
              </a:spcAft>
              <a:buClrTx/>
              <a:buSzTx/>
              <a:buFontTx/>
              <a:buNone/>
              <a:tabLst/>
              <a:defRPr/>
            </a:pPr>
            <a:r>
              <a:rPr kumimoji="0" lang="en-US" sz="1981" b="0" i="0" u="none" strike="noStrike" kern="1200" cap="none" spc="0" normalizeH="0" baseline="0" noProof="0" dirty="0">
                <a:ln>
                  <a:noFill/>
                </a:ln>
                <a:solidFill>
                  <a:schemeClr val="bg1"/>
                </a:solidFill>
                <a:effectLst/>
                <a:uLnTx/>
                <a:uFillTx/>
                <a:latin typeface="Segoe UI Semibold" panose="020B0702040204020203" pitchFamily="34" charset="0"/>
                <a:ea typeface="+mj-ea"/>
                <a:cs typeface="+mj-cs"/>
              </a:rPr>
              <a:t>Stage-specific enquiries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467383" y="1010250"/>
            <a:ext cx="5372862" cy="408112"/>
          </a:xfrm>
          <a:prstGeom prst="rect">
            <a:avLst/>
          </a:prstGeom>
          <a:noFill/>
        </p:spPr>
        <p:txBody>
          <a:bodyPr wrap="square" numCol="1" spcCol="180000">
            <a:noAutofit/>
          </a:bodyPr>
          <a:lstStyle/>
          <a:p>
            <a:pPr>
              <a:spcBef>
                <a:spcPts val="648"/>
              </a:spcBef>
            </a:pPr>
            <a:r>
              <a:rPr lang="en-AU" sz="1800" b="1" dirty="0">
                <a:solidFill>
                  <a:srgbClr val="7F0D82"/>
                </a:solidFill>
                <a:latin typeface="Arial" panose="020B0604020202020204" pitchFamily="34" charset="0"/>
                <a:cs typeface="Arial" panose="020B0604020202020204" pitchFamily="34" charset="0"/>
              </a:rPr>
              <a:t>6. Await updates </a:t>
            </a:r>
            <a:r>
              <a:rPr lang="en-AU" sz="1800" dirty="0">
                <a:solidFill>
                  <a:srgbClr val="7F0D82"/>
                </a:solidFill>
                <a:latin typeface="Arial" panose="020B0604020202020204" pitchFamily="34" charset="0"/>
                <a:cs typeface="Arial" panose="020B0604020202020204" pitchFamily="34" charset="0"/>
              </a:rPr>
              <a:t>(continued)</a:t>
            </a:r>
          </a:p>
          <a:p>
            <a:pPr>
              <a:spcBef>
                <a:spcPts val="648"/>
              </a:spcBef>
            </a:pPr>
            <a:endParaRPr lang="en-AU" sz="1400" dirty="0">
              <a:solidFill>
                <a:schemeClr val="tx2"/>
              </a:solidFill>
              <a:latin typeface="Arial" panose="020B0604020202020204" pitchFamily="34" charset="0"/>
              <a:cs typeface="Arial" panose="020B0604020202020204" pitchFamily="34" charset="0"/>
            </a:endParaRPr>
          </a:p>
          <a:p>
            <a:pPr>
              <a:spcBef>
                <a:spcPts val="648"/>
              </a:spcBef>
            </a:pPr>
            <a:endParaRPr lang="en-AU" sz="1400" dirty="0">
              <a:solidFill>
                <a:schemeClr val="tx2"/>
              </a:solidFill>
              <a:latin typeface="Arial" panose="020B0604020202020204" pitchFamily="34" charset="0"/>
              <a:cs typeface="Arial" panose="020B0604020202020204" pitchFamily="34" charset="0"/>
            </a:endParaRPr>
          </a:p>
          <a:p>
            <a:pPr>
              <a:spcBef>
                <a:spcPts val="648"/>
              </a:spcBef>
            </a:pPr>
            <a:endParaRPr lang="en-AU" sz="1400" dirty="0">
              <a:solidFill>
                <a:schemeClr val="tx2"/>
              </a:solidFill>
              <a:latin typeface="Arial" panose="020B0604020202020204" pitchFamily="34" charset="0"/>
              <a:cs typeface="Arial" panose="020B0604020202020204" pitchFamily="34" charset="0"/>
            </a:endParaRPr>
          </a:p>
          <a:p>
            <a:pPr>
              <a:spcBef>
                <a:spcPts val="648"/>
              </a:spcBef>
            </a:pPr>
            <a:endParaRPr lang="en-AU" sz="1400" dirty="0">
              <a:solidFill>
                <a:schemeClr val="tx2"/>
              </a:solidFill>
              <a:latin typeface="Arial" panose="020B0604020202020204" pitchFamily="34" charset="0"/>
              <a:cs typeface="Arial" panose="020B0604020202020204" pitchFamily="34" charset="0"/>
            </a:endParaRPr>
          </a:p>
          <a:p>
            <a:pPr>
              <a:spcBef>
                <a:spcPts val="648"/>
              </a:spcBef>
            </a:pPr>
            <a:endParaRPr lang="en-AU" sz="1600" dirty="0">
              <a:solidFill>
                <a:schemeClr val="tx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09D124E-816C-851B-BCB0-8D05E3E4E931}"/>
              </a:ext>
            </a:extLst>
          </p:cNvPr>
          <p:cNvSpPr txBox="1"/>
          <p:nvPr/>
        </p:nvSpPr>
        <p:spPr>
          <a:xfrm>
            <a:off x="972508" y="1708703"/>
            <a:ext cx="2175923" cy="266676"/>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Enquiry should take ~ 2-3 mins</a:t>
            </a:r>
          </a:p>
        </p:txBody>
      </p:sp>
      <p:sp>
        <p:nvSpPr>
          <p:cNvPr id="2" name="TextBox 1">
            <a:extLst>
              <a:ext uri="{FF2B5EF4-FFF2-40B4-BE49-F238E27FC236}">
                <a16:creationId xmlns:a16="http://schemas.microsoft.com/office/drawing/2014/main" id="{6778EE5D-8C8B-3AA0-796D-08D25DF42989}"/>
              </a:ext>
            </a:extLst>
          </p:cNvPr>
          <p:cNvSpPr txBox="1"/>
          <p:nvPr/>
        </p:nvSpPr>
        <p:spPr>
          <a:xfrm>
            <a:off x="972508" y="2263493"/>
            <a:ext cx="2175923" cy="789703"/>
          </a:xfrm>
          <a:prstGeom prst="rect">
            <a:avLst/>
          </a:prstGeom>
          <a:noFill/>
        </p:spPr>
        <p:txBody>
          <a:bodyPr wrap="square" rtlCol="0">
            <a:spAutoFit/>
          </a:bodyPr>
          <a:lstStyle/>
          <a:p>
            <a:r>
              <a:rPr lang="en-AU" sz="1100" dirty="0">
                <a:latin typeface="Arial" panose="020B0604020202020204" pitchFamily="34" charset="0"/>
                <a:cs typeface="Arial" panose="020B0604020202020204" pitchFamily="34" charset="0"/>
              </a:rPr>
              <a:t>With objectors on the phone - 2-3 mins. Tell them to wait for officer report and advise them of appeal rights</a:t>
            </a:r>
            <a:endParaRPr lang="en-US" sz="1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BC7107F-959E-911A-EA4F-45848967489F}"/>
              </a:ext>
            </a:extLst>
          </p:cNvPr>
          <p:cNvSpPr txBox="1"/>
          <p:nvPr/>
        </p:nvSpPr>
        <p:spPr>
          <a:xfrm>
            <a:off x="3731266" y="1708702"/>
            <a:ext cx="3183108" cy="615361"/>
          </a:xfrm>
          <a:prstGeom prst="rect">
            <a:avLst/>
          </a:prstGeom>
          <a:noFill/>
        </p:spPr>
        <p:txBody>
          <a:bodyPr wrap="square" rtlCol="0">
            <a:spAutoFit/>
          </a:bodyPr>
          <a:lstStyle/>
          <a:p>
            <a:r>
              <a:rPr lang="en-AU" sz="1100">
                <a:latin typeface="Arial" panose="020B0604020202020204" pitchFamily="34" charset="0"/>
                <a:cs typeface="Arial" panose="020B0604020202020204" pitchFamily="34" charset="0"/>
              </a:rPr>
              <a:t>Record subsequent correspondence for transparency and in case another officer takes over</a:t>
            </a:r>
            <a:endParaRPr lang="en-US" sz="1100">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AA751B08-F035-4A4B-D7D4-8FC77F972B85}"/>
              </a:ext>
            </a:extLst>
          </p:cNvPr>
          <p:cNvSpPr txBox="1"/>
          <p:nvPr/>
        </p:nvSpPr>
        <p:spPr>
          <a:xfrm>
            <a:off x="467383" y="3419308"/>
            <a:ext cx="3301591" cy="291618"/>
          </a:xfrm>
          <a:prstGeom prst="rect">
            <a:avLst/>
          </a:prstGeom>
          <a:noFill/>
        </p:spPr>
        <p:txBody>
          <a:bodyPr wrap="square">
            <a:spAutoFit/>
          </a:bodyPr>
          <a:lstStyle/>
          <a:p>
            <a:r>
              <a:rPr lang="en-AU" sz="1295" dirty="0">
                <a:solidFill>
                  <a:schemeClr val="accent6"/>
                </a:solidFill>
                <a:latin typeface="Arial" panose="020B0604020202020204" pitchFamily="34" charset="0"/>
                <a:cs typeface="Arial" panose="020B0604020202020204" pitchFamily="34" charset="0"/>
              </a:rPr>
              <a:t>Common enquiries at this stage</a:t>
            </a:r>
            <a:endParaRPr lang="en-US" sz="1295" dirty="0">
              <a:solidFill>
                <a:schemeClr val="accent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0482F88-019C-05F1-3E0E-54DF37C71418}"/>
              </a:ext>
            </a:extLst>
          </p:cNvPr>
          <p:cNvSpPr txBox="1"/>
          <p:nvPr/>
        </p:nvSpPr>
        <p:spPr>
          <a:xfrm>
            <a:off x="467382" y="3813535"/>
            <a:ext cx="4118712" cy="6598126"/>
          </a:xfrm>
          <a:prstGeom prst="rect">
            <a:avLst/>
          </a:prstGeom>
          <a:noFill/>
        </p:spPr>
        <p:txBody>
          <a:bodyPr wrap="square" lIns="98694" tIns="49347" rIns="98694" bIns="49347" numCol="1" spcCol="180000" anchor="t">
            <a:noAutofit/>
          </a:bodyPr>
          <a:lstStyle/>
          <a:p>
            <a:pPr>
              <a:spcBef>
                <a:spcPts val="971"/>
              </a:spcBef>
            </a:pPr>
            <a:r>
              <a:rPr lang="en-AU" sz="1400" b="1" dirty="0">
                <a:solidFill>
                  <a:srgbClr val="7F0D82"/>
                </a:solidFill>
                <a:latin typeface="Arial"/>
                <a:cs typeface="Arial"/>
              </a:rPr>
              <a:t>I know that I can track online, but the stage that my application is at has been "assessment" for 3 months. Why is it taking so long? I know, I'll just ring and hassle the planner because the squeaky wheel gets better service.</a:t>
            </a:r>
          </a:p>
          <a:p>
            <a:pPr>
              <a:spcBef>
                <a:spcPts val="971"/>
              </a:spcBef>
            </a:pPr>
            <a:r>
              <a:rPr lang="en-AU" sz="1200" dirty="0">
                <a:latin typeface="Arial"/>
                <a:cs typeface="Arial"/>
              </a:rPr>
              <a:t>“Do you have any specific Qs? I can try to answer but we may not be able to give you specifics while the app is being processed. Thanks for being patient. I can promise to call to let you know as soon as there's an update.”</a:t>
            </a:r>
          </a:p>
          <a:p>
            <a:pPr>
              <a:spcBef>
                <a:spcPts val="971"/>
              </a:spcBef>
            </a:pPr>
            <a:r>
              <a:rPr lang="en-AU" sz="1400" b="1" dirty="0">
                <a:solidFill>
                  <a:srgbClr val="7F0D82"/>
                </a:solidFill>
                <a:latin typeface="Arial"/>
                <a:cs typeface="Arial"/>
              </a:rPr>
              <a:t>Can I just start building / open my shop then?</a:t>
            </a:r>
          </a:p>
          <a:p>
            <a:pPr>
              <a:spcBef>
                <a:spcPts val="971"/>
              </a:spcBef>
            </a:pPr>
            <a:r>
              <a:rPr lang="en-AU" sz="1200" dirty="0">
                <a:latin typeface="Arial"/>
                <a:cs typeface="Arial"/>
              </a:rPr>
              <a:t>“We recommend that you wait for a decision from our planning department before you start work. If you don't you might have to stop building / close up shop, which isn't good for anyone. There also might be changes needed once we approve the proposal and it might be difficult to change things if you've started work.”</a:t>
            </a:r>
            <a:endParaRPr lang="en-AU" sz="2000" dirty="0"/>
          </a:p>
        </p:txBody>
      </p:sp>
      <p:sp>
        <p:nvSpPr>
          <p:cNvPr id="96" name="TextBox 95">
            <a:extLst>
              <a:ext uri="{FF2B5EF4-FFF2-40B4-BE49-F238E27FC236}">
                <a16:creationId xmlns:a16="http://schemas.microsoft.com/office/drawing/2014/main" id="{6868A789-77C2-2E2F-B329-46C2BBFBB27E}"/>
              </a:ext>
            </a:extLst>
          </p:cNvPr>
          <p:cNvSpPr txBox="1"/>
          <p:nvPr/>
        </p:nvSpPr>
        <p:spPr>
          <a:xfrm>
            <a:off x="5499205" y="3538898"/>
            <a:ext cx="1593087" cy="291618"/>
          </a:xfrm>
          <a:prstGeom prst="rect">
            <a:avLst/>
          </a:prstGeom>
          <a:noFill/>
        </p:spPr>
        <p:txBody>
          <a:bodyPr wrap="square" rIns="0" rtlCol="0">
            <a:spAutoFit/>
          </a:bodyPr>
          <a:lstStyle/>
          <a:p>
            <a:r>
              <a:rPr lang="en-US" sz="1295" b="1" dirty="0">
                <a:solidFill>
                  <a:srgbClr val="7F0D82"/>
                </a:solidFill>
                <a:latin typeface="Arial" panose="020B0604020202020204" pitchFamily="34" charset="0"/>
                <a:cs typeface="Arial" panose="020B0604020202020204" pitchFamily="34" charset="0"/>
              </a:rPr>
              <a:t>We can help by</a:t>
            </a:r>
          </a:p>
        </p:txBody>
      </p:sp>
      <p:sp>
        <p:nvSpPr>
          <p:cNvPr id="46" name="TextBox 45">
            <a:extLst>
              <a:ext uri="{FF2B5EF4-FFF2-40B4-BE49-F238E27FC236}">
                <a16:creationId xmlns:a16="http://schemas.microsoft.com/office/drawing/2014/main" id="{21298585-B4C2-0FBB-2EDE-A980D40418A4}"/>
              </a:ext>
            </a:extLst>
          </p:cNvPr>
          <p:cNvSpPr txBox="1"/>
          <p:nvPr/>
        </p:nvSpPr>
        <p:spPr>
          <a:xfrm>
            <a:off x="4916368" y="4002144"/>
            <a:ext cx="2214779" cy="2805896"/>
          </a:xfrm>
          <a:prstGeom prst="rect">
            <a:avLst/>
          </a:prstGeom>
          <a:noFill/>
        </p:spPr>
        <p:txBody>
          <a:bodyPr wrap="square">
            <a:spAutoFit/>
          </a:bodyPr>
          <a:lstStyle/>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Encourage them to notify adjoining owners to help reduce the chance of objection at advertising stage</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Promise to provide proactive updates (especially for someone who has waited a long time or been very anxious about their app)</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Encourage them to continue to check the website</a:t>
            </a:r>
          </a:p>
        </p:txBody>
      </p:sp>
      <p:sp>
        <p:nvSpPr>
          <p:cNvPr id="103" name="TextBox 102">
            <a:extLst>
              <a:ext uri="{FF2B5EF4-FFF2-40B4-BE49-F238E27FC236}">
                <a16:creationId xmlns:a16="http://schemas.microsoft.com/office/drawing/2014/main" id="{5BB91AA0-9C4B-4206-F3B3-049CB3B52B7B}"/>
              </a:ext>
            </a:extLst>
          </p:cNvPr>
          <p:cNvSpPr txBox="1"/>
          <p:nvPr/>
        </p:nvSpPr>
        <p:spPr>
          <a:xfrm>
            <a:off x="5499206" y="7251464"/>
            <a:ext cx="1593087" cy="490904"/>
          </a:xfrm>
          <a:prstGeom prst="rect">
            <a:avLst/>
          </a:prstGeom>
          <a:noFill/>
        </p:spPr>
        <p:txBody>
          <a:bodyPr wrap="square" rtlCol="0">
            <a:spAutoFit/>
          </a:bodyPr>
          <a:lstStyle/>
          <a:p>
            <a:r>
              <a:rPr lang="en-US" sz="1295" b="1" dirty="0">
                <a:solidFill>
                  <a:srgbClr val="7F0D82"/>
                </a:solidFill>
                <a:latin typeface="Arial" panose="020B0604020202020204" pitchFamily="34" charset="0"/>
                <a:cs typeface="Arial" panose="020B0604020202020204" pitchFamily="34" charset="0"/>
              </a:rPr>
              <a:t>We are not</a:t>
            </a:r>
            <a:br>
              <a:rPr lang="en-US" sz="1295" b="1" dirty="0">
                <a:solidFill>
                  <a:srgbClr val="7F0D82"/>
                </a:solidFill>
                <a:latin typeface="Arial" panose="020B0604020202020204" pitchFamily="34" charset="0"/>
                <a:cs typeface="Arial" panose="020B0604020202020204" pitchFamily="34" charset="0"/>
              </a:rPr>
            </a:br>
            <a:r>
              <a:rPr lang="en-US" sz="1295" b="1" dirty="0">
                <a:solidFill>
                  <a:srgbClr val="7F0D82"/>
                </a:solidFill>
                <a:latin typeface="Arial" panose="020B0604020202020204" pitchFamily="34" charset="0"/>
                <a:cs typeface="Arial" panose="020B0604020202020204" pitchFamily="34" charset="0"/>
              </a:rPr>
              <a:t>able to…</a:t>
            </a:r>
          </a:p>
        </p:txBody>
      </p:sp>
      <p:sp>
        <p:nvSpPr>
          <p:cNvPr id="4" name="TextBox 3">
            <a:extLst>
              <a:ext uri="{FF2B5EF4-FFF2-40B4-BE49-F238E27FC236}">
                <a16:creationId xmlns:a16="http://schemas.microsoft.com/office/drawing/2014/main" id="{5A0FD74B-427E-E4AE-CFEF-17F138CF8B53}"/>
              </a:ext>
            </a:extLst>
          </p:cNvPr>
          <p:cNvSpPr txBox="1"/>
          <p:nvPr/>
        </p:nvSpPr>
        <p:spPr>
          <a:xfrm>
            <a:off x="4916368" y="7827235"/>
            <a:ext cx="2214779" cy="895117"/>
          </a:xfrm>
          <a:prstGeom prst="rect">
            <a:avLst/>
          </a:prstGeom>
          <a:noFill/>
        </p:spPr>
        <p:txBody>
          <a:bodyPr wrap="square" rtlCol="0">
            <a:spAutoFit/>
          </a:bodyPr>
          <a:lstStyle/>
          <a:p>
            <a:pPr marL="185046" indent="-185046">
              <a:spcBef>
                <a:spcPts val="324"/>
              </a:spcBef>
              <a:spcAft>
                <a:spcPts val="216"/>
              </a:spcAft>
              <a:buFont typeface="Arial" panose="020B0604020202020204" pitchFamily="34" charset="0"/>
              <a:buChar char="•"/>
            </a:pPr>
            <a:r>
              <a:rPr lang="en-AU" sz="1200">
                <a:latin typeface="Arial" panose="020B0604020202020204" pitchFamily="34" charset="0"/>
                <a:cs typeface="Arial" panose="020B0604020202020204" pitchFamily="34" charset="0"/>
              </a:rPr>
              <a:t>Give an absolute guarantee of how long their application will take</a:t>
            </a:r>
            <a:endParaRPr lang="en-US" sz="1200">
              <a:latin typeface="Arial" panose="020B0604020202020204" pitchFamily="34" charset="0"/>
              <a:cs typeface="Arial" panose="020B0604020202020204" pitchFamily="34" charset="0"/>
            </a:endParaRPr>
          </a:p>
          <a:p>
            <a:pPr>
              <a:spcBef>
                <a:spcPts val="324"/>
              </a:spcBef>
              <a:spcAft>
                <a:spcPts val="216"/>
              </a:spcAft>
            </a:pPr>
            <a:endParaRPr lang="en-US" sz="120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491FB12-18F9-CFF6-8428-3D2FE2447C36}"/>
              </a:ext>
              <a:ext uri="{C183D7F6-B498-43B3-948B-1728B52AA6E4}">
                <adec:decorative xmlns:adec="http://schemas.microsoft.com/office/drawing/2017/decorative" val="1"/>
              </a:ext>
            </a:extLst>
          </p:cNvPr>
          <p:cNvSpPr txBox="1"/>
          <p:nvPr/>
        </p:nvSpPr>
        <p:spPr>
          <a:xfrm>
            <a:off x="5511348" y="5152125"/>
            <a:ext cx="2214779" cy="1261087"/>
          </a:xfrm>
          <a:prstGeom prst="rect">
            <a:avLst/>
          </a:prstGeom>
          <a:noFill/>
        </p:spPr>
        <p:txBody>
          <a:bodyPr wrap="square" numCol="1" spcCol="180000">
            <a:noAutofit/>
          </a:bodyPr>
          <a:lstStyle/>
          <a:p>
            <a:endParaRPr lang="en-AU" sz="1133"/>
          </a:p>
        </p:txBody>
      </p:sp>
      <p:sp>
        <p:nvSpPr>
          <p:cNvPr id="33" name="TextBox 32">
            <a:extLst>
              <a:ext uri="{FF2B5EF4-FFF2-40B4-BE49-F238E27FC236}">
                <a16:creationId xmlns:a16="http://schemas.microsoft.com/office/drawing/2014/main" id="{9969DF36-09E7-BEA9-8259-AEB0EF51341F}"/>
              </a:ext>
              <a:ext uri="{C183D7F6-B498-43B3-948B-1728B52AA6E4}">
                <adec:decorative xmlns:adec="http://schemas.microsoft.com/office/drawing/2017/decorative" val="1"/>
              </a:ext>
            </a:extLst>
          </p:cNvPr>
          <p:cNvSpPr txBox="1"/>
          <p:nvPr/>
        </p:nvSpPr>
        <p:spPr>
          <a:xfrm>
            <a:off x="5440300" y="4504420"/>
            <a:ext cx="2214779" cy="503756"/>
          </a:xfrm>
          <a:prstGeom prst="rect">
            <a:avLst/>
          </a:prstGeom>
          <a:noFill/>
        </p:spPr>
        <p:txBody>
          <a:bodyPr wrap="square" numCol="1" spcCol="180000">
            <a:noAutofit/>
          </a:bodyPr>
          <a:lstStyle/>
          <a:p>
            <a:pPr>
              <a:spcBef>
                <a:spcPts val="1295"/>
              </a:spcBef>
            </a:pPr>
            <a:endParaRPr lang="en-AU" sz="1511">
              <a:solidFill>
                <a:srgbClr val="28BEC6"/>
              </a:solidFill>
              <a:latin typeface="Arial" panose="020B0604020202020204" pitchFamily="34" charset="0"/>
              <a:cs typeface="Arial" panose="020B0604020202020204" pitchFamily="34" charset="0"/>
            </a:endParaRPr>
          </a:p>
        </p:txBody>
      </p:sp>
      <p:cxnSp>
        <p:nvCxnSpPr>
          <p:cNvPr id="49" name="Straight Connector 48">
            <a:extLst>
              <a:ext uri="{FF2B5EF4-FFF2-40B4-BE49-F238E27FC236}">
                <a16:creationId xmlns:a16="http://schemas.microsoft.com/office/drawing/2014/main" id="{8D3F3F96-F033-FA61-4099-AD959277B77E}"/>
              </a:ext>
              <a:ext uri="{C183D7F6-B498-43B3-948B-1728B52AA6E4}">
                <adec:decorative xmlns:adec="http://schemas.microsoft.com/office/drawing/2017/decorative" val="1"/>
              </a:ext>
            </a:extLst>
          </p:cNvPr>
          <p:cNvCxnSpPr>
            <a:cxnSpLocks/>
          </p:cNvCxnSpPr>
          <p:nvPr/>
        </p:nvCxnSpPr>
        <p:spPr>
          <a:xfrm>
            <a:off x="583950" y="1429256"/>
            <a:ext cx="4235279" cy="0"/>
          </a:xfrm>
          <a:prstGeom prst="line">
            <a:avLst/>
          </a:prstGeom>
          <a:ln>
            <a:solidFill>
              <a:srgbClr val="7F0D82"/>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315694AB-11C8-23A3-7C66-99686FED6844}"/>
              </a:ext>
              <a:ext uri="{C183D7F6-B498-43B3-948B-1728B52AA6E4}">
                <adec:decorative xmlns:adec="http://schemas.microsoft.com/office/drawing/2017/decorative" val="1"/>
              </a:ext>
            </a:extLst>
          </p:cNvPr>
          <p:cNvGrpSpPr>
            <a:grpSpLocks noChangeAspect="1"/>
          </p:cNvGrpSpPr>
          <p:nvPr/>
        </p:nvGrpSpPr>
        <p:grpSpPr>
          <a:xfrm>
            <a:off x="583951" y="1670798"/>
            <a:ext cx="342642" cy="341637"/>
            <a:chOff x="8283575" y="3267075"/>
            <a:chExt cx="541338" cy="539750"/>
          </a:xfrm>
          <a:solidFill>
            <a:srgbClr val="7F0D82"/>
          </a:solidFill>
        </p:grpSpPr>
        <p:sp>
          <p:nvSpPr>
            <p:cNvPr id="55" name="Freeform 62">
              <a:extLst>
                <a:ext uri="{FF2B5EF4-FFF2-40B4-BE49-F238E27FC236}">
                  <a16:creationId xmlns:a16="http://schemas.microsoft.com/office/drawing/2014/main" id="{547203D3-7DE7-FADF-0492-075AD639FC9D}"/>
                </a:ext>
              </a:extLst>
            </p:cNvPr>
            <p:cNvSpPr>
              <a:spLocks noEditPoints="1"/>
            </p:cNvSpPr>
            <p:nvPr/>
          </p:nvSpPr>
          <p:spPr bwMode="auto">
            <a:xfrm>
              <a:off x="8283575" y="3267075"/>
              <a:ext cx="541338" cy="539750"/>
            </a:xfrm>
            <a:custGeom>
              <a:avLst/>
              <a:gdLst>
                <a:gd name="T0" fmla="*/ 85 w 170"/>
                <a:gd name="T1" fmla="*/ 0 h 169"/>
                <a:gd name="T2" fmla="*/ 0 w 170"/>
                <a:gd name="T3" fmla="*/ 85 h 169"/>
                <a:gd name="T4" fmla="*/ 85 w 170"/>
                <a:gd name="T5" fmla="*/ 169 h 169"/>
                <a:gd name="T6" fmla="*/ 170 w 170"/>
                <a:gd name="T7" fmla="*/ 85 h 169"/>
                <a:gd name="T8" fmla="*/ 85 w 170"/>
                <a:gd name="T9" fmla="*/ 0 h 169"/>
                <a:gd name="T10" fmla="*/ 85 w 170"/>
                <a:gd name="T11" fmla="*/ 162 h 169"/>
                <a:gd name="T12" fmla="*/ 7 w 170"/>
                <a:gd name="T13" fmla="*/ 85 h 169"/>
                <a:gd name="T14" fmla="*/ 85 w 170"/>
                <a:gd name="T15" fmla="*/ 7 h 169"/>
                <a:gd name="T16" fmla="*/ 162 w 170"/>
                <a:gd name="T17" fmla="*/ 85 h 169"/>
                <a:gd name="T18" fmla="*/ 85 w 170"/>
                <a:gd name="T19"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69">
                  <a:moveTo>
                    <a:pt x="85" y="0"/>
                  </a:moveTo>
                  <a:cubicBezTo>
                    <a:pt x="38" y="0"/>
                    <a:pt x="0" y="38"/>
                    <a:pt x="0" y="85"/>
                  </a:cubicBezTo>
                  <a:cubicBezTo>
                    <a:pt x="0" y="131"/>
                    <a:pt x="38" y="169"/>
                    <a:pt x="85" y="169"/>
                  </a:cubicBezTo>
                  <a:cubicBezTo>
                    <a:pt x="131" y="169"/>
                    <a:pt x="170" y="131"/>
                    <a:pt x="170" y="85"/>
                  </a:cubicBezTo>
                  <a:cubicBezTo>
                    <a:pt x="170" y="38"/>
                    <a:pt x="131" y="0"/>
                    <a:pt x="85" y="0"/>
                  </a:cubicBezTo>
                  <a:close/>
                  <a:moveTo>
                    <a:pt x="85" y="162"/>
                  </a:moveTo>
                  <a:cubicBezTo>
                    <a:pt x="42" y="162"/>
                    <a:pt x="7" y="127"/>
                    <a:pt x="7" y="85"/>
                  </a:cubicBezTo>
                  <a:cubicBezTo>
                    <a:pt x="7" y="42"/>
                    <a:pt x="42" y="7"/>
                    <a:pt x="85" y="7"/>
                  </a:cubicBezTo>
                  <a:cubicBezTo>
                    <a:pt x="127" y="7"/>
                    <a:pt x="162" y="42"/>
                    <a:pt x="162" y="85"/>
                  </a:cubicBezTo>
                  <a:cubicBezTo>
                    <a:pt x="162" y="127"/>
                    <a:pt x="127"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6" name="Freeform 63">
              <a:extLst>
                <a:ext uri="{FF2B5EF4-FFF2-40B4-BE49-F238E27FC236}">
                  <a16:creationId xmlns:a16="http://schemas.microsoft.com/office/drawing/2014/main" id="{50854D21-3ED4-BEB1-F073-0DF9C4A485D7}"/>
                </a:ext>
              </a:extLst>
            </p:cNvPr>
            <p:cNvSpPr>
              <a:spLocks/>
            </p:cNvSpPr>
            <p:nvPr/>
          </p:nvSpPr>
          <p:spPr bwMode="auto">
            <a:xfrm>
              <a:off x="8542338" y="3340100"/>
              <a:ext cx="133350" cy="207963"/>
            </a:xfrm>
            <a:custGeom>
              <a:avLst/>
              <a:gdLst>
                <a:gd name="T0" fmla="*/ 38 w 42"/>
                <a:gd name="T1" fmla="*/ 58 h 65"/>
                <a:gd name="T2" fmla="*/ 7 w 42"/>
                <a:gd name="T3" fmla="*/ 58 h 65"/>
                <a:gd name="T4" fmla="*/ 7 w 42"/>
                <a:gd name="T5" fmla="*/ 4 h 65"/>
                <a:gd name="T6" fmla="*/ 4 w 42"/>
                <a:gd name="T7" fmla="*/ 0 h 65"/>
                <a:gd name="T8" fmla="*/ 0 w 42"/>
                <a:gd name="T9" fmla="*/ 4 h 65"/>
                <a:gd name="T10" fmla="*/ 0 w 42"/>
                <a:gd name="T11" fmla="*/ 62 h 65"/>
                <a:gd name="T12" fmla="*/ 4 w 42"/>
                <a:gd name="T13" fmla="*/ 65 h 65"/>
                <a:gd name="T14" fmla="*/ 38 w 42"/>
                <a:gd name="T15" fmla="*/ 65 h 65"/>
                <a:gd name="T16" fmla="*/ 42 w 42"/>
                <a:gd name="T17" fmla="*/ 62 h 65"/>
                <a:gd name="T18" fmla="*/ 38 w 42"/>
                <a:gd name="T19"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65">
                  <a:moveTo>
                    <a:pt x="38" y="58"/>
                  </a:moveTo>
                  <a:cubicBezTo>
                    <a:pt x="7" y="58"/>
                    <a:pt x="7" y="58"/>
                    <a:pt x="7" y="58"/>
                  </a:cubicBezTo>
                  <a:cubicBezTo>
                    <a:pt x="7" y="4"/>
                    <a:pt x="7" y="4"/>
                    <a:pt x="7" y="4"/>
                  </a:cubicBezTo>
                  <a:cubicBezTo>
                    <a:pt x="7" y="2"/>
                    <a:pt x="6" y="0"/>
                    <a:pt x="4" y="0"/>
                  </a:cubicBezTo>
                  <a:cubicBezTo>
                    <a:pt x="2" y="0"/>
                    <a:pt x="0" y="2"/>
                    <a:pt x="0" y="4"/>
                  </a:cubicBezTo>
                  <a:cubicBezTo>
                    <a:pt x="0" y="62"/>
                    <a:pt x="0" y="62"/>
                    <a:pt x="0" y="62"/>
                  </a:cubicBezTo>
                  <a:cubicBezTo>
                    <a:pt x="0" y="63"/>
                    <a:pt x="2" y="65"/>
                    <a:pt x="4" y="65"/>
                  </a:cubicBezTo>
                  <a:cubicBezTo>
                    <a:pt x="38" y="65"/>
                    <a:pt x="38" y="65"/>
                    <a:pt x="38" y="65"/>
                  </a:cubicBezTo>
                  <a:cubicBezTo>
                    <a:pt x="40" y="65"/>
                    <a:pt x="42" y="64"/>
                    <a:pt x="42" y="62"/>
                  </a:cubicBezTo>
                  <a:cubicBezTo>
                    <a:pt x="42" y="60"/>
                    <a:pt x="40" y="58"/>
                    <a:pt x="3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57" name="Group 56">
            <a:extLst>
              <a:ext uri="{FF2B5EF4-FFF2-40B4-BE49-F238E27FC236}">
                <a16:creationId xmlns:a16="http://schemas.microsoft.com/office/drawing/2014/main" id="{BDA20FA7-EF43-8960-62E5-E6E81D0575B4}"/>
              </a:ext>
              <a:ext uri="{C183D7F6-B498-43B3-948B-1728B52AA6E4}">
                <adec:decorative xmlns:adec="http://schemas.microsoft.com/office/drawing/2017/decorative" val="1"/>
              </a:ext>
            </a:extLst>
          </p:cNvPr>
          <p:cNvGrpSpPr>
            <a:grpSpLocks noChangeAspect="1"/>
          </p:cNvGrpSpPr>
          <p:nvPr/>
        </p:nvGrpSpPr>
        <p:grpSpPr>
          <a:xfrm>
            <a:off x="583980" y="2306654"/>
            <a:ext cx="342644" cy="382270"/>
            <a:chOff x="6142038" y="3257550"/>
            <a:chExt cx="466725" cy="520701"/>
          </a:xfrm>
          <a:solidFill>
            <a:srgbClr val="7F0D82"/>
          </a:solidFill>
        </p:grpSpPr>
        <p:sp>
          <p:nvSpPr>
            <p:cNvPr id="58" name="Freeform 89">
              <a:extLst>
                <a:ext uri="{FF2B5EF4-FFF2-40B4-BE49-F238E27FC236}">
                  <a16:creationId xmlns:a16="http://schemas.microsoft.com/office/drawing/2014/main" id="{1C52E6D8-5C7A-A77A-69AE-8DE409DFE98F}"/>
                </a:ext>
              </a:extLst>
            </p:cNvPr>
            <p:cNvSpPr>
              <a:spLocks/>
            </p:cNvSpPr>
            <p:nvPr/>
          </p:nvSpPr>
          <p:spPr bwMode="auto">
            <a:xfrm>
              <a:off x="6305550" y="3713163"/>
              <a:ext cx="139700" cy="22225"/>
            </a:xfrm>
            <a:custGeom>
              <a:avLst/>
              <a:gdLst>
                <a:gd name="T0" fmla="*/ 41 w 44"/>
                <a:gd name="T1" fmla="*/ 0 h 7"/>
                <a:gd name="T2" fmla="*/ 4 w 44"/>
                <a:gd name="T3" fmla="*/ 0 h 7"/>
                <a:gd name="T4" fmla="*/ 0 w 44"/>
                <a:gd name="T5" fmla="*/ 3 h 7"/>
                <a:gd name="T6" fmla="*/ 0 w 44"/>
                <a:gd name="T7" fmla="*/ 4 h 7"/>
                <a:gd name="T8" fmla="*/ 4 w 44"/>
                <a:gd name="T9" fmla="*/ 7 h 7"/>
                <a:gd name="T10" fmla="*/ 41 w 44"/>
                <a:gd name="T11" fmla="*/ 7 h 7"/>
                <a:gd name="T12" fmla="*/ 44 w 44"/>
                <a:gd name="T13" fmla="*/ 4 h 7"/>
                <a:gd name="T14" fmla="*/ 44 w 44"/>
                <a:gd name="T15" fmla="*/ 3 h 7"/>
                <a:gd name="T16" fmla="*/ 41 w 4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
                  <a:moveTo>
                    <a:pt x="41" y="0"/>
                  </a:moveTo>
                  <a:cubicBezTo>
                    <a:pt x="4" y="0"/>
                    <a:pt x="4" y="0"/>
                    <a:pt x="4" y="0"/>
                  </a:cubicBezTo>
                  <a:cubicBezTo>
                    <a:pt x="2" y="0"/>
                    <a:pt x="0" y="2"/>
                    <a:pt x="0" y="3"/>
                  </a:cubicBezTo>
                  <a:cubicBezTo>
                    <a:pt x="0" y="4"/>
                    <a:pt x="0" y="4"/>
                    <a:pt x="0" y="4"/>
                  </a:cubicBezTo>
                  <a:cubicBezTo>
                    <a:pt x="0" y="5"/>
                    <a:pt x="2" y="7"/>
                    <a:pt x="4" y="7"/>
                  </a:cubicBezTo>
                  <a:cubicBezTo>
                    <a:pt x="41" y="7"/>
                    <a:pt x="41" y="7"/>
                    <a:pt x="41" y="7"/>
                  </a:cubicBezTo>
                  <a:cubicBezTo>
                    <a:pt x="42" y="7"/>
                    <a:pt x="44" y="5"/>
                    <a:pt x="44" y="4"/>
                  </a:cubicBezTo>
                  <a:cubicBezTo>
                    <a:pt x="44" y="3"/>
                    <a:pt x="44" y="3"/>
                    <a:pt x="44" y="3"/>
                  </a:cubicBezTo>
                  <a:cubicBezTo>
                    <a:pt x="44" y="2"/>
                    <a:pt x="42"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9" name="Freeform 90">
              <a:extLst>
                <a:ext uri="{FF2B5EF4-FFF2-40B4-BE49-F238E27FC236}">
                  <a16:creationId xmlns:a16="http://schemas.microsoft.com/office/drawing/2014/main" id="{8B47C0B1-3199-6CEB-5788-25B2B703E17D}"/>
                </a:ext>
              </a:extLst>
            </p:cNvPr>
            <p:cNvSpPr>
              <a:spLocks/>
            </p:cNvSpPr>
            <p:nvPr/>
          </p:nvSpPr>
          <p:spPr bwMode="auto">
            <a:xfrm>
              <a:off x="6321425" y="3754438"/>
              <a:ext cx="107950" cy="23813"/>
            </a:xfrm>
            <a:custGeom>
              <a:avLst/>
              <a:gdLst>
                <a:gd name="T0" fmla="*/ 31 w 34"/>
                <a:gd name="T1" fmla="*/ 0 h 7"/>
                <a:gd name="T2" fmla="*/ 3 w 34"/>
                <a:gd name="T3" fmla="*/ 0 h 7"/>
                <a:gd name="T4" fmla="*/ 0 w 34"/>
                <a:gd name="T5" fmla="*/ 3 h 7"/>
                <a:gd name="T6" fmla="*/ 0 w 34"/>
                <a:gd name="T7" fmla="*/ 4 h 7"/>
                <a:gd name="T8" fmla="*/ 3 w 34"/>
                <a:gd name="T9" fmla="*/ 7 h 7"/>
                <a:gd name="T10" fmla="*/ 31 w 34"/>
                <a:gd name="T11" fmla="*/ 7 h 7"/>
                <a:gd name="T12" fmla="*/ 34 w 34"/>
                <a:gd name="T13" fmla="*/ 4 h 7"/>
                <a:gd name="T14" fmla="*/ 34 w 34"/>
                <a:gd name="T15" fmla="*/ 3 h 7"/>
                <a:gd name="T16" fmla="*/ 31 w 3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
                  <a:moveTo>
                    <a:pt x="31" y="0"/>
                  </a:moveTo>
                  <a:cubicBezTo>
                    <a:pt x="3" y="0"/>
                    <a:pt x="3" y="0"/>
                    <a:pt x="3" y="0"/>
                  </a:cubicBezTo>
                  <a:cubicBezTo>
                    <a:pt x="1" y="0"/>
                    <a:pt x="0" y="1"/>
                    <a:pt x="0" y="3"/>
                  </a:cubicBezTo>
                  <a:cubicBezTo>
                    <a:pt x="0" y="4"/>
                    <a:pt x="0" y="4"/>
                    <a:pt x="0" y="4"/>
                  </a:cubicBezTo>
                  <a:cubicBezTo>
                    <a:pt x="0" y="5"/>
                    <a:pt x="1" y="7"/>
                    <a:pt x="3" y="7"/>
                  </a:cubicBezTo>
                  <a:cubicBezTo>
                    <a:pt x="31" y="7"/>
                    <a:pt x="31" y="7"/>
                    <a:pt x="31" y="7"/>
                  </a:cubicBezTo>
                  <a:cubicBezTo>
                    <a:pt x="33" y="7"/>
                    <a:pt x="34" y="5"/>
                    <a:pt x="34" y="4"/>
                  </a:cubicBezTo>
                  <a:cubicBezTo>
                    <a:pt x="34" y="3"/>
                    <a:pt x="34" y="3"/>
                    <a:pt x="34" y="3"/>
                  </a:cubicBezTo>
                  <a:cubicBezTo>
                    <a:pt x="34" y="1"/>
                    <a:pt x="33"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3" name="Freeform 91">
              <a:extLst>
                <a:ext uri="{FF2B5EF4-FFF2-40B4-BE49-F238E27FC236}">
                  <a16:creationId xmlns:a16="http://schemas.microsoft.com/office/drawing/2014/main" id="{2263FC25-40AC-F7F2-A23A-53A5FE951F51}"/>
                </a:ext>
              </a:extLst>
            </p:cNvPr>
            <p:cNvSpPr>
              <a:spLocks noEditPoints="1"/>
            </p:cNvSpPr>
            <p:nvPr/>
          </p:nvSpPr>
          <p:spPr bwMode="auto">
            <a:xfrm>
              <a:off x="6224588" y="3346450"/>
              <a:ext cx="300038" cy="350838"/>
            </a:xfrm>
            <a:custGeom>
              <a:avLst/>
              <a:gdLst>
                <a:gd name="T0" fmla="*/ 47 w 94"/>
                <a:gd name="T1" fmla="*/ 0 h 110"/>
                <a:gd name="T2" fmla="*/ 0 w 94"/>
                <a:gd name="T3" fmla="*/ 47 h 110"/>
                <a:gd name="T4" fmla="*/ 9 w 94"/>
                <a:gd name="T5" fmla="*/ 74 h 110"/>
                <a:gd name="T6" fmla="*/ 24 w 94"/>
                <a:gd name="T7" fmla="*/ 107 h 110"/>
                <a:gd name="T8" fmla="*/ 27 w 94"/>
                <a:gd name="T9" fmla="*/ 110 h 110"/>
                <a:gd name="T10" fmla="*/ 67 w 94"/>
                <a:gd name="T11" fmla="*/ 110 h 110"/>
                <a:gd name="T12" fmla="*/ 70 w 94"/>
                <a:gd name="T13" fmla="*/ 107 h 110"/>
                <a:gd name="T14" fmla="*/ 85 w 94"/>
                <a:gd name="T15" fmla="*/ 75 h 110"/>
                <a:gd name="T16" fmla="*/ 94 w 94"/>
                <a:gd name="T17" fmla="*/ 47 h 110"/>
                <a:gd name="T18" fmla="*/ 47 w 94"/>
                <a:gd name="T19" fmla="*/ 0 h 110"/>
                <a:gd name="T20" fmla="*/ 80 w 94"/>
                <a:gd name="T21" fmla="*/ 71 h 110"/>
                <a:gd name="T22" fmla="*/ 80 w 94"/>
                <a:gd name="T23" fmla="*/ 71 h 110"/>
                <a:gd name="T24" fmla="*/ 65 w 94"/>
                <a:gd name="T25" fmla="*/ 103 h 110"/>
                <a:gd name="T26" fmla="*/ 65 w 94"/>
                <a:gd name="T27" fmla="*/ 103 h 110"/>
                <a:gd name="T28" fmla="*/ 29 w 94"/>
                <a:gd name="T29" fmla="*/ 103 h 110"/>
                <a:gd name="T30" fmla="*/ 29 w 94"/>
                <a:gd name="T31" fmla="*/ 103 h 110"/>
                <a:gd name="T32" fmla="*/ 14 w 94"/>
                <a:gd name="T33" fmla="*/ 71 h 110"/>
                <a:gd name="T34" fmla="*/ 14 w 94"/>
                <a:gd name="T35" fmla="*/ 71 h 110"/>
                <a:gd name="T36" fmla="*/ 6 w 94"/>
                <a:gd name="T37" fmla="*/ 47 h 110"/>
                <a:gd name="T38" fmla="*/ 47 w 94"/>
                <a:gd name="T39" fmla="*/ 6 h 110"/>
                <a:gd name="T40" fmla="*/ 88 w 94"/>
                <a:gd name="T41" fmla="*/ 47 h 110"/>
                <a:gd name="T42" fmla="*/ 80 w 94"/>
                <a:gd name="T4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0">
                  <a:moveTo>
                    <a:pt x="47" y="0"/>
                  </a:moveTo>
                  <a:cubicBezTo>
                    <a:pt x="21" y="0"/>
                    <a:pt x="0" y="21"/>
                    <a:pt x="0" y="47"/>
                  </a:cubicBezTo>
                  <a:cubicBezTo>
                    <a:pt x="0" y="57"/>
                    <a:pt x="3" y="66"/>
                    <a:pt x="9" y="74"/>
                  </a:cubicBezTo>
                  <a:cubicBezTo>
                    <a:pt x="18" y="88"/>
                    <a:pt x="22" y="98"/>
                    <a:pt x="24" y="107"/>
                  </a:cubicBezTo>
                  <a:cubicBezTo>
                    <a:pt x="24" y="108"/>
                    <a:pt x="26" y="110"/>
                    <a:pt x="27" y="110"/>
                  </a:cubicBezTo>
                  <a:cubicBezTo>
                    <a:pt x="67" y="110"/>
                    <a:pt x="67" y="110"/>
                    <a:pt x="67" y="110"/>
                  </a:cubicBezTo>
                  <a:cubicBezTo>
                    <a:pt x="68" y="110"/>
                    <a:pt x="70" y="108"/>
                    <a:pt x="70" y="107"/>
                  </a:cubicBezTo>
                  <a:cubicBezTo>
                    <a:pt x="72" y="98"/>
                    <a:pt x="76" y="88"/>
                    <a:pt x="85" y="75"/>
                  </a:cubicBezTo>
                  <a:cubicBezTo>
                    <a:pt x="91" y="66"/>
                    <a:pt x="94" y="57"/>
                    <a:pt x="94" y="47"/>
                  </a:cubicBezTo>
                  <a:cubicBezTo>
                    <a:pt x="94" y="21"/>
                    <a:pt x="73" y="0"/>
                    <a:pt x="47" y="0"/>
                  </a:cubicBezTo>
                  <a:close/>
                  <a:moveTo>
                    <a:pt x="80" y="71"/>
                  </a:moveTo>
                  <a:cubicBezTo>
                    <a:pt x="80" y="71"/>
                    <a:pt x="80" y="71"/>
                    <a:pt x="80" y="71"/>
                  </a:cubicBezTo>
                  <a:cubicBezTo>
                    <a:pt x="72" y="84"/>
                    <a:pt x="67" y="94"/>
                    <a:pt x="65" y="103"/>
                  </a:cubicBezTo>
                  <a:cubicBezTo>
                    <a:pt x="65" y="103"/>
                    <a:pt x="65" y="103"/>
                    <a:pt x="65" y="103"/>
                  </a:cubicBezTo>
                  <a:cubicBezTo>
                    <a:pt x="29" y="103"/>
                    <a:pt x="29" y="103"/>
                    <a:pt x="29" y="103"/>
                  </a:cubicBezTo>
                  <a:cubicBezTo>
                    <a:pt x="29" y="103"/>
                    <a:pt x="29" y="103"/>
                    <a:pt x="29" y="103"/>
                  </a:cubicBezTo>
                  <a:cubicBezTo>
                    <a:pt x="27" y="94"/>
                    <a:pt x="22" y="84"/>
                    <a:pt x="14" y="71"/>
                  </a:cubicBezTo>
                  <a:cubicBezTo>
                    <a:pt x="14" y="71"/>
                    <a:pt x="14" y="71"/>
                    <a:pt x="14" y="71"/>
                  </a:cubicBezTo>
                  <a:cubicBezTo>
                    <a:pt x="9" y="64"/>
                    <a:pt x="6" y="55"/>
                    <a:pt x="6" y="47"/>
                  </a:cubicBezTo>
                  <a:cubicBezTo>
                    <a:pt x="6" y="24"/>
                    <a:pt x="24" y="6"/>
                    <a:pt x="47" y="6"/>
                  </a:cubicBezTo>
                  <a:cubicBezTo>
                    <a:pt x="70" y="6"/>
                    <a:pt x="88" y="24"/>
                    <a:pt x="88" y="47"/>
                  </a:cubicBezTo>
                  <a:cubicBezTo>
                    <a:pt x="88" y="55"/>
                    <a:pt x="85" y="64"/>
                    <a:pt x="80"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4" name="Freeform 92">
              <a:extLst>
                <a:ext uri="{FF2B5EF4-FFF2-40B4-BE49-F238E27FC236}">
                  <a16:creationId xmlns:a16="http://schemas.microsoft.com/office/drawing/2014/main" id="{151BC68B-1B47-C4C7-DF02-2CB06EFB8E91}"/>
                </a:ext>
              </a:extLst>
            </p:cNvPr>
            <p:cNvSpPr>
              <a:spLocks/>
            </p:cNvSpPr>
            <p:nvPr/>
          </p:nvSpPr>
          <p:spPr bwMode="auto">
            <a:xfrm>
              <a:off x="6365875" y="3257550"/>
              <a:ext cx="19050" cy="50800"/>
            </a:xfrm>
            <a:custGeom>
              <a:avLst/>
              <a:gdLst>
                <a:gd name="T0" fmla="*/ 3 w 6"/>
                <a:gd name="T1" fmla="*/ 16 h 16"/>
                <a:gd name="T2" fmla="*/ 6 w 6"/>
                <a:gd name="T3" fmla="*/ 14 h 16"/>
                <a:gd name="T4" fmla="*/ 6 w 6"/>
                <a:gd name="T5" fmla="*/ 2 h 16"/>
                <a:gd name="T6" fmla="*/ 3 w 6"/>
                <a:gd name="T7" fmla="*/ 0 h 16"/>
                <a:gd name="T8" fmla="*/ 0 w 6"/>
                <a:gd name="T9" fmla="*/ 2 h 16"/>
                <a:gd name="T10" fmla="*/ 0 w 6"/>
                <a:gd name="T11" fmla="*/ 14 h 16"/>
                <a:gd name="T12" fmla="*/ 3 w 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3" y="16"/>
                  </a:moveTo>
                  <a:cubicBezTo>
                    <a:pt x="5" y="16"/>
                    <a:pt x="6" y="15"/>
                    <a:pt x="6" y="14"/>
                  </a:cubicBezTo>
                  <a:cubicBezTo>
                    <a:pt x="6" y="2"/>
                    <a:pt x="6" y="2"/>
                    <a:pt x="6" y="2"/>
                  </a:cubicBezTo>
                  <a:cubicBezTo>
                    <a:pt x="6" y="1"/>
                    <a:pt x="5" y="0"/>
                    <a:pt x="3" y="0"/>
                  </a:cubicBezTo>
                  <a:cubicBezTo>
                    <a:pt x="2" y="0"/>
                    <a:pt x="0" y="1"/>
                    <a:pt x="0" y="2"/>
                  </a:cubicBezTo>
                  <a:cubicBezTo>
                    <a:pt x="0" y="14"/>
                    <a:pt x="0" y="14"/>
                    <a:pt x="0" y="14"/>
                  </a:cubicBezTo>
                  <a:cubicBezTo>
                    <a:pt x="0" y="15"/>
                    <a:pt x="2"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4" name="Freeform 93">
              <a:extLst>
                <a:ext uri="{FF2B5EF4-FFF2-40B4-BE49-F238E27FC236}">
                  <a16:creationId xmlns:a16="http://schemas.microsoft.com/office/drawing/2014/main" id="{A50F848F-B921-2D65-045E-10B9048A9DE1}"/>
                </a:ext>
              </a:extLst>
            </p:cNvPr>
            <p:cNvSpPr>
              <a:spLocks/>
            </p:cNvSpPr>
            <p:nvPr/>
          </p:nvSpPr>
          <p:spPr bwMode="auto">
            <a:xfrm>
              <a:off x="6477000" y="3298825"/>
              <a:ext cx="41275" cy="47625"/>
            </a:xfrm>
            <a:custGeom>
              <a:avLst/>
              <a:gdLst>
                <a:gd name="T0" fmla="*/ 5 w 13"/>
                <a:gd name="T1" fmla="*/ 13 h 15"/>
                <a:gd name="T2" fmla="*/ 12 w 13"/>
                <a:gd name="T3" fmla="*/ 4 h 15"/>
                <a:gd name="T4" fmla="*/ 11 w 13"/>
                <a:gd name="T5" fmla="*/ 0 h 15"/>
                <a:gd name="T6" fmla="*/ 10 w 13"/>
                <a:gd name="T7" fmla="*/ 0 h 15"/>
                <a:gd name="T8" fmla="*/ 8 w 13"/>
                <a:gd name="T9" fmla="*/ 1 h 15"/>
                <a:gd name="T10" fmla="*/ 1 w 13"/>
                <a:gd name="T11" fmla="*/ 10 h 15"/>
                <a:gd name="T12" fmla="*/ 2 w 13"/>
                <a:gd name="T13" fmla="*/ 14 h 15"/>
                <a:gd name="T14" fmla="*/ 5 w 13"/>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5" y="13"/>
                  </a:moveTo>
                  <a:cubicBezTo>
                    <a:pt x="12" y="4"/>
                    <a:pt x="12" y="4"/>
                    <a:pt x="12" y="4"/>
                  </a:cubicBezTo>
                  <a:cubicBezTo>
                    <a:pt x="13" y="3"/>
                    <a:pt x="12" y="1"/>
                    <a:pt x="11" y="0"/>
                  </a:cubicBezTo>
                  <a:cubicBezTo>
                    <a:pt x="11" y="0"/>
                    <a:pt x="10" y="0"/>
                    <a:pt x="10" y="0"/>
                  </a:cubicBezTo>
                  <a:cubicBezTo>
                    <a:pt x="9" y="0"/>
                    <a:pt x="8" y="0"/>
                    <a:pt x="8" y="1"/>
                  </a:cubicBezTo>
                  <a:cubicBezTo>
                    <a:pt x="1" y="10"/>
                    <a:pt x="1" y="10"/>
                    <a:pt x="1" y="10"/>
                  </a:cubicBezTo>
                  <a:cubicBezTo>
                    <a:pt x="0" y="11"/>
                    <a:pt x="0" y="13"/>
                    <a:pt x="2" y="14"/>
                  </a:cubicBezTo>
                  <a:cubicBezTo>
                    <a:pt x="3" y="15"/>
                    <a:pt x="5" y="14"/>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5" name="Freeform 94">
              <a:extLst>
                <a:ext uri="{FF2B5EF4-FFF2-40B4-BE49-F238E27FC236}">
                  <a16:creationId xmlns:a16="http://schemas.microsoft.com/office/drawing/2014/main" id="{9EBAB349-1D56-C3E5-8512-CB9932631765}"/>
                </a:ext>
              </a:extLst>
            </p:cNvPr>
            <p:cNvSpPr>
              <a:spLocks/>
            </p:cNvSpPr>
            <p:nvPr/>
          </p:nvSpPr>
          <p:spPr bwMode="auto">
            <a:xfrm>
              <a:off x="6550025" y="3409950"/>
              <a:ext cx="50800" cy="28575"/>
            </a:xfrm>
            <a:custGeom>
              <a:avLst/>
              <a:gdLst>
                <a:gd name="T0" fmla="*/ 4 w 16"/>
                <a:gd name="T1" fmla="*/ 9 h 9"/>
                <a:gd name="T2" fmla="*/ 14 w 16"/>
                <a:gd name="T3" fmla="*/ 5 h 9"/>
                <a:gd name="T4" fmla="*/ 16 w 16"/>
                <a:gd name="T5" fmla="*/ 1 h 9"/>
                <a:gd name="T6" fmla="*/ 13 w 16"/>
                <a:gd name="T7" fmla="*/ 0 h 9"/>
                <a:gd name="T8" fmla="*/ 12 w 16"/>
                <a:gd name="T9" fmla="*/ 0 h 9"/>
                <a:gd name="T10" fmla="*/ 2 w 16"/>
                <a:gd name="T11" fmla="*/ 4 h 9"/>
                <a:gd name="T12" fmla="*/ 0 w 16"/>
                <a:gd name="T13" fmla="*/ 5 h 9"/>
                <a:gd name="T14" fmla="*/ 0 w 16"/>
                <a:gd name="T15" fmla="*/ 7 h 9"/>
                <a:gd name="T16" fmla="*/ 4 w 1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4" y="9"/>
                  </a:moveTo>
                  <a:cubicBezTo>
                    <a:pt x="14" y="5"/>
                    <a:pt x="14" y="5"/>
                    <a:pt x="14" y="5"/>
                  </a:cubicBezTo>
                  <a:cubicBezTo>
                    <a:pt x="16" y="4"/>
                    <a:pt x="16" y="3"/>
                    <a:pt x="16" y="1"/>
                  </a:cubicBezTo>
                  <a:cubicBezTo>
                    <a:pt x="15" y="0"/>
                    <a:pt x="14" y="0"/>
                    <a:pt x="13" y="0"/>
                  </a:cubicBezTo>
                  <a:cubicBezTo>
                    <a:pt x="13" y="0"/>
                    <a:pt x="13" y="0"/>
                    <a:pt x="12" y="0"/>
                  </a:cubicBezTo>
                  <a:cubicBezTo>
                    <a:pt x="2" y="4"/>
                    <a:pt x="2" y="4"/>
                    <a:pt x="2" y="4"/>
                  </a:cubicBezTo>
                  <a:cubicBezTo>
                    <a:pt x="1" y="4"/>
                    <a:pt x="0" y="4"/>
                    <a:pt x="0" y="5"/>
                  </a:cubicBezTo>
                  <a:cubicBezTo>
                    <a:pt x="0" y="6"/>
                    <a:pt x="0" y="6"/>
                    <a:pt x="0" y="7"/>
                  </a:cubicBezTo>
                  <a:cubicBezTo>
                    <a:pt x="1" y="8"/>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6" name="Freeform 95">
              <a:extLst>
                <a:ext uri="{FF2B5EF4-FFF2-40B4-BE49-F238E27FC236}">
                  <a16:creationId xmlns:a16="http://schemas.microsoft.com/office/drawing/2014/main" id="{A4B12F59-74B2-69B4-5933-C9B1B0730E70}"/>
                </a:ext>
              </a:extLst>
            </p:cNvPr>
            <p:cNvSpPr>
              <a:spLocks/>
            </p:cNvSpPr>
            <p:nvPr/>
          </p:nvSpPr>
          <p:spPr bwMode="auto">
            <a:xfrm>
              <a:off x="6553200" y="3538538"/>
              <a:ext cx="55563" cy="28575"/>
            </a:xfrm>
            <a:custGeom>
              <a:avLst/>
              <a:gdLst>
                <a:gd name="T0" fmla="*/ 15 w 17"/>
                <a:gd name="T1" fmla="*/ 3 h 9"/>
                <a:gd name="T2" fmla="*/ 4 w 17"/>
                <a:gd name="T3" fmla="*/ 1 h 9"/>
                <a:gd name="T4" fmla="*/ 3 w 17"/>
                <a:gd name="T5" fmla="*/ 0 h 9"/>
                <a:gd name="T6" fmla="*/ 0 w 17"/>
                <a:gd name="T7" fmla="*/ 2 h 9"/>
                <a:gd name="T8" fmla="*/ 1 w 17"/>
                <a:gd name="T9" fmla="*/ 4 h 9"/>
                <a:gd name="T10" fmla="*/ 2 w 17"/>
                <a:gd name="T11" fmla="*/ 6 h 9"/>
                <a:gd name="T12" fmla="*/ 13 w 17"/>
                <a:gd name="T13" fmla="*/ 9 h 9"/>
                <a:gd name="T14" fmla="*/ 17 w 17"/>
                <a:gd name="T15" fmla="*/ 7 h 9"/>
                <a:gd name="T16" fmla="*/ 16 w 17"/>
                <a:gd name="T17" fmla="*/ 5 h 9"/>
                <a:gd name="T18" fmla="*/ 15 w 17"/>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5" y="3"/>
                  </a:moveTo>
                  <a:cubicBezTo>
                    <a:pt x="4" y="1"/>
                    <a:pt x="4" y="1"/>
                    <a:pt x="4" y="1"/>
                  </a:cubicBezTo>
                  <a:cubicBezTo>
                    <a:pt x="4" y="0"/>
                    <a:pt x="3" y="0"/>
                    <a:pt x="3" y="0"/>
                  </a:cubicBezTo>
                  <a:cubicBezTo>
                    <a:pt x="2" y="0"/>
                    <a:pt x="1" y="1"/>
                    <a:pt x="0" y="2"/>
                  </a:cubicBezTo>
                  <a:cubicBezTo>
                    <a:pt x="0" y="3"/>
                    <a:pt x="0" y="4"/>
                    <a:pt x="1" y="4"/>
                  </a:cubicBezTo>
                  <a:cubicBezTo>
                    <a:pt x="1" y="5"/>
                    <a:pt x="2" y="6"/>
                    <a:pt x="2" y="6"/>
                  </a:cubicBezTo>
                  <a:cubicBezTo>
                    <a:pt x="13" y="9"/>
                    <a:pt x="13" y="9"/>
                    <a:pt x="13" y="9"/>
                  </a:cubicBezTo>
                  <a:cubicBezTo>
                    <a:pt x="15" y="9"/>
                    <a:pt x="16" y="8"/>
                    <a:pt x="17" y="7"/>
                  </a:cubicBezTo>
                  <a:cubicBezTo>
                    <a:pt x="17" y="6"/>
                    <a:pt x="17" y="5"/>
                    <a:pt x="16" y="5"/>
                  </a:cubicBezTo>
                  <a:cubicBezTo>
                    <a:pt x="16" y="4"/>
                    <a:pt x="15" y="4"/>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7" name="Freeform 96">
              <a:extLst>
                <a:ext uri="{FF2B5EF4-FFF2-40B4-BE49-F238E27FC236}">
                  <a16:creationId xmlns:a16="http://schemas.microsoft.com/office/drawing/2014/main" id="{4F2FC17E-6CD2-9853-4ED2-819C5BE2842F}"/>
                </a:ext>
              </a:extLst>
            </p:cNvPr>
            <p:cNvSpPr>
              <a:spLocks/>
            </p:cNvSpPr>
            <p:nvPr/>
          </p:nvSpPr>
          <p:spPr bwMode="auto">
            <a:xfrm>
              <a:off x="6230938" y="3295650"/>
              <a:ext cx="41275" cy="47625"/>
            </a:xfrm>
            <a:custGeom>
              <a:avLst/>
              <a:gdLst>
                <a:gd name="T0" fmla="*/ 8 w 13"/>
                <a:gd name="T1" fmla="*/ 14 h 15"/>
                <a:gd name="T2" fmla="*/ 11 w 13"/>
                <a:gd name="T3" fmla="*/ 15 h 15"/>
                <a:gd name="T4" fmla="*/ 12 w 13"/>
                <a:gd name="T5" fmla="*/ 11 h 15"/>
                <a:gd name="T6" fmla="*/ 5 w 13"/>
                <a:gd name="T7" fmla="*/ 2 h 15"/>
                <a:gd name="T8" fmla="*/ 2 w 13"/>
                <a:gd name="T9" fmla="*/ 1 h 15"/>
                <a:gd name="T10" fmla="*/ 1 w 13"/>
                <a:gd name="T11" fmla="*/ 5 h 15"/>
                <a:gd name="T12" fmla="*/ 8 w 13"/>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8" y="14"/>
                  </a:moveTo>
                  <a:cubicBezTo>
                    <a:pt x="8" y="15"/>
                    <a:pt x="10" y="15"/>
                    <a:pt x="11" y="15"/>
                  </a:cubicBezTo>
                  <a:cubicBezTo>
                    <a:pt x="13" y="14"/>
                    <a:pt x="13" y="12"/>
                    <a:pt x="12" y="11"/>
                  </a:cubicBezTo>
                  <a:cubicBezTo>
                    <a:pt x="5" y="2"/>
                    <a:pt x="5" y="2"/>
                    <a:pt x="5" y="2"/>
                  </a:cubicBezTo>
                  <a:cubicBezTo>
                    <a:pt x="5" y="0"/>
                    <a:pt x="3" y="0"/>
                    <a:pt x="2" y="1"/>
                  </a:cubicBezTo>
                  <a:cubicBezTo>
                    <a:pt x="1" y="2"/>
                    <a:pt x="0" y="3"/>
                    <a:pt x="1" y="5"/>
                  </a:cubicBez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8" name="Freeform 97">
              <a:extLst>
                <a:ext uri="{FF2B5EF4-FFF2-40B4-BE49-F238E27FC236}">
                  <a16:creationId xmlns:a16="http://schemas.microsoft.com/office/drawing/2014/main" id="{B4B244D9-DED0-8E4D-E7BD-1CB64D48840A}"/>
                </a:ext>
              </a:extLst>
            </p:cNvPr>
            <p:cNvSpPr>
              <a:spLocks/>
            </p:cNvSpPr>
            <p:nvPr/>
          </p:nvSpPr>
          <p:spPr bwMode="auto">
            <a:xfrm>
              <a:off x="6145213" y="3406775"/>
              <a:ext cx="53975" cy="31750"/>
            </a:xfrm>
            <a:custGeom>
              <a:avLst/>
              <a:gdLst>
                <a:gd name="T0" fmla="*/ 15 w 17"/>
                <a:gd name="T1" fmla="*/ 4 h 10"/>
                <a:gd name="T2" fmla="*/ 4 w 17"/>
                <a:gd name="T3" fmla="*/ 0 h 10"/>
                <a:gd name="T4" fmla="*/ 3 w 17"/>
                <a:gd name="T5" fmla="*/ 0 h 10"/>
                <a:gd name="T6" fmla="*/ 1 w 17"/>
                <a:gd name="T7" fmla="*/ 2 h 10"/>
                <a:gd name="T8" fmla="*/ 3 w 17"/>
                <a:gd name="T9" fmla="*/ 5 h 10"/>
                <a:gd name="T10" fmla="*/ 13 w 17"/>
                <a:gd name="T11" fmla="*/ 9 h 10"/>
                <a:gd name="T12" fmla="*/ 17 w 17"/>
                <a:gd name="T13" fmla="*/ 7 h 10"/>
                <a:gd name="T14" fmla="*/ 15 w 17"/>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0">
                  <a:moveTo>
                    <a:pt x="15" y="4"/>
                  </a:moveTo>
                  <a:cubicBezTo>
                    <a:pt x="4" y="0"/>
                    <a:pt x="4" y="0"/>
                    <a:pt x="4" y="0"/>
                  </a:cubicBezTo>
                  <a:cubicBezTo>
                    <a:pt x="4" y="0"/>
                    <a:pt x="4" y="0"/>
                    <a:pt x="3" y="0"/>
                  </a:cubicBezTo>
                  <a:cubicBezTo>
                    <a:pt x="2" y="0"/>
                    <a:pt x="1" y="1"/>
                    <a:pt x="1" y="2"/>
                  </a:cubicBezTo>
                  <a:cubicBezTo>
                    <a:pt x="0" y="3"/>
                    <a:pt x="1" y="5"/>
                    <a:pt x="3" y="5"/>
                  </a:cubicBezTo>
                  <a:cubicBezTo>
                    <a:pt x="13" y="9"/>
                    <a:pt x="13" y="9"/>
                    <a:pt x="13" y="9"/>
                  </a:cubicBezTo>
                  <a:cubicBezTo>
                    <a:pt x="15" y="10"/>
                    <a:pt x="16" y="9"/>
                    <a:pt x="17" y="7"/>
                  </a:cubicBezTo>
                  <a:cubicBezTo>
                    <a:pt x="17" y="6"/>
                    <a:pt x="16" y="5"/>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9" name="Freeform 98">
              <a:extLst>
                <a:ext uri="{FF2B5EF4-FFF2-40B4-BE49-F238E27FC236}">
                  <a16:creationId xmlns:a16="http://schemas.microsoft.com/office/drawing/2014/main" id="{1B5F6EB8-F017-E52A-7F94-33CC5E1DA8B2}"/>
                </a:ext>
              </a:extLst>
            </p:cNvPr>
            <p:cNvSpPr>
              <a:spLocks/>
            </p:cNvSpPr>
            <p:nvPr/>
          </p:nvSpPr>
          <p:spPr bwMode="auto">
            <a:xfrm>
              <a:off x="6142038" y="3538538"/>
              <a:ext cx="50800" cy="25400"/>
            </a:xfrm>
            <a:custGeom>
              <a:avLst/>
              <a:gdLst>
                <a:gd name="T0" fmla="*/ 13 w 16"/>
                <a:gd name="T1" fmla="*/ 0 h 8"/>
                <a:gd name="T2" fmla="*/ 13 w 16"/>
                <a:gd name="T3" fmla="*/ 0 h 8"/>
                <a:gd name="T4" fmla="*/ 2 w 16"/>
                <a:gd name="T5" fmla="*/ 3 h 8"/>
                <a:gd name="T6" fmla="*/ 0 w 16"/>
                <a:gd name="T7" fmla="*/ 4 h 8"/>
                <a:gd name="T8" fmla="*/ 0 w 16"/>
                <a:gd name="T9" fmla="*/ 6 h 8"/>
                <a:gd name="T10" fmla="*/ 3 w 16"/>
                <a:gd name="T11" fmla="*/ 8 h 8"/>
                <a:gd name="T12" fmla="*/ 14 w 16"/>
                <a:gd name="T13" fmla="*/ 5 h 8"/>
                <a:gd name="T14" fmla="*/ 16 w 16"/>
                <a:gd name="T15" fmla="*/ 4 h 8"/>
                <a:gd name="T16" fmla="*/ 16 w 16"/>
                <a:gd name="T17" fmla="*/ 2 h 8"/>
                <a:gd name="T18" fmla="*/ 13 w 1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13" y="0"/>
                  </a:moveTo>
                  <a:cubicBezTo>
                    <a:pt x="13" y="0"/>
                    <a:pt x="13" y="0"/>
                    <a:pt x="13" y="0"/>
                  </a:cubicBezTo>
                  <a:cubicBezTo>
                    <a:pt x="2" y="3"/>
                    <a:pt x="2" y="3"/>
                    <a:pt x="2" y="3"/>
                  </a:cubicBezTo>
                  <a:cubicBezTo>
                    <a:pt x="1" y="3"/>
                    <a:pt x="0" y="3"/>
                    <a:pt x="0" y="4"/>
                  </a:cubicBezTo>
                  <a:cubicBezTo>
                    <a:pt x="0" y="5"/>
                    <a:pt x="0" y="5"/>
                    <a:pt x="0" y="6"/>
                  </a:cubicBezTo>
                  <a:cubicBezTo>
                    <a:pt x="0" y="7"/>
                    <a:pt x="2" y="8"/>
                    <a:pt x="3" y="8"/>
                  </a:cubicBezTo>
                  <a:cubicBezTo>
                    <a:pt x="14" y="5"/>
                    <a:pt x="14" y="5"/>
                    <a:pt x="14" y="5"/>
                  </a:cubicBezTo>
                  <a:cubicBezTo>
                    <a:pt x="15" y="5"/>
                    <a:pt x="15" y="4"/>
                    <a:pt x="16" y="4"/>
                  </a:cubicBezTo>
                  <a:cubicBezTo>
                    <a:pt x="16" y="3"/>
                    <a:pt x="16" y="2"/>
                    <a:pt x="16" y="2"/>
                  </a:cubicBezTo>
                  <a:cubicBezTo>
                    <a:pt x="16" y="1"/>
                    <a:pt x="14"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90" name="Group 89">
            <a:extLst>
              <a:ext uri="{FF2B5EF4-FFF2-40B4-BE49-F238E27FC236}">
                <a16:creationId xmlns:a16="http://schemas.microsoft.com/office/drawing/2014/main" id="{2AE87AEC-11F1-43BA-5837-2E67F32E1C94}"/>
              </a:ext>
              <a:ext uri="{C183D7F6-B498-43B3-948B-1728B52AA6E4}">
                <adec:decorative xmlns:adec="http://schemas.microsoft.com/office/drawing/2017/decorative" val="1"/>
              </a:ext>
            </a:extLst>
          </p:cNvPr>
          <p:cNvGrpSpPr>
            <a:grpSpLocks noChangeAspect="1"/>
          </p:cNvGrpSpPr>
          <p:nvPr/>
        </p:nvGrpSpPr>
        <p:grpSpPr>
          <a:xfrm>
            <a:off x="3346498" y="1670798"/>
            <a:ext cx="323283" cy="323283"/>
            <a:chOff x="2874963" y="4389438"/>
            <a:chExt cx="539750" cy="539750"/>
          </a:xfrm>
          <a:solidFill>
            <a:srgbClr val="7F0D82"/>
          </a:solidFill>
        </p:grpSpPr>
        <p:sp>
          <p:nvSpPr>
            <p:cNvPr id="91" name="Freeform 115">
              <a:extLst>
                <a:ext uri="{FF2B5EF4-FFF2-40B4-BE49-F238E27FC236}">
                  <a16:creationId xmlns:a16="http://schemas.microsoft.com/office/drawing/2014/main" id="{8F3D25A3-CDF9-2C92-DE9C-5BB9BA8755C3}"/>
                </a:ext>
              </a:extLst>
            </p:cNvPr>
            <p:cNvSpPr>
              <a:spLocks/>
            </p:cNvSpPr>
            <p:nvPr/>
          </p:nvSpPr>
          <p:spPr bwMode="auto">
            <a:xfrm>
              <a:off x="2874963" y="4389438"/>
              <a:ext cx="539750" cy="539750"/>
            </a:xfrm>
            <a:custGeom>
              <a:avLst/>
              <a:gdLst>
                <a:gd name="T0" fmla="*/ 166 w 169"/>
                <a:gd name="T1" fmla="*/ 58 h 169"/>
                <a:gd name="T2" fmla="*/ 162 w 169"/>
                <a:gd name="T3" fmla="*/ 61 h 169"/>
                <a:gd name="T4" fmla="*/ 162 w 169"/>
                <a:gd name="T5" fmla="*/ 146 h 169"/>
                <a:gd name="T6" fmla="*/ 147 w 169"/>
                <a:gd name="T7" fmla="*/ 162 h 169"/>
                <a:gd name="T8" fmla="*/ 23 w 169"/>
                <a:gd name="T9" fmla="*/ 162 h 169"/>
                <a:gd name="T10" fmla="*/ 7 w 169"/>
                <a:gd name="T11" fmla="*/ 146 h 169"/>
                <a:gd name="T12" fmla="*/ 7 w 169"/>
                <a:gd name="T13" fmla="*/ 23 h 169"/>
                <a:gd name="T14" fmla="*/ 23 w 169"/>
                <a:gd name="T15" fmla="*/ 7 h 169"/>
                <a:gd name="T16" fmla="*/ 108 w 169"/>
                <a:gd name="T17" fmla="*/ 7 h 169"/>
                <a:gd name="T18" fmla="*/ 111 w 169"/>
                <a:gd name="T19" fmla="*/ 3 h 169"/>
                <a:gd name="T20" fmla="*/ 108 w 169"/>
                <a:gd name="T21" fmla="*/ 0 h 169"/>
                <a:gd name="T22" fmla="*/ 23 w 169"/>
                <a:gd name="T23" fmla="*/ 0 h 169"/>
                <a:gd name="T24" fmla="*/ 0 w 169"/>
                <a:gd name="T25" fmla="*/ 23 h 169"/>
                <a:gd name="T26" fmla="*/ 0 w 169"/>
                <a:gd name="T27" fmla="*/ 146 h 169"/>
                <a:gd name="T28" fmla="*/ 23 w 169"/>
                <a:gd name="T29" fmla="*/ 169 h 169"/>
                <a:gd name="T30" fmla="*/ 147 w 169"/>
                <a:gd name="T31" fmla="*/ 169 h 169"/>
                <a:gd name="T32" fmla="*/ 169 w 169"/>
                <a:gd name="T33" fmla="*/ 146 h 169"/>
                <a:gd name="T34" fmla="*/ 169 w 169"/>
                <a:gd name="T35" fmla="*/ 61 h 169"/>
                <a:gd name="T36" fmla="*/ 166 w 169"/>
                <a:gd name="T37" fmla="*/ 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69">
                  <a:moveTo>
                    <a:pt x="166" y="58"/>
                  </a:moveTo>
                  <a:cubicBezTo>
                    <a:pt x="164" y="58"/>
                    <a:pt x="162" y="59"/>
                    <a:pt x="162" y="61"/>
                  </a:cubicBezTo>
                  <a:cubicBezTo>
                    <a:pt x="162" y="146"/>
                    <a:pt x="162" y="146"/>
                    <a:pt x="162" y="146"/>
                  </a:cubicBezTo>
                  <a:cubicBezTo>
                    <a:pt x="162" y="155"/>
                    <a:pt x="155" y="162"/>
                    <a:pt x="147" y="162"/>
                  </a:cubicBezTo>
                  <a:cubicBezTo>
                    <a:pt x="23" y="162"/>
                    <a:pt x="23" y="162"/>
                    <a:pt x="23" y="162"/>
                  </a:cubicBezTo>
                  <a:cubicBezTo>
                    <a:pt x="14" y="162"/>
                    <a:pt x="7" y="155"/>
                    <a:pt x="7" y="146"/>
                  </a:cubicBezTo>
                  <a:cubicBezTo>
                    <a:pt x="7" y="23"/>
                    <a:pt x="7" y="23"/>
                    <a:pt x="7" y="23"/>
                  </a:cubicBezTo>
                  <a:cubicBezTo>
                    <a:pt x="7" y="14"/>
                    <a:pt x="14" y="7"/>
                    <a:pt x="23" y="7"/>
                  </a:cubicBezTo>
                  <a:cubicBezTo>
                    <a:pt x="108" y="7"/>
                    <a:pt x="108" y="7"/>
                    <a:pt x="108" y="7"/>
                  </a:cubicBezTo>
                  <a:cubicBezTo>
                    <a:pt x="110" y="7"/>
                    <a:pt x="111" y="5"/>
                    <a:pt x="111" y="3"/>
                  </a:cubicBezTo>
                  <a:cubicBezTo>
                    <a:pt x="111" y="1"/>
                    <a:pt x="110" y="0"/>
                    <a:pt x="108" y="0"/>
                  </a:cubicBezTo>
                  <a:cubicBezTo>
                    <a:pt x="23" y="0"/>
                    <a:pt x="23" y="0"/>
                    <a:pt x="23" y="0"/>
                  </a:cubicBezTo>
                  <a:cubicBezTo>
                    <a:pt x="10" y="0"/>
                    <a:pt x="0" y="10"/>
                    <a:pt x="0" y="23"/>
                  </a:cubicBezTo>
                  <a:cubicBezTo>
                    <a:pt x="0" y="146"/>
                    <a:pt x="0" y="146"/>
                    <a:pt x="0" y="146"/>
                  </a:cubicBezTo>
                  <a:cubicBezTo>
                    <a:pt x="0" y="159"/>
                    <a:pt x="10" y="169"/>
                    <a:pt x="23" y="169"/>
                  </a:cubicBezTo>
                  <a:cubicBezTo>
                    <a:pt x="147" y="169"/>
                    <a:pt x="147" y="169"/>
                    <a:pt x="147" y="169"/>
                  </a:cubicBezTo>
                  <a:cubicBezTo>
                    <a:pt x="159" y="169"/>
                    <a:pt x="169" y="159"/>
                    <a:pt x="169" y="146"/>
                  </a:cubicBezTo>
                  <a:cubicBezTo>
                    <a:pt x="169" y="61"/>
                    <a:pt x="169" y="61"/>
                    <a:pt x="169" y="61"/>
                  </a:cubicBezTo>
                  <a:cubicBezTo>
                    <a:pt x="169" y="59"/>
                    <a:pt x="168" y="58"/>
                    <a:pt x="166"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92" name="Freeform 116">
              <a:extLst>
                <a:ext uri="{FF2B5EF4-FFF2-40B4-BE49-F238E27FC236}">
                  <a16:creationId xmlns:a16="http://schemas.microsoft.com/office/drawing/2014/main" id="{8F4027EE-177D-E7B4-819E-D98856198B9F}"/>
                </a:ext>
              </a:extLst>
            </p:cNvPr>
            <p:cNvSpPr>
              <a:spLocks noEditPoints="1"/>
            </p:cNvSpPr>
            <p:nvPr/>
          </p:nvSpPr>
          <p:spPr bwMode="auto">
            <a:xfrm>
              <a:off x="3011488" y="4389438"/>
              <a:ext cx="403225" cy="406400"/>
            </a:xfrm>
            <a:custGeom>
              <a:avLst/>
              <a:gdLst>
                <a:gd name="T0" fmla="*/ 32 w 126"/>
                <a:gd name="T1" fmla="*/ 121 h 127"/>
                <a:gd name="T2" fmla="*/ 121 w 126"/>
                <a:gd name="T3" fmla="*/ 32 h 127"/>
                <a:gd name="T4" fmla="*/ 126 w 126"/>
                <a:gd name="T5" fmla="*/ 19 h 127"/>
                <a:gd name="T6" fmla="*/ 107 w 126"/>
                <a:gd name="T7" fmla="*/ 0 h 127"/>
                <a:gd name="T8" fmla="*/ 94 w 126"/>
                <a:gd name="T9" fmla="*/ 5 h 127"/>
                <a:gd name="T10" fmla="*/ 5 w 126"/>
                <a:gd name="T11" fmla="*/ 94 h 127"/>
                <a:gd name="T12" fmla="*/ 0 w 126"/>
                <a:gd name="T13" fmla="*/ 127 h 127"/>
                <a:gd name="T14" fmla="*/ 32 w 126"/>
                <a:gd name="T15" fmla="*/ 121 h 127"/>
                <a:gd name="T16" fmla="*/ 99 w 126"/>
                <a:gd name="T17" fmla="*/ 10 h 127"/>
                <a:gd name="T18" fmla="*/ 107 w 126"/>
                <a:gd name="T19" fmla="*/ 7 h 127"/>
                <a:gd name="T20" fmla="*/ 119 w 126"/>
                <a:gd name="T21" fmla="*/ 19 h 127"/>
                <a:gd name="T22" fmla="*/ 116 w 126"/>
                <a:gd name="T23" fmla="*/ 27 h 127"/>
                <a:gd name="T24" fmla="*/ 111 w 126"/>
                <a:gd name="T25" fmla="*/ 33 h 127"/>
                <a:gd name="T26" fmla="*/ 110 w 126"/>
                <a:gd name="T27" fmla="*/ 32 h 127"/>
                <a:gd name="T28" fmla="*/ 94 w 126"/>
                <a:gd name="T29" fmla="*/ 16 h 127"/>
                <a:gd name="T30" fmla="*/ 99 w 126"/>
                <a:gd name="T31" fmla="*/ 10 h 127"/>
                <a:gd name="T32" fmla="*/ 17 w 126"/>
                <a:gd name="T33" fmla="*/ 92 h 127"/>
                <a:gd name="T34" fmla="*/ 89 w 126"/>
                <a:gd name="T35" fmla="*/ 20 h 127"/>
                <a:gd name="T36" fmla="*/ 89 w 126"/>
                <a:gd name="T37" fmla="*/ 21 h 127"/>
                <a:gd name="T38" fmla="*/ 106 w 126"/>
                <a:gd name="T39" fmla="*/ 37 h 127"/>
                <a:gd name="T40" fmla="*/ 105 w 126"/>
                <a:gd name="T41" fmla="*/ 38 h 127"/>
                <a:gd name="T42" fmla="*/ 34 w 126"/>
                <a:gd name="T43" fmla="*/ 110 h 127"/>
                <a:gd name="T44" fmla="*/ 34 w 126"/>
                <a:gd name="T45" fmla="*/ 93 h 127"/>
                <a:gd name="T46" fmla="*/ 17 w 126"/>
                <a:gd name="T47" fmla="*/ 93 h 127"/>
                <a:gd name="T48" fmla="*/ 17 w 126"/>
                <a:gd name="T49" fmla="*/ 92 h 127"/>
                <a:gd name="T50" fmla="*/ 11 w 126"/>
                <a:gd name="T51" fmla="*/ 100 h 127"/>
                <a:gd name="T52" fmla="*/ 27 w 126"/>
                <a:gd name="T53" fmla="*/ 100 h 127"/>
                <a:gd name="T54" fmla="*/ 27 w 126"/>
                <a:gd name="T55" fmla="*/ 115 h 127"/>
                <a:gd name="T56" fmla="*/ 26 w 126"/>
                <a:gd name="T57" fmla="*/ 115 h 127"/>
                <a:gd name="T58" fmla="*/ 8 w 126"/>
                <a:gd name="T59" fmla="*/ 118 h 127"/>
                <a:gd name="T60" fmla="*/ 11 w 126"/>
                <a:gd name="T61" fmla="*/ 10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27">
                  <a:moveTo>
                    <a:pt x="32" y="121"/>
                  </a:moveTo>
                  <a:cubicBezTo>
                    <a:pt x="121" y="32"/>
                    <a:pt x="121" y="32"/>
                    <a:pt x="121" y="32"/>
                  </a:cubicBezTo>
                  <a:cubicBezTo>
                    <a:pt x="124" y="29"/>
                    <a:pt x="126" y="24"/>
                    <a:pt x="126" y="19"/>
                  </a:cubicBezTo>
                  <a:cubicBezTo>
                    <a:pt x="126" y="8"/>
                    <a:pt x="118" y="0"/>
                    <a:pt x="107" y="0"/>
                  </a:cubicBezTo>
                  <a:cubicBezTo>
                    <a:pt x="102" y="0"/>
                    <a:pt x="98" y="2"/>
                    <a:pt x="94" y="5"/>
                  </a:cubicBezTo>
                  <a:cubicBezTo>
                    <a:pt x="5" y="94"/>
                    <a:pt x="5" y="94"/>
                    <a:pt x="5" y="94"/>
                  </a:cubicBezTo>
                  <a:cubicBezTo>
                    <a:pt x="0" y="127"/>
                    <a:pt x="0" y="127"/>
                    <a:pt x="0" y="127"/>
                  </a:cubicBezTo>
                  <a:lnTo>
                    <a:pt x="32" y="121"/>
                  </a:lnTo>
                  <a:close/>
                  <a:moveTo>
                    <a:pt x="99" y="10"/>
                  </a:moveTo>
                  <a:cubicBezTo>
                    <a:pt x="101" y="8"/>
                    <a:pt x="104" y="7"/>
                    <a:pt x="107" y="7"/>
                  </a:cubicBezTo>
                  <a:cubicBezTo>
                    <a:pt x="114" y="7"/>
                    <a:pt x="119" y="12"/>
                    <a:pt x="119" y="19"/>
                  </a:cubicBezTo>
                  <a:cubicBezTo>
                    <a:pt x="119" y="22"/>
                    <a:pt x="118" y="25"/>
                    <a:pt x="116" y="27"/>
                  </a:cubicBezTo>
                  <a:cubicBezTo>
                    <a:pt x="111" y="33"/>
                    <a:pt x="111" y="33"/>
                    <a:pt x="111" y="33"/>
                  </a:cubicBezTo>
                  <a:cubicBezTo>
                    <a:pt x="110" y="32"/>
                    <a:pt x="110" y="32"/>
                    <a:pt x="110" y="32"/>
                  </a:cubicBezTo>
                  <a:cubicBezTo>
                    <a:pt x="94" y="16"/>
                    <a:pt x="94" y="16"/>
                    <a:pt x="94" y="16"/>
                  </a:cubicBezTo>
                  <a:lnTo>
                    <a:pt x="99" y="10"/>
                  </a:lnTo>
                  <a:close/>
                  <a:moveTo>
                    <a:pt x="17" y="92"/>
                  </a:moveTo>
                  <a:cubicBezTo>
                    <a:pt x="89" y="20"/>
                    <a:pt x="89" y="20"/>
                    <a:pt x="89" y="20"/>
                  </a:cubicBezTo>
                  <a:cubicBezTo>
                    <a:pt x="89" y="21"/>
                    <a:pt x="89" y="21"/>
                    <a:pt x="89" y="21"/>
                  </a:cubicBezTo>
                  <a:cubicBezTo>
                    <a:pt x="106" y="37"/>
                    <a:pt x="106" y="37"/>
                    <a:pt x="106" y="37"/>
                  </a:cubicBezTo>
                  <a:cubicBezTo>
                    <a:pt x="105" y="38"/>
                    <a:pt x="105" y="38"/>
                    <a:pt x="105" y="38"/>
                  </a:cubicBezTo>
                  <a:cubicBezTo>
                    <a:pt x="34" y="110"/>
                    <a:pt x="34" y="110"/>
                    <a:pt x="34" y="110"/>
                  </a:cubicBezTo>
                  <a:cubicBezTo>
                    <a:pt x="34" y="93"/>
                    <a:pt x="34" y="93"/>
                    <a:pt x="34" y="93"/>
                  </a:cubicBezTo>
                  <a:cubicBezTo>
                    <a:pt x="17" y="93"/>
                    <a:pt x="17" y="93"/>
                    <a:pt x="17" y="93"/>
                  </a:cubicBezTo>
                  <a:lnTo>
                    <a:pt x="17" y="92"/>
                  </a:lnTo>
                  <a:close/>
                  <a:moveTo>
                    <a:pt x="11" y="100"/>
                  </a:moveTo>
                  <a:cubicBezTo>
                    <a:pt x="27" y="100"/>
                    <a:pt x="27" y="100"/>
                    <a:pt x="27" y="100"/>
                  </a:cubicBezTo>
                  <a:cubicBezTo>
                    <a:pt x="27" y="115"/>
                    <a:pt x="27" y="115"/>
                    <a:pt x="27" y="115"/>
                  </a:cubicBezTo>
                  <a:cubicBezTo>
                    <a:pt x="26" y="115"/>
                    <a:pt x="26" y="115"/>
                    <a:pt x="26" y="115"/>
                  </a:cubicBezTo>
                  <a:cubicBezTo>
                    <a:pt x="8" y="118"/>
                    <a:pt x="8" y="118"/>
                    <a:pt x="8" y="118"/>
                  </a:cubicBezTo>
                  <a:lnTo>
                    <a:pt x="1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95" name="Group 94">
            <a:extLst>
              <a:ext uri="{FF2B5EF4-FFF2-40B4-BE49-F238E27FC236}">
                <a16:creationId xmlns:a16="http://schemas.microsoft.com/office/drawing/2014/main" id="{6E152045-47B9-4074-84E8-366BBAB48A04}"/>
              </a:ext>
              <a:ext uri="{C183D7F6-B498-43B3-948B-1728B52AA6E4}">
                <adec:decorative xmlns:adec="http://schemas.microsoft.com/office/drawing/2017/decorative" val="1"/>
              </a:ext>
            </a:extLst>
          </p:cNvPr>
          <p:cNvGrpSpPr/>
          <p:nvPr/>
        </p:nvGrpSpPr>
        <p:grpSpPr>
          <a:xfrm>
            <a:off x="5013508" y="3458160"/>
            <a:ext cx="479761" cy="460447"/>
            <a:chOff x="4588751" y="3189702"/>
            <a:chExt cx="444500" cy="426606"/>
          </a:xfrm>
        </p:grpSpPr>
        <p:sp>
          <p:nvSpPr>
            <p:cNvPr id="97" name="Rectangle: Diagonal Corners Rounded 96">
              <a:extLst>
                <a:ext uri="{FF2B5EF4-FFF2-40B4-BE49-F238E27FC236}">
                  <a16:creationId xmlns:a16="http://schemas.microsoft.com/office/drawing/2014/main" id="{6FE550D3-6B0D-9E0E-5DEC-6A88E36BC85C}"/>
                </a:ext>
              </a:extLst>
            </p:cNvPr>
            <p:cNvSpPr/>
            <p:nvPr/>
          </p:nvSpPr>
          <p:spPr>
            <a:xfrm>
              <a:off x="4588751" y="3189702"/>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solidFill>
                  <a:srgbClr val="7F0D82"/>
                </a:solidFill>
                <a:latin typeface="Arial" panose="020B0604020202020204" pitchFamily="34" charset="0"/>
                <a:cs typeface="Arial" panose="020B0604020202020204" pitchFamily="34" charset="0"/>
              </a:endParaRPr>
            </a:p>
          </p:txBody>
        </p:sp>
        <p:grpSp>
          <p:nvGrpSpPr>
            <p:cNvPr id="98" name="Group 97">
              <a:extLst>
                <a:ext uri="{FF2B5EF4-FFF2-40B4-BE49-F238E27FC236}">
                  <a16:creationId xmlns:a16="http://schemas.microsoft.com/office/drawing/2014/main" id="{37784795-4E3C-03D5-A395-90380201DD3E}"/>
                </a:ext>
              </a:extLst>
            </p:cNvPr>
            <p:cNvGrpSpPr>
              <a:grpSpLocks noChangeAspect="1"/>
            </p:cNvGrpSpPr>
            <p:nvPr/>
          </p:nvGrpSpPr>
          <p:grpSpPr>
            <a:xfrm>
              <a:off x="4664448" y="3256452"/>
              <a:ext cx="293107" cy="293107"/>
              <a:chOff x="6161088" y="3078163"/>
              <a:chExt cx="536575" cy="536575"/>
            </a:xfrm>
            <a:solidFill>
              <a:schemeClr val="bg1"/>
            </a:solidFill>
          </p:grpSpPr>
          <p:sp>
            <p:nvSpPr>
              <p:cNvPr id="99" name="Freeform 13">
                <a:extLst>
                  <a:ext uri="{FF2B5EF4-FFF2-40B4-BE49-F238E27FC236}">
                    <a16:creationId xmlns:a16="http://schemas.microsoft.com/office/drawing/2014/main" id="{8F80CE7C-609A-69A3-2DD6-54CFAEC3685B}"/>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sp>
            <p:nvSpPr>
              <p:cNvPr id="100" name="Freeform 14">
                <a:extLst>
                  <a:ext uri="{FF2B5EF4-FFF2-40B4-BE49-F238E27FC236}">
                    <a16:creationId xmlns:a16="http://schemas.microsoft.com/office/drawing/2014/main" id="{55CEDDF5-061D-F1AF-6344-7A23746536BB}"/>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grpSp>
      </p:grpSp>
      <p:grpSp>
        <p:nvGrpSpPr>
          <p:cNvPr id="102" name="Group 101">
            <a:extLst>
              <a:ext uri="{FF2B5EF4-FFF2-40B4-BE49-F238E27FC236}">
                <a16:creationId xmlns:a16="http://schemas.microsoft.com/office/drawing/2014/main" id="{217D7B92-6607-5D29-1043-BFD7E7ED07CB}"/>
              </a:ext>
              <a:ext uri="{C183D7F6-B498-43B3-948B-1728B52AA6E4}">
                <adec:decorative xmlns:adec="http://schemas.microsoft.com/office/drawing/2017/decorative" val="1"/>
              </a:ext>
            </a:extLst>
          </p:cNvPr>
          <p:cNvGrpSpPr/>
          <p:nvPr/>
        </p:nvGrpSpPr>
        <p:grpSpPr>
          <a:xfrm>
            <a:off x="5013508" y="7270384"/>
            <a:ext cx="479761" cy="460448"/>
            <a:chOff x="4599631" y="6238645"/>
            <a:chExt cx="444500" cy="426606"/>
          </a:xfrm>
        </p:grpSpPr>
        <p:sp>
          <p:nvSpPr>
            <p:cNvPr id="104" name="Rectangle: Diagonal Corners Rounded 103">
              <a:extLst>
                <a:ext uri="{FF2B5EF4-FFF2-40B4-BE49-F238E27FC236}">
                  <a16:creationId xmlns:a16="http://schemas.microsoft.com/office/drawing/2014/main" id="{FB679030-32AB-6C87-6B33-4AAD0CA0580B}"/>
                </a:ext>
              </a:extLst>
            </p:cNvPr>
            <p:cNvSpPr/>
            <p:nvPr/>
          </p:nvSpPr>
          <p:spPr>
            <a:xfrm>
              <a:off x="4599631" y="6238645"/>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solidFill>
                  <a:srgbClr val="7F0D82"/>
                </a:solidFill>
                <a:latin typeface="Arial" panose="020B0604020202020204" pitchFamily="34" charset="0"/>
                <a:cs typeface="Arial" panose="020B0604020202020204" pitchFamily="34" charset="0"/>
              </a:endParaRPr>
            </a:p>
          </p:txBody>
        </p:sp>
        <p:grpSp>
          <p:nvGrpSpPr>
            <p:cNvPr id="105" name="Group 104">
              <a:extLst>
                <a:ext uri="{FF2B5EF4-FFF2-40B4-BE49-F238E27FC236}">
                  <a16:creationId xmlns:a16="http://schemas.microsoft.com/office/drawing/2014/main" id="{AF4B4CB3-0104-3980-4AB7-F981DADA8504}"/>
                </a:ext>
              </a:extLst>
            </p:cNvPr>
            <p:cNvGrpSpPr>
              <a:grpSpLocks noChangeAspect="1"/>
            </p:cNvGrpSpPr>
            <p:nvPr/>
          </p:nvGrpSpPr>
          <p:grpSpPr>
            <a:xfrm>
              <a:off x="4675328" y="6305395"/>
              <a:ext cx="293107" cy="293107"/>
              <a:chOff x="5094288" y="3074988"/>
              <a:chExt cx="536575" cy="536575"/>
            </a:xfrm>
            <a:solidFill>
              <a:schemeClr val="bg1"/>
            </a:solidFill>
          </p:grpSpPr>
          <p:sp>
            <p:nvSpPr>
              <p:cNvPr id="106" name="Freeform 15">
                <a:extLst>
                  <a:ext uri="{FF2B5EF4-FFF2-40B4-BE49-F238E27FC236}">
                    <a16:creationId xmlns:a16="http://schemas.microsoft.com/office/drawing/2014/main" id="{2013F8B6-DFF1-50DE-AACB-DB10947E485C}"/>
                  </a:ext>
                </a:extLst>
              </p:cNvPr>
              <p:cNvSpPr>
                <a:spLocks noEditPoints="1"/>
              </p:cNvSpPr>
              <p:nvPr/>
            </p:nvSpPr>
            <p:spPr bwMode="auto">
              <a:xfrm>
                <a:off x="5094288" y="3074988"/>
                <a:ext cx="536575" cy="5365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63 h 170"/>
                  <a:gd name="T12" fmla="*/ 7 w 170"/>
                  <a:gd name="T13" fmla="*/ 85 h 170"/>
                  <a:gd name="T14" fmla="*/ 85 w 170"/>
                  <a:gd name="T15" fmla="*/ 7 h 170"/>
                  <a:gd name="T16" fmla="*/ 163 w 170"/>
                  <a:gd name="T17" fmla="*/ 85 h 170"/>
                  <a:gd name="T18" fmla="*/ 85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5" y="163"/>
                    </a:moveTo>
                    <a:cubicBezTo>
                      <a:pt x="42" y="163"/>
                      <a:pt x="7" y="128"/>
                      <a:pt x="7" y="85"/>
                    </a:cubicBezTo>
                    <a:cubicBezTo>
                      <a:pt x="7" y="42"/>
                      <a:pt x="42" y="7"/>
                      <a:pt x="85" y="7"/>
                    </a:cubicBezTo>
                    <a:cubicBezTo>
                      <a:pt x="128" y="7"/>
                      <a:pt x="163" y="42"/>
                      <a:pt x="163" y="85"/>
                    </a:cubicBezTo>
                    <a:cubicBezTo>
                      <a:pt x="163" y="128"/>
                      <a:pt x="128" y="163"/>
                      <a:pt x="85"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sp>
            <p:nvSpPr>
              <p:cNvPr id="107" name="Freeform 16">
                <a:extLst>
                  <a:ext uri="{FF2B5EF4-FFF2-40B4-BE49-F238E27FC236}">
                    <a16:creationId xmlns:a16="http://schemas.microsoft.com/office/drawing/2014/main" id="{16A8EF68-B6F8-6A92-903A-8B9C9C2C5EF5}"/>
                  </a:ext>
                </a:extLst>
              </p:cNvPr>
              <p:cNvSpPr>
                <a:spLocks/>
              </p:cNvSpPr>
              <p:nvPr/>
            </p:nvSpPr>
            <p:spPr bwMode="auto">
              <a:xfrm>
                <a:off x="5257801" y="3238501"/>
                <a:ext cx="209550" cy="209550"/>
              </a:xfrm>
              <a:custGeom>
                <a:avLst/>
                <a:gdLst>
                  <a:gd name="T0" fmla="*/ 65 w 66"/>
                  <a:gd name="T1" fmla="*/ 2 h 66"/>
                  <a:gd name="T2" fmla="*/ 59 w 66"/>
                  <a:gd name="T3" fmla="*/ 2 h 66"/>
                  <a:gd name="T4" fmla="*/ 33 w 66"/>
                  <a:gd name="T5" fmla="*/ 28 h 66"/>
                  <a:gd name="T6" fmla="*/ 7 w 66"/>
                  <a:gd name="T7" fmla="*/ 2 h 66"/>
                  <a:gd name="T8" fmla="*/ 1 w 66"/>
                  <a:gd name="T9" fmla="*/ 2 h 66"/>
                  <a:gd name="T10" fmla="*/ 1 w 66"/>
                  <a:gd name="T11" fmla="*/ 7 h 66"/>
                  <a:gd name="T12" fmla="*/ 28 w 66"/>
                  <a:gd name="T13" fmla="*/ 33 h 66"/>
                  <a:gd name="T14" fmla="*/ 1 w 66"/>
                  <a:gd name="T15" fmla="*/ 60 h 66"/>
                  <a:gd name="T16" fmla="*/ 1 w 66"/>
                  <a:gd name="T17" fmla="*/ 65 h 66"/>
                  <a:gd name="T18" fmla="*/ 4 w 66"/>
                  <a:gd name="T19" fmla="*/ 66 h 66"/>
                  <a:gd name="T20" fmla="*/ 7 w 66"/>
                  <a:gd name="T21" fmla="*/ 65 h 66"/>
                  <a:gd name="T22" fmla="*/ 33 w 66"/>
                  <a:gd name="T23" fmla="*/ 38 h 66"/>
                  <a:gd name="T24" fmla="*/ 59 w 66"/>
                  <a:gd name="T25" fmla="*/ 65 h 66"/>
                  <a:gd name="T26" fmla="*/ 62 w 66"/>
                  <a:gd name="T27" fmla="*/ 66 h 66"/>
                  <a:gd name="T28" fmla="*/ 65 w 66"/>
                  <a:gd name="T29" fmla="*/ 65 h 66"/>
                  <a:gd name="T30" fmla="*/ 65 w 66"/>
                  <a:gd name="T31" fmla="*/ 60 h 66"/>
                  <a:gd name="T32" fmla="*/ 38 w 66"/>
                  <a:gd name="T33" fmla="*/ 33 h 66"/>
                  <a:gd name="T34" fmla="*/ 65 w 66"/>
                  <a:gd name="T35" fmla="*/ 7 h 66"/>
                  <a:gd name="T36" fmla="*/ 65 w 66"/>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65" y="2"/>
                    </a:moveTo>
                    <a:cubicBezTo>
                      <a:pt x="63" y="0"/>
                      <a:pt x="61" y="0"/>
                      <a:pt x="59" y="2"/>
                    </a:cubicBezTo>
                    <a:cubicBezTo>
                      <a:pt x="33" y="28"/>
                      <a:pt x="33" y="28"/>
                      <a:pt x="33" y="28"/>
                    </a:cubicBezTo>
                    <a:cubicBezTo>
                      <a:pt x="7" y="2"/>
                      <a:pt x="7" y="2"/>
                      <a:pt x="7" y="2"/>
                    </a:cubicBezTo>
                    <a:cubicBezTo>
                      <a:pt x="5" y="0"/>
                      <a:pt x="3" y="0"/>
                      <a:pt x="1" y="2"/>
                    </a:cubicBezTo>
                    <a:cubicBezTo>
                      <a:pt x="0" y="3"/>
                      <a:pt x="0" y="5"/>
                      <a:pt x="1" y="7"/>
                    </a:cubicBezTo>
                    <a:cubicBezTo>
                      <a:pt x="28" y="33"/>
                      <a:pt x="28" y="33"/>
                      <a:pt x="28" y="33"/>
                    </a:cubicBezTo>
                    <a:cubicBezTo>
                      <a:pt x="1" y="60"/>
                      <a:pt x="1" y="60"/>
                      <a:pt x="1" y="60"/>
                    </a:cubicBezTo>
                    <a:cubicBezTo>
                      <a:pt x="0" y="61"/>
                      <a:pt x="0" y="63"/>
                      <a:pt x="1" y="65"/>
                    </a:cubicBezTo>
                    <a:cubicBezTo>
                      <a:pt x="2" y="65"/>
                      <a:pt x="3" y="66"/>
                      <a:pt x="4" y="66"/>
                    </a:cubicBezTo>
                    <a:cubicBezTo>
                      <a:pt x="5" y="66"/>
                      <a:pt x="6" y="65"/>
                      <a:pt x="7" y="65"/>
                    </a:cubicBezTo>
                    <a:cubicBezTo>
                      <a:pt x="33" y="38"/>
                      <a:pt x="33" y="38"/>
                      <a:pt x="33" y="38"/>
                    </a:cubicBezTo>
                    <a:cubicBezTo>
                      <a:pt x="59" y="65"/>
                      <a:pt x="59" y="65"/>
                      <a:pt x="59" y="65"/>
                    </a:cubicBezTo>
                    <a:cubicBezTo>
                      <a:pt x="60" y="65"/>
                      <a:pt x="61" y="66"/>
                      <a:pt x="62" y="66"/>
                    </a:cubicBezTo>
                    <a:cubicBezTo>
                      <a:pt x="63" y="66"/>
                      <a:pt x="64" y="65"/>
                      <a:pt x="65" y="65"/>
                    </a:cubicBezTo>
                    <a:cubicBezTo>
                      <a:pt x="66" y="63"/>
                      <a:pt x="66" y="61"/>
                      <a:pt x="65" y="60"/>
                    </a:cubicBezTo>
                    <a:cubicBezTo>
                      <a:pt x="38" y="33"/>
                      <a:pt x="38" y="33"/>
                      <a:pt x="38" y="33"/>
                    </a:cubicBezTo>
                    <a:cubicBezTo>
                      <a:pt x="65" y="7"/>
                      <a:pt x="65" y="7"/>
                      <a:pt x="65" y="7"/>
                    </a:cubicBezTo>
                    <a:cubicBezTo>
                      <a:pt x="66" y="5"/>
                      <a:pt x="66" y="3"/>
                      <a:pt x="6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grpSp>
      </p:grpSp>
      <p:sp>
        <p:nvSpPr>
          <p:cNvPr id="5" name="TextBox 4">
            <a:extLst>
              <a:ext uri="{FF2B5EF4-FFF2-40B4-BE49-F238E27FC236}">
                <a16:creationId xmlns:a16="http://schemas.microsoft.com/office/drawing/2014/main" id="{8F9AF4BE-B80C-ECC4-9634-6E8B605D0D5B}"/>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38</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4467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105540447"/>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47" name="Rectangle 46">
            <a:extLst>
              <a:ext uri="{FF2B5EF4-FFF2-40B4-BE49-F238E27FC236}">
                <a16:creationId xmlns:a16="http://schemas.microsoft.com/office/drawing/2014/main" id="{C6752808-1681-016A-9775-E3E3A0179E9B}"/>
              </a:ext>
              <a:ext uri="{C183D7F6-B498-43B3-948B-1728B52AA6E4}">
                <adec:decorative xmlns:adec="http://schemas.microsoft.com/office/drawing/2017/decorative" val="1"/>
              </a:ext>
            </a:extLst>
          </p:cNvPr>
          <p:cNvSpPr/>
          <p:nvPr/>
        </p:nvSpPr>
        <p:spPr>
          <a:xfrm>
            <a:off x="4840672" y="129359"/>
            <a:ext cx="2729556" cy="100596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467383" y="932538"/>
            <a:ext cx="6624909" cy="2214779"/>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59675" cy="560234"/>
          </a:xfrm>
          <a:prstGeom prst="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0" name="Title 1">
            <a:extLst>
              <a:ext uri="{FF2B5EF4-FFF2-40B4-BE49-F238E27FC236}">
                <a16:creationId xmlns:a16="http://schemas.microsoft.com/office/drawing/2014/main" id="{9BFA1199-6443-A516-6F4B-2E0D54920C9F}"/>
              </a:ext>
            </a:extLst>
          </p:cNvPr>
          <p:cNvSpPr txBox="1">
            <a:spLocks noGrp="1"/>
          </p:cNvSpPr>
          <p:nvPr>
            <p:ph type="title" idx="4294967295"/>
          </p:nvPr>
        </p:nvSpPr>
        <p:spPr>
          <a:xfrm>
            <a:off x="587247" y="280150"/>
            <a:ext cx="6388001" cy="425584"/>
          </a:xfrm>
          <a:prstGeom prst="rect">
            <a:avLst/>
          </a:prstGeom>
          <a:noFill/>
          <a:ln>
            <a:noFill/>
            <a:prstDash/>
          </a:ln>
          <a:effectLst/>
        </p:spPr>
        <p:txBody>
          <a:bodyPr rot="0" spcFirstLastPara="0" vertOverflow="overflow" horzOverflow="overflow" vert="horz" wrap="square" lIns="0" tIns="45142" rIns="0" bIns="45142" numCol="1" spcCol="0" rtlCol="0" fromWordArt="0" anchor="t" anchorCtr="0" forceAA="0" compatLnSpc="1">
            <a:prstTxWarp prst="textNoShape">
              <a:avLst/>
            </a:prstTxWarp>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pPr marL="0" marR="0" lvl="0" indent="0" algn="l" defTabSz="871821" rtl="0" eaLnBrk="1" fontAlgn="auto" latinLnBrk="0" hangingPunct="1">
              <a:lnSpc>
                <a:spcPct val="80000"/>
              </a:lnSpc>
              <a:spcBef>
                <a:spcPct val="0"/>
              </a:spcBef>
              <a:spcAft>
                <a:spcPts val="0"/>
              </a:spcAft>
              <a:buClrTx/>
              <a:buSzTx/>
              <a:buFontTx/>
              <a:buNone/>
              <a:tabLst/>
              <a:defRPr/>
            </a:pPr>
            <a:r>
              <a:rPr kumimoji="0" lang="en-US" sz="1981" b="0" i="0" u="none" strike="noStrike" kern="1200" cap="none" spc="0" normalizeH="0" baseline="0" noProof="0" dirty="0">
                <a:ln>
                  <a:noFill/>
                </a:ln>
                <a:solidFill>
                  <a:schemeClr val="bg1"/>
                </a:solidFill>
                <a:effectLst/>
                <a:uLnTx/>
                <a:uFillTx/>
                <a:latin typeface="Segoe UI Semibold" panose="020B0702040204020203" pitchFamily="34" charset="0"/>
                <a:ea typeface="+mj-ea"/>
                <a:cs typeface="+mj-cs"/>
              </a:rPr>
              <a:t>Stage-specific enquiries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467383" y="1010250"/>
            <a:ext cx="6019142" cy="408112"/>
          </a:xfrm>
          <a:prstGeom prst="rect">
            <a:avLst/>
          </a:prstGeom>
          <a:noFill/>
        </p:spPr>
        <p:txBody>
          <a:bodyPr wrap="square" numCol="1" spcCol="180000">
            <a:noAutofit/>
          </a:bodyPr>
          <a:lstStyle/>
          <a:p>
            <a:pPr>
              <a:spcBef>
                <a:spcPts val="648"/>
              </a:spcBef>
            </a:pPr>
            <a:r>
              <a:rPr lang="en-AU" sz="1800" b="1" dirty="0">
                <a:solidFill>
                  <a:srgbClr val="7F0D82"/>
                </a:solidFill>
                <a:latin typeface="Arial" panose="020B0604020202020204" pitchFamily="34" charset="0"/>
                <a:cs typeface="Arial" panose="020B0604020202020204" pitchFamily="34" charset="0"/>
              </a:rPr>
              <a:t>7. Receive notification of need for advertisement</a:t>
            </a:r>
            <a:endParaRPr lang="en-AU" sz="1800" dirty="0">
              <a:solidFill>
                <a:srgbClr val="7F0D82"/>
              </a:solidFill>
              <a:latin typeface="Arial" panose="020B0604020202020204" pitchFamily="34" charset="0"/>
              <a:cs typeface="Arial" panose="020B0604020202020204" pitchFamily="34" charset="0"/>
            </a:endParaRPr>
          </a:p>
          <a:p>
            <a:pPr>
              <a:spcBef>
                <a:spcPts val="648"/>
              </a:spcBef>
            </a:pPr>
            <a:endParaRPr lang="en-AU" sz="1400" dirty="0">
              <a:solidFill>
                <a:schemeClr val="tx2"/>
              </a:solidFill>
              <a:latin typeface="Arial" panose="020B0604020202020204" pitchFamily="34" charset="0"/>
              <a:cs typeface="Arial" panose="020B0604020202020204" pitchFamily="34" charset="0"/>
            </a:endParaRPr>
          </a:p>
          <a:p>
            <a:pPr>
              <a:spcBef>
                <a:spcPts val="648"/>
              </a:spcBef>
            </a:pPr>
            <a:endParaRPr lang="en-AU" sz="1400" dirty="0">
              <a:solidFill>
                <a:schemeClr val="tx2"/>
              </a:solidFill>
              <a:latin typeface="Arial" panose="020B0604020202020204" pitchFamily="34" charset="0"/>
              <a:cs typeface="Arial" panose="020B0604020202020204" pitchFamily="34" charset="0"/>
            </a:endParaRPr>
          </a:p>
          <a:p>
            <a:pPr>
              <a:spcBef>
                <a:spcPts val="648"/>
              </a:spcBef>
            </a:pPr>
            <a:endParaRPr lang="en-AU" sz="1400" dirty="0">
              <a:solidFill>
                <a:schemeClr val="tx2"/>
              </a:solidFill>
              <a:latin typeface="Arial" panose="020B0604020202020204" pitchFamily="34" charset="0"/>
              <a:cs typeface="Arial" panose="020B0604020202020204" pitchFamily="34" charset="0"/>
            </a:endParaRPr>
          </a:p>
          <a:p>
            <a:pPr>
              <a:spcBef>
                <a:spcPts val="648"/>
              </a:spcBef>
            </a:pPr>
            <a:endParaRPr lang="en-AU" sz="1400" dirty="0">
              <a:solidFill>
                <a:schemeClr val="tx2"/>
              </a:solidFill>
              <a:latin typeface="Arial" panose="020B0604020202020204" pitchFamily="34" charset="0"/>
              <a:cs typeface="Arial" panose="020B0604020202020204" pitchFamily="34" charset="0"/>
            </a:endParaRPr>
          </a:p>
          <a:p>
            <a:pPr>
              <a:spcBef>
                <a:spcPts val="648"/>
              </a:spcBef>
            </a:pPr>
            <a:endParaRPr lang="en-AU" sz="1600" dirty="0">
              <a:solidFill>
                <a:schemeClr val="tx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82B79EF-5CA8-4F99-3945-71F43DD1A338}"/>
              </a:ext>
            </a:extLst>
          </p:cNvPr>
          <p:cNvSpPr txBox="1"/>
          <p:nvPr/>
        </p:nvSpPr>
        <p:spPr>
          <a:xfrm>
            <a:off x="972508" y="1708703"/>
            <a:ext cx="2175923" cy="266676"/>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Enquiry should take ~ 5 mins</a:t>
            </a:r>
          </a:p>
        </p:txBody>
      </p:sp>
      <p:sp>
        <p:nvSpPr>
          <p:cNvPr id="37" name="TextBox 36">
            <a:extLst>
              <a:ext uri="{FF2B5EF4-FFF2-40B4-BE49-F238E27FC236}">
                <a16:creationId xmlns:a16="http://schemas.microsoft.com/office/drawing/2014/main" id="{255041E8-55A7-3F39-8C33-3F757F0F5B4B}"/>
              </a:ext>
            </a:extLst>
          </p:cNvPr>
          <p:cNvSpPr txBox="1"/>
          <p:nvPr/>
        </p:nvSpPr>
        <p:spPr>
          <a:xfrm>
            <a:off x="467383" y="3419308"/>
            <a:ext cx="3301591" cy="291618"/>
          </a:xfrm>
          <a:prstGeom prst="rect">
            <a:avLst/>
          </a:prstGeom>
          <a:noFill/>
        </p:spPr>
        <p:txBody>
          <a:bodyPr wrap="square">
            <a:spAutoFit/>
          </a:bodyPr>
          <a:lstStyle/>
          <a:p>
            <a:r>
              <a:rPr lang="en-AU" sz="1295" dirty="0">
                <a:solidFill>
                  <a:schemeClr val="accent6"/>
                </a:solidFill>
                <a:latin typeface="Arial" panose="020B0604020202020204" pitchFamily="34" charset="0"/>
                <a:cs typeface="Arial" panose="020B0604020202020204" pitchFamily="34" charset="0"/>
              </a:rPr>
              <a:t>Common enquiries at this stage</a:t>
            </a:r>
            <a:endParaRPr lang="en-US" sz="1295" dirty="0">
              <a:solidFill>
                <a:schemeClr val="accent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0482F88-019C-05F1-3E0E-54DF37C71418}"/>
              </a:ext>
            </a:extLst>
          </p:cNvPr>
          <p:cNvSpPr txBox="1"/>
          <p:nvPr/>
        </p:nvSpPr>
        <p:spPr>
          <a:xfrm>
            <a:off x="467382" y="3813536"/>
            <a:ext cx="4118712" cy="6598126"/>
          </a:xfrm>
          <a:prstGeom prst="rect">
            <a:avLst/>
          </a:prstGeom>
          <a:noFill/>
        </p:spPr>
        <p:txBody>
          <a:bodyPr wrap="square" lIns="98694" tIns="49347" rIns="98694" bIns="49347" numCol="1" spcCol="180000" anchor="t">
            <a:noAutofit/>
          </a:bodyPr>
          <a:lstStyle/>
          <a:p>
            <a:pPr>
              <a:spcBef>
                <a:spcPts val="971"/>
              </a:spcBef>
            </a:pPr>
            <a:r>
              <a:rPr lang="en-AU" sz="1400" b="1" dirty="0">
                <a:solidFill>
                  <a:srgbClr val="7F0D82"/>
                </a:solidFill>
                <a:latin typeface="Arial"/>
                <a:cs typeface="Arial"/>
              </a:rPr>
              <a:t>It's so small - does it really need to go to the neighbours?</a:t>
            </a:r>
          </a:p>
          <a:p>
            <a:pPr>
              <a:spcBef>
                <a:spcPts val="971"/>
              </a:spcBef>
            </a:pPr>
            <a:r>
              <a:rPr lang="en-AU" sz="1200" dirty="0">
                <a:latin typeface="Arial"/>
                <a:cs typeface="Arial"/>
              </a:rPr>
              <a:t>“While it might seem unnecessary the legislation behind planning requires that we notify neighbours in almost all applications. This gives the community a voice that they might not otherwise have.”</a:t>
            </a:r>
            <a:endParaRPr lang="en-AU" sz="1200" dirty="0">
              <a:latin typeface="Arial" panose="020B0604020202020204" pitchFamily="34" charset="0"/>
              <a:cs typeface="Arial" panose="020B0604020202020204" pitchFamily="34" charset="0"/>
            </a:endParaRPr>
          </a:p>
          <a:p>
            <a:pPr>
              <a:spcBef>
                <a:spcPts val="971"/>
              </a:spcBef>
            </a:pPr>
            <a:r>
              <a:rPr lang="en-AU" sz="1400" b="1" dirty="0">
                <a:solidFill>
                  <a:srgbClr val="7F0D82"/>
                </a:solidFill>
                <a:latin typeface="Arial"/>
                <a:cs typeface="Arial"/>
              </a:rPr>
              <a:t>Why does this need advertising?</a:t>
            </a:r>
          </a:p>
          <a:p>
            <a:pPr>
              <a:spcBef>
                <a:spcPts val="971"/>
              </a:spcBef>
            </a:pPr>
            <a:r>
              <a:rPr lang="en-AU" sz="1200" dirty="0">
                <a:latin typeface="Arial"/>
                <a:cs typeface="Arial"/>
              </a:rPr>
              <a:t>“The legislation sets out the rules for planning approvals and those rules say that neighbours usually receive a letter. Unless the planning scheme says we don't need to give notice, it's generally required for us to send out letters.”</a:t>
            </a:r>
            <a:endParaRPr lang="en-AU" sz="1200" dirty="0">
              <a:latin typeface="Arial" panose="020B0604020202020204" pitchFamily="34" charset="0"/>
              <a:cs typeface="Arial" panose="020B0604020202020204" pitchFamily="34" charset="0"/>
            </a:endParaRPr>
          </a:p>
          <a:p>
            <a:pPr>
              <a:spcBef>
                <a:spcPts val="971"/>
              </a:spcBef>
            </a:pPr>
            <a:r>
              <a:rPr lang="en-AU" sz="1400" b="1" dirty="0">
                <a:solidFill>
                  <a:srgbClr val="7F0D82"/>
                </a:solidFill>
                <a:latin typeface="Arial"/>
                <a:cs typeface="Arial"/>
              </a:rPr>
              <a:t>Why didn't I get notice?</a:t>
            </a:r>
          </a:p>
          <a:p>
            <a:pPr>
              <a:spcBef>
                <a:spcPts val="971"/>
              </a:spcBef>
            </a:pPr>
            <a:r>
              <a:rPr lang="en-AU" sz="1200" dirty="0">
                <a:latin typeface="Arial"/>
                <a:cs typeface="Arial"/>
              </a:rPr>
              <a:t>“The legislation for planning requires that adjoining properties receive notice. In circumstances where a planner might think the impacts extend further, they might put up a sign or send letter further away. That said, if the application hasn't yet been decided you can still send us a submission.”</a:t>
            </a:r>
            <a:endParaRPr lang="en-AU" sz="1200" dirty="0">
              <a:latin typeface="Arial" panose="020B0604020202020204" pitchFamily="34" charset="0"/>
              <a:cs typeface="Arial" panose="020B0604020202020204" pitchFamily="34" charset="0"/>
            </a:endParaRPr>
          </a:p>
          <a:p>
            <a:pPr>
              <a:spcBef>
                <a:spcPts val="971"/>
              </a:spcBef>
            </a:pPr>
            <a:r>
              <a:rPr lang="en-AU" sz="1400" b="1" dirty="0">
                <a:solidFill>
                  <a:srgbClr val="7F0D82"/>
                </a:solidFill>
                <a:latin typeface="Arial"/>
                <a:cs typeface="Arial"/>
              </a:rPr>
              <a:t>But I've spoken to my neighbours like you said, and they are okay, why are you sending them a letter?</a:t>
            </a:r>
          </a:p>
          <a:p>
            <a:pPr>
              <a:spcBef>
                <a:spcPts val="971"/>
              </a:spcBef>
            </a:pPr>
            <a:r>
              <a:rPr lang="en-AU" sz="1200" dirty="0">
                <a:latin typeface="Arial"/>
                <a:cs typeface="Arial"/>
              </a:rPr>
              <a:t>“That's great your neighbours are happy with it. We need to send them a letter because its a legal and procedural obligation. You could ask them to write in and support your application if you like!”</a:t>
            </a:r>
          </a:p>
        </p:txBody>
      </p:sp>
      <p:sp>
        <p:nvSpPr>
          <p:cNvPr id="40" name="TextBox 39">
            <a:extLst>
              <a:ext uri="{FF2B5EF4-FFF2-40B4-BE49-F238E27FC236}">
                <a16:creationId xmlns:a16="http://schemas.microsoft.com/office/drawing/2014/main" id="{0262DBFC-F3B4-7B0A-9142-6145FC03D257}"/>
              </a:ext>
            </a:extLst>
          </p:cNvPr>
          <p:cNvSpPr txBox="1"/>
          <p:nvPr/>
        </p:nvSpPr>
        <p:spPr>
          <a:xfrm>
            <a:off x="5499205" y="3538898"/>
            <a:ext cx="1593087" cy="291618"/>
          </a:xfrm>
          <a:prstGeom prst="rect">
            <a:avLst/>
          </a:prstGeom>
          <a:noFill/>
        </p:spPr>
        <p:txBody>
          <a:bodyPr wrap="square" rIns="0" rtlCol="0">
            <a:spAutoFit/>
          </a:bodyPr>
          <a:lstStyle/>
          <a:p>
            <a:r>
              <a:rPr lang="en-US" sz="1295" b="1" dirty="0">
                <a:solidFill>
                  <a:srgbClr val="7F0D82"/>
                </a:solidFill>
                <a:latin typeface="Arial" panose="020B0604020202020204" pitchFamily="34" charset="0"/>
                <a:cs typeface="Arial" panose="020B0604020202020204" pitchFamily="34" charset="0"/>
              </a:rPr>
              <a:t>We can help by</a:t>
            </a:r>
          </a:p>
        </p:txBody>
      </p:sp>
      <p:sp>
        <p:nvSpPr>
          <p:cNvPr id="46" name="TextBox 45">
            <a:extLst>
              <a:ext uri="{FF2B5EF4-FFF2-40B4-BE49-F238E27FC236}">
                <a16:creationId xmlns:a16="http://schemas.microsoft.com/office/drawing/2014/main" id="{21298585-B4C2-0FBB-2EDE-A980D40418A4}"/>
              </a:ext>
            </a:extLst>
          </p:cNvPr>
          <p:cNvSpPr txBox="1"/>
          <p:nvPr/>
        </p:nvSpPr>
        <p:spPr>
          <a:xfrm>
            <a:off x="4916368" y="4002144"/>
            <a:ext cx="2214779" cy="1946687"/>
          </a:xfrm>
          <a:prstGeom prst="rect">
            <a:avLst/>
          </a:prstGeom>
          <a:noFill/>
        </p:spPr>
        <p:txBody>
          <a:bodyPr wrap="square">
            <a:spAutoFit/>
          </a:bodyPr>
          <a:lstStyle/>
          <a:p>
            <a:pPr marL="185046" indent="-185046">
              <a:spcBef>
                <a:spcPts val="324"/>
              </a:spcBef>
              <a:spcAft>
                <a:spcPts val="216"/>
              </a:spcAft>
              <a:buFont typeface="Arial" panose="020B0604020202020204" pitchFamily="34" charset="0"/>
              <a:buChar char="•"/>
            </a:pPr>
            <a:r>
              <a:rPr lang="en-AU" sz="1200">
                <a:latin typeface="Arial" panose="020B0604020202020204" pitchFamily="34" charset="0"/>
                <a:cs typeface="Arial" panose="020B0604020202020204" pitchFamily="34" charset="0"/>
              </a:rPr>
              <a:t>Explain the impact of legislation and requirements</a:t>
            </a:r>
          </a:p>
          <a:p>
            <a:pPr marL="185046" indent="-185046">
              <a:spcBef>
                <a:spcPts val="324"/>
              </a:spcBef>
              <a:spcAft>
                <a:spcPts val="216"/>
              </a:spcAft>
              <a:buFont typeface="Arial" panose="020B0604020202020204" pitchFamily="34" charset="0"/>
              <a:buChar char="•"/>
            </a:pPr>
            <a:r>
              <a:rPr lang="en-AU" sz="1200">
                <a:latin typeface="Arial" panose="020B0604020202020204" pitchFamily="34" charset="0"/>
                <a:cs typeface="Arial" panose="020B0604020202020204" pitchFamily="34" charset="0"/>
              </a:rPr>
              <a:t>Pass along any objections</a:t>
            </a:r>
          </a:p>
          <a:p>
            <a:pPr marL="185046" indent="-185046">
              <a:spcBef>
                <a:spcPts val="324"/>
              </a:spcBef>
              <a:spcAft>
                <a:spcPts val="216"/>
              </a:spcAft>
              <a:buFont typeface="Arial" panose="020B0604020202020204" pitchFamily="34" charset="0"/>
              <a:buChar char="•"/>
            </a:pPr>
            <a:r>
              <a:rPr lang="en-AU" sz="1200">
                <a:latin typeface="Arial" panose="020B0604020202020204" pitchFamily="34" charset="0"/>
                <a:cs typeface="Arial" panose="020B0604020202020204" pitchFamily="34" charset="0"/>
              </a:rPr>
              <a:t>Provide an estimate of how much it will cost</a:t>
            </a:r>
          </a:p>
          <a:p>
            <a:pPr marL="185046" indent="-185046">
              <a:spcBef>
                <a:spcPts val="324"/>
              </a:spcBef>
              <a:spcAft>
                <a:spcPts val="216"/>
              </a:spcAft>
              <a:buFont typeface="Arial" panose="020B0604020202020204" pitchFamily="34" charset="0"/>
              <a:buChar char="•"/>
            </a:pPr>
            <a:r>
              <a:rPr lang="en-AU" sz="1200">
                <a:latin typeface="Arial" panose="020B0604020202020204" pitchFamily="34" charset="0"/>
                <a:cs typeface="Arial" panose="020B0604020202020204" pitchFamily="34" charset="0"/>
              </a:rPr>
              <a:t>Help you understand the next steps if there are objectors</a:t>
            </a:r>
          </a:p>
        </p:txBody>
      </p:sp>
      <p:sp>
        <p:nvSpPr>
          <p:cNvPr id="55" name="TextBox 54">
            <a:extLst>
              <a:ext uri="{FF2B5EF4-FFF2-40B4-BE49-F238E27FC236}">
                <a16:creationId xmlns:a16="http://schemas.microsoft.com/office/drawing/2014/main" id="{CC2318EF-7FDD-5179-C35F-A9425BFF291C}"/>
              </a:ext>
            </a:extLst>
          </p:cNvPr>
          <p:cNvSpPr txBox="1"/>
          <p:nvPr/>
        </p:nvSpPr>
        <p:spPr>
          <a:xfrm>
            <a:off x="5499206" y="6503607"/>
            <a:ext cx="1593087" cy="490904"/>
          </a:xfrm>
          <a:prstGeom prst="rect">
            <a:avLst/>
          </a:prstGeom>
          <a:noFill/>
        </p:spPr>
        <p:txBody>
          <a:bodyPr wrap="square" rtlCol="0">
            <a:spAutoFit/>
          </a:bodyPr>
          <a:lstStyle/>
          <a:p>
            <a:r>
              <a:rPr lang="en-US" sz="1295" b="1" dirty="0">
                <a:solidFill>
                  <a:srgbClr val="7F0D82"/>
                </a:solidFill>
                <a:latin typeface="Arial" panose="020B0604020202020204" pitchFamily="34" charset="0"/>
                <a:cs typeface="Arial" panose="020B0604020202020204" pitchFamily="34" charset="0"/>
              </a:rPr>
              <a:t>We are not</a:t>
            </a:r>
            <a:br>
              <a:rPr lang="en-US" sz="1295" b="1" dirty="0">
                <a:solidFill>
                  <a:srgbClr val="7F0D82"/>
                </a:solidFill>
                <a:latin typeface="Arial" panose="020B0604020202020204" pitchFamily="34" charset="0"/>
                <a:cs typeface="Arial" panose="020B0604020202020204" pitchFamily="34" charset="0"/>
              </a:rPr>
            </a:br>
            <a:r>
              <a:rPr lang="en-US" sz="1295" b="1" dirty="0">
                <a:solidFill>
                  <a:srgbClr val="7F0D82"/>
                </a:solidFill>
                <a:latin typeface="Arial" panose="020B0604020202020204" pitchFamily="34" charset="0"/>
                <a:cs typeface="Arial" panose="020B0604020202020204" pitchFamily="34" charset="0"/>
              </a:rPr>
              <a:t>able to…</a:t>
            </a:r>
          </a:p>
        </p:txBody>
      </p:sp>
      <p:sp>
        <p:nvSpPr>
          <p:cNvPr id="4" name="TextBox 3">
            <a:extLst>
              <a:ext uri="{FF2B5EF4-FFF2-40B4-BE49-F238E27FC236}">
                <a16:creationId xmlns:a16="http://schemas.microsoft.com/office/drawing/2014/main" id="{5A0FD74B-427E-E4AE-CFEF-17F138CF8B53}"/>
              </a:ext>
            </a:extLst>
          </p:cNvPr>
          <p:cNvSpPr txBox="1"/>
          <p:nvPr/>
        </p:nvSpPr>
        <p:spPr>
          <a:xfrm>
            <a:off x="4916368" y="7079378"/>
            <a:ext cx="2214779" cy="1762021"/>
          </a:xfrm>
          <a:prstGeom prst="rect">
            <a:avLst/>
          </a:prstGeom>
          <a:noFill/>
        </p:spPr>
        <p:txBody>
          <a:bodyPr wrap="square" rtlCol="0">
            <a:spAutoFit/>
          </a:bodyPr>
          <a:lstStyle/>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Predict the kinds of things people might make objections to</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Negotiate the fees with you</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Negotiate the decision to advertise for time / to the number of people</a:t>
            </a:r>
            <a:endParaRPr lang="en-US" sz="1200" dirty="0">
              <a:latin typeface="Arial" panose="020B0604020202020204" pitchFamily="34" charset="0"/>
              <a:cs typeface="Arial" panose="020B0604020202020204" pitchFamily="34" charset="0"/>
            </a:endParaRPr>
          </a:p>
          <a:p>
            <a:pPr>
              <a:spcBef>
                <a:spcPts val="324"/>
              </a:spcBef>
              <a:spcAft>
                <a:spcPts val="216"/>
              </a:spcAft>
            </a:pPr>
            <a:endParaRPr lang="en-US" sz="12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491FB12-18F9-CFF6-8428-3D2FE2447C36}"/>
              </a:ext>
              <a:ext uri="{C183D7F6-B498-43B3-948B-1728B52AA6E4}">
                <adec:decorative xmlns:adec="http://schemas.microsoft.com/office/drawing/2017/decorative" val="1"/>
              </a:ext>
            </a:extLst>
          </p:cNvPr>
          <p:cNvSpPr txBox="1"/>
          <p:nvPr/>
        </p:nvSpPr>
        <p:spPr>
          <a:xfrm>
            <a:off x="5511348" y="5152125"/>
            <a:ext cx="2214779" cy="1261087"/>
          </a:xfrm>
          <a:prstGeom prst="rect">
            <a:avLst/>
          </a:prstGeom>
          <a:noFill/>
        </p:spPr>
        <p:txBody>
          <a:bodyPr wrap="square" numCol="1" spcCol="180000">
            <a:noAutofit/>
          </a:bodyPr>
          <a:lstStyle/>
          <a:p>
            <a:endParaRPr lang="en-AU" sz="1133"/>
          </a:p>
        </p:txBody>
      </p:sp>
      <p:sp>
        <p:nvSpPr>
          <p:cNvPr id="33" name="TextBox 32">
            <a:extLst>
              <a:ext uri="{FF2B5EF4-FFF2-40B4-BE49-F238E27FC236}">
                <a16:creationId xmlns:a16="http://schemas.microsoft.com/office/drawing/2014/main" id="{9969DF36-09E7-BEA9-8259-AEB0EF51341F}"/>
              </a:ext>
              <a:ext uri="{C183D7F6-B498-43B3-948B-1728B52AA6E4}">
                <adec:decorative xmlns:adec="http://schemas.microsoft.com/office/drawing/2017/decorative" val="1"/>
              </a:ext>
            </a:extLst>
          </p:cNvPr>
          <p:cNvSpPr txBox="1"/>
          <p:nvPr/>
        </p:nvSpPr>
        <p:spPr>
          <a:xfrm>
            <a:off x="5440300" y="4504420"/>
            <a:ext cx="2214779" cy="503756"/>
          </a:xfrm>
          <a:prstGeom prst="rect">
            <a:avLst/>
          </a:prstGeom>
          <a:noFill/>
        </p:spPr>
        <p:txBody>
          <a:bodyPr wrap="square" numCol="1" spcCol="180000">
            <a:noAutofit/>
          </a:bodyPr>
          <a:lstStyle/>
          <a:p>
            <a:pPr>
              <a:spcBef>
                <a:spcPts val="1295"/>
              </a:spcBef>
            </a:pPr>
            <a:endParaRPr lang="en-AU" sz="1511">
              <a:solidFill>
                <a:srgbClr val="28BEC6"/>
              </a:solidFill>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CB0B4098-9DC9-B1C2-47BA-69CDBC78AA61}"/>
              </a:ext>
              <a:ext uri="{C183D7F6-B498-43B3-948B-1728B52AA6E4}">
                <adec:decorative xmlns:adec="http://schemas.microsoft.com/office/drawing/2017/decorative" val="1"/>
              </a:ext>
            </a:extLst>
          </p:cNvPr>
          <p:cNvCxnSpPr>
            <a:cxnSpLocks/>
          </p:cNvCxnSpPr>
          <p:nvPr/>
        </p:nvCxnSpPr>
        <p:spPr>
          <a:xfrm>
            <a:off x="583950" y="1429256"/>
            <a:ext cx="4235279" cy="0"/>
          </a:xfrm>
          <a:prstGeom prst="line">
            <a:avLst/>
          </a:prstGeom>
          <a:ln>
            <a:solidFill>
              <a:srgbClr val="7F0D82"/>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93337A39-7788-02CB-CC6D-9A5DBDC6B394}"/>
              </a:ext>
              <a:ext uri="{C183D7F6-B498-43B3-948B-1728B52AA6E4}">
                <adec:decorative xmlns:adec="http://schemas.microsoft.com/office/drawing/2017/decorative" val="1"/>
              </a:ext>
            </a:extLst>
          </p:cNvPr>
          <p:cNvGrpSpPr>
            <a:grpSpLocks noChangeAspect="1"/>
          </p:cNvGrpSpPr>
          <p:nvPr/>
        </p:nvGrpSpPr>
        <p:grpSpPr>
          <a:xfrm>
            <a:off x="583951" y="1670798"/>
            <a:ext cx="342642" cy="341637"/>
            <a:chOff x="8283575" y="3267075"/>
            <a:chExt cx="541338" cy="539750"/>
          </a:xfrm>
          <a:solidFill>
            <a:srgbClr val="7F0D82"/>
          </a:solidFill>
        </p:grpSpPr>
        <p:sp>
          <p:nvSpPr>
            <p:cNvPr id="35" name="Freeform 62">
              <a:extLst>
                <a:ext uri="{FF2B5EF4-FFF2-40B4-BE49-F238E27FC236}">
                  <a16:creationId xmlns:a16="http://schemas.microsoft.com/office/drawing/2014/main" id="{D857E965-D9FD-8BC7-DF57-A1C91B37C6F0}"/>
                </a:ext>
              </a:extLst>
            </p:cNvPr>
            <p:cNvSpPr>
              <a:spLocks noEditPoints="1"/>
            </p:cNvSpPr>
            <p:nvPr/>
          </p:nvSpPr>
          <p:spPr bwMode="auto">
            <a:xfrm>
              <a:off x="8283575" y="3267075"/>
              <a:ext cx="541338" cy="539750"/>
            </a:xfrm>
            <a:custGeom>
              <a:avLst/>
              <a:gdLst>
                <a:gd name="T0" fmla="*/ 85 w 170"/>
                <a:gd name="T1" fmla="*/ 0 h 169"/>
                <a:gd name="T2" fmla="*/ 0 w 170"/>
                <a:gd name="T3" fmla="*/ 85 h 169"/>
                <a:gd name="T4" fmla="*/ 85 w 170"/>
                <a:gd name="T5" fmla="*/ 169 h 169"/>
                <a:gd name="T6" fmla="*/ 170 w 170"/>
                <a:gd name="T7" fmla="*/ 85 h 169"/>
                <a:gd name="T8" fmla="*/ 85 w 170"/>
                <a:gd name="T9" fmla="*/ 0 h 169"/>
                <a:gd name="T10" fmla="*/ 85 w 170"/>
                <a:gd name="T11" fmla="*/ 162 h 169"/>
                <a:gd name="T12" fmla="*/ 7 w 170"/>
                <a:gd name="T13" fmla="*/ 85 h 169"/>
                <a:gd name="T14" fmla="*/ 85 w 170"/>
                <a:gd name="T15" fmla="*/ 7 h 169"/>
                <a:gd name="T16" fmla="*/ 162 w 170"/>
                <a:gd name="T17" fmla="*/ 85 h 169"/>
                <a:gd name="T18" fmla="*/ 85 w 170"/>
                <a:gd name="T19"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69">
                  <a:moveTo>
                    <a:pt x="85" y="0"/>
                  </a:moveTo>
                  <a:cubicBezTo>
                    <a:pt x="38" y="0"/>
                    <a:pt x="0" y="38"/>
                    <a:pt x="0" y="85"/>
                  </a:cubicBezTo>
                  <a:cubicBezTo>
                    <a:pt x="0" y="131"/>
                    <a:pt x="38" y="169"/>
                    <a:pt x="85" y="169"/>
                  </a:cubicBezTo>
                  <a:cubicBezTo>
                    <a:pt x="131" y="169"/>
                    <a:pt x="170" y="131"/>
                    <a:pt x="170" y="85"/>
                  </a:cubicBezTo>
                  <a:cubicBezTo>
                    <a:pt x="170" y="38"/>
                    <a:pt x="131" y="0"/>
                    <a:pt x="85" y="0"/>
                  </a:cubicBezTo>
                  <a:close/>
                  <a:moveTo>
                    <a:pt x="85" y="162"/>
                  </a:moveTo>
                  <a:cubicBezTo>
                    <a:pt x="42" y="162"/>
                    <a:pt x="7" y="127"/>
                    <a:pt x="7" y="85"/>
                  </a:cubicBezTo>
                  <a:cubicBezTo>
                    <a:pt x="7" y="42"/>
                    <a:pt x="42" y="7"/>
                    <a:pt x="85" y="7"/>
                  </a:cubicBezTo>
                  <a:cubicBezTo>
                    <a:pt x="127" y="7"/>
                    <a:pt x="162" y="42"/>
                    <a:pt x="162" y="85"/>
                  </a:cubicBezTo>
                  <a:cubicBezTo>
                    <a:pt x="162" y="127"/>
                    <a:pt x="127"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36" name="Freeform 63">
              <a:extLst>
                <a:ext uri="{FF2B5EF4-FFF2-40B4-BE49-F238E27FC236}">
                  <a16:creationId xmlns:a16="http://schemas.microsoft.com/office/drawing/2014/main" id="{9C0DF6A5-5E24-D86D-4E97-9BD6F526F02C}"/>
                </a:ext>
              </a:extLst>
            </p:cNvPr>
            <p:cNvSpPr>
              <a:spLocks/>
            </p:cNvSpPr>
            <p:nvPr/>
          </p:nvSpPr>
          <p:spPr bwMode="auto">
            <a:xfrm>
              <a:off x="8542338" y="3340100"/>
              <a:ext cx="133350" cy="207963"/>
            </a:xfrm>
            <a:custGeom>
              <a:avLst/>
              <a:gdLst>
                <a:gd name="T0" fmla="*/ 38 w 42"/>
                <a:gd name="T1" fmla="*/ 58 h 65"/>
                <a:gd name="T2" fmla="*/ 7 w 42"/>
                <a:gd name="T3" fmla="*/ 58 h 65"/>
                <a:gd name="T4" fmla="*/ 7 w 42"/>
                <a:gd name="T5" fmla="*/ 4 h 65"/>
                <a:gd name="T6" fmla="*/ 4 w 42"/>
                <a:gd name="T7" fmla="*/ 0 h 65"/>
                <a:gd name="T8" fmla="*/ 0 w 42"/>
                <a:gd name="T9" fmla="*/ 4 h 65"/>
                <a:gd name="T10" fmla="*/ 0 w 42"/>
                <a:gd name="T11" fmla="*/ 62 h 65"/>
                <a:gd name="T12" fmla="*/ 4 w 42"/>
                <a:gd name="T13" fmla="*/ 65 h 65"/>
                <a:gd name="T14" fmla="*/ 38 w 42"/>
                <a:gd name="T15" fmla="*/ 65 h 65"/>
                <a:gd name="T16" fmla="*/ 42 w 42"/>
                <a:gd name="T17" fmla="*/ 62 h 65"/>
                <a:gd name="T18" fmla="*/ 38 w 42"/>
                <a:gd name="T19"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65">
                  <a:moveTo>
                    <a:pt x="38" y="58"/>
                  </a:moveTo>
                  <a:cubicBezTo>
                    <a:pt x="7" y="58"/>
                    <a:pt x="7" y="58"/>
                    <a:pt x="7" y="58"/>
                  </a:cubicBezTo>
                  <a:cubicBezTo>
                    <a:pt x="7" y="4"/>
                    <a:pt x="7" y="4"/>
                    <a:pt x="7" y="4"/>
                  </a:cubicBezTo>
                  <a:cubicBezTo>
                    <a:pt x="7" y="2"/>
                    <a:pt x="6" y="0"/>
                    <a:pt x="4" y="0"/>
                  </a:cubicBezTo>
                  <a:cubicBezTo>
                    <a:pt x="2" y="0"/>
                    <a:pt x="0" y="2"/>
                    <a:pt x="0" y="4"/>
                  </a:cubicBezTo>
                  <a:cubicBezTo>
                    <a:pt x="0" y="62"/>
                    <a:pt x="0" y="62"/>
                    <a:pt x="0" y="62"/>
                  </a:cubicBezTo>
                  <a:cubicBezTo>
                    <a:pt x="0" y="63"/>
                    <a:pt x="2" y="65"/>
                    <a:pt x="4" y="65"/>
                  </a:cubicBezTo>
                  <a:cubicBezTo>
                    <a:pt x="38" y="65"/>
                    <a:pt x="38" y="65"/>
                    <a:pt x="38" y="65"/>
                  </a:cubicBezTo>
                  <a:cubicBezTo>
                    <a:pt x="40" y="65"/>
                    <a:pt x="42" y="64"/>
                    <a:pt x="42" y="62"/>
                  </a:cubicBezTo>
                  <a:cubicBezTo>
                    <a:pt x="42" y="60"/>
                    <a:pt x="40" y="58"/>
                    <a:pt x="3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39" name="Group 38">
            <a:extLst>
              <a:ext uri="{FF2B5EF4-FFF2-40B4-BE49-F238E27FC236}">
                <a16:creationId xmlns:a16="http://schemas.microsoft.com/office/drawing/2014/main" id="{416BE89D-3179-8F78-3896-5F27F081F787}"/>
              </a:ext>
              <a:ext uri="{C183D7F6-B498-43B3-948B-1728B52AA6E4}">
                <adec:decorative xmlns:adec="http://schemas.microsoft.com/office/drawing/2017/decorative" val="1"/>
              </a:ext>
            </a:extLst>
          </p:cNvPr>
          <p:cNvGrpSpPr/>
          <p:nvPr/>
        </p:nvGrpSpPr>
        <p:grpSpPr>
          <a:xfrm>
            <a:off x="5013508" y="3458160"/>
            <a:ext cx="479761" cy="460447"/>
            <a:chOff x="4588751" y="3189702"/>
            <a:chExt cx="444500" cy="426606"/>
          </a:xfrm>
        </p:grpSpPr>
        <p:sp>
          <p:nvSpPr>
            <p:cNvPr id="41" name="Rectangle: Diagonal Corners Rounded 40">
              <a:extLst>
                <a:ext uri="{FF2B5EF4-FFF2-40B4-BE49-F238E27FC236}">
                  <a16:creationId xmlns:a16="http://schemas.microsoft.com/office/drawing/2014/main" id="{C68CADE2-28AD-897A-4BF8-558EEC132D01}"/>
                </a:ext>
              </a:extLst>
            </p:cNvPr>
            <p:cNvSpPr/>
            <p:nvPr/>
          </p:nvSpPr>
          <p:spPr>
            <a:xfrm>
              <a:off x="4588751" y="3189702"/>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solidFill>
                  <a:srgbClr val="7F0D82"/>
                </a:solidFill>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EAE45FAA-E81F-CB37-BE7F-C215015B5725}"/>
                </a:ext>
              </a:extLst>
            </p:cNvPr>
            <p:cNvGrpSpPr>
              <a:grpSpLocks noChangeAspect="1"/>
            </p:cNvGrpSpPr>
            <p:nvPr/>
          </p:nvGrpSpPr>
          <p:grpSpPr>
            <a:xfrm>
              <a:off x="4664448" y="3256452"/>
              <a:ext cx="293107" cy="293107"/>
              <a:chOff x="6161088" y="3078163"/>
              <a:chExt cx="536575" cy="536575"/>
            </a:xfrm>
            <a:solidFill>
              <a:schemeClr val="bg1"/>
            </a:solidFill>
          </p:grpSpPr>
          <p:sp>
            <p:nvSpPr>
              <p:cNvPr id="43" name="Freeform 13">
                <a:extLst>
                  <a:ext uri="{FF2B5EF4-FFF2-40B4-BE49-F238E27FC236}">
                    <a16:creationId xmlns:a16="http://schemas.microsoft.com/office/drawing/2014/main" id="{F520977F-991C-177B-3092-0CD56AAA2519}"/>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sp>
            <p:nvSpPr>
              <p:cNvPr id="44" name="Freeform 14">
                <a:extLst>
                  <a:ext uri="{FF2B5EF4-FFF2-40B4-BE49-F238E27FC236}">
                    <a16:creationId xmlns:a16="http://schemas.microsoft.com/office/drawing/2014/main" id="{1AF3F35E-0B1C-E0A0-7237-36B4DBFB8A76}"/>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grpSp>
      </p:grpSp>
      <p:grpSp>
        <p:nvGrpSpPr>
          <p:cNvPr id="51" name="Group 50">
            <a:extLst>
              <a:ext uri="{FF2B5EF4-FFF2-40B4-BE49-F238E27FC236}">
                <a16:creationId xmlns:a16="http://schemas.microsoft.com/office/drawing/2014/main" id="{20DDB506-4001-4175-D7EC-89ED863C6882}"/>
              </a:ext>
              <a:ext uri="{C183D7F6-B498-43B3-948B-1728B52AA6E4}">
                <adec:decorative xmlns:adec="http://schemas.microsoft.com/office/drawing/2017/decorative" val="1"/>
              </a:ext>
            </a:extLst>
          </p:cNvPr>
          <p:cNvGrpSpPr/>
          <p:nvPr/>
        </p:nvGrpSpPr>
        <p:grpSpPr>
          <a:xfrm>
            <a:off x="5013508" y="6522527"/>
            <a:ext cx="479761" cy="460448"/>
            <a:chOff x="4599631" y="6238645"/>
            <a:chExt cx="444500" cy="426606"/>
          </a:xfrm>
        </p:grpSpPr>
        <p:sp>
          <p:nvSpPr>
            <p:cNvPr id="56" name="Rectangle: Diagonal Corners Rounded 55">
              <a:extLst>
                <a:ext uri="{FF2B5EF4-FFF2-40B4-BE49-F238E27FC236}">
                  <a16:creationId xmlns:a16="http://schemas.microsoft.com/office/drawing/2014/main" id="{8066B674-7E04-3446-A609-CAF85A2D0CD7}"/>
                </a:ext>
              </a:extLst>
            </p:cNvPr>
            <p:cNvSpPr/>
            <p:nvPr/>
          </p:nvSpPr>
          <p:spPr>
            <a:xfrm>
              <a:off x="4599631" y="6238645"/>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solidFill>
                  <a:srgbClr val="7F0D82"/>
                </a:solidFill>
                <a:latin typeface="Arial" panose="020B0604020202020204" pitchFamily="34" charset="0"/>
                <a:cs typeface="Arial" panose="020B0604020202020204" pitchFamily="34" charset="0"/>
              </a:endParaRPr>
            </a:p>
          </p:txBody>
        </p:sp>
        <p:grpSp>
          <p:nvGrpSpPr>
            <p:cNvPr id="57" name="Group 56">
              <a:extLst>
                <a:ext uri="{FF2B5EF4-FFF2-40B4-BE49-F238E27FC236}">
                  <a16:creationId xmlns:a16="http://schemas.microsoft.com/office/drawing/2014/main" id="{10CA4E72-692C-7D26-FDD9-CC726293000A}"/>
                </a:ext>
              </a:extLst>
            </p:cNvPr>
            <p:cNvGrpSpPr>
              <a:grpSpLocks noChangeAspect="1"/>
            </p:cNvGrpSpPr>
            <p:nvPr/>
          </p:nvGrpSpPr>
          <p:grpSpPr>
            <a:xfrm>
              <a:off x="4675328" y="6305395"/>
              <a:ext cx="293107" cy="293107"/>
              <a:chOff x="5094288" y="3074988"/>
              <a:chExt cx="536575" cy="536575"/>
            </a:xfrm>
            <a:solidFill>
              <a:schemeClr val="bg1"/>
            </a:solidFill>
          </p:grpSpPr>
          <p:sp>
            <p:nvSpPr>
              <p:cNvPr id="58" name="Freeform 15">
                <a:extLst>
                  <a:ext uri="{FF2B5EF4-FFF2-40B4-BE49-F238E27FC236}">
                    <a16:creationId xmlns:a16="http://schemas.microsoft.com/office/drawing/2014/main" id="{D3E981A7-AC58-9510-1851-10325120B098}"/>
                  </a:ext>
                </a:extLst>
              </p:cNvPr>
              <p:cNvSpPr>
                <a:spLocks noEditPoints="1"/>
              </p:cNvSpPr>
              <p:nvPr/>
            </p:nvSpPr>
            <p:spPr bwMode="auto">
              <a:xfrm>
                <a:off x="5094288" y="3074988"/>
                <a:ext cx="536575" cy="5365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63 h 170"/>
                  <a:gd name="T12" fmla="*/ 7 w 170"/>
                  <a:gd name="T13" fmla="*/ 85 h 170"/>
                  <a:gd name="T14" fmla="*/ 85 w 170"/>
                  <a:gd name="T15" fmla="*/ 7 h 170"/>
                  <a:gd name="T16" fmla="*/ 163 w 170"/>
                  <a:gd name="T17" fmla="*/ 85 h 170"/>
                  <a:gd name="T18" fmla="*/ 85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5" y="163"/>
                    </a:moveTo>
                    <a:cubicBezTo>
                      <a:pt x="42" y="163"/>
                      <a:pt x="7" y="128"/>
                      <a:pt x="7" y="85"/>
                    </a:cubicBezTo>
                    <a:cubicBezTo>
                      <a:pt x="7" y="42"/>
                      <a:pt x="42" y="7"/>
                      <a:pt x="85" y="7"/>
                    </a:cubicBezTo>
                    <a:cubicBezTo>
                      <a:pt x="128" y="7"/>
                      <a:pt x="163" y="42"/>
                      <a:pt x="163" y="85"/>
                    </a:cubicBezTo>
                    <a:cubicBezTo>
                      <a:pt x="163" y="128"/>
                      <a:pt x="128" y="163"/>
                      <a:pt x="85"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sp>
            <p:nvSpPr>
              <p:cNvPr id="59" name="Freeform 16">
                <a:extLst>
                  <a:ext uri="{FF2B5EF4-FFF2-40B4-BE49-F238E27FC236}">
                    <a16:creationId xmlns:a16="http://schemas.microsoft.com/office/drawing/2014/main" id="{F5141D26-B713-A1F7-9F48-F059B44384C7}"/>
                  </a:ext>
                </a:extLst>
              </p:cNvPr>
              <p:cNvSpPr>
                <a:spLocks/>
              </p:cNvSpPr>
              <p:nvPr/>
            </p:nvSpPr>
            <p:spPr bwMode="auto">
              <a:xfrm>
                <a:off x="5257801" y="3238501"/>
                <a:ext cx="209550" cy="209550"/>
              </a:xfrm>
              <a:custGeom>
                <a:avLst/>
                <a:gdLst>
                  <a:gd name="T0" fmla="*/ 65 w 66"/>
                  <a:gd name="T1" fmla="*/ 2 h 66"/>
                  <a:gd name="T2" fmla="*/ 59 w 66"/>
                  <a:gd name="T3" fmla="*/ 2 h 66"/>
                  <a:gd name="T4" fmla="*/ 33 w 66"/>
                  <a:gd name="T5" fmla="*/ 28 h 66"/>
                  <a:gd name="T6" fmla="*/ 7 w 66"/>
                  <a:gd name="T7" fmla="*/ 2 h 66"/>
                  <a:gd name="T8" fmla="*/ 1 w 66"/>
                  <a:gd name="T9" fmla="*/ 2 h 66"/>
                  <a:gd name="T10" fmla="*/ 1 w 66"/>
                  <a:gd name="T11" fmla="*/ 7 h 66"/>
                  <a:gd name="T12" fmla="*/ 28 w 66"/>
                  <a:gd name="T13" fmla="*/ 33 h 66"/>
                  <a:gd name="T14" fmla="*/ 1 w 66"/>
                  <a:gd name="T15" fmla="*/ 60 h 66"/>
                  <a:gd name="T16" fmla="*/ 1 w 66"/>
                  <a:gd name="T17" fmla="*/ 65 h 66"/>
                  <a:gd name="T18" fmla="*/ 4 w 66"/>
                  <a:gd name="T19" fmla="*/ 66 h 66"/>
                  <a:gd name="T20" fmla="*/ 7 w 66"/>
                  <a:gd name="T21" fmla="*/ 65 h 66"/>
                  <a:gd name="T22" fmla="*/ 33 w 66"/>
                  <a:gd name="T23" fmla="*/ 38 h 66"/>
                  <a:gd name="T24" fmla="*/ 59 w 66"/>
                  <a:gd name="T25" fmla="*/ 65 h 66"/>
                  <a:gd name="T26" fmla="*/ 62 w 66"/>
                  <a:gd name="T27" fmla="*/ 66 h 66"/>
                  <a:gd name="T28" fmla="*/ 65 w 66"/>
                  <a:gd name="T29" fmla="*/ 65 h 66"/>
                  <a:gd name="T30" fmla="*/ 65 w 66"/>
                  <a:gd name="T31" fmla="*/ 60 h 66"/>
                  <a:gd name="T32" fmla="*/ 38 w 66"/>
                  <a:gd name="T33" fmla="*/ 33 h 66"/>
                  <a:gd name="T34" fmla="*/ 65 w 66"/>
                  <a:gd name="T35" fmla="*/ 7 h 66"/>
                  <a:gd name="T36" fmla="*/ 65 w 66"/>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65" y="2"/>
                    </a:moveTo>
                    <a:cubicBezTo>
                      <a:pt x="63" y="0"/>
                      <a:pt x="61" y="0"/>
                      <a:pt x="59" y="2"/>
                    </a:cubicBezTo>
                    <a:cubicBezTo>
                      <a:pt x="33" y="28"/>
                      <a:pt x="33" y="28"/>
                      <a:pt x="33" y="28"/>
                    </a:cubicBezTo>
                    <a:cubicBezTo>
                      <a:pt x="7" y="2"/>
                      <a:pt x="7" y="2"/>
                      <a:pt x="7" y="2"/>
                    </a:cubicBezTo>
                    <a:cubicBezTo>
                      <a:pt x="5" y="0"/>
                      <a:pt x="3" y="0"/>
                      <a:pt x="1" y="2"/>
                    </a:cubicBezTo>
                    <a:cubicBezTo>
                      <a:pt x="0" y="3"/>
                      <a:pt x="0" y="5"/>
                      <a:pt x="1" y="7"/>
                    </a:cubicBezTo>
                    <a:cubicBezTo>
                      <a:pt x="28" y="33"/>
                      <a:pt x="28" y="33"/>
                      <a:pt x="28" y="33"/>
                    </a:cubicBezTo>
                    <a:cubicBezTo>
                      <a:pt x="1" y="60"/>
                      <a:pt x="1" y="60"/>
                      <a:pt x="1" y="60"/>
                    </a:cubicBezTo>
                    <a:cubicBezTo>
                      <a:pt x="0" y="61"/>
                      <a:pt x="0" y="63"/>
                      <a:pt x="1" y="65"/>
                    </a:cubicBezTo>
                    <a:cubicBezTo>
                      <a:pt x="2" y="65"/>
                      <a:pt x="3" y="66"/>
                      <a:pt x="4" y="66"/>
                    </a:cubicBezTo>
                    <a:cubicBezTo>
                      <a:pt x="5" y="66"/>
                      <a:pt x="6" y="65"/>
                      <a:pt x="7" y="65"/>
                    </a:cubicBezTo>
                    <a:cubicBezTo>
                      <a:pt x="33" y="38"/>
                      <a:pt x="33" y="38"/>
                      <a:pt x="33" y="38"/>
                    </a:cubicBezTo>
                    <a:cubicBezTo>
                      <a:pt x="59" y="65"/>
                      <a:pt x="59" y="65"/>
                      <a:pt x="59" y="65"/>
                    </a:cubicBezTo>
                    <a:cubicBezTo>
                      <a:pt x="60" y="65"/>
                      <a:pt x="61" y="66"/>
                      <a:pt x="62" y="66"/>
                    </a:cubicBezTo>
                    <a:cubicBezTo>
                      <a:pt x="63" y="66"/>
                      <a:pt x="64" y="65"/>
                      <a:pt x="65" y="65"/>
                    </a:cubicBezTo>
                    <a:cubicBezTo>
                      <a:pt x="66" y="63"/>
                      <a:pt x="66" y="61"/>
                      <a:pt x="65" y="60"/>
                    </a:cubicBezTo>
                    <a:cubicBezTo>
                      <a:pt x="38" y="33"/>
                      <a:pt x="38" y="33"/>
                      <a:pt x="38" y="33"/>
                    </a:cubicBezTo>
                    <a:cubicBezTo>
                      <a:pt x="65" y="7"/>
                      <a:pt x="65" y="7"/>
                      <a:pt x="65" y="7"/>
                    </a:cubicBezTo>
                    <a:cubicBezTo>
                      <a:pt x="66" y="5"/>
                      <a:pt x="66" y="3"/>
                      <a:pt x="6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grpSp>
      </p:grpSp>
      <p:sp>
        <p:nvSpPr>
          <p:cNvPr id="2" name="TextBox 1">
            <a:extLst>
              <a:ext uri="{FF2B5EF4-FFF2-40B4-BE49-F238E27FC236}">
                <a16:creationId xmlns:a16="http://schemas.microsoft.com/office/drawing/2014/main" id="{83A6170E-ECE1-B7B3-366E-DEFE306AE48F}"/>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39</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7342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B30FF5DD-C6DE-FC36-2065-B6A1C67D88DC}"/>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777169088"/>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a:extLst>
                          <a:ext uri="{FF2B5EF4-FFF2-40B4-BE49-F238E27FC236}">
                            <a16:creationId xmlns:a16="http://schemas.microsoft.com/office/drawing/2014/main" id="{B30FF5DD-C6DE-FC36-2065-B6A1C67D88DC}"/>
                          </a:ext>
                          <a:ext uri="{C183D7F6-B498-43B3-948B-1728B52AA6E4}">
                            <adec:decorative xmlns:adec="http://schemas.microsoft.com/office/drawing/2017/decorative" val="1"/>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D3832C20-A5E9-C39C-C674-045C7F57B1D3}"/>
              </a:ext>
              <a:ext uri="{C183D7F6-B498-43B3-948B-1728B52AA6E4}">
                <adec:decorative xmlns:adec="http://schemas.microsoft.com/office/drawing/2017/decorative" val="1"/>
              </a:ext>
            </a:extLst>
          </p:cNvPr>
          <p:cNvSpPr/>
          <p:nvPr/>
        </p:nvSpPr>
        <p:spPr>
          <a:xfrm>
            <a:off x="0" y="4918393"/>
            <a:ext cx="7559675" cy="52439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6" name="Title 5">
            <a:extLst>
              <a:ext uri="{FF2B5EF4-FFF2-40B4-BE49-F238E27FC236}">
                <a16:creationId xmlns:a16="http://schemas.microsoft.com/office/drawing/2014/main" id="{A1BC7672-B5A9-86EA-1F1F-2320F64B9DBA}"/>
              </a:ext>
            </a:extLst>
          </p:cNvPr>
          <p:cNvSpPr>
            <a:spLocks noGrp="1"/>
          </p:cNvSpPr>
          <p:nvPr>
            <p:ph type="title"/>
          </p:nvPr>
        </p:nvSpPr>
        <p:spPr/>
        <p:txBody>
          <a:bodyPr vert="horz"/>
          <a:lstStyle/>
          <a:p>
            <a:r>
              <a:rPr lang="en-US" dirty="0"/>
              <a:t>Contents</a:t>
            </a:r>
          </a:p>
        </p:txBody>
      </p:sp>
      <p:sp>
        <p:nvSpPr>
          <p:cNvPr id="24" name="Rectangle: Diagonal Corners Rounded 23">
            <a:hlinkClick r:id="rId5" action="ppaction://hlinksldjump"/>
            <a:extLst>
              <a:ext uri="{FF2B5EF4-FFF2-40B4-BE49-F238E27FC236}">
                <a16:creationId xmlns:a16="http://schemas.microsoft.com/office/drawing/2014/main" id="{9A36F5CE-F27A-DB91-54EE-FA0D8AEB78FE}"/>
              </a:ext>
            </a:extLst>
          </p:cNvPr>
          <p:cNvSpPr/>
          <p:nvPr/>
        </p:nvSpPr>
        <p:spPr>
          <a:xfrm>
            <a:off x="211039" y="1525745"/>
            <a:ext cx="1235549" cy="1204529"/>
          </a:xfrm>
          <a:prstGeom prst="round2Diag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55423" rtlCol="0" anchor="ctr"/>
          <a:lstStyle/>
          <a:p>
            <a:pPr algn="ctr"/>
            <a:r>
              <a:rPr lang="en-AU" sz="1200" b="1" dirty="0">
                <a:solidFill>
                  <a:schemeClr val="tx1"/>
                </a:solidFill>
                <a:latin typeface="Arial" panose="020B0604020202020204" pitchFamily="34" charset="0"/>
                <a:cs typeface="Arial" panose="020B0604020202020204" pitchFamily="34" charset="0"/>
              </a:rPr>
              <a:t>External customers</a:t>
            </a:r>
            <a:endParaRPr lang="en-US" sz="1200" b="1" dirty="0">
              <a:solidFill>
                <a:schemeClr val="tx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F5B4399-D8EF-58F3-2450-42C5DAF88817}"/>
              </a:ext>
            </a:extLst>
          </p:cNvPr>
          <p:cNvSpPr txBox="1"/>
          <p:nvPr/>
        </p:nvSpPr>
        <p:spPr>
          <a:xfrm>
            <a:off x="490623" y="2353554"/>
            <a:ext cx="735286" cy="307777"/>
          </a:xfrm>
          <a:prstGeom prst="rect">
            <a:avLst/>
          </a:prstGeom>
          <a:noFill/>
        </p:spPr>
        <p:txBody>
          <a:bodyPr wrap="square" lIns="38856" rIns="77712" rtlCol="0">
            <a:spAutoFit/>
          </a:bodyPr>
          <a:lstStyle/>
          <a:p>
            <a:pPr algn="r"/>
            <a:r>
              <a:rPr lang="en-US" sz="1400" dirty="0">
                <a:latin typeface="Arial" panose="020B0604020202020204" pitchFamily="34" charset="0"/>
                <a:cs typeface="Arial" panose="020B0604020202020204" pitchFamily="34" charset="0"/>
              </a:rPr>
              <a:t>page 5</a:t>
            </a:r>
          </a:p>
        </p:txBody>
      </p:sp>
      <p:sp>
        <p:nvSpPr>
          <p:cNvPr id="23" name="Title 1">
            <a:extLst>
              <a:ext uri="{FF2B5EF4-FFF2-40B4-BE49-F238E27FC236}">
                <a16:creationId xmlns:a16="http://schemas.microsoft.com/office/drawing/2014/main" id="{65C28651-5B1E-1BA9-A3A3-1B15281826BE}"/>
              </a:ext>
            </a:extLst>
          </p:cNvPr>
          <p:cNvSpPr txBox="1">
            <a:spLocks/>
          </p:cNvSpPr>
          <p:nvPr/>
        </p:nvSpPr>
        <p:spPr>
          <a:xfrm>
            <a:off x="218019" y="2826039"/>
            <a:ext cx="1359952" cy="564949"/>
          </a:xfrm>
          <a:prstGeom prst="rect">
            <a:avLst/>
          </a:prstGeom>
        </p:spPr>
        <p:txBody>
          <a:bodyPr vert="horz" lIns="0" tIns="45142" rIns="0" bIns="45142" rtlCol="0" anchor="t" anchorCtr="0">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pPr>
              <a:lnSpc>
                <a:spcPct val="100000"/>
              </a:lnSpc>
            </a:pPr>
            <a:r>
              <a:rPr lang="en-AU" sz="1200" dirty="0">
                <a:solidFill>
                  <a:schemeClr val="accent6"/>
                </a:solidFill>
                <a:latin typeface="Arial" panose="020B0604020202020204" pitchFamily="34" charset="0"/>
                <a:cs typeface="Arial" panose="020B0604020202020204" pitchFamily="34" charset="0"/>
              </a:rPr>
              <a:t>Use to understand our customers</a:t>
            </a:r>
            <a:endParaRPr lang="en-US" sz="1200" dirty="0">
              <a:solidFill>
                <a:schemeClr val="accent6"/>
              </a:solidFill>
              <a:latin typeface="Arial" panose="020B0604020202020204" pitchFamily="34" charset="0"/>
              <a:cs typeface="Arial" panose="020B0604020202020204" pitchFamily="34" charset="0"/>
            </a:endParaRPr>
          </a:p>
        </p:txBody>
      </p:sp>
      <p:sp>
        <p:nvSpPr>
          <p:cNvPr id="27" name="Rectangle: Diagonal Corners Rounded 26">
            <a:hlinkClick r:id="" action="ppaction://noaction"/>
            <a:extLst>
              <a:ext uri="{FF2B5EF4-FFF2-40B4-BE49-F238E27FC236}">
                <a16:creationId xmlns:a16="http://schemas.microsoft.com/office/drawing/2014/main" id="{A81B9AFF-3B79-DA78-E65A-ECD3D86BFBFD}"/>
              </a:ext>
            </a:extLst>
          </p:cNvPr>
          <p:cNvSpPr/>
          <p:nvPr/>
        </p:nvSpPr>
        <p:spPr>
          <a:xfrm>
            <a:off x="1703042" y="1515375"/>
            <a:ext cx="1235549" cy="1214899"/>
          </a:xfrm>
          <a:prstGeom prst="round2Diag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55423" rtlCol="0" anchor="ctr"/>
          <a:lstStyle/>
          <a:p>
            <a:pPr algn="ctr"/>
            <a:r>
              <a:rPr lang="en-AU" sz="1200" b="1" dirty="0">
                <a:solidFill>
                  <a:schemeClr val="bg1"/>
                </a:solidFill>
                <a:latin typeface="Arial" panose="020B0604020202020204" pitchFamily="34" charset="0"/>
                <a:cs typeface="Arial" panose="020B0604020202020204" pitchFamily="34" charset="0"/>
              </a:rPr>
              <a:t>Customer service principles</a:t>
            </a:r>
            <a:endParaRPr lang="en-US" sz="1200" b="1" dirty="0">
              <a:solidFill>
                <a:schemeClr val="bg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29B5212-94F5-F775-CE4F-E9D69A85FC61}"/>
              </a:ext>
            </a:extLst>
          </p:cNvPr>
          <p:cNvSpPr txBox="1"/>
          <p:nvPr/>
        </p:nvSpPr>
        <p:spPr>
          <a:xfrm>
            <a:off x="1857308" y="2353554"/>
            <a:ext cx="944206" cy="307777"/>
          </a:xfrm>
          <a:prstGeom prst="rect">
            <a:avLst/>
          </a:prstGeom>
          <a:noFill/>
        </p:spPr>
        <p:txBody>
          <a:bodyPr wrap="square" lIns="38856" rIns="77712" rtlCol="0">
            <a:spAutoFit/>
          </a:bodyPr>
          <a:lstStyle/>
          <a:p>
            <a:pPr algn="ctr"/>
            <a:r>
              <a:rPr lang="en-US" sz="1400" dirty="0">
                <a:solidFill>
                  <a:schemeClr val="bg1"/>
                </a:solidFill>
                <a:latin typeface="Arial" panose="020B0604020202020204" pitchFamily="34" charset="0"/>
                <a:cs typeface="Arial" panose="020B0604020202020204" pitchFamily="34" charset="0"/>
              </a:rPr>
              <a:t>page 8</a:t>
            </a:r>
          </a:p>
        </p:txBody>
      </p:sp>
      <p:sp>
        <p:nvSpPr>
          <p:cNvPr id="26" name="Title 1">
            <a:extLst>
              <a:ext uri="{FF2B5EF4-FFF2-40B4-BE49-F238E27FC236}">
                <a16:creationId xmlns:a16="http://schemas.microsoft.com/office/drawing/2014/main" id="{17C8641D-1CC6-4B01-6D2B-1E62217790BE}"/>
              </a:ext>
            </a:extLst>
          </p:cNvPr>
          <p:cNvSpPr txBox="1">
            <a:spLocks/>
          </p:cNvSpPr>
          <p:nvPr/>
        </p:nvSpPr>
        <p:spPr>
          <a:xfrm>
            <a:off x="1703041" y="2805298"/>
            <a:ext cx="1235549" cy="582126"/>
          </a:xfrm>
          <a:prstGeom prst="rect">
            <a:avLst/>
          </a:prstGeom>
        </p:spPr>
        <p:txBody>
          <a:bodyPr vert="horz" lIns="0" tIns="45142" rIns="0" bIns="45142" rtlCol="0" anchor="t" anchorCtr="0">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pPr>
              <a:lnSpc>
                <a:spcPct val="100000"/>
              </a:lnSpc>
            </a:pPr>
            <a:r>
              <a:rPr lang="en-AU" sz="1200" dirty="0">
                <a:solidFill>
                  <a:schemeClr val="accent6"/>
                </a:solidFill>
                <a:latin typeface="Arial" panose="020B0604020202020204" pitchFamily="34" charset="0"/>
                <a:cs typeface="Arial" panose="020B0604020202020204" pitchFamily="34" charset="0"/>
              </a:rPr>
              <a:t>Use to understand expectations of staff &amp; customers</a:t>
            </a:r>
            <a:endParaRPr lang="en-US" sz="1200" dirty="0">
              <a:solidFill>
                <a:schemeClr val="accent6"/>
              </a:solidFill>
              <a:latin typeface="Arial" panose="020B0604020202020204" pitchFamily="34" charset="0"/>
              <a:cs typeface="Arial" panose="020B0604020202020204" pitchFamily="34" charset="0"/>
            </a:endParaRPr>
          </a:p>
        </p:txBody>
      </p:sp>
      <p:sp>
        <p:nvSpPr>
          <p:cNvPr id="17" name="Rectangle: Diagonal Corners Rounded 16">
            <a:hlinkClick r:id="rId6" action="ppaction://hlinksldjump"/>
            <a:extLst>
              <a:ext uri="{FF2B5EF4-FFF2-40B4-BE49-F238E27FC236}">
                <a16:creationId xmlns:a16="http://schemas.microsoft.com/office/drawing/2014/main" id="{C8F0ADBA-2C20-4F80-A712-9513B48CF26F}"/>
              </a:ext>
            </a:extLst>
          </p:cNvPr>
          <p:cNvSpPr/>
          <p:nvPr/>
        </p:nvSpPr>
        <p:spPr>
          <a:xfrm>
            <a:off x="3153574" y="1515375"/>
            <a:ext cx="1235549" cy="1214899"/>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55423" rtlCol="0" anchor="ctr"/>
          <a:lstStyle/>
          <a:p>
            <a:pPr algn="ctr"/>
            <a:r>
              <a:rPr lang="en-AU" sz="1200" b="1" dirty="0">
                <a:solidFill>
                  <a:schemeClr val="tx1"/>
                </a:solidFill>
                <a:latin typeface="Arial" panose="020B0604020202020204" pitchFamily="34" charset="0"/>
                <a:cs typeface="Arial" panose="020B0604020202020204" pitchFamily="34" charset="0"/>
              </a:rPr>
              <a:t>Conversation guides and tips</a:t>
            </a:r>
            <a:endParaRPr lang="en-US" sz="1200" b="1" dirty="0">
              <a:solidFill>
                <a:schemeClr val="tx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25BE98C-41BE-6555-5A20-9E93A67B8AA6}"/>
              </a:ext>
            </a:extLst>
          </p:cNvPr>
          <p:cNvSpPr txBox="1"/>
          <p:nvPr/>
        </p:nvSpPr>
        <p:spPr>
          <a:xfrm>
            <a:off x="3257303" y="2353554"/>
            <a:ext cx="1083978" cy="307777"/>
          </a:xfrm>
          <a:prstGeom prst="rect">
            <a:avLst/>
          </a:prstGeom>
          <a:noFill/>
        </p:spPr>
        <p:txBody>
          <a:bodyPr wrap="square" lIns="38856" rIns="77712" rtlCol="0">
            <a:spAutoFit/>
          </a:bodyPr>
          <a:lstStyle/>
          <a:p>
            <a:pPr algn="ctr"/>
            <a:r>
              <a:rPr lang="en-US" sz="1400" dirty="0">
                <a:latin typeface="Arial" panose="020B0604020202020204" pitchFamily="34" charset="0"/>
                <a:cs typeface="Arial" panose="020B0604020202020204" pitchFamily="34" charset="0"/>
              </a:rPr>
              <a:t>page 13</a:t>
            </a:r>
          </a:p>
        </p:txBody>
      </p:sp>
      <p:sp>
        <p:nvSpPr>
          <p:cNvPr id="29" name="Title 1">
            <a:extLst>
              <a:ext uri="{FF2B5EF4-FFF2-40B4-BE49-F238E27FC236}">
                <a16:creationId xmlns:a16="http://schemas.microsoft.com/office/drawing/2014/main" id="{10FE6A73-C73C-F784-C744-723CA82AA8FF}"/>
              </a:ext>
            </a:extLst>
          </p:cNvPr>
          <p:cNvSpPr txBox="1">
            <a:spLocks/>
          </p:cNvSpPr>
          <p:nvPr/>
        </p:nvSpPr>
        <p:spPr>
          <a:xfrm>
            <a:off x="3153576" y="2805298"/>
            <a:ext cx="1357259" cy="798268"/>
          </a:xfrm>
          <a:prstGeom prst="rect">
            <a:avLst/>
          </a:prstGeom>
        </p:spPr>
        <p:txBody>
          <a:bodyPr vert="horz" lIns="0" tIns="45142" rIns="0" bIns="45142" rtlCol="0" anchor="t" anchorCtr="0">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pPr>
              <a:lnSpc>
                <a:spcPct val="100000"/>
              </a:lnSpc>
            </a:pPr>
            <a:r>
              <a:rPr lang="en-AU" sz="1200" dirty="0">
                <a:solidFill>
                  <a:schemeClr val="accent6"/>
                </a:solidFill>
                <a:latin typeface="Arial" panose="020B0604020202020204" pitchFamily="34" charset="0"/>
                <a:cs typeface="Arial" panose="020B0604020202020204" pitchFamily="34" charset="0"/>
              </a:rPr>
              <a:t>Use when interacting with customers – common enquires</a:t>
            </a:r>
            <a:endParaRPr lang="en-US" sz="1200" dirty="0">
              <a:solidFill>
                <a:schemeClr val="accent6"/>
              </a:solidFill>
              <a:latin typeface="Arial" panose="020B0604020202020204" pitchFamily="34" charset="0"/>
              <a:cs typeface="Arial" panose="020B0604020202020204" pitchFamily="34" charset="0"/>
            </a:endParaRPr>
          </a:p>
        </p:txBody>
      </p:sp>
      <p:sp>
        <p:nvSpPr>
          <p:cNvPr id="18" name="Rectangle: Diagonal Corners Rounded 17">
            <a:hlinkClick r:id="rId7" action="ppaction://hlinksldjump"/>
            <a:extLst>
              <a:ext uri="{FF2B5EF4-FFF2-40B4-BE49-F238E27FC236}">
                <a16:creationId xmlns:a16="http://schemas.microsoft.com/office/drawing/2014/main" id="{A7944031-B29A-9891-ED15-B3A8F435BA92}"/>
              </a:ext>
            </a:extLst>
          </p:cNvPr>
          <p:cNvSpPr/>
          <p:nvPr/>
        </p:nvSpPr>
        <p:spPr>
          <a:xfrm>
            <a:off x="4635209" y="1515375"/>
            <a:ext cx="1235549" cy="1214899"/>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55423" rtlCol="0" anchor="ctr"/>
          <a:lstStyle/>
          <a:p>
            <a:pPr algn="ctr"/>
            <a:r>
              <a:rPr lang="en-AU" sz="1200" b="1" dirty="0">
                <a:solidFill>
                  <a:schemeClr val="tx1"/>
                </a:solidFill>
                <a:latin typeface="Arial" panose="020B0604020202020204" pitchFamily="34" charset="0"/>
                <a:cs typeface="Arial" panose="020B0604020202020204" pitchFamily="34" charset="0"/>
              </a:rPr>
              <a:t>How we use our technology</a:t>
            </a:r>
            <a:endParaRPr lang="en-US" sz="1200" b="1" dirty="0">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3153B098-F8FB-2DD5-5C25-3381E7FC8270}"/>
              </a:ext>
            </a:extLst>
          </p:cNvPr>
          <p:cNvSpPr txBox="1"/>
          <p:nvPr/>
        </p:nvSpPr>
        <p:spPr>
          <a:xfrm>
            <a:off x="4711805" y="2353554"/>
            <a:ext cx="1082356" cy="307777"/>
          </a:xfrm>
          <a:prstGeom prst="rect">
            <a:avLst/>
          </a:prstGeom>
          <a:noFill/>
        </p:spPr>
        <p:txBody>
          <a:bodyPr wrap="square" lIns="38856" rIns="77712" rtlCol="0">
            <a:spAutoFit/>
          </a:bodyPr>
          <a:lstStyle/>
          <a:p>
            <a:pPr algn="ctr"/>
            <a:r>
              <a:rPr lang="en-US" sz="1400" dirty="0">
                <a:latin typeface="Arial" panose="020B0604020202020204" pitchFamily="34" charset="0"/>
                <a:cs typeface="Arial" panose="020B0604020202020204" pitchFamily="34" charset="0"/>
              </a:rPr>
              <a:t>page 21</a:t>
            </a:r>
          </a:p>
        </p:txBody>
      </p:sp>
      <p:sp>
        <p:nvSpPr>
          <p:cNvPr id="30" name="Title 1">
            <a:extLst>
              <a:ext uri="{FF2B5EF4-FFF2-40B4-BE49-F238E27FC236}">
                <a16:creationId xmlns:a16="http://schemas.microsoft.com/office/drawing/2014/main" id="{71BAD9DA-6934-600D-C390-553E1700F9D7}"/>
              </a:ext>
            </a:extLst>
          </p:cNvPr>
          <p:cNvSpPr txBox="1">
            <a:spLocks/>
          </p:cNvSpPr>
          <p:nvPr/>
        </p:nvSpPr>
        <p:spPr>
          <a:xfrm>
            <a:off x="4635210" y="2826039"/>
            <a:ext cx="1305423" cy="673825"/>
          </a:xfrm>
          <a:prstGeom prst="rect">
            <a:avLst/>
          </a:prstGeom>
        </p:spPr>
        <p:txBody>
          <a:bodyPr vert="horz" lIns="0" tIns="45142" rIns="0" bIns="45142" rtlCol="0" anchor="t" anchorCtr="0">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pPr>
              <a:lnSpc>
                <a:spcPct val="100000"/>
              </a:lnSpc>
            </a:pPr>
            <a:r>
              <a:rPr lang="en-AU" sz="1200" dirty="0">
                <a:solidFill>
                  <a:schemeClr val="accent6"/>
                </a:solidFill>
                <a:latin typeface="Arial"/>
                <a:cs typeface="Arial"/>
              </a:rPr>
              <a:t>Use to understand technology available </a:t>
            </a:r>
            <a:endParaRPr lang="en-AU" sz="1200" dirty="0">
              <a:solidFill>
                <a:schemeClr val="accent6"/>
              </a:solidFill>
              <a:latin typeface="Arial" panose="020B0604020202020204" pitchFamily="34" charset="0"/>
              <a:cs typeface="Arial" panose="020B0604020202020204" pitchFamily="34" charset="0"/>
            </a:endParaRPr>
          </a:p>
        </p:txBody>
      </p:sp>
      <p:sp>
        <p:nvSpPr>
          <p:cNvPr id="5" name="Rectangle: Diagonal Corners Rounded 4">
            <a:hlinkClick r:id="rId8" action="ppaction://hlinksldjump"/>
            <a:extLst>
              <a:ext uri="{FF2B5EF4-FFF2-40B4-BE49-F238E27FC236}">
                <a16:creationId xmlns:a16="http://schemas.microsoft.com/office/drawing/2014/main" id="{CA5A9E47-B4B7-6ACE-280C-96A9BDBDF135}"/>
              </a:ext>
            </a:extLst>
          </p:cNvPr>
          <p:cNvSpPr/>
          <p:nvPr/>
        </p:nvSpPr>
        <p:spPr>
          <a:xfrm>
            <a:off x="6088396" y="1525745"/>
            <a:ext cx="1235549" cy="1204529"/>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55423" rtlCol="0" anchor="ctr"/>
          <a:lstStyle/>
          <a:p>
            <a:pPr algn="ctr"/>
            <a:r>
              <a:rPr lang="en-AU" sz="1200" b="1" dirty="0">
                <a:solidFill>
                  <a:schemeClr val="bg1"/>
                </a:solidFill>
                <a:latin typeface="Arial"/>
                <a:cs typeface="Arial"/>
              </a:rPr>
              <a:t>Stage-specific queries </a:t>
            </a:r>
            <a:endParaRPr lang="en-AU" sz="1200" b="1" dirty="0">
              <a:solidFill>
                <a:schemeClr val="bg1"/>
              </a:solidFill>
              <a:latin typeface="Arial" panose="020B0604020202020204" pitchFamily="34" charset="0"/>
              <a:cs typeface="Arial" panose="020B0604020202020204" pitchFamily="34" charset="0"/>
            </a:endParaRPr>
          </a:p>
        </p:txBody>
      </p:sp>
      <p:sp>
        <p:nvSpPr>
          <p:cNvPr id="643" name="TextBox 642">
            <a:extLst>
              <a:ext uri="{FF2B5EF4-FFF2-40B4-BE49-F238E27FC236}">
                <a16:creationId xmlns:a16="http://schemas.microsoft.com/office/drawing/2014/main" id="{577B3DE2-1FF6-C737-095D-9125131DC666}"/>
              </a:ext>
              <a:ext uri="{C183D7F6-B498-43B3-948B-1728B52AA6E4}">
                <adec:decorative xmlns:adec="http://schemas.microsoft.com/office/drawing/2017/decorative" val="0"/>
              </a:ext>
            </a:extLst>
          </p:cNvPr>
          <p:cNvSpPr txBox="1"/>
          <p:nvPr/>
        </p:nvSpPr>
        <p:spPr>
          <a:xfrm>
            <a:off x="6157962" y="2346230"/>
            <a:ext cx="1096416" cy="315101"/>
          </a:xfrm>
          <a:prstGeom prst="rect">
            <a:avLst/>
          </a:prstGeom>
          <a:noFill/>
        </p:spPr>
        <p:txBody>
          <a:bodyPr wrap="square" lIns="38856" tIns="49347" rIns="77712" bIns="49347" rtlCol="0" anchor="t">
            <a:spAutoFit/>
          </a:bodyPr>
          <a:lstStyle/>
          <a:p>
            <a:pPr algn="ctr"/>
            <a:r>
              <a:rPr lang="en-US" sz="1400" dirty="0">
                <a:solidFill>
                  <a:schemeClr val="bg1"/>
                </a:solidFill>
                <a:latin typeface="Arial"/>
                <a:cs typeface="Arial"/>
              </a:rPr>
              <a:t>page 26</a:t>
            </a:r>
            <a:endParaRPr lang="en-US" sz="1400" dirty="0">
              <a:solidFill>
                <a:schemeClr val="bg1"/>
              </a:solidFill>
              <a:latin typeface="Arial" panose="020B0604020202020204" pitchFamily="34" charset="0"/>
              <a:cs typeface="Arial" panose="020B0604020202020204" pitchFamily="34" charset="0"/>
            </a:endParaRPr>
          </a:p>
        </p:txBody>
      </p:sp>
      <p:sp>
        <p:nvSpPr>
          <p:cNvPr id="644" name="Title 1">
            <a:extLst>
              <a:ext uri="{FF2B5EF4-FFF2-40B4-BE49-F238E27FC236}">
                <a16:creationId xmlns:a16="http://schemas.microsoft.com/office/drawing/2014/main" id="{A27827C9-0D94-2E27-AD07-E9963999EEDD}"/>
              </a:ext>
            </a:extLst>
          </p:cNvPr>
          <p:cNvSpPr txBox="1">
            <a:spLocks/>
          </p:cNvSpPr>
          <p:nvPr/>
        </p:nvSpPr>
        <p:spPr>
          <a:xfrm>
            <a:off x="6088088" y="2805297"/>
            <a:ext cx="1305423" cy="673825"/>
          </a:xfrm>
          <a:prstGeom prst="rect">
            <a:avLst/>
          </a:prstGeom>
        </p:spPr>
        <p:txBody>
          <a:bodyPr vert="horz" lIns="0" tIns="45142" rIns="0" bIns="45142" rtlCol="0" anchor="t" anchorCtr="0">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pPr>
              <a:lnSpc>
                <a:spcPct val="100000"/>
              </a:lnSpc>
            </a:pPr>
            <a:r>
              <a:rPr lang="en-AU" sz="1200" dirty="0">
                <a:solidFill>
                  <a:schemeClr val="accent6"/>
                </a:solidFill>
                <a:latin typeface="Arial" panose="020B0604020202020204" pitchFamily="34" charset="0"/>
                <a:cs typeface="Arial" panose="020B0604020202020204" pitchFamily="34" charset="0"/>
              </a:rPr>
              <a:t>Use when interacting with customers – </a:t>
            </a:r>
            <a:br>
              <a:rPr lang="en-AU" sz="1200" dirty="0">
                <a:solidFill>
                  <a:schemeClr val="accent6"/>
                </a:solidFill>
                <a:latin typeface="Arial" panose="020B0604020202020204" pitchFamily="34" charset="0"/>
                <a:cs typeface="Arial" panose="020B0604020202020204" pitchFamily="34" charset="0"/>
              </a:rPr>
            </a:br>
            <a:r>
              <a:rPr lang="en-AU" sz="1200" dirty="0">
                <a:solidFill>
                  <a:schemeClr val="accent6"/>
                </a:solidFill>
                <a:latin typeface="Arial" panose="020B0604020202020204" pitchFamily="34" charset="0"/>
                <a:cs typeface="Arial" panose="020B0604020202020204" pitchFamily="34" charset="0"/>
              </a:rPr>
              <a:t>by process stage</a:t>
            </a:r>
            <a:endParaRPr lang="en-US" sz="1200" dirty="0">
              <a:solidFill>
                <a:schemeClr val="accent6"/>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98EF4CDB-C785-F6D8-575F-910EE0DD6D20}"/>
              </a:ext>
              <a:ext uri="{C183D7F6-B498-43B3-948B-1728B52AA6E4}">
                <adec:decorative xmlns:adec="http://schemas.microsoft.com/office/drawing/2017/decorative" val="1"/>
              </a:ext>
            </a:extLst>
          </p:cNvPr>
          <p:cNvCxnSpPr>
            <a:cxnSpLocks/>
          </p:cNvCxnSpPr>
          <p:nvPr/>
        </p:nvCxnSpPr>
        <p:spPr>
          <a:xfrm>
            <a:off x="1446588" y="3810996"/>
            <a:ext cx="4985691" cy="94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A730074F-D6D1-168F-029D-3A4D493D4D2C}"/>
              </a:ext>
            </a:extLst>
          </p:cNvPr>
          <p:cNvSpPr txBox="1">
            <a:spLocks/>
          </p:cNvSpPr>
          <p:nvPr/>
        </p:nvSpPr>
        <p:spPr>
          <a:xfrm>
            <a:off x="786582" y="3845348"/>
            <a:ext cx="5635858" cy="564949"/>
          </a:xfrm>
          <a:prstGeom prst="rect">
            <a:avLst/>
          </a:prstGeom>
        </p:spPr>
        <p:txBody>
          <a:bodyPr vert="horz" lIns="0" tIns="45142" rIns="0" bIns="45142" rtlCol="0" anchor="ctr" anchorCtr="0">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r>
              <a:rPr lang="en-US" sz="1400" b="1" dirty="0">
                <a:solidFill>
                  <a:schemeClr val="accent6"/>
                </a:solidFill>
                <a:latin typeface="Arial" panose="020B0604020202020204" pitchFamily="34" charset="0"/>
                <a:cs typeface="Arial" panose="020B0604020202020204" pitchFamily="34" charset="0"/>
              </a:rPr>
              <a:t>Common Terms </a:t>
            </a:r>
            <a:r>
              <a:rPr lang="en-US" sz="1400" dirty="0">
                <a:solidFill>
                  <a:schemeClr val="accent6"/>
                </a:solidFill>
                <a:latin typeface="Arial" panose="020B0604020202020204" pitchFamily="34" charset="0"/>
                <a:cs typeface="Arial" panose="020B0604020202020204" pitchFamily="34" charset="0"/>
              </a:rPr>
              <a:t>- </a:t>
            </a:r>
            <a:r>
              <a:rPr lang="en-AU" sz="1295" dirty="0">
                <a:solidFill>
                  <a:schemeClr val="accent6"/>
                </a:solidFill>
                <a:latin typeface="Arial" panose="020B0604020202020204" pitchFamily="34" charset="0"/>
                <a:cs typeface="Arial" panose="020B0604020202020204" pitchFamily="34" charset="0"/>
              </a:rPr>
              <a:t>When explaining planning terms </a:t>
            </a:r>
            <a:r>
              <a:rPr lang="en-US" sz="1200" b="1" dirty="0" err="1">
                <a:solidFill>
                  <a:schemeClr val="accent6"/>
                </a:solidFill>
                <a:latin typeface="Arial" panose="020B0604020202020204" pitchFamily="34" charset="0"/>
                <a:cs typeface="Arial" panose="020B0604020202020204" pitchFamily="34" charset="0"/>
              </a:rPr>
              <a:t>pg</a:t>
            </a:r>
            <a:r>
              <a:rPr lang="en-US" sz="1200" b="1" dirty="0">
                <a:solidFill>
                  <a:schemeClr val="accent6"/>
                </a:solidFill>
                <a:latin typeface="Arial" panose="020B0604020202020204" pitchFamily="34" charset="0"/>
                <a:cs typeface="Arial" panose="020B0604020202020204" pitchFamily="34" charset="0"/>
              </a:rPr>
              <a:t> 45.</a:t>
            </a:r>
            <a:endParaRPr lang="en-US" sz="1600" b="1" dirty="0">
              <a:solidFill>
                <a:schemeClr val="accent6"/>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0CC23898-7B68-B689-6628-EB323E795DA8}"/>
              </a:ext>
            </a:extLst>
          </p:cNvPr>
          <p:cNvSpPr txBox="1">
            <a:spLocks/>
          </p:cNvSpPr>
          <p:nvPr/>
        </p:nvSpPr>
        <p:spPr>
          <a:xfrm>
            <a:off x="786582" y="4325536"/>
            <a:ext cx="6072575" cy="564949"/>
          </a:xfrm>
          <a:prstGeom prst="rect">
            <a:avLst/>
          </a:prstGeom>
        </p:spPr>
        <p:txBody>
          <a:bodyPr vert="horz" lIns="0" tIns="45142" rIns="0" bIns="45142" rtlCol="0" anchor="ctr" anchorCtr="0">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r>
              <a:rPr lang="en-US" sz="1400" b="1" dirty="0">
                <a:solidFill>
                  <a:schemeClr val="accent6"/>
                </a:solidFill>
                <a:latin typeface="Arial" panose="020B0604020202020204" pitchFamily="34" charset="0"/>
                <a:cs typeface="Arial" panose="020B0604020202020204" pitchFamily="34" charset="0"/>
              </a:rPr>
              <a:t>When providing </a:t>
            </a:r>
            <a:r>
              <a:rPr lang="en-US" sz="1200" dirty="0">
                <a:solidFill>
                  <a:schemeClr val="accent6"/>
                </a:solidFill>
                <a:latin typeface="Arial" panose="020B0604020202020204" pitchFamily="34" charset="0"/>
                <a:cs typeface="Arial" panose="020B0604020202020204" pitchFamily="34" charset="0"/>
              </a:rPr>
              <a:t>- </a:t>
            </a:r>
            <a:r>
              <a:rPr lang="en-US" sz="1300" dirty="0">
                <a:solidFill>
                  <a:schemeClr val="accent6"/>
                </a:solidFill>
                <a:latin typeface="Arial" panose="020B0604020202020204" pitchFamily="34" charset="0"/>
                <a:cs typeface="Arial" panose="020B0604020202020204" pitchFamily="34" charset="0"/>
              </a:rPr>
              <a:t>Timeframe guidance </a:t>
            </a:r>
            <a:r>
              <a:rPr lang="en-AU" sz="1300" b="1" dirty="0" err="1">
                <a:solidFill>
                  <a:schemeClr val="accent6"/>
                </a:solidFill>
                <a:latin typeface="Arial" panose="020B0604020202020204" pitchFamily="34" charset="0"/>
                <a:cs typeface="Arial" panose="020B0604020202020204" pitchFamily="34" charset="0"/>
              </a:rPr>
              <a:t>pg</a:t>
            </a:r>
            <a:r>
              <a:rPr lang="en-AU" sz="1300" b="1" dirty="0">
                <a:solidFill>
                  <a:schemeClr val="accent6"/>
                </a:solidFill>
                <a:latin typeface="Arial" panose="020B0604020202020204" pitchFamily="34" charset="0"/>
                <a:cs typeface="Arial" panose="020B0604020202020204" pitchFamily="34" charset="0"/>
              </a:rPr>
              <a:t> 49.</a:t>
            </a:r>
          </a:p>
        </p:txBody>
      </p:sp>
      <p:sp>
        <p:nvSpPr>
          <p:cNvPr id="3" name="TextBox 2">
            <a:extLst>
              <a:ext uri="{FF2B5EF4-FFF2-40B4-BE49-F238E27FC236}">
                <a16:creationId xmlns:a16="http://schemas.microsoft.com/office/drawing/2014/main" id="{88C0F928-D933-E1EA-FD3F-E27C3346A63A}"/>
              </a:ext>
            </a:extLst>
          </p:cNvPr>
          <p:cNvSpPr txBox="1"/>
          <p:nvPr/>
        </p:nvSpPr>
        <p:spPr>
          <a:xfrm>
            <a:off x="700517" y="5220545"/>
            <a:ext cx="6216923" cy="3839143"/>
          </a:xfrm>
          <a:prstGeom prst="rect">
            <a:avLst/>
          </a:prstGeom>
          <a:noFill/>
        </p:spPr>
        <p:txBody>
          <a:bodyPr wrap="square" lIns="0" tIns="49347" rIns="0" bIns="49347" rtlCol="0" anchor="t">
            <a:spAutoFit/>
          </a:bodyPr>
          <a:lstStyle/>
          <a:p>
            <a:pPr>
              <a:spcBef>
                <a:spcPts val="648"/>
              </a:spcBef>
            </a:pPr>
            <a:r>
              <a:rPr lang="en-AU" sz="2400" b="1" dirty="0">
                <a:solidFill>
                  <a:schemeClr val="accent6"/>
                </a:solidFill>
                <a:latin typeface="Arial"/>
                <a:cs typeface="Arial"/>
              </a:rPr>
              <a:t>Safety and wellbeing</a:t>
            </a:r>
          </a:p>
          <a:p>
            <a:pPr marL="308410" indent="-308410">
              <a:spcBef>
                <a:spcPts val="1295"/>
              </a:spcBef>
              <a:buFont typeface="Arial" panose="020B0604020202020204" pitchFamily="34" charset="0"/>
              <a:buChar char="•"/>
            </a:pPr>
            <a:r>
              <a:rPr lang="en-AU" sz="1400" dirty="0">
                <a:solidFill>
                  <a:schemeClr val="accent6"/>
                </a:solidFill>
                <a:latin typeface="Arial"/>
                <a:cs typeface="Arial"/>
              </a:rPr>
              <a:t>Abusive behaviour (e.g. swearing, aggressive body language, threats, personal comments) is never OK and won't be tolerated</a:t>
            </a:r>
            <a:br>
              <a:rPr lang="en-AU" sz="1400" dirty="0">
                <a:solidFill>
                  <a:schemeClr val="accent6"/>
                </a:solidFill>
                <a:latin typeface="Arial"/>
                <a:cs typeface="Arial"/>
              </a:rPr>
            </a:br>
            <a:r>
              <a:rPr lang="en-AU" sz="1400" dirty="0">
                <a:solidFill>
                  <a:schemeClr val="accent6"/>
                </a:solidFill>
                <a:latin typeface="Arial"/>
                <a:cs typeface="Arial"/>
              </a:rPr>
              <a:t>by </a:t>
            </a:r>
            <a:r>
              <a:rPr lang="en-AU" sz="1400" dirty="0">
                <a:solidFill>
                  <a:schemeClr val="accent6"/>
                </a:solidFill>
                <a:highlight>
                  <a:srgbClr val="FFFF00"/>
                </a:highlight>
                <a:latin typeface="Arial"/>
                <a:cs typeface="Arial"/>
              </a:rPr>
              <a:t>[Insert Council Name]</a:t>
            </a:r>
          </a:p>
          <a:p>
            <a:pPr marL="308410" indent="-308410">
              <a:spcBef>
                <a:spcPts val="1295"/>
              </a:spcBef>
              <a:buFont typeface="Arial" panose="020B0604020202020204" pitchFamily="34" charset="0"/>
              <a:buChar char="•"/>
            </a:pPr>
            <a:r>
              <a:rPr lang="en-AU" sz="1400" dirty="0">
                <a:solidFill>
                  <a:schemeClr val="accent6"/>
                </a:solidFill>
                <a:latin typeface="Arial"/>
                <a:cs typeface="Arial"/>
              </a:rPr>
              <a:t>Try to de-escalate the situation by referring to the Conversation guides and tips (p14).</a:t>
            </a:r>
          </a:p>
          <a:p>
            <a:pPr marL="308410" indent="-308410">
              <a:spcBef>
                <a:spcPts val="1295"/>
              </a:spcBef>
              <a:buFont typeface="Arial" panose="020B0604020202020204" pitchFamily="34" charset="0"/>
              <a:buChar char="•"/>
            </a:pPr>
            <a:r>
              <a:rPr lang="en-AU" sz="1400" dirty="0">
                <a:solidFill>
                  <a:schemeClr val="accent6"/>
                </a:solidFill>
                <a:latin typeface="Arial"/>
                <a:cs typeface="Arial"/>
              </a:rPr>
              <a:t>If you feel threatened or uncomfortable, exit the situation</a:t>
            </a:r>
            <a:br>
              <a:rPr lang="en-AU" sz="1400" dirty="0">
                <a:solidFill>
                  <a:schemeClr val="accent6"/>
                </a:solidFill>
                <a:latin typeface="Arial"/>
                <a:cs typeface="Arial"/>
              </a:rPr>
            </a:br>
            <a:r>
              <a:rPr lang="en-AU" sz="1400" dirty="0">
                <a:solidFill>
                  <a:schemeClr val="accent6"/>
                </a:solidFill>
                <a:latin typeface="Arial"/>
                <a:cs typeface="Arial"/>
              </a:rPr>
              <a:t>(hang up the phone, leave the planning counter) and report the incident to your supervisor.</a:t>
            </a:r>
          </a:p>
          <a:p>
            <a:pPr marL="308410" indent="-308410">
              <a:spcBef>
                <a:spcPts val="1295"/>
              </a:spcBef>
              <a:buFont typeface="Arial" panose="020B0604020202020204" pitchFamily="34" charset="0"/>
              <a:buChar char="•"/>
            </a:pPr>
            <a:r>
              <a:rPr lang="en-AU" sz="1400" dirty="0">
                <a:solidFill>
                  <a:schemeClr val="accent6"/>
                </a:solidFill>
                <a:latin typeface="Arial"/>
                <a:cs typeface="Arial"/>
              </a:rPr>
              <a:t>Make sure to debrief with your peers and supervisor.</a:t>
            </a:r>
          </a:p>
          <a:p>
            <a:pPr marL="308410" indent="-308410">
              <a:spcBef>
                <a:spcPts val="1295"/>
              </a:spcBef>
              <a:buFont typeface="Arial" panose="020B0604020202020204" pitchFamily="34" charset="0"/>
              <a:buChar char="•"/>
            </a:pPr>
            <a:r>
              <a:rPr lang="en-AU" sz="1400" dirty="0">
                <a:solidFill>
                  <a:schemeClr val="accent6"/>
                </a:solidFill>
                <a:latin typeface="Arial"/>
                <a:cs typeface="Arial"/>
              </a:rPr>
              <a:t>Capture what happened during the incident in writing if you can.</a:t>
            </a:r>
          </a:p>
          <a:p>
            <a:pPr marL="308410" indent="-308410">
              <a:spcBef>
                <a:spcPts val="1295"/>
              </a:spcBef>
              <a:buFont typeface="Arial" panose="020B0604020202020204" pitchFamily="34" charset="0"/>
              <a:buChar char="•"/>
            </a:pPr>
            <a:r>
              <a:rPr lang="en-AU" sz="1400" dirty="0">
                <a:solidFill>
                  <a:schemeClr val="accent6"/>
                </a:solidFill>
                <a:latin typeface="Arial"/>
                <a:cs typeface="Arial"/>
              </a:rPr>
              <a:t>Follow Council processes to record and escalate the issue.</a:t>
            </a:r>
          </a:p>
        </p:txBody>
      </p:sp>
      <p:cxnSp>
        <p:nvCxnSpPr>
          <p:cNvPr id="32" name="Straight Connector 31">
            <a:extLst>
              <a:ext uri="{FF2B5EF4-FFF2-40B4-BE49-F238E27FC236}">
                <a16:creationId xmlns:a16="http://schemas.microsoft.com/office/drawing/2014/main" id="{D9A1ABF3-4417-3451-EA29-5FF6B9A3ED80}"/>
              </a:ext>
              <a:ext uri="{C183D7F6-B498-43B3-948B-1728B52AA6E4}">
                <adec:decorative xmlns:adec="http://schemas.microsoft.com/office/drawing/2017/decorative" val="1"/>
              </a:ext>
            </a:extLst>
          </p:cNvPr>
          <p:cNvCxnSpPr>
            <a:cxnSpLocks/>
          </p:cNvCxnSpPr>
          <p:nvPr/>
        </p:nvCxnSpPr>
        <p:spPr>
          <a:xfrm>
            <a:off x="770856" y="3810996"/>
            <a:ext cx="617806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8421531-10A7-4985-D9B5-CB0F0437ED93}"/>
              </a:ext>
              <a:ext uri="{C183D7F6-B498-43B3-948B-1728B52AA6E4}">
                <adec:decorative xmlns:adec="http://schemas.microsoft.com/office/drawing/2017/decorative" val="1"/>
              </a:ext>
            </a:extLst>
          </p:cNvPr>
          <p:cNvCxnSpPr>
            <a:cxnSpLocks/>
          </p:cNvCxnSpPr>
          <p:nvPr/>
        </p:nvCxnSpPr>
        <p:spPr>
          <a:xfrm>
            <a:off x="700517" y="4341839"/>
            <a:ext cx="617806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A932BB6-ACEF-14DE-ED85-2AA5D7FC5D8A}"/>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4</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9" name="TextBox 38">
            <a:extLst>
              <a:ext uri="{FF2B5EF4-FFF2-40B4-BE49-F238E27FC236}">
                <a16:creationId xmlns:a16="http://schemas.microsoft.com/office/drawing/2014/main" id="{10E5E38F-2212-039A-EFEE-BDA7F017AF71}"/>
              </a:ext>
              <a:ext uri="{C183D7F6-B498-43B3-948B-1728B52AA6E4}">
                <adec:decorative xmlns:adec="http://schemas.microsoft.com/office/drawing/2017/decorative" val="1"/>
              </a:ext>
            </a:extLst>
          </p:cNvPr>
          <p:cNvSpPr txBox="1"/>
          <p:nvPr/>
        </p:nvSpPr>
        <p:spPr>
          <a:xfrm>
            <a:off x="6578064" y="10333745"/>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4</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25226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161588680"/>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47" name="Rectangle 46">
            <a:extLst>
              <a:ext uri="{FF2B5EF4-FFF2-40B4-BE49-F238E27FC236}">
                <a16:creationId xmlns:a16="http://schemas.microsoft.com/office/drawing/2014/main" id="{C6752808-1681-016A-9775-E3E3A0179E9B}"/>
              </a:ext>
              <a:ext uri="{C183D7F6-B498-43B3-948B-1728B52AA6E4}">
                <adec:decorative xmlns:adec="http://schemas.microsoft.com/office/drawing/2017/decorative" val="1"/>
              </a:ext>
            </a:extLst>
          </p:cNvPr>
          <p:cNvSpPr/>
          <p:nvPr/>
        </p:nvSpPr>
        <p:spPr>
          <a:xfrm>
            <a:off x="4840672" y="194675"/>
            <a:ext cx="2729555" cy="99943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467383" y="932538"/>
            <a:ext cx="6624909" cy="2214779"/>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59675" cy="560234"/>
          </a:xfrm>
          <a:prstGeom prst="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0" name="Title 1">
            <a:extLst>
              <a:ext uri="{FF2B5EF4-FFF2-40B4-BE49-F238E27FC236}">
                <a16:creationId xmlns:a16="http://schemas.microsoft.com/office/drawing/2014/main" id="{9BFA1199-6443-A516-6F4B-2E0D54920C9F}"/>
              </a:ext>
            </a:extLst>
          </p:cNvPr>
          <p:cNvSpPr txBox="1">
            <a:spLocks noGrp="1"/>
          </p:cNvSpPr>
          <p:nvPr>
            <p:ph type="title" idx="4294967295"/>
          </p:nvPr>
        </p:nvSpPr>
        <p:spPr>
          <a:xfrm>
            <a:off x="587247" y="280150"/>
            <a:ext cx="6388001" cy="425584"/>
          </a:xfrm>
          <a:prstGeom prst="rect">
            <a:avLst/>
          </a:prstGeom>
          <a:noFill/>
          <a:ln>
            <a:noFill/>
            <a:prstDash/>
          </a:ln>
          <a:effectLst/>
        </p:spPr>
        <p:txBody>
          <a:bodyPr rot="0" spcFirstLastPara="0" vertOverflow="overflow" horzOverflow="overflow" vert="horz" wrap="square" lIns="0" tIns="45142" rIns="0" bIns="45142" numCol="1" spcCol="0" rtlCol="0" fromWordArt="0" anchor="t" anchorCtr="0" forceAA="0" compatLnSpc="1">
            <a:prstTxWarp prst="textNoShape">
              <a:avLst/>
            </a:prstTxWarp>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pPr marL="0" marR="0" lvl="0" indent="0" algn="l" defTabSz="871821" rtl="0" eaLnBrk="1" fontAlgn="auto" latinLnBrk="0" hangingPunct="1">
              <a:lnSpc>
                <a:spcPct val="80000"/>
              </a:lnSpc>
              <a:spcBef>
                <a:spcPct val="0"/>
              </a:spcBef>
              <a:spcAft>
                <a:spcPts val="0"/>
              </a:spcAft>
              <a:buClrTx/>
              <a:buSzTx/>
              <a:buFontTx/>
              <a:buNone/>
              <a:tabLst/>
              <a:defRPr/>
            </a:pPr>
            <a:r>
              <a:rPr kumimoji="0" lang="en-US" sz="1981" b="0" i="0" u="none" strike="noStrike" kern="1200" cap="none" spc="0" normalizeH="0" baseline="0" noProof="0" dirty="0">
                <a:ln>
                  <a:noFill/>
                </a:ln>
                <a:solidFill>
                  <a:schemeClr val="bg1"/>
                </a:solidFill>
                <a:effectLst/>
                <a:uLnTx/>
                <a:uFillTx/>
                <a:latin typeface="Segoe UI Semibold" panose="020B0702040204020203" pitchFamily="34" charset="0"/>
                <a:ea typeface="+mj-ea"/>
                <a:cs typeface="+mj-cs"/>
              </a:rPr>
              <a:t>Stage-specific enquiries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467382" y="1010250"/>
            <a:ext cx="6879487" cy="408112"/>
          </a:xfrm>
          <a:prstGeom prst="rect">
            <a:avLst/>
          </a:prstGeom>
          <a:noFill/>
        </p:spPr>
        <p:txBody>
          <a:bodyPr wrap="square" numCol="1" spcCol="180000">
            <a:noAutofit/>
          </a:bodyPr>
          <a:lstStyle/>
          <a:p>
            <a:pPr>
              <a:spcBef>
                <a:spcPts val="648"/>
              </a:spcBef>
            </a:pPr>
            <a:r>
              <a:rPr lang="en-AU" sz="1800" b="1" dirty="0">
                <a:solidFill>
                  <a:srgbClr val="7F0D82"/>
                </a:solidFill>
                <a:latin typeface="Arial" panose="020B0604020202020204" pitchFamily="34" charset="0"/>
                <a:cs typeface="Arial" panose="020B0604020202020204" pitchFamily="34" charset="0"/>
              </a:rPr>
              <a:t>7. Receive notification of need for advertisement </a:t>
            </a:r>
            <a:r>
              <a:rPr lang="en-AU" sz="1800" dirty="0">
                <a:solidFill>
                  <a:srgbClr val="7F0D82"/>
                </a:solidFill>
                <a:latin typeface="Arial" panose="020B0604020202020204" pitchFamily="34" charset="0"/>
                <a:cs typeface="Arial" panose="020B0604020202020204" pitchFamily="34" charset="0"/>
              </a:rPr>
              <a:t>(continued)</a:t>
            </a:r>
          </a:p>
          <a:p>
            <a:pPr>
              <a:spcBef>
                <a:spcPts val="648"/>
              </a:spcBef>
            </a:pPr>
            <a:endParaRPr lang="en-AU" sz="1400" dirty="0">
              <a:solidFill>
                <a:schemeClr val="tx2"/>
              </a:solidFill>
              <a:latin typeface="Arial" panose="020B0604020202020204" pitchFamily="34" charset="0"/>
              <a:cs typeface="Arial" panose="020B0604020202020204" pitchFamily="34" charset="0"/>
            </a:endParaRPr>
          </a:p>
          <a:p>
            <a:pPr>
              <a:spcBef>
                <a:spcPts val="648"/>
              </a:spcBef>
            </a:pPr>
            <a:endParaRPr lang="en-AU" sz="1400" dirty="0">
              <a:solidFill>
                <a:schemeClr val="tx2"/>
              </a:solidFill>
              <a:latin typeface="Arial" panose="020B0604020202020204" pitchFamily="34" charset="0"/>
              <a:cs typeface="Arial" panose="020B0604020202020204" pitchFamily="34" charset="0"/>
            </a:endParaRPr>
          </a:p>
          <a:p>
            <a:pPr>
              <a:spcBef>
                <a:spcPts val="648"/>
              </a:spcBef>
            </a:pPr>
            <a:endParaRPr lang="en-AU" sz="1400" dirty="0">
              <a:solidFill>
                <a:schemeClr val="tx2"/>
              </a:solidFill>
              <a:latin typeface="Arial" panose="020B0604020202020204" pitchFamily="34" charset="0"/>
              <a:cs typeface="Arial" panose="020B0604020202020204" pitchFamily="34" charset="0"/>
            </a:endParaRPr>
          </a:p>
          <a:p>
            <a:pPr>
              <a:spcBef>
                <a:spcPts val="648"/>
              </a:spcBef>
            </a:pPr>
            <a:endParaRPr lang="en-AU" sz="1400" dirty="0">
              <a:solidFill>
                <a:schemeClr val="tx2"/>
              </a:solidFill>
              <a:latin typeface="Arial" panose="020B0604020202020204" pitchFamily="34" charset="0"/>
              <a:cs typeface="Arial" panose="020B0604020202020204" pitchFamily="34" charset="0"/>
            </a:endParaRPr>
          </a:p>
          <a:p>
            <a:pPr>
              <a:spcBef>
                <a:spcPts val="648"/>
              </a:spcBef>
            </a:pPr>
            <a:endParaRPr lang="en-AU" sz="1600" dirty="0">
              <a:solidFill>
                <a:schemeClr val="tx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82B79EF-5CA8-4F99-3945-71F43DD1A338}"/>
              </a:ext>
            </a:extLst>
          </p:cNvPr>
          <p:cNvSpPr txBox="1"/>
          <p:nvPr/>
        </p:nvSpPr>
        <p:spPr>
          <a:xfrm>
            <a:off x="972508" y="1708703"/>
            <a:ext cx="2175923" cy="266676"/>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Enquiry should take ~ 5 mins</a:t>
            </a:r>
          </a:p>
        </p:txBody>
      </p:sp>
      <p:sp>
        <p:nvSpPr>
          <p:cNvPr id="37" name="TextBox 36">
            <a:extLst>
              <a:ext uri="{FF2B5EF4-FFF2-40B4-BE49-F238E27FC236}">
                <a16:creationId xmlns:a16="http://schemas.microsoft.com/office/drawing/2014/main" id="{A1C5683E-242E-59F5-18B6-C9078088BA8C}"/>
              </a:ext>
            </a:extLst>
          </p:cNvPr>
          <p:cNvSpPr txBox="1"/>
          <p:nvPr/>
        </p:nvSpPr>
        <p:spPr>
          <a:xfrm>
            <a:off x="467383" y="3419308"/>
            <a:ext cx="3301591" cy="291618"/>
          </a:xfrm>
          <a:prstGeom prst="rect">
            <a:avLst/>
          </a:prstGeom>
          <a:noFill/>
        </p:spPr>
        <p:txBody>
          <a:bodyPr wrap="square">
            <a:spAutoFit/>
          </a:bodyPr>
          <a:lstStyle/>
          <a:p>
            <a:r>
              <a:rPr lang="en-AU" sz="1295">
                <a:solidFill>
                  <a:schemeClr val="accent6"/>
                </a:solidFill>
                <a:latin typeface="Arial" panose="020B0604020202020204" pitchFamily="34" charset="0"/>
                <a:cs typeface="Arial" panose="020B0604020202020204" pitchFamily="34" charset="0"/>
              </a:rPr>
              <a:t>Common enquiries at this stage</a:t>
            </a:r>
            <a:endParaRPr lang="en-US" sz="1295">
              <a:solidFill>
                <a:schemeClr val="accent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0482F88-019C-05F1-3E0E-54DF37C71418}"/>
              </a:ext>
            </a:extLst>
          </p:cNvPr>
          <p:cNvSpPr txBox="1"/>
          <p:nvPr/>
        </p:nvSpPr>
        <p:spPr>
          <a:xfrm>
            <a:off x="467382" y="3813536"/>
            <a:ext cx="4118712" cy="6598126"/>
          </a:xfrm>
          <a:prstGeom prst="rect">
            <a:avLst/>
          </a:prstGeom>
          <a:noFill/>
        </p:spPr>
        <p:txBody>
          <a:bodyPr wrap="square" lIns="98694" tIns="49347" rIns="38856" bIns="49347" numCol="1" spcCol="180000" anchor="t">
            <a:noAutofit/>
          </a:bodyPr>
          <a:lstStyle/>
          <a:p>
            <a:pPr>
              <a:spcBef>
                <a:spcPts val="971"/>
              </a:spcBef>
            </a:pPr>
            <a:r>
              <a:rPr lang="en-AU" sz="1400" b="1" dirty="0">
                <a:solidFill>
                  <a:srgbClr val="7F0D82"/>
                </a:solidFill>
                <a:latin typeface="Arial"/>
                <a:cs typeface="Arial"/>
              </a:rPr>
              <a:t>Why is it so expensive?</a:t>
            </a:r>
          </a:p>
          <a:p>
            <a:pPr>
              <a:spcBef>
                <a:spcPts val="971"/>
              </a:spcBef>
            </a:pPr>
            <a:r>
              <a:rPr lang="en-AU" sz="1200" dirty="0">
                <a:latin typeface="Arial"/>
                <a:cs typeface="Arial"/>
              </a:rPr>
              <a:t>“Council must prepare the letters and mail them out. The costs add up. However, an applicant may prepare the letters and mail them out if you'd prefer? We'll just need a signed stat dec after two weeks.”</a:t>
            </a:r>
            <a:endParaRPr lang="en-AU" sz="2000" dirty="0"/>
          </a:p>
          <a:p>
            <a:pPr>
              <a:spcBef>
                <a:spcPts val="971"/>
              </a:spcBef>
            </a:pPr>
            <a:r>
              <a:rPr lang="en-AU" sz="1400" b="1" dirty="0">
                <a:solidFill>
                  <a:srgbClr val="7F0D82"/>
                </a:solidFill>
                <a:latin typeface="Arial"/>
                <a:cs typeface="Arial"/>
              </a:rPr>
              <a:t>Why are you putting up a sign?</a:t>
            </a:r>
          </a:p>
          <a:p>
            <a:pPr>
              <a:spcBef>
                <a:spcPts val="971"/>
              </a:spcBef>
            </a:pPr>
            <a:r>
              <a:rPr lang="en-AU" sz="1200" dirty="0">
                <a:latin typeface="Arial"/>
                <a:cs typeface="Arial"/>
              </a:rPr>
              <a:t>“It's important to ensure the community is aware of how changes might impact them in-situ. Signage helps with engagement because it means people who are most likely to be effected by a change are informed.”</a:t>
            </a:r>
            <a:endParaRPr lang="en-AU" sz="1200" dirty="0">
              <a:solidFill>
                <a:srgbClr val="28BEC6"/>
              </a:solidFill>
              <a:latin typeface="Arial"/>
              <a:cs typeface="Arial"/>
            </a:endParaRPr>
          </a:p>
          <a:p>
            <a:pPr>
              <a:spcBef>
                <a:spcPts val="971"/>
              </a:spcBef>
            </a:pPr>
            <a:r>
              <a:rPr lang="en-AU" sz="1400" b="1" dirty="0">
                <a:solidFill>
                  <a:srgbClr val="7F0D82"/>
                </a:solidFill>
                <a:latin typeface="Arial"/>
                <a:cs typeface="Arial"/>
              </a:rPr>
              <a:t>Why is there so much notice?</a:t>
            </a:r>
          </a:p>
          <a:p>
            <a:pPr>
              <a:spcBef>
                <a:spcPts val="971"/>
              </a:spcBef>
            </a:pPr>
            <a:r>
              <a:rPr lang="en-AU" sz="1200" dirty="0">
                <a:latin typeface="Arial"/>
                <a:cs typeface="Arial"/>
              </a:rPr>
              <a:t>“The legislation for planning requires that adjoining properties receive notice. In circumstances where a planner might think the impacts extend further, they might put up a sign or send letters further away. We believe it is important to allow the community to have a say.”</a:t>
            </a:r>
            <a:endParaRPr lang="en-AU" sz="12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10E73319-9C61-870D-E24B-B7584F2266FE}"/>
              </a:ext>
            </a:extLst>
          </p:cNvPr>
          <p:cNvSpPr txBox="1"/>
          <p:nvPr/>
        </p:nvSpPr>
        <p:spPr>
          <a:xfrm>
            <a:off x="5499205" y="3538898"/>
            <a:ext cx="1593087" cy="291618"/>
          </a:xfrm>
          <a:prstGeom prst="rect">
            <a:avLst/>
          </a:prstGeom>
          <a:noFill/>
        </p:spPr>
        <p:txBody>
          <a:bodyPr wrap="square" rIns="0" rtlCol="0">
            <a:spAutoFit/>
          </a:bodyPr>
          <a:lstStyle/>
          <a:p>
            <a:r>
              <a:rPr lang="en-US" sz="1295" b="1" dirty="0">
                <a:solidFill>
                  <a:srgbClr val="7F0D82"/>
                </a:solidFill>
                <a:latin typeface="Arial" panose="020B0604020202020204" pitchFamily="34" charset="0"/>
                <a:cs typeface="Arial" panose="020B0604020202020204" pitchFamily="34" charset="0"/>
              </a:rPr>
              <a:t>We can help by</a:t>
            </a:r>
          </a:p>
        </p:txBody>
      </p:sp>
      <p:sp>
        <p:nvSpPr>
          <p:cNvPr id="46" name="TextBox 45">
            <a:extLst>
              <a:ext uri="{FF2B5EF4-FFF2-40B4-BE49-F238E27FC236}">
                <a16:creationId xmlns:a16="http://schemas.microsoft.com/office/drawing/2014/main" id="{21298585-B4C2-0FBB-2EDE-A980D40418A4}"/>
              </a:ext>
            </a:extLst>
          </p:cNvPr>
          <p:cNvSpPr txBox="1"/>
          <p:nvPr/>
        </p:nvSpPr>
        <p:spPr>
          <a:xfrm>
            <a:off x="4916368" y="4002144"/>
            <a:ext cx="2214779" cy="1946687"/>
          </a:xfrm>
          <a:prstGeom prst="rect">
            <a:avLst/>
          </a:prstGeom>
          <a:noFill/>
        </p:spPr>
        <p:txBody>
          <a:bodyPr wrap="square">
            <a:spAutoFit/>
          </a:bodyPr>
          <a:lstStyle/>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Explain the impact of legislation and requirements</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Pass along any objections</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Provide an estimate of how much it will cost</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Help you understand the next steps if there are objectors</a:t>
            </a:r>
          </a:p>
        </p:txBody>
      </p:sp>
      <p:sp>
        <p:nvSpPr>
          <p:cNvPr id="55" name="TextBox 54">
            <a:extLst>
              <a:ext uri="{FF2B5EF4-FFF2-40B4-BE49-F238E27FC236}">
                <a16:creationId xmlns:a16="http://schemas.microsoft.com/office/drawing/2014/main" id="{D3550BE3-4718-9E7C-2EA7-846775C3ACFB}"/>
              </a:ext>
            </a:extLst>
          </p:cNvPr>
          <p:cNvSpPr txBox="1"/>
          <p:nvPr/>
        </p:nvSpPr>
        <p:spPr>
          <a:xfrm>
            <a:off x="5499206" y="6513141"/>
            <a:ext cx="1593087" cy="490904"/>
          </a:xfrm>
          <a:prstGeom prst="rect">
            <a:avLst/>
          </a:prstGeom>
          <a:noFill/>
        </p:spPr>
        <p:txBody>
          <a:bodyPr wrap="square" rtlCol="0">
            <a:spAutoFit/>
          </a:bodyPr>
          <a:lstStyle/>
          <a:p>
            <a:r>
              <a:rPr lang="en-US" sz="1295" b="1" dirty="0">
                <a:solidFill>
                  <a:srgbClr val="7F0D82"/>
                </a:solidFill>
                <a:latin typeface="Arial" panose="020B0604020202020204" pitchFamily="34" charset="0"/>
                <a:cs typeface="Arial" panose="020B0604020202020204" pitchFamily="34" charset="0"/>
              </a:rPr>
              <a:t>We are not</a:t>
            </a:r>
            <a:br>
              <a:rPr lang="en-US" sz="1295" b="1" dirty="0">
                <a:solidFill>
                  <a:srgbClr val="7F0D82"/>
                </a:solidFill>
                <a:latin typeface="Arial" panose="020B0604020202020204" pitchFamily="34" charset="0"/>
                <a:cs typeface="Arial" panose="020B0604020202020204" pitchFamily="34" charset="0"/>
              </a:rPr>
            </a:br>
            <a:r>
              <a:rPr lang="en-US" sz="1295" b="1" dirty="0">
                <a:solidFill>
                  <a:srgbClr val="7F0D82"/>
                </a:solidFill>
                <a:latin typeface="Arial" panose="020B0604020202020204" pitchFamily="34" charset="0"/>
                <a:cs typeface="Arial" panose="020B0604020202020204" pitchFamily="34" charset="0"/>
              </a:rPr>
              <a:t>able to…</a:t>
            </a:r>
          </a:p>
        </p:txBody>
      </p:sp>
      <p:sp>
        <p:nvSpPr>
          <p:cNvPr id="4" name="TextBox 3">
            <a:extLst>
              <a:ext uri="{FF2B5EF4-FFF2-40B4-BE49-F238E27FC236}">
                <a16:creationId xmlns:a16="http://schemas.microsoft.com/office/drawing/2014/main" id="{5A0FD74B-427E-E4AE-CFEF-17F138CF8B53}"/>
              </a:ext>
            </a:extLst>
          </p:cNvPr>
          <p:cNvSpPr txBox="1"/>
          <p:nvPr/>
        </p:nvSpPr>
        <p:spPr>
          <a:xfrm>
            <a:off x="4916368" y="7088911"/>
            <a:ext cx="2214779" cy="1762021"/>
          </a:xfrm>
          <a:prstGeom prst="rect">
            <a:avLst/>
          </a:prstGeom>
          <a:noFill/>
        </p:spPr>
        <p:txBody>
          <a:bodyPr wrap="square" rtlCol="0">
            <a:spAutoFit/>
          </a:bodyPr>
          <a:lstStyle/>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Predict the kinds of things people might make objections to</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Negotiate the fees with you</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Negotiate the decision to advertise for time / to the number of people</a:t>
            </a:r>
            <a:endParaRPr lang="en-US" sz="1200" dirty="0">
              <a:latin typeface="Arial" panose="020B0604020202020204" pitchFamily="34" charset="0"/>
              <a:cs typeface="Arial" panose="020B0604020202020204" pitchFamily="34" charset="0"/>
            </a:endParaRPr>
          </a:p>
          <a:p>
            <a:pPr>
              <a:spcBef>
                <a:spcPts val="324"/>
              </a:spcBef>
              <a:spcAft>
                <a:spcPts val="216"/>
              </a:spcAft>
            </a:pPr>
            <a:endParaRPr lang="en-US" sz="12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491FB12-18F9-CFF6-8428-3D2FE2447C36}"/>
              </a:ext>
              <a:ext uri="{C183D7F6-B498-43B3-948B-1728B52AA6E4}">
                <adec:decorative xmlns:adec="http://schemas.microsoft.com/office/drawing/2017/decorative" val="1"/>
              </a:ext>
            </a:extLst>
          </p:cNvPr>
          <p:cNvSpPr txBox="1"/>
          <p:nvPr/>
        </p:nvSpPr>
        <p:spPr>
          <a:xfrm>
            <a:off x="5511348" y="5152125"/>
            <a:ext cx="2214779" cy="1261087"/>
          </a:xfrm>
          <a:prstGeom prst="rect">
            <a:avLst/>
          </a:prstGeom>
          <a:noFill/>
        </p:spPr>
        <p:txBody>
          <a:bodyPr wrap="square" numCol="1" spcCol="180000">
            <a:noAutofit/>
          </a:bodyPr>
          <a:lstStyle/>
          <a:p>
            <a:endParaRPr lang="en-AU" sz="1133"/>
          </a:p>
        </p:txBody>
      </p:sp>
      <p:sp>
        <p:nvSpPr>
          <p:cNvPr id="33" name="TextBox 32">
            <a:extLst>
              <a:ext uri="{FF2B5EF4-FFF2-40B4-BE49-F238E27FC236}">
                <a16:creationId xmlns:a16="http://schemas.microsoft.com/office/drawing/2014/main" id="{9969DF36-09E7-BEA9-8259-AEB0EF51341F}"/>
              </a:ext>
              <a:ext uri="{C183D7F6-B498-43B3-948B-1728B52AA6E4}">
                <adec:decorative xmlns:adec="http://schemas.microsoft.com/office/drawing/2017/decorative" val="1"/>
              </a:ext>
            </a:extLst>
          </p:cNvPr>
          <p:cNvSpPr txBox="1"/>
          <p:nvPr/>
        </p:nvSpPr>
        <p:spPr>
          <a:xfrm>
            <a:off x="5440300" y="4504420"/>
            <a:ext cx="2214779" cy="503756"/>
          </a:xfrm>
          <a:prstGeom prst="rect">
            <a:avLst/>
          </a:prstGeom>
          <a:noFill/>
        </p:spPr>
        <p:txBody>
          <a:bodyPr wrap="square" numCol="1" spcCol="180000">
            <a:noAutofit/>
          </a:bodyPr>
          <a:lstStyle/>
          <a:p>
            <a:pPr>
              <a:spcBef>
                <a:spcPts val="1295"/>
              </a:spcBef>
            </a:pPr>
            <a:endParaRPr lang="en-AU" sz="1511">
              <a:solidFill>
                <a:srgbClr val="28BEC6"/>
              </a:solidFill>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F0F5FD6E-E143-7069-DA6E-B01389753CDE}"/>
              </a:ext>
              <a:ext uri="{C183D7F6-B498-43B3-948B-1728B52AA6E4}">
                <adec:decorative xmlns:adec="http://schemas.microsoft.com/office/drawing/2017/decorative" val="1"/>
              </a:ext>
            </a:extLst>
          </p:cNvPr>
          <p:cNvCxnSpPr>
            <a:cxnSpLocks/>
          </p:cNvCxnSpPr>
          <p:nvPr/>
        </p:nvCxnSpPr>
        <p:spPr>
          <a:xfrm>
            <a:off x="583950" y="1429256"/>
            <a:ext cx="4235279" cy="0"/>
          </a:xfrm>
          <a:prstGeom prst="line">
            <a:avLst/>
          </a:prstGeom>
          <a:ln>
            <a:solidFill>
              <a:srgbClr val="7F0D82"/>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51372A6-3E37-6A1C-6B1B-045C29A70C01}"/>
              </a:ext>
              <a:ext uri="{C183D7F6-B498-43B3-948B-1728B52AA6E4}">
                <adec:decorative xmlns:adec="http://schemas.microsoft.com/office/drawing/2017/decorative" val="1"/>
              </a:ext>
            </a:extLst>
          </p:cNvPr>
          <p:cNvGrpSpPr>
            <a:grpSpLocks noChangeAspect="1"/>
          </p:cNvGrpSpPr>
          <p:nvPr/>
        </p:nvGrpSpPr>
        <p:grpSpPr>
          <a:xfrm>
            <a:off x="583951" y="1670798"/>
            <a:ext cx="342642" cy="341637"/>
            <a:chOff x="8283575" y="3267075"/>
            <a:chExt cx="541338" cy="539750"/>
          </a:xfrm>
          <a:solidFill>
            <a:srgbClr val="7F0D82"/>
          </a:solidFill>
        </p:grpSpPr>
        <p:sp>
          <p:nvSpPr>
            <p:cNvPr id="35" name="Freeform 62">
              <a:extLst>
                <a:ext uri="{FF2B5EF4-FFF2-40B4-BE49-F238E27FC236}">
                  <a16:creationId xmlns:a16="http://schemas.microsoft.com/office/drawing/2014/main" id="{B5D6138D-CB98-6837-8FE5-F8365DAE752C}"/>
                </a:ext>
              </a:extLst>
            </p:cNvPr>
            <p:cNvSpPr>
              <a:spLocks noEditPoints="1"/>
            </p:cNvSpPr>
            <p:nvPr/>
          </p:nvSpPr>
          <p:spPr bwMode="auto">
            <a:xfrm>
              <a:off x="8283575" y="3267075"/>
              <a:ext cx="541338" cy="539750"/>
            </a:xfrm>
            <a:custGeom>
              <a:avLst/>
              <a:gdLst>
                <a:gd name="T0" fmla="*/ 85 w 170"/>
                <a:gd name="T1" fmla="*/ 0 h 169"/>
                <a:gd name="T2" fmla="*/ 0 w 170"/>
                <a:gd name="T3" fmla="*/ 85 h 169"/>
                <a:gd name="T4" fmla="*/ 85 w 170"/>
                <a:gd name="T5" fmla="*/ 169 h 169"/>
                <a:gd name="T6" fmla="*/ 170 w 170"/>
                <a:gd name="T7" fmla="*/ 85 h 169"/>
                <a:gd name="T8" fmla="*/ 85 w 170"/>
                <a:gd name="T9" fmla="*/ 0 h 169"/>
                <a:gd name="T10" fmla="*/ 85 w 170"/>
                <a:gd name="T11" fmla="*/ 162 h 169"/>
                <a:gd name="T12" fmla="*/ 7 w 170"/>
                <a:gd name="T13" fmla="*/ 85 h 169"/>
                <a:gd name="T14" fmla="*/ 85 w 170"/>
                <a:gd name="T15" fmla="*/ 7 h 169"/>
                <a:gd name="T16" fmla="*/ 162 w 170"/>
                <a:gd name="T17" fmla="*/ 85 h 169"/>
                <a:gd name="T18" fmla="*/ 85 w 170"/>
                <a:gd name="T19"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69">
                  <a:moveTo>
                    <a:pt x="85" y="0"/>
                  </a:moveTo>
                  <a:cubicBezTo>
                    <a:pt x="38" y="0"/>
                    <a:pt x="0" y="38"/>
                    <a:pt x="0" y="85"/>
                  </a:cubicBezTo>
                  <a:cubicBezTo>
                    <a:pt x="0" y="131"/>
                    <a:pt x="38" y="169"/>
                    <a:pt x="85" y="169"/>
                  </a:cubicBezTo>
                  <a:cubicBezTo>
                    <a:pt x="131" y="169"/>
                    <a:pt x="170" y="131"/>
                    <a:pt x="170" y="85"/>
                  </a:cubicBezTo>
                  <a:cubicBezTo>
                    <a:pt x="170" y="38"/>
                    <a:pt x="131" y="0"/>
                    <a:pt x="85" y="0"/>
                  </a:cubicBezTo>
                  <a:close/>
                  <a:moveTo>
                    <a:pt x="85" y="162"/>
                  </a:moveTo>
                  <a:cubicBezTo>
                    <a:pt x="42" y="162"/>
                    <a:pt x="7" y="127"/>
                    <a:pt x="7" y="85"/>
                  </a:cubicBezTo>
                  <a:cubicBezTo>
                    <a:pt x="7" y="42"/>
                    <a:pt x="42" y="7"/>
                    <a:pt x="85" y="7"/>
                  </a:cubicBezTo>
                  <a:cubicBezTo>
                    <a:pt x="127" y="7"/>
                    <a:pt x="162" y="42"/>
                    <a:pt x="162" y="85"/>
                  </a:cubicBezTo>
                  <a:cubicBezTo>
                    <a:pt x="162" y="127"/>
                    <a:pt x="127"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36" name="Freeform 63">
              <a:extLst>
                <a:ext uri="{FF2B5EF4-FFF2-40B4-BE49-F238E27FC236}">
                  <a16:creationId xmlns:a16="http://schemas.microsoft.com/office/drawing/2014/main" id="{40BF9C14-6E18-A4A4-98D7-99C93DE1CB3B}"/>
                </a:ext>
              </a:extLst>
            </p:cNvPr>
            <p:cNvSpPr>
              <a:spLocks/>
            </p:cNvSpPr>
            <p:nvPr/>
          </p:nvSpPr>
          <p:spPr bwMode="auto">
            <a:xfrm>
              <a:off x="8542338" y="3340100"/>
              <a:ext cx="133350" cy="207963"/>
            </a:xfrm>
            <a:custGeom>
              <a:avLst/>
              <a:gdLst>
                <a:gd name="T0" fmla="*/ 38 w 42"/>
                <a:gd name="T1" fmla="*/ 58 h 65"/>
                <a:gd name="T2" fmla="*/ 7 w 42"/>
                <a:gd name="T3" fmla="*/ 58 h 65"/>
                <a:gd name="T4" fmla="*/ 7 w 42"/>
                <a:gd name="T5" fmla="*/ 4 h 65"/>
                <a:gd name="T6" fmla="*/ 4 w 42"/>
                <a:gd name="T7" fmla="*/ 0 h 65"/>
                <a:gd name="T8" fmla="*/ 0 w 42"/>
                <a:gd name="T9" fmla="*/ 4 h 65"/>
                <a:gd name="T10" fmla="*/ 0 w 42"/>
                <a:gd name="T11" fmla="*/ 62 h 65"/>
                <a:gd name="T12" fmla="*/ 4 w 42"/>
                <a:gd name="T13" fmla="*/ 65 h 65"/>
                <a:gd name="T14" fmla="*/ 38 w 42"/>
                <a:gd name="T15" fmla="*/ 65 h 65"/>
                <a:gd name="T16" fmla="*/ 42 w 42"/>
                <a:gd name="T17" fmla="*/ 62 h 65"/>
                <a:gd name="T18" fmla="*/ 38 w 42"/>
                <a:gd name="T19"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65">
                  <a:moveTo>
                    <a:pt x="38" y="58"/>
                  </a:moveTo>
                  <a:cubicBezTo>
                    <a:pt x="7" y="58"/>
                    <a:pt x="7" y="58"/>
                    <a:pt x="7" y="58"/>
                  </a:cubicBezTo>
                  <a:cubicBezTo>
                    <a:pt x="7" y="4"/>
                    <a:pt x="7" y="4"/>
                    <a:pt x="7" y="4"/>
                  </a:cubicBezTo>
                  <a:cubicBezTo>
                    <a:pt x="7" y="2"/>
                    <a:pt x="6" y="0"/>
                    <a:pt x="4" y="0"/>
                  </a:cubicBezTo>
                  <a:cubicBezTo>
                    <a:pt x="2" y="0"/>
                    <a:pt x="0" y="2"/>
                    <a:pt x="0" y="4"/>
                  </a:cubicBezTo>
                  <a:cubicBezTo>
                    <a:pt x="0" y="62"/>
                    <a:pt x="0" y="62"/>
                    <a:pt x="0" y="62"/>
                  </a:cubicBezTo>
                  <a:cubicBezTo>
                    <a:pt x="0" y="63"/>
                    <a:pt x="2" y="65"/>
                    <a:pt x="4" y="65"/>
                  </a:cubicBezTo>
                  <a:cubicBezTo>
                    <a:pt x="38" y="65"/>
                    <a:pt x="38" y="65"/>
                    <a:pt x="38" y="65"/>
                  </a:cubicBezTo>
                  <a:cubicBezTo>
                    <a:pt x="40" y="65"/>
                    <a:pt x="42" y="64"/>
                    <a:pt x="42" y="62"/>
                  </a:cubicBezTo>
                  <a:cubicBezTo>
                    <a:pt x="42" y="60"/>
                    <a:pt x="40" y="58"/>
                    <a:pt x="3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39" name="Group 38">
            <a:extLst>
              <a:ext uri="{FF2B5EF4-FFF2-40B4-BE49-F238E27FC236}">
                <a16:creationId xmlns:a16="http://schemas.microsoft.com/office/drawing/2014/main" id="{CA8E1D57-B3A6-2D16-FCEE-5E72DC5BA9E2}"/>
              </a:ext>
              <a:ext uri="{C183D7F6-B498-43B3-948B-1728B52AA6E4}">
                <adec:decorative xmlns:adec="http://schemas.microsoft.com/office/drawing/2017/decorative" val="1"/>
              </a:ext>
            </a:extLst>
          </p:cNvPr>
          <p:cNvGrpSpPr/>
          <p:nvPr/>
        </p:nvGrpSpPr>
        <p:grpSpPr>
          <a:xfrm>
            <a:off x="5013508" y="3458160"/>
            <a:ext cx="479761" cy="460447"/>
            <a:chOff x="4588751" y="3189702"/>
            <a:chExt cx="444500" cy="426606"/>
          </a:xfrm>
        </p:grpSpPr>
        <p:sp>
          <p:nvSpPr>
            <p:cNvPr id="41" name="Rectangle: Diagonal Corners Rounded 40">
              <a:extLst>
                <a:ext uri="{FF2B5EF4-FFF2-40B4-BE49-F238E27FC236}">
                  <a16:creationId xmlns:a16="http://schemas.microsoft.com/office/drawing/2014/main" id="{D35CDF48-463D-1AB4-D810-7B75FE957DE2}"/>
                </a:ext>
              </a:extLst>
            </p:cNvPr>
            <p:cNvSpPr/>
            <p:nvPr/>
          </p:nvSpPr>
          <p:spPr>
            <a:xfrm>
              <a:off x="4588751" y="3189702"/>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solidFill>
                  <a:srgbClr val="7F0D82"/>
                </a:solidFill>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629853BE-D404-4BF8-03C4-E32B2A7A7165}"/>
                </a:ext>
              </a:extLst>
            </p:cNvPr>
            <p:cNvGrpSpPr>
              <a:grpSpLocks noChangeAspect="1"/>
            </p:cNvGrpSpPr>
            <p:nvPr/>
          </p:nvGrpSpPr>
          <p:grpSpPr>
            <a:xfrm>
              <a:off x="4664448" y="3256452"/>
              <a:ext cx="293107" cy="293107"/>
              <a:chOff x="6161088" y="3078163"/>
              <a:chExt cx="536575" cy="536575"/>
            </a:xfrm>
            <a:solidFill>
              <a:schemeClr val="bg1"/>
            </a:solidFill>
          </p:grpSpPr>
          <p:sp>
            <p:nvSpPr>
              <p:cNvPr id="43" name="Freeform 13">
                <a:extLst>
                  <a:ext uri="{FF2B5EF4-FFF2-40B4-BE49-F238E27FC236}">
                    <a16:creationId xmlns:a16="http://schemas.microsoft.com/office/drawing/2014/main" id="{7C25D841-F6E7-4EA1-94EF-32C41C6EC24A}"/>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sp>
            <p:nvSpPr>
              <p:cNvPr id="44" name="Freeform 14">
                <a:extLst>
                  <a:ext uri="{FF2B5EF4-FFF2-40B4-BE49-F238E27FC236}">
                    <a16:creationId xmlns:a16="http://schemas.microsoft.com/office/drawing/2014/main" id="{62234486-D11E-1D1D-0D55-D2AE811DCB21}"/>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grpSp>
      </p:grpSp>
      <p:grpSp>
        <p:nvGrpSpPr>
          <p:cNvPr id="51" name="Group 50">
            <a:extLst>
              <a:ext uri="{FF2B5EF4-FFF2-40B4-BE49-F238E27FC236}">
                <a16:creationId xmlns:a16="http://schemas.microsoft.com/office/drawing/2014/main" id="{615DB756-38E2-BB37-2429-F73A746998BA}"/>
              </a:ext>
              <a:ext uri="{C183D7F6-B498-43B3-948B-1728B52AA6E4}">
                <adec:decorative xmlns:adec="http://schemas.microsoft.com/office/drawing/2017/decorative" val="1"/>
              </a:ext>
            </a:extLst>
          </p:cNvPr>
          <p:cNvGrpSpPr/>
          <p:nvPr/>
        </p:nvGrpSpPr>
        <p:grpSpPr>
          <a:xfrm>
            <a:off x="5013508" y="6532061"/>
            <a:ext cx="479761" cy="460448"/>
            <a:chOff x="4599631" y="6238645"/>
            <a:chExt cx="444500" cy="426606"/>
          </a:xfrm>
        </p:grpSpPr>
        <p:sp>
          <p:nvSpPr>
            <p:cNvPr id="56" name="Rectangle: Diagonal Corners Rounded 55">
              <a:extLst>
                <a:ext uri="{FF2B5EF4-FFF2-40B4-BE49-F238E27FC236}">
                  <a16:creationId xmlns:a16="http://schemas.microsoft.com/office/drawing/2014/main" id="{2CE18040-2CC5-A9D1-01E2-26420ED72E20}"/>
                </a:ext>
              </a:extLst>
            </p:cNvPr>
            <p:cNvSpPr/>
            <p:nvPr/>
          </p:nvSpPr>
          <p:spPr>
            <a:xfrm>
              <a:off x="4599631" y="6238645"/>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solidFill>
                  <a:srgbClr val="7F0D82"/>
                </a:solidFill>
                <a:latin typeface="Arial" panose="020B0604020202020204" pitchFamily="34" charset="0"/>
                <a:cs typeface="Arial" panose="020B0604020202020204" pitchFamily="34" charset="0"/>
              </a:endParaRPr>
            </a:p>
          </p:txBody>
        </p:sp>
        <p:grpSp>
          <p:nvGrpSpPr>
            <p:cNvPr id="57" name="Group 56">
              <a:extLst>
                <a:ext uri="{FF2B5EF4-FFF2-40B4-BE49-F238E27FC236}">
                  <a16:creationId xmlns:a16="http://schemas.microsoft.com/office/drawing/2014/main" id="{9171A5F1-45A7-E808-63F5-A46361D54B82}"/>
                </a:ext>
              </a:extLst>
            </p:cNvPr>
            <p:cNvGrpSpPr>
              <a:grpSpLocks noChangeAspect="1"/>
            </p:cNvGrpSpPr>
            <p:nvPr/>
          </p:nvGrpSpPr>
          <p:grpSpPr>
            <a:xfrm>
              <a:off x="4675328" y="6305395"/>
              <a:ext cx="293107" cy="293107"/>
              <a:chOff x="5094288" y="3074988"/>
              <a:chExt cx="536575" cy="536575"/>
            </a:xfrm>
            <a:solidFill>
              <a:schemeClr val="bg1"/>
            </a:solidFill>
          </p:grpSpPr>
          <p:sp>
            <p:nvSpPr>
              <p:cNvPr id="58" name="Freeform 15">
                <a:extLst>
                  <a:ext uri="{FF2B5EF4-FFF2-40B4-BE49-F238E27FC236}">
                    <a16:creationId xmlns:a16="http://schemas.microsoft.com/office/drawing/2014/main" id="{07D5D75C-95E6-32CC-14A7-7BD55F6445BE}"/>
                  </a:ext>
                </a:extLst>
              </p:cNvPr>
              <p:cNvSpPr>
                <a:spLocks noEditPoints="1"/>
              </p:cNvSpPr>
              <p:nvPr/>
            </p:nvSpPr>
            <p:spPr bwMode="auto">
              <a:xfrm>
                <a:off x="5094288" y="3074988"/>
                <a:ext cx="536575" cy="5365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63 h 170"/>
                  <a:gd name="T12" fmla="*/ 7 w 170"/>
                  <a:gd name="T13" fmla="*/ 85 h 170"/>
                  <a:gd name="T14" fmla="*/ 85 w 170"/>
                  <a:gd name="T15" fmla="*/ 7 h 170"/>
                  <a:gd name="T16" fmla="*/ 163 w 170"/>
                  <a:gd name="T17" fmla="*/ 85 h 170"/>
                  <a:gd name="T18" fmla="*/ 85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5" y="163"/>
                    </a:moveTo>
                    <a:cubicBezTo>
                      <a:pt x="42" y="163"/>
                      <a:pt x="7" y="128"/>
                      <a:pt x="7" y="85"/>
                    </a:cubicBezTo>
                    <a:cubicBezTo>
                      <a:pt x="7" y="42"/>
                      <a:pt x="42" y="7"/>
                      <a:pt x="85" y="7"/>
                    </a:cubicBezTo>
                    <a:cubicBezTo>
                      <a:pt x="128" y="7"/>
                      <a:pt x="163" y="42"/>
                      <a:pt x="163" y="85"/>
                    </a:cubicBezTo>
                    <a:cubicBezTo>
                      <a:pt x="163" y="128"/>
                      <a:pt x="128" y="163"/>
                      <a:pt x="85"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sp>
            <p:nvSpPr>
              <p:cNvPr id="59" name="Freeform 16">
                <a:extLst>
                  <a:ext uri="{FF2B5EF4-FFF2-40B4-BE49-F238E27FC236}">
                    <a16:creationId xmlns:a16="http://schemas.microsoft.com/office/drawing/2014/main" id="{7100715D-7B79-26C4-C17C-19E67A59B676}"/>
                  </a:ext>
                </a:extLst>
              </p:cNvPr>
              <p:cNvSpPr>
                <a:spLocks/>
              </p:cNvSpPr>
              <p:nvPr/>
            </p:nvSpPr>
            <p:spPr bwMode="auto">
              <a:xfrm>
                <a:off x="5257801" y="3238501"/>
                <a:ext cx="209550" cy="209550"/>
              </a:xfrm>
              <a:custGeom>
                <a:avLst/>
                <a:gdLst>
                  <a:gd name="T0" fmla="*/ 65 w 66"/>
                  <a:gd name="T1" fmla="*/ 2 h 66"/>
                  <a:gd name="T2" fmla="*/ 59 w 66"/>
                  <a:gd name="T3" fmla="*/ 2 h 66"/>
                  <a:gd name="T4" fmla="*/ 33 w 66"/>
                  <a:gd name="T5" fmla="*/ 28 h 66"/>
                  <a:gd name="T6" fmla="*/ 7 w 66"/>
                  <a:gd name="T7" fmla="*/ 2 h 66"/>
                  <a:gd name="T8" fmla="*/ 1 w 66"/>
                  <a:gd name="T9" fmla="*/ 2 h 66"/>
                  <a:gd name="T10" fmla="*/ 1 w 66"/>
                  <a:gd name="T11" fmla="*/ 7 h 66"/>
                  <a:gd name="T12" fmla="*/ 28 w 66"/>
                  <a:gd name="T13" fmla="*/ 33 h 66"/>
                  <a:gd name="T14" fmla="*/ 1 w 66"/>
                  <a:gd name="T15" fmla="*/ 60 h 66"/>
                  <a:gd name="T16" fmla="*/ 1 w 66"/>
                  <a:gd name="T17" fmla="*/ 65 h 66"/>
                  <a:gd name="T18" fmla="*/ 4 w 66"/>
                  <a:gd name="T19" fmla="*/ 66 h 66"/>
                  <a:gd name="T20" fmla="*/ 7 w 66"/>
                  <a:gd name="T21" fmla="*/ 65 h 66"/>
                  <a:gd name="T22" fmla="*/ 33 w 66"/>
                  <a:gd name="T23" fmla="*/ 38 h 66"/>
                  <a:gd name="T24" fmla="*/ 59 w 66"/>
                  <a:gd name="T25" fmla="*/ 65 h 66"/>
                  <a:gd name="T26" fmla="*/ 62 w 66"/>
                  <a:gd name="T27" fmla="*/ 66 h 66"/>
                  <a:gd name="T28" fmla="*/ 65 w 66"/>
                  <a:gd name="T29" fmla="*/ 65 h 66"/>
                  <a:gd name="T30" fmla="*/ 65 w 66"/>
                  <a:gd name="T31" fmla="*/ 60 h 66"/>
                  <a:gd name="T32" fmla="*/ 38 w 66"/>
                  <a:gd name="T33" fmla="*/ 33 h 66"/>
                  <a:gd name="T34" fmla="*/ 65 w 66"/>
                  <a:gd name="T35" fmla="*/ 7 h 66"/>
                  <a:gd name="T36" fmla="*/ 65 w 66"/>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65" y="2"/>
                    </a:moveTo>
                    <a:cubicBezTo>
                      <a:pt x="63" y="0"/>
                      <a:pt x="61" y="0"/>
                      <a:pt x="59" y="2"/>
                    </a:cubicBezTo>
                    <a:cubicBezTo>
                      <a:pt x="33" y="28"/>
                      <a:pt x="33" y="28"/>
                      <a:pt x="33" y="28"/>
                    </a:cubicBezTo>
                    <a:cubicBezTo>
                      <a:pt x="7" y="2"/>
                      <a:pt x="7" y="2"/>
                      <a:pt x="7" y="2"/>
                    </a:cubicBezTo>
                    <a:cubicBezTo>
                      <a:pt x="5" y="0"/>
                      <a:pt x="3" y="0"/>
                      <a:pt x="1" y="2"/>
                    </a:cubicBezTo>
                    <a:cubicBezTo>
                      <a:pt x="0" y="3"/>
                      <a:pt x="0" y="5"/>
                      <a:pt x="1" y="7"/>
                    </a:cubicBezTo>
                    <a:cubicBezTo>
                      <a:pt x="28" y="33"/>
                      <a:pt x="28" y="33"/>
                      <a:pt x="28" y="33"/>
                    </a:cubicBezTo>
                    <a:cubicBezTo>
                      <a:pt x="1" y="60"/>
                      <a:pt x="1" y="60"/>
                      <a:pt x="1" y="60"/>
                    </a:cubicBezTo>
                    <a:cubicBezTo>
                      <a:pt x="0" y="61"/>
                      <a:pt x="0" y="63"/>
                      <a:pt x="1" y="65"/>
                    </a:cubicBezTo>
                    <a:cubicBezTo>
                      <a:pt x="2" y="65"/>
                      <a:pt x="3" y="66"/>
                      <a:pt x="4" y="66"/>
                    </a:cubicBezTo>
                    <a:cubicBezTo>
                      <a:pt x="5" y="66"/>
                      <a:pt x="6" y="65"/>
                      <a:pt x="7" y="65"/>
                    </a:cubicBezTo>
                    <a:cubicBezTo>
                      <a:pt x="33" y="38"/>
                      <a:pt x="33" y="38"/>
                      <a:pt x="33" y="38"/>
                    </a:cubicBezTo>
                    <a:cubicBezTo>
                      <a:pt x="59" y="65"/>
                      <a:pt x="59" y="65"/>
                      <a:pt x="59" y="65"/>
                    </a:cubicBezTo>
                    <a:cubicBezTo>
                      <a:pt x="60" y="65"/>
                      <a:pt x="61" y="66"/>
                      <a:pt x="62" y="66"/>
                    </a:cubicBezTo>
                    <a:cubicBezTo>
                      <a:pt x="63" y="66"/>
                      <a:pt x="64" y="65"/>
                      <a:pt x="65" y="65"/>
                    </a:cubicBezTo>
                    <a:cubicBezTo>
                      <a:pt x="66" y="63"/>
                      <a:pt x="66" y="61"/>
                      <a:pt x="65" y="60"/>
                    </a:cubicBezTo>
                    <a:cubicBezTo>
                      <a:pt x="38" y="33"/>
                      <a:pt x="38" y="33"/>
                      <a:pt x="38" y="33"/>
                    </a:cubicBezTo>
                    <a:cubicBezTo>
                      <a:pt x="65" y="7"/>
                      <a:pt x="65" y="7"/>
                      <a:pt x="65" y="7"/>
                    </a:cubicBezTo>
                    <a:cubicBezTo>
                      <a:pt x="66" y="5"/>
                      <a:pt x="66" y="3"/>
                      <a:pt x="6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grpSp>
      </p:grpSp>
      <p:sp>
        <p:nvSpPr>
          <p:cNvPr id="2" name="TextBox 1">
            <a:extLst>
              <a:ext uri="{FF2B5EF4-FFF2-40B4-BE49-F238E27FC236}">
                <a16:creationId xmlns:a16="http://schemas.microsoft.com/office/drawing/2014/main" id="{D169FDC3-6E12-B1E2-EAD6-81C4303A195F}"/>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40</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91736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870656673"/>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47" name="Rectangle 46">
            <a:extLst>
              <a:ext uri="{FF2B5EF4-FFF2-40B4-BE49-F238E27FC236}">
                <a16:creationId xmlns:a16="http://schemas.microsoft.com/office/drawing/2014/main" id="{C6752808-1681-016A-9775-E3E3A0179E9B}"/>
              </a:ext>
              <a:ext uri="{C183D7F6-B498-43B3-948B-1728B52AA6E4}">
                <adec:decorative xmlns:adec="http://schemas.microsoft.com/office/drawing/2017/decorative" val="1"/>
              </a:ext>
            </a:extLst>
          </p:cNvPr>
          <p:cNvSpPr/>
          <p:nvPr/>
        </p:nvSpPr>
        <p:spPr>
          <a:xfrm>
            <a:off x="4840672" y="140245"/>
            <a:ext cx="2719003" cy="100487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467383" y="932538"/>
            <a:ext cx="6624909" cy="2214779"/>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59675" cy="560234"/>
          </a:xfrm>
          <a:prstGeom prst="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0" name="Title 1">
            <a:extLst>
              <a:ext uri="{FF2B5EF4-FFF2-40B4-BE49-F238E27FC236}">
                <a16:creationId xmlns:a16="http://schemas.microsoft.com/office/drawing/2014/main" id="{9BFA1199-6443-A516-6F4B-2E0D54920C9F}"/>
              </a:ext>
            </a:extLst>
          </p:cNvPr>
          <p:cNvSpPr txBox="1">
            <a:spLocks noGrp="1"/>
          </p:cNvSpPr>
          <p:nvPr>
            <p:ph type="title" idx="4294967295"/>
          </p:nvPr>
        </p:nvSpPr>
        <p:spPr>
          <a:xfrm>
            <a:off x="587247" y="280150"/>
            <a:ext cx="6388001" cy="425584"/>
          </a:xfrm>
          <a:prstGeom prst="rect">
            <a:avLst/>
          </a:prstGeom>
          <a:noFill/>
          <a:ln>
            <a:noFill/>
            <a:prstDash/>
          </a:ln>
          <a:effectLst/>
        </p:spPr>
        <p:txBody>
          <a:bodyPr rot="0" spcFirstLastPara="0" vertOverflow="overflow" horzOverflow="overflow" vert="horz" wrap="square" lIns="0" tIns="45142" rIns="0" bIns="45142" numCol="1" spcCol="0" rtlCol="0" fromWordArt="0" anchor="t" anchorCtr="0" forceAA="0" compatLnSpc="1">
            <a:prstTxWarp prst="textNoShape">
              <a:avLst/>
            </a:prstTxWarp>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pPr marL="0" marR="0" lvl="0" indent="0" algn="l" defTabSz="871821" rtl="0" eaLnBrk="1" fontAlgn="auto" latinLnBrk="0" hangingPunct="1">
              <a:lnSpc>
                <a:spcPct val="80000"/>
              </a:lnSpc>
              <a:spcBef>
                <a:spcPct val="0"/>
              </a:spcBef>
              <a:spcAft>
                <a:spcPts val="0"/>
              </a:spcAft>
              <a:buClrTx/>
              <a:buSzTx/>
              <a:buFontTx/>
              <a:buNone/>
              <a:tabLst/>
              <a:defRPr/>
            </a:pPr>
            <a:r>
              <a:rPr kumimoji="0" lang="en-US" sz="1981" b="0" i="0" u="none" strike="noStrike" kern="1200" cap="none" spc="0" normalizeH="0" baseline="0" noProof="0" dirty="0">
                <a:ln>
                  <a:noFill/>
                </a:ln>
                <a:solidFill>
                  <a:schemeClr val="bg1"/>
                </a:solidFill>
                <a:effectLst/>
                <a:uLnTx/>
                <a:uFillTx/>
                <a:latin typeface="Segoe UI Semibold" panose="020B0702040204020203" pitchFamily="34" charset="0"/>
                <a:ea typeface="+mj-ea"/>
                <a:cs typeface="+mj-cs"/>
              </a:rPr>
              <a:t>Stage-specific enquiries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467383" y="1010250"/>
            <a:ext cx="6110680" cy="408112"/>
          </a:xfrm>
          <a:prstGeom prst="rect">
            <a:avLst/>
          </a:prstGeom>
          <a:noFill/>
        </p:spPr>
        <p:txBody>
          <a:bodyPr wrap="square" numCol="1" spcCol="180000">
            <a:noAutofit/>
          </a:bodyPr>
          <a:lstStyle/>
          <a:p>
            <a:pPr>
              <a:spcBef>
                <a:spcPts val="648"/>
              </a:spcBef>
            </a:pPr>
            <a:r>
              <a:rPr lang="en-AU" sz="1800" b="1" dirty="0">
                <a:solidFill>
                  <a:srgbClr val="7F0D82"/>
                </a:solidFill>
                <a:latin typeface="Arial" panose="020B0604020202020204" pitchFamily="34" charset="0"/>
                <a:cs typeface="Arial" panose="020B0604020202020204" pitchFamily="34" charset="0"/>
              </a:rPr>
              <a:t>8. Issues received and referral comments received</a:t>
            </a:r>
            <a:endParaRPr lang="en-AU" sz="1800" dirty="0">
              <a:solidFill>
                <a:srgbClr val="7F0D82"/>
              </a:solidFill>
              <a:latin typeface="Arial" panose="020B0604020202020204" pitchFamily="34" charset="0"/>
              <a:cs typeface="Arial" panose="020B0604020202020204" pitchFamily="34" charset="0"/>
            </a:endParaRPr>
          </a:p>
          <a:p>
            <a:pPr>
              <a:spcBef>
                <a:spcPts val="648"/>
              </a:spcBef>
            </a:pPr>
            <a:endParaRPr lang="en-AU" sz="1400" dirty="0">
              <a:solidFill>
                <a:srgbClr val="7F0D82"/>
              </a:solidFill>
              <a:latin typeface="Arial" panose="020B0604020202020204" pitchFamily="34" charset="0"/>
              <a:cs typeface="Arial" panose="020B0604020202020204" pitchFamily="34" charset="0"/>
            </a:endParaRPr>
          </a:p>
          <a:p>
            <a:pPr>
              <a:spcBef>
                <a:spcPts val="648"/>
              </a:spcBef>
            </a:pPr>
            <a:endParaRPr lang="en-AU" sz="1400" dirty="0">
              <a:solidFill>
                <a:srgbClr val="7F0D82"/>
              </a:solidFill>
              <a:latin typeface="Arial" panose="020B0604020202020204" pitchFamily="34" charset="0"/>
              <a:cs typeface="Arial" panose="020B0604020202020204" pitchFamily="34" charset="0"/>
            </a:endParaRPr>
          </a:p>
          <a:p>
            <a:pPr>
              <a:spcBef>
                <a:spcPts val="648"/>
              </a:spcBef>
            </a:pPr>
            <a:endParaRPr lang="en-AU" sz="1400" dirty="0">
              <a:solidFill>
                <a:srgbClr val="7F0D82"/>
              </a:solidFill>
              <a:latin typeface="Arial" panose="020B0604020202020204" pitchFamily="34" charset="0"/>
              <a:cs typeface="Arial" panose="020B0604020202020204" pitchFamily="34" charset="0"/>
            </a:endParaRPr>
          </a:p>
          <a:p>
            <a:pPr>
              <a:spcBef>
                <a:spcPts val="648"/>
              </a:spcBef>
            </a:pPr>
            <a:endParaRPr lang="en-AU" sz="1400" dirty="0">
              <a:solidFill>
                <a:srgbClr val="7F0D82"/>
              </a:solidFill>
              <a:latin typeface="Arial" panose="020B0604020202020204" pitchFamily="34" charset="0"/>
              <a:cs typeface="Arial" panose="020B0604020202020204" pitchFamily="34" charset="0"/>
            </a:endParaRPr>
          </a:p>
          <a:p>
            <a:pPr>
              <a:spcBef>
                <a:spcPts val="648"/>
              </a:spcBef>
            </a:pPr>
            <a:endParaRPr lang="en-AU" sz="1600" dirty="0">
              <a:solidFill>
                <a:srgbClr val="7F0D8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82B79EF-5CA8-4F99-3945-71F43DD1A338}"/>
              </a:ext>
            </a:extLst>
          </p:cNvPr>
          <p:cNvSpPr txBox="1"/>
          <p:nvPr/>
        </p:nvSpPr>
        <p:spPr>
          <a:xfrm>
            <a:off x="972508" y="1708703"/>
            <a:ext cx="2175923" cy="266676"/>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Enquiry should take ~ 5 mins</a:t>
            </a:r>
          </a:p>
        </p:txBody>
      </p:sp>
      <p:sp>
        <p:nvSpPr>
          <p:cNvPr id="64" name="TextBox 63">
            <a:extLst>
              <a:ext uri="{FF2B5EF4-FFF2-40B4-BE49-F238E27FC236}">
                <a16:creationId xmlns:a16="http://schemas.microsoft.com/office/drawing/2014/main" id="{416FA43C-C742-7607-FCFE-B4E22C47CAB2}"/>
              </a:ext>
            </a:extLst>
          </p:cNvPr>
          <p:cNvSpPr txBox="1"/>
          <p:nvPr/>
        </p:nvSpPr>
        <p:spPr>
          <a:xfrm>
            <a:off x="3727352" y="1708703"/>
            <a:ext cx="3587101" cy="266676"/>
          </a:xfrm>
          <a:prstGeom prst="rect">
            <a:avLst/>
          </a:prstGeom>
          <a:noFill/>
        </p:spPr>
        <p:txBody>
          <a:bodyPr wrap="square" rtlCol="0">
            <a:spAutoFit/>
          </a:bodyPr>
          <a:lstStyle/>
          <a:p>
            <a:r>
              <a:rPr lang="en-AU" sz="1100">
                <a:latin typeface="Arial" panose="020B0604020202020204" pitchFamily="34" charset="0"/>
                <a:cs typeface="Arial" panose="020B0604020202020204" pitchFamily="34" charset="0"/>
              </a:rPr>
              <a:t>Record responses to objections / referrals</a:t>
            </a:r>
            <a:endParaRPr lang="en-US" sz="110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5BFB92BE-44E2-5B38-FEF1-EDE690FFC5CA}"/>
              </a:ext>
            </a:extLst>
          </p:cNvPr>
          <p:cNvSpPr txBox="1"/>
          <p:nvPr/>
        </p:nvSpPr>
        <p:spPr>
          <a:xfrm>
            <a:off x="467383" y="3419308"/>
            <a:ext cx="3301591" cy="291618"/>
          </a:xfrm>
          <a:prstGeom prst="rect">
            <a:avLst/>
          </a:prstGeom>
          <a:noFill/>
        </p:spPr>
        <p:txBody>
          <a:bodyPr wrap="square">
            <a:spAutoFit/>
          </a:bodyPr>
          <a:lstStyle/>
          <a:p>
            <a:r>
              <a:rPr lang="en-AU" sz="1295" dirty="0">
                <a:solidFill>
                  <a:schemeClr val="accent6"/>
                </a:solidFill>
                <a:latin typeface="Arial" panose="020B0604020202020204" pitchFamily="34" charset="0"/>
                <a:cs typeface="Arial" panose="020B0604020202020204" pitchFamily="34" charset="0"/>
              </a:rPr>
              <a:t>Common enquiries at this stage</a:t>
            </a:r>
            <a:endParaRPr lang="en-US" sz="1295" dirty="0">
              <a:solidFill>
                <a:schemeClr val="accent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0482F88-019C-05F1-3E0E-54DF37C71418}"/>
              </a:ext>
            </a:extLst>
          </p:cNvPr>
          <p:cNvSpPr txBox="1"/>
          <p:nvPr/>
        </p:nvSpPr>
        <p:spPr>
          <a:xfrm>
            <a:off x="467382" y="3813535"/>
            <a:ext cx="4118712" cy="6598126"/>
          </a:xfrm>
          <a:prstGeom prst="rect">
            <a:avLst/>
          </a:prstGeom>
          <a:noFill/>
        </p:spPr>
        <p:txBody>
          <a:bodyPr wrap="square" lIns="98694" tIns="49347" rIns="98694" bIns="49347" numCol="1" spcCol="180000" anchor="t">
            <a:noAutofit/>
          </a:bodyPr>
          <a:lstStyle/>
          <a:p>
            <a:pPr>
              <a:spcBef>
                <a:spcPts val="971"/>
              </a:spcBef>
            </a:pPr>
            <a:r>
              <a:rPr lang="en-AU" sz="1400" b="1" dirty="0">
                <a:solidFill>
                  <a:srgbClr val="7F0D82"/>
                </a:solidFill>
                <a:latin typeface="Arial"/>
                <a:cs typeface="Arial"/>
              </a:rPr>
              <a:t>My neighbours don't like it - what next?</a:t>
            </a:r>
          </a:p>
          <a:p>
            <a:pPr>
              <a:spcBef>
                <a:spcPts val="971"/>
              </a:spcBef>
            </a:pPr>
            <a:r>
              <a:rPr lang="en-AU" sz="1200" dirty="0">
                <a:latin typeface="Arial"/>
                <a:cs typeface="Arial"/>
              </a:rPr>
              <a:t>“Our planners are required to consider all objections from the neighbours. If you have a good relationship with the neighbour, we recommend having a chat to them. Otherwise, our decision will take the objection into account which might result in changes or your application being refused.”</a:t>
            </a:r>
          </a:p>
          <a:p>
            <a:pPr>
              <a:spcBef>
                <a:spcPts val="971"/>
              </a:spcBef>
            </a:pPr>
            <a:r>
              <a:rPr lang="en-AU" sz="1400" b="1" dirty="0">
                <a:solidFill>
                  <a:srgbClr val="7F0D82"/>
                </a:solidFill>
                <a:latin typeface="Arial"/>
                <a:cs typeface="Arial"/>
              </a:rPr>
              <a:t>Do people usually take this kind of thing to VCAT?</a:t>
            </a:r>
          </a:p>
          <a:p>
            <a:pPr>
              <a:spcBef>
                <a:spcPts val="971"/>
              </a:spcBef>
            </a:pPr>
            <a:r>
              <a:rPr lang="en-AU" sz="1200" dirty="0">
                <a:latin typeface="Arial"/>
                <a:cs typeface="Arial"/>
              </a:rPr>
              <a:t>“It really depends on how motivated an objector is. They have the right to pursue their objection via VCAT. One way you might reduce that risk is by speaking with them to see if their concerns could be resolved.”</a:t>
            </a:r>
            <a:endParaRPr lang="en-AU" sz="2000" dirty="0"/>
          </a:p>
          <a:p>
            <a:pPr>
              <a:spcBef>
                <a:spcPts val="971"/>
              </a:spcBef>
            </a:pPr>
            <a:r>
              <a:rPr lang="en-AU" sz="1400" b="1" dirty="0">
                <a:solidFill>
                  <a:srgbClr val="7F0D82"/>
                </a:solidFill>
                <a:latin typeface="Arial"/>
                <a:cs typeface="Arial"/>
              </a:rPr>
              <a:t>Do I need to respond to these objections?</a:t>
            </a:r>
          </a:p>
          <a:p>
            <a:pPr>
              <a:spcBef>
                <a:spcPts val="971"/>
              </a:spcBef>
            </a:pPr>
            <a:r>
              <a:rPr lang="en-AU" sz="1200" dirty="0">
                <a:latin typeface="Arial"/>
                <a:cs typeface="Arial"/>
              </a:rPr>
              <a:t>“Applicants are not required to respond to the objections. Some choose to do so.”</a:t>
            </a:r>
          </a:p>
        </p:txBody>
      </p:sp>
      <p:sp>
        <p:nvSpPr>
          <p:cNvPr id="49" name="TextBox 48">
            <a:extLst>
              <a:ext uri="{FF2B5EF4-FFF2-40B4-BE49-F238E27FC236}">
                <a16:creationId xmlns:a16="http://schemas.microsoft.com/office/drawing/2014/main" id="{80BAE09C-4501-E06D-20C1-F220EB634AA4}"/>
              </a:ext>
            </a:extLst>
          </p:cNvPr>
          <p:cNvSpPr txBox="1"/>
          <p:nvPr/>
        </p:nvSpPr>
        <p:spPr>
          <a:xfrm>
            <a:off x="5499205" y="3538898"/>
            <a:ext cx="1593087" cy="291618"/>
          </a:xfrm>
          <a:prstGeom prst="rect">
            <a:avLst/>
          </a:prstGeom>
          <a:noFill/>
        </p:spPr>
        <p:txBody>
          <a:bodyPr wrap="square" rIns="0" rtlCol="0">
            <a:spAutoFit/>
          </a:bodyPr>
          <a:lstStyle/>
          <a:p>
            <a:r>
              <a:rPr lang="en-US" sz="1295" b="1" dirty="0">
                <a:solidFill>
                  <a:srgbClr val="7F0D82"/>
                </a:solidFill>
                <a:latin typeface="Arial" panose="020B0604020202020204" pitchFamily="34" charset="0"/>
                <a:cs typeface="Arial" panose="020B0604020202020204" pitchFamily="34" charset="0"/>
              </a:rPr>
              <a:t>We can help by</a:t>
            </a:r>
          </a:p>
        </p:txBody>
      </p:sp>
      <p:sp>
        <p:nvSpPr>
          <p:cNvPr id="46" name="TextBox 45">
            <a:extLst>
              <a:ext uri="{FF2B5EF4-FFF2-40B4-BE49-F238E27FC236}">
                <a16:creationId xmlns:a16="http://schemas.microsoft.com/office/drawing/2014/main" id="{21298585-B4C2-0FBB-2EDE-A980D40418A4}"/>
              </a:ext>
            </a:extLst>
          </p:cNvPr>
          <p:cNvSpPr txBox="1"/>
          <p:nvPr/>
        </p:nvSpPr>
        <p:spPr>
          <a:xfrm>
            <a:off x="4916368" y="4002145"/>
            <a:ext cx="2214779" cy="1079783"/>
          </a:xfrm>
          <a:prstGeom prst="rect">
            <a:avLst/>
          </a:prstGeom>
          <a:noFill/>
        </p:spPr>
        <p:txBody>
          <a:bodyPr wrap="square">
            <a:spAutoFit/>
          </a:bodyPr>
          <a:lstStyle/>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Encourages responses to objections or contact with objectors</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Provide guidance on building permits, etc.</a:t>
            </a:r>
          </a:p>
        </p:txBody>
      </p:sp>
      <p:sp>
        <p:nvSpPr>
          <p:cNvPr id="32" name="TextBox 31">
            <a:extLst>
              <a:ext uri="{FF2B5EF4-FFF2-40B4-BE49-F238E27FC236}">
                <a16:creationId xmlns:a16="http://schemas.microsoft.com/office/drawing/2014/main" id="{4491FB12-18F9-CFF6-8428-3D2FE2447C36}"/>
              </a:ext>
              <a:ext uri="{C183D7F6-B498-43B3-948B-1728B52AA6E4}">
                <adec:decorative xmlns:adec="http://schemas.microsoft.com/office/drawing/2017/decorative" val="1"/>
              </a:ext>
            </a:extLst>
          </p:cNvPr>
          <p:cNvSpPr txBox="1"/>
          <p:nvPr/>
        </p:nvSpPr>
        <p:spPr>
          <a:xfrm>
            <a:off x="5511348" y="5152125"/>
            <a:ext cx="2214779" cy="1261087"/>
          </a:xfrm>
          <a:prstGeom prst="rect">
            <a:avLst/>
          </a:prstGeom>
          <a:noFill/>
        </p:spPr>
        <p:txBody>
          <a:bodyPr wrap="square" numCol="1" spcCol="180000">
            <a:noAutofit/>
          </a:bodyPr>
          <a:lstStyle/>
          <a:p>
            <a:endParaRPr lang="en-AU" sz="1133"/>
          </a:p>
        </p:txBody>
      </p:sp>
      <p:sp>
        <p:nvSpPr>
          <p:cNvPr id="33" name="TextBox 32">
            <a:extLst>
              <a:ext uri="{FF2B5EF4-FFF2-40B4-BE49-F238E27FC236}">
                <a16:creationId xmlns:a16="http://schemas.microsoft.com/office/drawing/2014/main" id="{9969DF36-09E7-BEA9-8259-AEB0EF51341F}"/>
              </a:ext>
              <a:ext uri="{C183D7F6-B498-43B3-948B-1728B52AA6E4}">
                <adec:decorative xmlns:adec="http://schemas.microsoft.com/office/drawing/2017/decorative" val="1"/>
              </a:ext>
            </a:extLst>
          </p:cNvPr>
          <p:cNvSpPr txBox="1"/>
          <p:nvPr/>
        </p:nvSpPr>
        <p:spPr>
          <a:xfrm>
            <a:off x="5440300" y="4504420"/>
            <a:ext cx="2214779" cy="503756"/>
          </a:xfrm>
          <a:prstGeom prst="rect">
            <a:avLst/>
          </a:prstGeom>
          <a:noFill/>
        </p:spPr>
        <p:txBody>
          <a:bodyPr wrap="square" numCol="1" spcCol="180000">
            <a:noAutofit/>
          </a:bodyPr>
          <a:lstStyle/>
          <a:p>
            <a:pPr>
              <a:spcBef>
                <a:spcPts val="1295"/>
              </a:spcBef>
            </a:pPr>
            <a:endParaRPr lang="en-AU" sz="1511">
              <a:solidFill>
                <a:srgbClr val="28BEC6"/>
              </a:solidFill>
              <a:latin typeface="Arial" panose="020B060402020202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id="{454665B6-1515-E381-B10C-27A07A9E8C3C}"/>
              </a:ext>
              <a:ext uri="{C183D7F6-B498-43B3-948B-1728B52AA6E4}">
                <adec:decorative xmlns:adec="http://schemas.microsoft.com/office/drawing/2017/decorative" val="1"/>
              </a:ext>
            </a:extLst>
          </p:cNvPr>
          <p:cNvCxnSpPr>
            <a:cxnSpLocks/>
          </p:cNvCxnSpPr>
          <p:nvPr/>
        </p:nvCxnSpPr>
        <p:spPr>
          <a:xfrm>
            <a:off x="583950" y="1429256"/>
            <a:ext cx="4235279" cy="0"/>
          </a:xfrm>
          <a:prstGeom prst="line">
            <a:avLst/>
          </a:prstGeom>
          <a:ln>
            <a:solidFill>
              <a:srgbClr val="7F0D82"/>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19717C61-5D18-5F2A-0357-7E96DA889F0A}"/>
              </a:ext>
              <a:ext uri="{C183D7F6-B498-43B3-948B-1728B52AA6E4}">
                <adec:decorative xmlns:adec="http://schemas.microsoft.com/office/drawing/2017/decorative" val="1"/>
              </a:ext>
            </a:extLst>
          </p:cNvPr>
          <p:cNvGrpSpPr>
            <a:grpSpLocks noChangeAspect="1"/>
          </p:cNvGrpSpPr>
          <p:nvPr/>
        </p:nvGrpSpPr>
        <p:grpSpPr>
          <a:xfrm>
            <a:off x="583951" y="1670798"/>
            <a:ext cx="342642" cy="341637"/>
            <a:chOff x="8283575" y="3267075"/>
            <a:chExt cx="541338" cy="539750"/>
          </a:xfrm>
          <a:solidFill>
            <a:srgbClr val="7F0D82"/>
          </a:solidFill>
        </p:grpSpPr>
        <p:sp>
          <p:nvSpPr>
            <p:cNvPr id="37" name="Freeform 62">
              <a:extLst>
                <a:ext uri="{FF2B5EF4-FFF2-40B4-BE49-F238E27FC236}">
                  <a16:creationId xmlns:a16="http://schemas.microsoft.com/office/drawing/2014/main" id="{AA6F747D-1A77-ECEA-0FB3-B9771EDC655D}"/>
                </a:ext>
              </a:extLst>
            </p:cNvPr>
            <p:cNvSpPr>
              <a:spLocks noEditPoints="1"/>
            </p:cNvSpPr>
            <p:nvPr/>
          </p:nvSpPr>
          <p:spPr bwMode="auto">
            <a:xfrm>
              <a:off x="8283575" y="3267075"/>
              <a:ext cx="541338" cy="539750"/>
            </a:xfrm>
            <a:custGeom>
              <a:avLst/>
              <a:gdLst>
                <a:gd name="T0" fmla="*/ 85 w 170"/>
                <a:gd name="T1" fmla="*/ 0 h 169"/>
                <a:gd name="T2" fmla="*/ 0 w 170"/>
                <a:gd name="T3" fmla="*/ 85 h 169"/>
                <a:gd name="T4" fmla="*/ 85 w 170"/>
                <a:gd name="T5" fmla="*/ 169 h 169"/>
                <a:gd name="T6" fmla="*/ 170 w 170"/>
                <a:gd name="T7" fmla="*/ 85 h 169"/>
                <a:gd name="T8" fmla="*/ 85 w 170"/>
                <a:gd name="T9" fmla="*/ 0 h 169"/>
                <a:gd name="T10" fmla="*/ 85 w 170"/>
                <a:gd name="T11" fmla="*/ 162 h 169"/>
                <a:gd name="T12" fmla="*/ 7 w 170"/>
                <a:gd name="T13" fmla="*/ 85 h 169"/>
                <a:gd name="T14" fmla="*/ 85 w 170"/>
                <a:gd name="T15" fmla="*/ 7 h 169"/>
                <a:gd name="T16" fmla="*/ 162 w 170"/>
                <a:gd name="T17" fmla="*/ 85 h 169"/>
                <a:gd name="T18" fmla="*/ 85 w 170"/>
                <a:gd name="T19"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69">
                  <a:moveTo>
                    <a:pt x="85" y="0"/>
                  </a:moveTo>
                  <a:cubicBezTo>
                    <a:pt x="38" y="0"/>
                    <a:pt x="0" y="38"/>
                    <a:pt x="0" y="85"/>
                  </a:cubicBezTo>
                  <a:cubicBezTo>
                    <a:pt x="0" y="131"/>
                    <a:pt x="38" y="169"/>
                    <a:pt x="85" y="169"/>
                  </a:cubicBezTo>
                  <a:cubicBezTo>
                    <a:pt x="131" y="169"/>
                    <a:pt x="170" y="131"/>
                    <a:pt x="170" y="85"/>
                  </a:cubicBezTo>
                  <a:cubicBezTo>
                    <a:pt x="170" y="38"/>
                    <a:pt x="131" y="0"/>
                    <a:pt x="85" y="0"/>
                  </a:cubicBezTo>
                  <a:close/>
                  <a:moveTo>
                    <a:pt x="85" y="162"/>
                  </a:moveTo>
                  <a:cubicBezTo>
                    <a:pt x="42" y="162"/>
                    <a:pt x="7" y="127"/>
                    <a:pt x="7" y="85"/>
                  </a:cubicBezTo>
                  <a:cubicBezTo>
                    <a:pt x="7" y="42"/>
                    <a:pt x="42" y="7"/>
                    <a:pt x="85" y="7"/>
                  </a:cubicBezTo>
                  <a:cubicBezTo>
                    <a:pt x="127" y="7"/>
                    <a:pt x="162" y="42"/>
                    <a:pt x="162" y="85"/>
                  </a:cubicBezTo>
                  <a:cubicBezTo>
                    <a:pt x="162" y="127"/>
                    <a:pt x="127"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38" name="Freeform 63">
              <a:extLst>
                <a:ext uri="{FF2B5EF4-FFF2-40B4-BE49-F238E27FC236}">
                  <a16:creationId xmlns:a16="http://schemas.microsoft.com/office/drawing/2014/main" id="{8CFD04A7-B32B-3152-89B8-CB3DAC35B4E2}"/>
                </a:ext>
              </a:extLst>
            </p:cNvPr>
            <p:cNvSpPr>
              <a:spLocks/>
            </p:cNvSpPr>
            <p:nvPr/>
          </p:nvSpPr>
          <p:spPr bwMode="auto">
            <a:xfrm>
              <a:off x="8542338" y="3340100"/>
              <a:ext cx="133350" cy="207963"/>
            </a:xfrm>
            <a:custGeom>
              <a:avLst/>
              <a:gdLst>
                <a:gd name="T0" fmla="*/ 38 w 42"/>
                <a:gd name="T1" fmla="*/ 58 h 65"/>
                <a:gd name="T2" fmla="*/ 7 w 42"/>
                <a:gd name="T3" fmla="*/ 58 h 65"/>
                <a:gd name="T4" fmla="*/ 7 w 42"/>
                <a:gd name="T5" fmla="*/ 4 h 65"/>
                <a:gd name="T6" fmla="*/ 4 w 42"/>
                <a:gd name="T7" fmla="*/ 0 h 65"/>
                <a:gd name="T8" fmla="*/ 0 w 42"/>
                <a:gd name="T9" fmla="*/ 4 h 65"/>
                <a:gd name="T10" fmla="*/ 0 w 42"/>
                <a:gd name="T11" fmla="*/ 62 h 65"/>
                <a:gd name="T12" fmla="*/ 4 w 42"/>
                <a:gd name="T13" fmla="*/ 65 h 65"/>
                <a:gd name="T14" fmla="*/ 38 w 42"/>
                <a:gd name="T15" fmla="*/ 65 h 65"/>
                <a:gd name="T16" fmla="*/ 42 w 42"/>
                <a:gd name="T17" fmla="*/ 62 h 65"/>
                <a:gd name="T18" fmla="*/ 38 w 42"/>
                <a:gd name="T19"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65">
                  <a:moveTo>
                    <a:pt x="38" y="58"/>
                  </a:moveTo>
                  <a:cubicBezTo>
                    <a:pt x="7" y="58"/>
                    <a:pt x="7" y="58"/>
                    <a:pt x="7" y="58"/>
                  </a:cubicBezTo>
                  <a:cubicBezTo>
                    <a:pt x="7" y="4"/>
                    <a:pt x="7" y="4"/>
                    <a:pt x="7" y="4"/>
                  </a:cubicBezTo>
                  <a:cubicBezTo>
                    <a:pt x="7" y="2"/>
                    <a:pt x="6" y="0"/>
                    <a:pt x="4" y="0"/>
                  </a:cubicBezTo>
                  <a:cubicBezTo>
                    <a:pt x="2" y="0"/>
                    <a:pt x="0" y="2"/>
                    <a:pt x="0" y="4"/>
                  </a:cubicBezTo>
                  <a:cubicBezTo>
                    <a:pt x="0" y="62"/>
                    <a:pt x="0" y="62"/>
                    <a:pt x="0" y="62"/>
                  </a:cubicBezTo>
                  <a:cubicBezTo>
                    <a:pt x="0" y="63"/>
                    <a:pt x="2" y="65"/>
                    <a:pt x="4" y="65"/>
                  </a:cubicBezTo>
                  <a:cubicBezTo>
                    <a:pt x="38" y="65"/>
                    <a:pt x="38" y="65"/>
                    <a:pt x="38" y="65"/>
                  </a:cubicBezTo>
                  <a:cubicBezTo>
                    <a:pt x="40" y="65"/>
                    <a:pt x="42" y="64"/>
                    <a:pt x="42" y="62"/>
                  </a:cubicBezTo>
                  <a:cubicBezTo>
                    <a:pt x="42" y="60"/>
                    <a:pt x="40" y="58"/>
                    <a:pt x="3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39" name="Group 38">
            <a:extLst>
              <a:ext uri="{FF2B5EF4-FFF2-40B4-BE49-F238E27FC236}">
                <a16:creationId xmlns:a16="http://schemas.microsoft.com/office/drawing/2014/main" id="{032E40FD-8AE3-C7C4-7025-EAF034BCEA0B}"/>
              </a:ext>
              <a:ext uri="{C183D7F6-B498-43B3-948B-1728B52AA6E4}">
                <adec:decorative xmlns:adec="http://schemas.microsoft.com/office/drawing/2017/decorative" val="1"/>
              </a:ext>
            </a:extLst>
          </p:cNvPr>
          <p:cNvGrpSpPr>
            <a:grpSpLocks noChangeAspect="1"/>
          </p:cNvGrpSpPr>
          <p:nvPr/>
        </p:nvGrpSpPr>
        <p:grpSpPr>
          <a:xfrm>
            <a:off x="3346498" y="1670798"/>
            <a:ext cx="323283" cy="323283"/>
            <a:chOff x="2874963" y="4389438"/>
            <a:chExt cx="539750" cy="539750"/>
          </a:xfrm>
          <a:solidFill>
            <a:srgbClr val="7F0D82"/>
          </a:solidFill>
        </p:grpSpPr>
        <p:sp>
          <p:nvSpPr>
            <p:cNvPr id="40" name="Freeform 115">
              <a:extLst>
                <a:ext uri="{FF2B5EF4-FFF2-40B4-BE49-F238E27FC236}">
                  <a16:creationId xmlns:a16="http://schemas.microsoft.com/office/drawing/2014/main" id="{291CECD1-F2CB-6512-7205-B18ADC9A6FD5}"/>
                </a:ext>
              </a:extLst>
            </p:cNvPr>
            <p:cNvSpPr>
              <a:spLocks/>
            </p:cNvSpPr>
            <p:nvPr/>
          </p:nvSpPr>
          <p:spPr bwMode="auto">
            <a:xfrm>
              <a:off x="2874963" y="4389438"/>
              <a:ext cx="539750" cy="539750"/>
            </a:xfrm>
            <a:custGeom>
              <a:avLst/>
              <a:gdLst>
                <a:gd name="T0" fmla="*/ 166 w 169"/>
                <a:gd name="T1" fmla="*/ 58 h 169"/>
                <a:gd name="T2" fmla="*/ 162 w 169"/>
                <a:gd name="T3" fmla="*/ 61 h 169"/>
                <a:gd name="T4" fmla="*/ 162 w 169"/>
                <a:gd name="T5" fmla="*/ 146 h 169"/>
                <a:gd name="T6" fmla="*/ 147 w 169"/>
                <a:gd name="T7" fmla="*/ 162 h 169"/>
                <a:gd name="T8" fmla="*/ 23 w 169"/>
                <a:gd name="T9" fmla="*/ 162 h 169"/>
                <a:gd name="T10" fmla="*/ 7 w 169"/>
                <a:gd name="T11" fmla="*/ 146 h 169"/>
                <a:gd name="T12" fmla="*/ 7 w 169"/>
                <a:gd name="T13" fmla="*/ 23 h 169"/>
                <a:gd name="T14" fmla="*/ 23 w 169"/>
                <a:gd name="T15" fmla="*/ 7 h 169"/>
                <a:gd name="T16" fmla="*/ 108 w 169"/>
                <a:gd name="T17" fmla="*/ 7 h 169"/>
                <a:gd name="T18" fmla="*/ 111 w 169"/>
                <a:gd name="T19" fmla="*/ 3 h 169"/>
                <a:gd name="T20" fmla="*/ 108 w 169"/>
                <a:gd name="T21" fmla="*/ 0 h 169"/>
                <a:gd name="T22" fmla="*/ 23 w 169"/>
                <a:gd name="T23" fmla="*/ 0 h 169"/>
                <a:gd name="T24" fmla="*/ 0 w 169"/>
                <a:gd name="T25" fmla="*/ 23 h 169"/>
                <a:gd name="T26" fmla="*/ 0 w 169"/>
                <a:gd name="T27" fmla="*/ 146 h 169"/>
                <a:gd name="T28" fmla="*/ 23 w 169"/>
                <a:gd name="T29" fmla="*/ 169 h 169"/>
                <a:gd name="T30" fmla="*/ 147 w 169"/>
                <a:gd name="T31" fmla="*/ 169 h 169"/>
                <a:gd name="T32" fmla="*/ 169 w 169"/>
                <a:gd name="T33" fmla="*/ 146 h 169"/>
                <a:gd name="T34" fmla="*/ 169 w 169"/>
                <a:gd name="T35" fmla="*/ 61 h 169"/>
                <a:gd name="T36" fmla="*/ 166 w 169"/>
                <a:gd name="T37" fmla="*/ 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69">
                  <a:moveTo>
                    <a:pt x="166" y="58"/>
                  </a:moveTo>
                  <a:cubicBezTo>
                    <a:pt x="164" y="58"/>
                    <a:pt x="162" y="59"/>
                    <a:pt x="162" y="61"/>
                  </a:cubicBezTo>
                  <a:cubicBezTo>
                    <a:pt x="162" y="146"/>
                    <a:pt x="162" y="146"/>
                    <a:pt x="162" y="146"/>
                  </a:cubicBezTo>
                  <a:cubicBezTo>
                    <a:pt x="162" y="155"/>
                    <a:pt x="155" y="162"/>
                    <a:pt x="147" y="162"/>
                  </a:cubicBezTo>
                  <a:cubicBezTo>
                    <a:pt x="23" y="162"/>
                    <a:pt x="23" y="162"/>
                    <a:pt x="23" y="162"/>
                  </a:cubicBezTo>
                  <a:cubicBezTo>
                    <a:pt x="14" y="162"/>
                    <a:pt x="7" y="155"/>
                    <a:pt x="7" y="146"/>
                  </a:cubicBezTo>
                  <a:cubicBezTo>
                    <a:pt x="7" y="23"/>
                    <a:pt x="7" y="23"/>
                    <a:pt x="7" y="23"/>
                  </a:cubicBezTo>
                  <a:cubicBezTo>
                    <a:pt x="7" y="14"/>
                    <a:pt x="14" y="7"/>
                    <a:pt x="23" y="7"/>
                  </a:cubicBezTo>
                  <a:cubicBezTo>
                    <a:pt x="108" y="7"/>
                    <a:pt x="108" y="7"/>
                    <a:pt x="108" y="7"/>
                  </a:cubicBezTo>
                  <a:cubicBezTo>
                    <a:pt x="110" y="7"/>
                    <a:pt x="111" y="5"/>
                    <a:pt x="111" y="3"/>
                  </a:cubicBezTo>
                  <a:cubicBezTo>
                    <a:pt x="111" y="1"/>
                    <a:pt x="110" y="0"/>
                    <a:pt x="108" y="0"/>
                  </a:cubicBezTo>
                  <a:cubicBezTo>
                    <a:pt x="23" y="0"/>
                    <a:pt x="23" y="0"/>
                    <a:pt x="23" y="0"/>
                  </a:cubicBezTo>
                  <a:cubicBezTo>
                    <a:pt x="10" y="0"/>
                    <a:pt x="0" y="10"/>
                    <a:pt x="0" y="23"/>
                  </a:cubicBezTo>
                  <a:cubicBezTo>
                    <a:pt x="0" y="146"/>
                    <a:pt x="0" y="146"/>
                    <a:pt x="0" y="146"/>
                  </a:cubicBezTo>
                  <a:cubicBezTo>
                    <a:pt x="0" y="159"/>
                    <a:pt x="10" y="169"/>
                    <a:pt x="23" y="169"/>
                  </a:cubicBezTo>
                  <a:cubicBezTo>
                    <a:pt x="147" y="169"/>
                    <a:pt x="147" y="169"/>
                    <a:pt x="147" y="169"/>
                  </a:cubicBezTo>
                  <a:cubicBezTo>
                    <a:pt x="159" y="169"/>
                    <a:pt x="169" y="159"/>
                    <a:pt x="169" y="146"/>
                  </a:cubicBezTo>
                  <a:cubicBezTo>
                    <a:pt x="169" y="61"/>
                    <a:pt x="169" y="61"/>
                    <a:pt x="169" y="61"/>
                  </a:cubicBezTo>
                  <a:cubicBezTo>
                    <a:pt x="169" y="59"/>
                    <a:pt x="168" y="58"/>
                    <a:pt x="166"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1" name="Freeform 116">
              <a:extLst>
                <a:ext uri="{FF2B5EF4-FFF2-40B4-BE49-F238E27FC236}">
                  <a16:creationId xmlns:a16="http://schemas.microsoft.com/office/drawing/2014/main" id="{19E434BB-FD95-3F36-FC84-06738664D538}"/>
                </a:ext>
              </a:extLst>
            </p:cNvPr>
            <p:cNvSpPr>
              <a:spLocks noEditPoints="1"/>
            </p:cNvSpPr>
            <p:nvPr/>
          </p:nvSpPr>
          <p:spPr bwMode="auto">
            <a:xfrm>
              <a:off x="3011488" y="4389438"/>
              <a:ext cx="403225" cy="406400"/>
            </a:xfrm>
            <a:custGeom>
              <a:avLst/>
              <a:gdLst>
                <a:gd name="T0" fmla="*/ 32 w 126"/>
                <a:gd name="T1" fmla="*/ 121 h 127"/>
                <a:gd name="T2" fmla="*/ 121 w 126"/>
                <a:gd name="T3" fmla="*/ 32 h 127"/>
                <a:gd name="T4" fmla="*/ 126 w 126"/>
                <a:gd name="T5" fmla="*/ 19 h 127"/>
                <a:gd name="T6" fmla="*/ 107 w 126"/>
                <a:gd name="T7" fmla="*/ 0 h 127"/>
                <a:gd name="T8" fmla="*/ 94 w 126"/>
                <a:gd name="T9" fmla="*/ 5 h 127"/>
                <a:gd name="T10" fmla="*/ 5 w 126"/>
                <a:gd name="T11" fmla="*/ 94 h 127"/>
                <a:gd name="T12" fmla="*/ 0 w 126"/>
                <a:gd name="T13" fmla="*/ 127 h 127"/>
                <a:gd name="T14" fmla="*/ 32 w 126"/>
                <a:gd name="T15" fmla="*/ 121 h 127"/>
                <a:gd name="T16" fmla="*/ 99 w 126"/>
                <a:gd name="T17" fmla="*/ 10 h 127"/>
                <a:gd name="T18" fmla="*/ 107 w 126"/>
                <a:gd name="T19" fmla="*/ 7 h 127"/>
                <a:gd name="T20" fmla="*/ 119 w 126"/>
                <a:gd name="T21" fmla="*/ 19 h 127"/>
                <a:gd name="T22" fmla="*/ 116 w 126"/>
                <a:gd name="T23" fmla="*/ 27 h 127"/>
                <a:gd name="T24" fmla="*/ 111 w 126"/>
                <a:gd name="T25" fmla="*/ 33 h 127"/>
                <a:gd name="T26" fmla="*/ 110 w 126"/>
                <a:gd name="T27" fmla="*/ 32 h 127"/>
                <a:gd name="T28" fmla="*/ 94 w 126"/>
                <a:gd name="T29" fmla="*/ 16 h 127"/>
                <a:gd name="T30" fmla="*/ 99 w 126"/>
                <a:gd name="T31" fmla="*/ 10 h 127"/>
                <a:gd name="T32" fmla="*/ 17 w 126"/>
                <a:gd name="T33" fmla="*/ 92 h 127"/>
                <a:gd name="T34" fmla="*/ 89 w 126"/>
                <a:gd name="T35" fmla="*/ 20 h 127"/>
                <a:gd name="T36" fmla="*/ 89 w 126"/>
                <a:gd name="T37" fmla="*/ 21 h 127"/>
                <a:gd name="T38" fmla="*/ 106 w 126"/>
                <a:gd name="T39" fmla="*/ 37 h 127"/>
                <a:gd name="T40" fmla="*/ 105 w 126"/>
                <a:gd name="T41" fmla="*/ 38 h 127"/>
                <a:gd name="T42" fmla="*/ 34 w 126"/>
                <a:gd name="T43" fmla="*/ 110 h 127"/>
                <a:gd name="T44" fmla="*/ 34 w 126"/>
                <a:gd name="T45" fmla="*/ 93 h 127"/>
                <a:gd name="T46" fmla="*/ 17 w 126"/>
                <a:gd name="T47" fmla="*/ 93 h 127"/>
                <a:gd name="T48" fmla="*/ 17 w 126"/>
                <a:gd name="T49" fmla="*/ 92 h 127"/>
                <a:gd name="T50" fmla="*/ 11 w 126"/>
                <a:gd name="T51" fmla="*/ 100 h 127"/>
                <a:gd name="T52" fmla="*/ 27 w 126"/>
                <a:gd name="T53" fmla="*/ 100 h 127"/>
                <a:gd name="T54" fmla="*/ 27 w 126"/>
                <a:gd name="T55" fmla="*/ 115 h 127"/>
                <a:gd name="T56" fmla="*/ 26 w 126"/>
                <a:gd name="T57" fmla="*/ 115 h 127"/>
                <a:gd name="T58" fmla="*/ 8 w 126"/>
                <a:gd name="T59" fmla="*/ 118 h 127"/>
                <a:gd name="T60" fmla="*/ 11 w 126"/>
                <a:gd name="T61" fmla="*/ 10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27">
                  <a:moveTo>
                    <a:pt x="32" y="121"/>
                  </a:moveTo>
                  <a:cubicBezTo>
                    <a:pt x="121" y="32"/>
                    <a:pt x="121" y="32"/>
                    <a:pt x="121" y="32"/>
                  </a:cubicBezTo>
                  <a:cubicBezTo>
                    <a:pt x="124" y="29"/>
                    <a:pt x="126" y="24"/>
                    <a:pt x="126" y="19"/>
                  </a:cubicBezTo>
                  <a:cubicBezTo>
                    <a:pt x="126" y="8"/>
                    <a:pt x="118" y="0"/>
                    <a:pt x="107" y="0"/>
                  </a:cubicBezTo>
                  <a:cubicBezTo>
                    <a:pt x="102" y="0"/>
                    <a:pt x="98" y="2"/>
                    <a:pt x="94" y="5"/>
                  </a:cubicBezTo>
                  <a:cubicBezTo>
                    <a:pt x="5" y="94"/>
                    <a:pt x="5" y="94"/>
                    <a:pt x="5" y="94"/>
                  </a:cubicBezTo>
                  <a:cubicBezTo>
                    <a:pt x="0" y="127"/>
                    <a:pt x="0" y="127"/>
                    <a:pt x="0" y="127"/>
                  </a:cubicBezTo>
                  <a:lnTo>
                    <a:pt x="32" y="121"/>
                  </a:lnTo>
                  <a:close/>
                  <a:moveTo>
                    <a:pt x="99" y="10"/>
                  </a:moveTo>
                  <a:cubicBezTo>
                    <a:pt x="101" y="8"/>
                    <a:pt x="104" y="7"/>
                    <a:pt x="107" y="7"/>
                  </a:cubicBezTo>
                  <a:cubicBezTo>
                    <a:pt x="114" y="7"/>
                    <a:pt x="119" y="12"/>
                    <a:pt x="119" y="19"/>
                  </a:cubicBezTo>
                  <a:cubicBezTo>
                    <a:pt x="119" y="22"/>
                    <a:pt x="118" y="25"/>
                    <a:pt x="116" y="27"/>
                  </a:cubicBezTo>
                  <a:cubicBezTo>
                    <a:pt x="111" y="33"/>
                    <a:pt x="111" y="33"/>
                    <a:pt x="111" y="33"/>
                  </a:cubicBezTo>
                  <a:cubicBezTo>
                    <a:pt x="110" y="32"/>
                    <a:pt x="110" y="32"/>
                    <a:pt x="110" y="32"/>
                  </a:cubicBezTo>
                  <a:cubicBezTo>
                    <a:pt x="94" y="16"/>
                    <a:pt x="94" y="16"/>
                    <a:pt x="94" y="16"/>
                  </a:cubicBezTo>
                  <a:lnTo>
                    <a:pt x="99" y="10"/>
                  </a:lnTo>
                  <a:close/>
                  <a:moveTo>
                    <a:pt x="17" y="92"/>
                  </a:moveTo>
                  <a:cubicBezTo>
                    <a:pt x="89" y="20"/>
                    <a:pt x="89" y="20"/>
                    <a:pt x="89" y="20"/>
                  </a:cubicBezTo>
                  <a:cubicBezTo>
                    <a:pt x="89" y="21"/>
                    <a:pt x="89" y="21"/>
                    <a:pt x="89" y="21"/>
                  </a:cubicBezTo>
                  <a:cubicBezTo>
                    <a:pt x="106" y="37"/>
                    <a:pt x="106" y="37"/>
                    <a:pt x="106" y="37"/>
                  </a:cubicBezTo>
                  <a:cubicBezTo>
                    <a:pt x="105" y="38"/>
                    <a:pt x="105" y="38"/>
                    <a:pt x="105" y="38"/>
                  </a:cubicBezTo>
                  <a:cubicBezTo>
                    <a:pt x="34" y="110"/>
                    <a:pt x="34" y="110"/>
                    <a:pt x="34" y="110"/>
                  </a:cubicBezTo>
                  <a:cubicBezTo>
                    <a:pt x="34" y="93"/>
                    <a:pt x="34" y="93"/>
                    <a:pt x="34" y="93"/>
                  </a:cubicBezTo>
                  <a:cubicBezTo>
                    <a:pt x="17" y="93"/>
                    <a:pt x="17" y="93"/>
                    <a:pt x="17" y="93"/>
                  </a:cubicBezTo>
                  <a:lnTo>
                    <a:pt x="17" y="92"/>
                  </a:lnTo>
                  <a:close/>
                  <a:moveTo>
                    <a:pt x="11" y="100"/>
                  </a:moveTo>
                  <a:cubicBezTo>
                    <a:pt x="27" y="100"/>
                    <a:pt x="27" y="100"/>
                    <a:pt x="27" y="100"/>
                  </a:cubicBezTo>
                  <a:cubicBezTo>
                    <a:pt x="27" y="115"/>
                    <a:pt x="27" y="115"/>
                    <a:pt x="27" y="115"/>
                  </a:cubicBezTo>
                  <a:cubicBezTo>
                    <a:pt x="26" y="115"/>
                    <a:pt x="26" y="115"/>
                    <a:pt x="26" y="115"/>
                  </a:cubicBezTo>
                  <a:cubicBezTo>
                    <a:pt x="8" y="118"/>
                    <a:pt x="8" y="118"/>
                    <a:pt x="8" y="118"/>
                  </a:cubicBezTo>
                  <a:lnTo>
                    <a:pt x="1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44" name="Group 43">
            <a:extLst>
              <a:ext uri="{FF2B5EF4-FFF2-40B4-BE49-F238E27FC236}">
                <a16:creationId xmlns:a16="http://schemas.microsoft.com/office/drawing/2014/main" id="{0799C63B-154A-E6BA-3472-507CA829BCDE}"/>
              </a:ext>
              <a:ext uri="{C183D7F6-B498-43B3-948B-1728B52AA6E4}">
                <adec:decorative xmlns:adec="http://schemas.microsoft.com/office/drawing/2017/decorative" val="1"/>
              </a:ext>
            </a:extLst>
          </p:cNvPr>
          <p:cNvGrpSpPr/>
          <p:nvPr/>
        </p:nvGrpSpPr>
        <p:grpSpPr>
          <a:xfrm>
            <a:off x="5013508" y="3458160"/>
            <a:ext cx="479761" cy="460447"/>
            <a:chOff x="4588751" y="3189702"/>
            <a:chExt cx="444500" cy="426606"/>
          </a:xfrm>
        </p:grpSpPr>
        <p:sp>
          <p:nvSpPr>
            <p:cNvPr id="51" name="Rectangle: Diagonal Corners Rounded 50">
              <a:extLst>
                <a:ext uri="{FF2B5EF4-FFF2-40B4-BE49-F238E27FC236}">
                  <a16:creationId xmlns:a16="http://schemas.microsoft.com/office/drawing/2014/main" id="{49A75BBB-B3E9-6335-1EF7-F829F79D3C52}"/>
                </a:ext>
              </a:extLst>
            </p:cNvPr>
            <p:cNvSpPr/>
            <p:nvPr/>
          </p:nvSpPr>
          <p:spPr>
            <a:xfrm>
              <a:off x="4588751" y="3189702"/>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grpSp>
          <p:nvGrpSpPr>
            <p:cNvPr id="55" name="Group 54">
              <a:extLst>
                <a:ext uri="{FF2B5EF4-FFF2-40B4-BE49-F238E27FC236}">
                  <a16:creationId xmlns:a16="http://schemas.microsoft.com/office/drawing/2014/main" id="{F60A8634-A933-39C2-49F1-A80323F02450}"/>
                </a:ext>
              </a:extLst>
            </p:cNvPr>
            <p:cNvGrpSpPr>
              <a:grpSpLocks noChangeAspect="1"/>
            </p:cNvGrpSpPr>
            <p:nvPr/>
          </p:nvGrpSpPr>
          <p:grpSpPr>
            <a:xfrm>
              <a:off x="4664448" y="3256452"/>
              <a:ext cx="293107" cy="293107"/>
              <a:chOff x="6161088" y="3078163"/>
              <a:chExt cx="536575" cy="536575"/>
            </a:xfrm>
            <a:solidFill>
              <a:schemeClr val="bg1"/>
            </a:solidFill>
          </p:grpSpPr>
          <p:sp>
            <p:nvSpPr>
              <p:cNvPr id="56" name="Freeform 13">
                <a:extLst>
                  <a:ext uri="{FF2B5EF4-FFF2-40B4-BE49-F238E27FC236}">
                    <a16:creationId xmlns:a16="http://schemas.microsoft.com/office/drawing/2014/main" id="{8EA11CC6-C9EC-583A-7251-E968473892C6}"/>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182"/>
              </a:p>
            </p:txBody>
          </p:sp>
          <p:sp>
            <p:nvSpPr>
              <p:cNvPr id="57" name="Freeform 14">
                <a:extLst>
                  <a:ext uri="{FF2B5EF4-FFF2-40B4-BE49-F238E27FC236}">
                    <a16:creationId xmlns:a16="http://schemas.microsoft.com/office/drawing/2014/main" id="{7D3D8779-D5E7-E468-F687-E1F10460E327}"/>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182"/>
              </a:p>
            </p:txBody>
          </p:sp>
        </p:grpSp>
      </p:grpSp>
      <p:sp>
        <p:nvSpPr>
          <p:cNvPr id="2" name="TextBox 1">
            <a:extLst>
              <a:ext uri="{FF2B5EF4-FFF2-40B4-BE49-F238E27FC236}">
                <a16:creationId xmlns:a16="http://schemas.microsoft.com/office/drawing/2014/main" id="{95324667-F39B-6A9A-FE63-A63C160B6590}"/>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41</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27763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215348277"/>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47" name="Rectangle 46">
            <a:extLst>
              <a:ext uri="{FF2B5EF4-FFF2-40B4-BE49-F238E27FC236}">
                <a16:creationId xmlns:a16="http://schemas.microsoft.com/office/drawing/2014/main" id="{C6752808-1681-016A-9775-E3E3A0179E9B}"/>
              </a:ext>
              <a:ext uri="{C183D7F6-B498-43B3-948B-1728B52AA6E4}">
                <adec:decorative xmlns:adec="http://schemas.microsoft.com/office/drawing/2017/decorative" val="1"/>
              </a:ext>
            </a:extLst>
          </p:cNvPr>
          <p:cNvSpPr/>
          <p:nvPr/>
        </p:nvSpPr>
        <p:spPr>
          <a:xfrm>
            <a:off x="4840672" y="151131"/>
            <a:ext cx="2686092" cy="100052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467383" y="932538"/>
            <a:ext cx="6624909" cy="2214779"/>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59675" cy="560234"/>
          </a:xfrm>
          <a:prstGeom prst="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0" name="Title 1">
            <a:extLst>
              <a:ext uri="{FF2B5EF4-FFF2-40B4-BE49-F238E27FC236}">
                <a16:creationId xmlns:a16="http://schemas.microsoft.com/office/drawing/2014/main" id="{9BFA1199-6443-A516-6F4B-2E0D54920C9F}"/>
              </a:ext>
            </a:extLst>
          </p:cNvPr>
          <p:cNvSpPr txBox="1">
            <a:spLocks noGrp="1"/>
          </p:cNvSpPr>
          <p:nvPr>
            <p:ph type="title" idx="4294967295"/>
          </p:nvPr>
        </p:nvSpPr>
        <p:spPr>
          <a:xfrm>
            <a:off x="587247" y="280150"/>
            <a:ext cx="6388001" cy="425584"/>
          </a:xfrm>
          <a:prstGeom prst="rect">
            <a:avLst/>
          </a:prstGeom>
          <a:noFill/>
          <a:ln>
            <a:noFill/>
            <a:prstDash/>
          </a:ln>
          <a:effectLst/>
        </p:spPr>
        <p:txBody>
          <a:bodyPr rot="0" spcFirstLastPara="0" vertOverflow="overflow" horzOverflow="overflow" vert="horz" wrap="square" lIns="0" tIns="45142" rIns="0" bIns="45142" numCol="1" spcCol="0" rtlCol="0" fromWordArt="0" anchor="t" anchorCtr="0" forceAA="0" compatLnSpc="1">
            <a:prstTxWarp prst="textNoShape">
              <a:avLst/>
            </a:prstTxWarp>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pPr marL="0" marR="0" lvl="0" indent="0" algn="l" defTabSz="871821" rtl="0" eaLnBrk="1" fontAlgn="auto" latinLnBrk="0" hangingPunct="1">
              <a:lnSpc>
                <a:spcPct val="80000"/>
              </a:lnSpc>
              <a:spcBef>
                <a:spcPct val="0"/>
              </a:spcBef>
              <a:spcAft>
                <a:spcPts val="0"/>
              </a:spcAft>
              <a:buClrTx/>
              <a:buSzTx/>
              <a:buFontTx/>
              <a:buNone/>
              <a:tabLst/>
              <a:defRPr/>
            </a:pPr>
            <a:r>
              <a:rPr kumimoji="0" lang="en-US" sz="1981" b="0" i="0" u="none" strike="noStrike" kern="1200" cap="none" spc="0" normalizeH="0" baseline="0" noProof="0" dirty="0">
                <a:ln>
                  <a:noFill/>
                </a:ln>
                <a:solidFill>
                  <a:schemeClr val="bg1"/>
                </a:solidFill>
                <a:effectLst/>
                <a:uLnTx/>
                <a:uFillTx/>
                <a:latin typeface="Segoe UI Semibold" panose="020B0702040204020203" pitchFamily="34" charset="0"/>
                <a:ea typeface="+mj-ea"/>
                <a:cs typeface="+mj-cs"/>
              </a:rPr>
              <a:t>Stage-specific enquiries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467383" y="1010250"/>
            <a:ext cx="5372862" cy="408112"/>
          </a:xfrm>
          <a:prstGeom prst="rect">
            <a:avLst/>
          </a:prstGeom>
          <a:noFill/>
        </p:spPr>
        <p:txBody>
          <a:bodyPr wrap="square" numCol="1" spcCol="180000">
            <a:noAutofit/>
          </a:bodyPr>
          <a:lstStyle/>
          <a:p>
            <a:pPr>
              <a:spcBef>
                <a:spcPts val="648"/>
              </a:spcBef>
            </a:pPr>
            <a:r>
              <a:rPr lang="en-AU" sz="1800" b="1" dirty="0">
                <a:solidFill>
                  <a:srgbClr val="7F0D82"/>
                </a:solidFill>
                <a:latin typeface="Arial" panose="020B0604020202020204" pitchFamily="34" charset="0"/>
                <a:cs typeface="Arial" panose="020B0604020202020204" pitchFamily="34" charset="0"/>
              </a:rPr>
              <a:t>9. Receive notification of outcome</a:t>
            </a:r>
            <a:endParaRPr lang="en-AU" sz="1800" dirty="0">
              <a:solidFill>
                <a:srgbClr val="7F0D82"/>
              </a:solidFill>
              <a:latin typeface="Arial" panose="020B0604020202020204" pitchFamily="34" charset="0"/>
              <a:cs typeface="Arial" panose="020B0604020202020204" pitchFamily="34" charset="0"/>
            </a:endParaRPr>
          </a:p>
          <a:p>
            <a:pPr>
              <a:spcBef>
                <a:spcPts val="648"/>
              </a:spcBef>
            </a:pPr>
            <a:endParaRPr lang="en-AU" sz="1400" dirty="0">
              <a:solidFill>
                <a:schemeClr val="tx2"/>
              </a:solidFill>
              <a:latin typeface="Arial" panose="020B0604020202020204" pitchFamily="34" charset="0"/>
              <a:cs typeface="Arial" panose="020B0604020202020204" pitchFamily="34" charset="0"/>
            </a:endParaRPr>
          </a:p>
          <a:p>
            <a:pPr>
              <a:spcBef>
                <a:spcPts val="648"/>
              </a:spcBef>
            </a:pPr>
            <a:endParaRPr lang="en-AU" sz="1400" dirty="0">
              <a:solidFill>
                <a:schemeClr val="tx2"/>
              </a:solidFill>
              <a:latin typeface="Arial" panose="020B0604020202020204" pitchFamily="34" charset="0"/>
              <a:cs typeface="Arial" panose="020B0604020202020204" pitchFamily="34" charset="0"/>
            </a:endParaRPr>
          </a:p>
          <a:p>
            <a:pPr>
              <a:spcBef>
                <a:spcPts val="648"/>
              </a:spcBef>
            </a:pPr>
            <a:endParaRPr lang="en-AU" sz="1400" dirty="0">
              <a:solidFill>
                <a:schemeClr val="tx2"/>
              </a:solidFill>
              <a:latin typeface="Arial" panose="020B0604020202020204" pitchFamily="34" charset="0"/>
              <a:cs typeface="Arial" panose="020B0604020202020204" pitchFamily="34" charset="0"/>
            </a:endParaRPr>
          </a:p>
          <a:p>
            <a:pPr>
              <a:spcBef>
                <a:spcPts val="648"/>
              </a:spcBef>
            </a:pPr>
            <a:endParaRPr lang="en-AU" sz="1400" dirty="0">
              <a:solidFill>
                <a:schemeClr val="tx2"/>
              </a:solidFill>
              <a:latin typeface="Arial" panose="020B0604020202020204" pitchFamily="34" charset="0"/>
              <a:cs typeface="Arial" panose="020B0604020202020204" pitchFamily="34" charset="0"/>
            </a:endParaRPr>
          </a:p>
          <a:p>
            <a:pPr>
              <a:spcBef>
                <a:spcPts val="648"/>
              </a:spcBef>
            </a:pPr>
            <a:endParaRPr lang="en-AU" sz="1600" dirty="0">
              <a:solidFill>
                <a:schemeClr val="tx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82B79EF-5CA8-4F99-3945-71F43DD1A338}"/>
              </a:ext>
            </a:extLst>
          </p:cNvPr>
          <p:cNvSpPr txBox="1"/>
          <p:nvPr/>
        </p:nvSpPr>
        <p:spPr>
          <a:xfrm>
            <a:off x="972508" y="1708703"/>
            <a:ext cx="2175923" cy="266676"/>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Enquiry should take ~ 5 mins</a:t>
            </a:r>
          </a:p>
        </p:txBody>
      </p:sp>
      <p:sp>
        <p:nvSpPr>
          <p:cNvPr id="37" name="TextBox 36">
            <a:extLst>
              <a:ext uri="{FF2B5EF4-FFF2-40B4-BE49-F238E27FC236}">
                <a16:creationId xmlns:a16="http://schemas.microsoft.com/office/drawing/2014/main" id="{8F1E6EE6-E3B5-AD61-4BCB-51FB36F5C553}"/>
              </a:ext>
            </a:extLst>
          </p:cNvPr>
          <p:cNvSpPr txBox="1"/>
          <p:nvPr/>
        </p:nvSpPr>
        <p:spPr>
          <a:xfrm>
            <a:off x="467383" y="3419308"/>
            <a:ext cx="3301591" cy="291618"/>
          </a:xfrm>
          <a:prstGeom prst="rect">
            <a:avLst/>
          </a:prstGeom>
          <a:noFill/>
        </p:spPr>
        <p:txBody>
          <a:bodyPr wrap="square">
            <a:spAutoFit/>
          </a:bodyPr>
          <a:lstStyle/>
          <a:p>
            <a:r>
              <a:rPr lang="en-AU" sz="1295" dirty="0">
                <a:solidFill>
                  <a:schemeClr val="accent6"/>
                </a:solidFill>
                <a:latin typeface="Arial" panose="020B0604020202020204" pitchFamily="34" charset="0"/>
                <a:cs typeface="Arial" panose="020B0604020202020204" pitchFamily="34" charset="0"/>
              </a:rPr>
              <a:t>Common enquiries at this stage</a:t>
            </a:r>
            <a:endParaRPr lang="en-US" sz="1295" dirty="0">
              <a:solidFill>
                <a:schemeClr val="accent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0482F88-019C-05F1-3E0E-54DF37C71418}"/>
              </a:ext>
            </a:extLst>
          </p:cNvPr>
          <p:cNvSpPr txBox="1"/>
          <p:nvPr/>
        </p:nvSpPr>
        <p:spPr>
          <a:xfrm>
            <a:off x="467382" y="3813535"/>
            <a:ext cx="4118712" cy="6598126"/>
          </a:xfrm>
          <a:prstGeom prst="rect">
            <a:avLst/>
          </a:prstGeom>
          <a:noFill/>
        </p:spPr>
        <p:txBody>
          <a:bodyPr wrap="square" lIns="98694" tIns="49347" rIns="98694" bIns="49347" numCol="1" spcCol="180000" anchor="t">
            <a:noAutofit/>
          </a:bodyPr>
          <a:lstStyle/>
          <a:p>
            <a:pPr>
              <a:spcBef>
                <a:spcPts val="971"/>
              </a:spcBef>
            </a:pPr>
            <a:r>
              <a:rPr lang="en-AU" sz="1400" b="1" dirty="0">
                <a:solidFill>
                  <a:srgbClr val="7F0D82"/>
                </a:solidFill>
                <a:latin typeface="Arial"/>
                <a:cs typeface="Arial"/>
              </a:rPr>
              <a:t>What does all this mean?</a:t>
            </a:r>
          </a:p>
          <a:p>
            <a:pPr>
              <a:spcBef>
                <a:spcPts val="971"/>
              </a:spcBef>
            </a:pPr>
            <a:r>
              <a:rPr lang="en-AU" sz="1200" dirty="0">
                <a:latin typeface="Arial"/>
                <a:cs typeface="Arial"/>
              </a:rPr>
              <a:t>“Let's have a look at what you've got – can you send me / show me what you've received?”</a:t>
            </a:r>
            <a:endParaRPr lang="en-AU" sz="2000" dirty="0"/>
          </a:p>
          <a:p>
            <a:pPr>
              <a:spcBef>
                <a:spcPts val="971"/>
              </a:spcBef>
            </a:pPr>
            <a:r>
              <a:rPr lang="en-AU" sz="1400" b="1" dirty="0">
                <a:solidFill>
                  <a:srgbClr val="7F0D82"/>
                </a:solidFill>
                <a:latin typeface="Arial"/>
                <a:cs typeface="Arial"/>
              </a:rPr>
              <a:t>Can I just start building now?</a:t>
            </a:r>
          </a:p>
          <a:p>
            <a:pPr>
              <a:spcBef>
                <a:spcPts val="971"/>
              </a:spcBef>
            </a:pPr>
            <a:r>
              <a:rPr lang="en-AU" sz="1200" dirty="0">
                <a:latin typeface="Arial"/>
                <a:cs typeface="Arial"/>
              </a:rPr>
              <a:t>“If you received endorsed plans with your permit, then you may use them to apply for a building permit. Otherwise there may be conditions of the planning permit that need to be satisfied before you receive endorsed plans.”</a:t>
            </a:r>
            <a:endParaRPr lang="en-AU" sz="1200" dirty="0">
              <a:latin typeface="Arial" panose="020B0604020202020204" pitchFamily="34" charset="0"/>
              <a:cs typeface="Arial" panose="020B0604020202020204" pitchFamily="34" charset="0"/>
            </a:endParaRPr>
          </a:p>
          <a:p>
            <a:pPr>
              <a:spcBef>
                <a:spcPts val="971"/>
              </a:spcBef>
            </a:pPr>
            <a:r>
              <a:rPr lang="en-AU" sz="1400" b="1" dirty="0">
                <a:solidFill>
                  <a:srgbClr val="7F0D82"/>
                </a:solidFill>
                <a:latin typeface="Arial"/>
                <a:cs typeface="Arial"/>
              </a:rPr>
              <a:t>Why didn't you agree with my objection?!?</a:t>
            </a:r>
          </a:p>
          <a:p>
            <a:pPr>
              <a:spcBef>
                <a:spcPts val="971"/>
              </a:spcBef>
            </a:pPr>
            <a:r>
              <a:rPr lang="en-AU" sz="1200" dirty="0">
                <a:latin typeface="Arial"/>
                <a:cs typeface="Arial"/>
              </a:rPr>
              <a:t>“Can I ask if you have you read the report I prepared? A hyperlink to it is in the correspondence you received. I have made a balanced assessment against what your issues are, referral comments and policy.”</a:t>
            </a:r>
          </a:p>
          <a:p>
            <a:pPr>
              <a:spcBef>
                <a:spcPts val="971"/>
              </a:spcBef>
            </a:pPr>
            <a:r>
              <a:rPr lang="en-AU" sz="1200" dirty="0">
                <a:latin typeface="Arial"/>
                <a:cs typeface="Arial"/>
              </a:rPr>
              <a:t>“Is there a specific issue you think I haven't covered?”</a:t>
            </a:r>
          </a:p>
          <a:p>
            <a:pPr>
              <a:spcBef>
                <a:spcPts val="971"/>
              </a:spcBef>
            </a:pPr>
            <a:r>
              <a:rPr lang="en-AU" sz="1200" dirty="0">
                <a:latin typeface="Arial"/>
                <a:cs typeface="Arial"/>
              </a:rPr>
              <a:t>“You also have appeal rights to VCAT.”</a:t>
            </a:r>
          </a:p>
          <a:p>
            <a:pPr>
              <a:spcBef>
                <a:spcPts val="971"/>
              </a:spcBef>
            </a:pPr>
            <a:r>
              <a:rPr lang="en-AU" sz="1400" b="1" dirty="0">
                <a:solidFill>
                  <a:srgbClr val="7F0D82"/>
                </a:solidFill>
                <a:latin typeface="Arial"/>
                <a:cs typeface="Arial"/>
              </a:rPr>
              <a:t>How could Council even look at this?</a:t>
            </a:r>
          </a:p>
          <a:p>
            <a:pPr>
              <a:spcBef>
                <a:spcPts val="971"/>
              </a:spcBef>
            </a:pPr>
            <a:r>
              <a:rPr lang="en-AU" sz="1200" dirty="0">
                <a:latin typeface="Arial"/>
                <a:cs typeface="Arial"/>
              </a:rPr>
              <a:t>“Under the planning legislation, we have a responsibility to review and assess every application received, even the bad ones. Just because we review and assess an application doesn't mean it will be approved.”</a:t>
            </a:r>
            <a:endParaRPr lang="en-AU" sz="12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F60F9094-034E-78FF-95B3-8BAFD304F430}"/>
              </a:ext>
            </a:extLst>
          </p:cNvPr>
          <p:cNvSpPr txBox="1"/>
          <p:nvPr/>
        </p:nvSpPr>
        <p:spPr>
          <a:xfrm>
            <a:off x="5499205" y="3538898"/>
            <a:ext cx="1593087" cy="291618"/>
          </a:xfrm>
          <a:prstGeom prst="rect">
            <a:avLst/>
          </a:prstGeom>
          <a:noFill/>
        </p:spPr>
        <p:txBody>
          <a:bodyPr wrap="square" rIns="0" rtlCol="0">
            <a:spAutoFit/>
          </a:bodyPr>
          <a:lstStyle/>
          <a:p>
            <a:r>
              <a:rPr lang="en-US" sz="1295" b="1" dirty="0">
                <a:solidFill>
                  <a:srgbClr val="7F0D82"/>
                </a:solidFill>
                <a:latin typeface="Arial" panose="020B0604020202020204" pitchFamily="34" charset="0"/>
                <a:cs typeface="Arial" panose="020B0604020202020204" pitchFamily="34" charset="0"/>
              </a:rPr>
              <a:t>We can help by</a:t>
            </a:r>
          </a:p>
        </p:txBody>
      </p:sp>
      <p:sp>
        <p:nvSpPr>
          <p:cNvPr id="46" name="TextBox 45">
            <a:extLst>
              <a:ext uri="{FF2B5EF4-FFF2-40B4-BE49-F238E27FC236}">
                <a16:creationId xmlns:a16="http://schemas.microsoft.com/office/drawing/2014/main" id="{21298585-B4C2-0FBB-2EDE-A980D40418A4}"/>
              </a:ext>
            </a:extLst>
          </p:cNvPr>
          <p:cNvSpPr txBox="1"/>
          <p:nvPr/>
        </p:nvSpPr>
        <p:spPr>
          <a:xfrm>
            <a:off x="4916368" y="4002144"/>
            <a:ext cx="2214779" cy="1328569"/>
          </a:xfrm>
          <a:prstGeom prst="rect">
            <a:avLst/>
          </a:prstGeom>
          <a:noFill/>
        </p:spPr>
        <p:txBody>
          <a:bodyPr wrap="square">
            <a:spAutoFit/>
          </a:bodyPr>
          <a:lstStyle/>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Explain how conditions might be met</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Clearly explain permit conditions</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Explain the process of VCAT</a:t>
            </a:r>
          </a:p>
        </p:txBody>
      </p:sp>
      <p:sp>
        <p:nvSpPr>
          <p:cNvPr id="55" name="TextBox 54">
            <a:extLst>
              <a:ext uri="{FF2B5EF4-FFF2-40B4-BE49-F238E27FC236}">
                <a16:creationId xmlns:a16="http://schemas.microsoft.com/office/drawing/2014/main" id="{E2F7B950-B7F3-C25D-1E32-FF90E7F09F7E}"/>
              </a:ext>
            </a:extLst>
          </p:cNvPr>
          <p:cNvSpPr txBox="1"/>
          <p:nvPr/>
        </p:nvSpPr>
        <p:spPr>
          <a:xfrm>
            <a:off x="5499206" y="5665519"/>
            <a:ext cx="1593087" cy="490904"/>
          </a:xfrm>
          <a:prstGeom prst="rect">
            <a:avLst/>
          </a:prstGeom>
          <a:noFill/>
        </p:spPr>
        <p:txBody>
          <a:bodyPr wrap="square" rtlCol="0">
            <a:spAutoFit/>
          </a:bodyPr>
          <a:lstStyle/>
          <a:p>
            <a:r>
              <a:rPr lang="en-US" sz="1295" b="1" dirty="0">
                <a:solidFill>
                  <a:srgbClr val="7F0D82"/>
                </a:solidFill>
                <a:latin typeface="Arial" panose="020B0604020202020204" pitchFamily="34" charset="0"/>
                <a:cs typeface="Arial" panose="020B0604020202020204" pitchFamily="34" charset="0"/>
              </a:rPr>
              <a:t>We are not</a:t>
            </a:r>
            <a:br>
              <a:rPr lang="en-US" sz="1295" b="1" dirty="0">
                <a:solidFill>
                  <a:srgbClr val="7F0D82"/>
                </a:solidFill>
                <a:latin typeface="Arial" panose="020B0604020202020204" pitchFamily="34" charset="0"/>
                <a:cs typeface="Arial" panose="020B0604020202020204" pitchFamily="34" charset="0"/>
              </a:rPr>
            </a:br>
            <a:r>
              <a:rPr lang="en-US" sz="1295" b="1" dirty="0">
                <a:solidFill>
                  <a:srgbClr val="7F0D82"/>
                </a:solidFill>
                <a:latin typeface="Arial" panose="020B0604020202020204" pitchFamily="34" charset="0"/>
                <a:cs typeface="Arial" panose="020B0604020202020204" pitchFamily="34" charset="0"/>
              </a:rPr>
              <a:t>able to…</a:t>
            </a:r>
          </a:p>
        </p:txBody>
      </p:sp>
      <p:sp>
        <p:nvSpPr>
          <p:cNvPr id="4" name="TextBox 3">
            <a:extLst>
              <a:ext uri="{FF2B5EF4-FFF2-40B4-BE49-F238E27FC236}">
                <a16:creationId xmlns:a16="http://schemas.microsoft.com/office/drawing/2014/main" id="{5A0FD74B-427E-E4AE-CFEF-17F138CF8B53}"/>
              </a:ext>
            </a:extLst>
          </p:cNvPr>
          <p:cNvSpPr txBox="1"/>
          <p:nvPr/>
        </p:nvSpPr>
        <p:spPr>
          <a:xfrm>
            <a:off x="4916368" y="6241290"/>
            <a:ext cx="2214779" cy="1079783"/>
          </a:xfrm>
          <a:prstGeom prst="rect">
            <a:avLst/>
          </a:prstGeom>
          <a:noFill/>
        </p:spPr>
        <p:txBody>
          <a:bodyPr wrap="square" rtlCol="0">
            <a:spAutoFit/>
          </a:bodyPr>
          <a:lstStyle/>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Explain verbally the decision made. That is why the planner has written a lengthy report!</a:t>
            </a:r>
            <a:endParaRPr lang="en-US" sz="1200" dirty="0">
              <a:latin typeface="Arial" panose="020B0604020202020204" pitchFamily="34" charset="0"/>
              <a:cs typeface="Arial" panose="020B0604020202020204" pitchFamily="34" charset="0"/>
            </a:endParaRPr>
          </a:p>
          <a:p>
            <a:pPr>
              <a:spcBef>
                <a:spcPts val="324"/>
              </a:spcBef>
              <a:spcAft>
                <a:spcPts val="216"/>
              </a:spcAft>
            </a:pPr>
            <a:endParaRPr lang="en-US" sz="12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9969DF36-09E7-BEA9-8259-AEB0EF51341F}"/>
              </a:ext>
              <a:ext uri="{C183D7F6-B498-43B3-948B-1728B52AA6E4}">
                <adec:decorative xmlns:adec="http://schemas.microsoft.com/office/drawing/2017/decorative" val="1"/>
              </a:ext>
            </a:extLst>
          </p:cNvPr>
          <p:cNvSpPr txBox="1"/>
          <p:nvPr/>
        </p:nvSpPr>
        <p:spPr>
          <a:xfrm>
            <a:off x="5440300" y="4504420"/>
            <a:ext cx="2214779" cy="503756"/>
          </a:xfrm>
          <a:prstGeom prst="rect">
            <a:avLst/>
          </a:prstGeom>
          <a:noFill/>
        </p:spPr>
        <p:txBody>
          <a:bodyPr wrap="square" numCol="1" spcCol="180000">
            <a:noAutofit/>
          </a:bodyPr>
          <a:lstStyle/>
          <a:p>
            <a:pPr>
              <a:spcBef>
                <a:spcPts val="1295"/>
              </a:spcBef>
            </a:pPr>
            <a:endParaRPr lang="en-AU" sz="1511">
              <a:solidFill>
                <a:srgbClr val="28BEC6"/>
              </a:solidFill>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BF439085-6247-095D-3D47-F739FEE7ED1E}"/>
              </a:ext>
              <a:ext uri="{C183D7F6-B498-43B3-948B-1728B52AA6E4}">
                <adec:decorative xmlns:adec="http://schemas.microsoft.com/office/drawing/2017/decorative" val="1"/>
              </a:ext>
            </a:extLst>
          </p:cNvPr>
          <p:cNvCxnSpPr>
            <a:cxnSpLocks/>
          </p:cNvCxnSpPr>
          <p:nvPr/>
        </p:nvCxnSpPr>
        <p:spPr>
          <a:xfrm>
            <a:off x="583950" y="1429256"/>
            <a:ext cx="4235279" cy="0"/>
          </a:xfrm>
          <a:prstGeom prst="line">
            <a:avLst/>
          </a:prstGeom>
          <a:ln>
            <a:solidFill>
              <a:srgbClr val="7F0D82"/>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6BDFBC48-FA5A-2196-EA00-8DF3D71F10F0}"/>
              </a:ext>
              <a:ext uri="{C183D7F6-B498-43B3-948B-1728B52AA6E4}">
                <adec:decorative xmlns:adec="http://schemas.microsoft.com/office/drawing/2017/decorative" val="1"/>
              </a:ext>
            </a:extLst>
          </p:cNvPr>
          <p:cNvGrpSpPr>
            <a:grpSpLocks noChangeAspect="1"/>
          </p:cNvGrpSpPr>
          <p:nvPr/>
        </p:nvGrpSpPr>
        <p:grpSpPr>
          <a:xfrm>
            <a:off x="583951" y="1670798"/>
            <a:ext cx="342642" cy="341637"/>
            <a:chOff x="8283575" y="3267075"/>
            <a:chExt cx="541338" cy="539750"/>
          </a:xfrm>
          <a:solidFill>
            <a:srgbClr val="7F0D82"/>
          </a:solidFill>
        </p:grpSpPr>
        <p:sp>
          <p:nvSpPr>
            <p:cNvPr id="35" name="Freeform 62">
              <a:extLst>
                <a:ext uri="{FF2B5EF4-FFF2-40B4-BE49-F238E27FC236}">
                  <a16:creationId xmlns:a16="http://schemas.microsoft.com/office/drawing/2014/main" id="{37916F44-C5BA-2861-B178-A723490300B0}"/>
                </a:ext>
              </a:extLst>
            </p:cNvPr>
            <p:cNvSpPr>
              <a:spLocks noEditPoints="1"/>
            </p:cNvSpPr>
            <p:nvPr/>
          </p:nvSpPr>
          <p:spPr bwMode="auto">
            <a:xfrm>
              <a:off x="8283575" y="3267075"/>
              <a:ext cx="541338" cy="539750"/>
            </a:xfrm>
            <a:custGeom>
              <a:avLst/>
              <a:gdLst>
                <a:gd name="T0" fmla="*/ 85 w 170"/>
                <a:gd name="T1" fmla="*/ 0 h 169"/>
                <a:gd name="T2" fmla="*/ 0 w 170"/>
                <a:gd name="T3" fmla="*/ 85 h 169"/>
                <a:gd name="T4" fmla="*/ 85 w 170"/>
                <a:gd name="T5" fmla="*/ 169 h 169"/>
                <a:gd name="T6" fmla="*/ 170 w 170"/>
                <a:gd name="T7" fmla="*/ 85 h 169"/>
                <a:gd name="T8" fmla="*/ 85 w 170"/>
                <a:gd name="T9" fmla="*/ 0 h 169"/>
                <a:gd name="T10" fmla="*/ 85 w 170"/>
                <a:gd name="T11" fmla="*/ 162 h 169"/>
                <a:gd name="T12" fmla="*/ 7 w 170"/>
                <a:gd name="T13" fmla="*/ 85 h 169"/>
                <a:gd name="T14" fmla="*/ 85 w 170"/>
                <a:gd name="T15" fmla="*/ 7 h 169"/>
                <a:gd name="T16" fmla="*/ 162 w 170"/>
                <a:gd name="T17" fmla="*/ 85 h 169"/>
                <a:gd name="T18" fmla="*/ 85 w 170"/>
                <a:gd name="T19"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69">
                  <a:moveTo>
                    <a:pt x="85" y="0"/>
                  </a:moveTo>
                  <a:cubicBezTo>
                    <a:pt x="38" y="0"/>
                    <a:pt x="0" y="38"/>
                    <a:pt x="0" y="85"/>
                  </a:cubicBezTo>
                  <a:cubicBezTo>
                    <a:pt x="0" y="131"/>
                    <a:pt x="38" y="169"/>
                    <a:pt x="85" y="169"/>
                  </a:cubicBezTo>
                  <a:cubicBezTo>
                    <a:pt x="131" y="169"/>
                    <a:pt x="170" y="131"/>
                    <a:pt x="170" y="85"/>
                  </a:cubicBezTo>
                  <a:cubicBezTo>
                    <a:pt x="170" y="38"/>
                    <a:pt x="131" y="0"/>
                    <a:pt x="85" y="0"/>
                  </a:cubicBezTo>
                  <a:close/>
                  <a:moveTo>
                    <a:pt x="85" y="162"/>
                  </a:moveTo>
                  <a:cubicBezTo>
                    <a:pt x="42" y="162"/>
                    <a:pt x="7" y="127"/>
                    <a:pt x="7" y="85"/>
                  </a:cubicBezTo>
                  <a:cubicBezTo>
                    <a:pt x="7" y="42"/>
                    <a:pt x="42" y="7"/>
                    <a:pt x="85" y="7"/>
                  </a:cubicBezTo>
                  <a:cubicBezTo>
                    <a:pt x="127" y="7"/>
                    <a:pt x="162" y="42"/>
                    <a:pt x="162" y="85"/>
                  </a:cubicBezTo>
                  <a:cubicBezTo>
                    <a:pt x="162" y="127"/>
                    <a:pt x="127"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36" name="Freeform 63">
              <a:extLst>
                <a:ext uri="{FF2B5EF4-FFF2-40B4-BE49-F238E27FC236}">
                  <a16:creationId xmlns:a16="http://schemas.microsoft.com/office/drawing/2014/main" id="{14BFCCC5-CF36-6CA4-3C13-B9F3B2824A29}"/>
                </a:ext>
              </a:extLst>
            </p:cNvPr>
            <p:cNvSpPr>
              <a:spLocks/>
            </p:cNvSpPr>
            <p:nvPr/>
          </p:nvSpPr>
          <p:spPr bwMode="auto">
            <a:xfrm>
              <a:off x="8542338" y="3340100"/>
              <a:ext cx="133350" cy="207963"/>
            </a:xfrm>
            <a:custGeom>
              <a:avLst/>
              <a:gdLst>
                <a:gd name="T0" fmla="*/ 38 w 42"/>
                <a:gd name="T1" fmla="*/ 58 h 65"/>
                <a:gd name="T2" fmla="*/ 7 w 42"/>
                <a:gd name="T3" fmla="*/ 58 h 65"/>
                <a:gd name="T4" fmla="*/ 7 w 42"/>
                <a:gd name="T5" fmla="*/ 4 h 65"/>
                <a:gd name="T6" fmla="*/ 4 w 42"/>
                <a:gd name="T7" fmla="*/ 0 h 65"/>
                <a:gd name="T8" fmla="*/ 0 w 42"/>
                <a:gd name="T9" fmla="*/ 4 h 65"/>
                <a:gd name="T10" fmla="*/ 0 w 42"/>
                <a:gd name="T11" fmla="*/ 62 h 65"/>
                <a:gd name="T12" fmla="*/ 4 w 42"/>
                <a:gd name="T13" fmla="*/ 65 h 65"/>
                <a:gd name="T14" fmla="*/ 38 w 42"/>
                <a:gd name="T15" fmla="*/ 65 h 65"/>
                <a:gd name="T16" fmla="*/ 42 w 42"/>
                <a:gd name="T17" fmla="*/ 62 h 65"/>
                <a:gd name="T18" fmla="*/ 38 w 42"/>
                <a:gd name="T19"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65">
                  <a:moveTo>
                    <a:pt x="38" y="58"/>
                  </a:moveTo>
                  <a:cubicBezTo>
                    <a:pt x="7" y="58"/>
                    <a:pt x="7" y="58"/>
                    <a:pt x="7" y="58"/>
                  </a:cubicBezTo>
                  <a:cubicBezTo>
                    <a:pt x="7" y="4"/>
                    <a:pt x="7" y="4"/>
                    <a:pt x="7" y="4"/>
                  </a:cubicBezTo>
                  <a:cubicBezTo>
                    <a:pt x="7" y="2"/>
                    <a:pt x="6" y="0"/>
                    <a:pt x="4" y="0"/>
                  </a:cubicBezTo>
                  <a:cubicBezTo>
                    <a:pt x="2" y="0"/>
                    <a:pt x="0" y="2"/>
                    <a:pt x="0" y="4"/>
                  </a:cubicBezTo>
                  <a:cubicBezTo>
                    <a:pt x="0" y="62"/>
                    <a:pt x="0" y="62"/>
                    <a:pt x="0" y="62"/>
                  </a:cubicBezTo>
                  <a:cubicBezTo>
                    <a:pt x="0" y="63"/>
                    <a:pt x="2" y="65"/>
                    <a:pt x="4" y="65"/>
                  </a:cubicBezTo>
                  <a:cubicBezTo>
                    <a:pt x="38" y="65"/>
                    <a:pt x="38" y="65"/>
                    <a:pt x="38" y="65"/>
                  </a:cubicBezTo>
                  <a:cubicBezTo>
                    <a:pt x="40" y="65"/>
                    <a:pt x="42" y="64"/>
                    <a:pt x="42" y="62"/>
                  </a:cubicBezTo>
                  <a:cubicBezTo>
                    <a:pt x="42" y="60"/>
                    <a:pt x="40" y="58"/>
                    <a:pt x="3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39" name="Group 38">
            <a:extLst>
              <a:ext uri="{FF2B5EF4-FFF2-40B4-BE49-F238E27FC236}">
                <a16:creationId xmlns:a16="http://schemas.microsoft.com/office/drawing/2014/main" id="{C14E80BE-A45D-D7CE-9DFE-06705E8DCA3C}"/>
              </a:ext>
              <a:ext uri="{C183D7F6-B498-43B3-948B-1728B52AA6E4}">
                <adec:decorative xmlns:adec="http://schemas.microsoft.com/office/drawing/2017/decorative" val="1"/>
              </a:ext>
            </a:extLst>
          </p:cNvPr>
          <p:cNvGrpSpPr/>
          <p:nvPr/>
        </p:nvGrpSpPr>
        <p:grpSpPr>
          <a:xfrm>
            <a:off x="5013508" y="3458160"/>
            <a:ext cx="479761" cy="460447"/>
            <a:chOff x="4588751" y="3189702"/>
            <a:chExt cx="444500" cy="426606"/>
          </a:xfrm>
        </p:grpSpPr>
        <p:sp>
          <p:nvSpPr>
            <p:cNvPr id="41" name="Rectangle: Diagonal Corners Rounded 40">
              <a:extLst>
                <a:ext uri="{FF2B5EF4-FFF2-40B4-BE49-F238E27FC236}">
                  <a16:creationId xmlns:a16="http://schemas.microsoft.com/office/drawing/2014/main" id="{23834C47-01BE-EE20-D602-24F65763F89A}"/>
                </a:ext>
              </a:extLst>
            </p:cNvPr>
            <p:cNvSpPr/>
            <p:nvPr/>
          </p:nvSpPr>
          <p:spPr>
            <a:xfrm>
              <a:off x="4588751" y="3189702"/>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solidFill>
                  <a:srgbClr val="7F0D82"/>
                </a:solidFill>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53D0D793-FED0-3AE6-0422-8933817BEF99}"/>
                </a:ext>
              </a:extLst>
            </p:cNvPr>
            <p:cNvGrpSpPr>
              <a:grpSpLocks noChangeAspect="1"/>
            </p:cNvGrpSpPr>
            <p:nvPr/>
          </p:nvGrpSpPr>
          <p:grpSpPr>
            <a:xfrm>
              <a:off x="4664448" y="3256452"/>
              <a:ext cx="293107" cy="293107"/>
              <a:chOff x="6161088" y="3078163"/>
              <a:chExt cx="536575" cy="536575"/>
            </a:xfrm>
            <a:solidFill>
              <a:schemeClr val="bg1"/>
            </a:solidFill>
          </p:grpSpPr>
          <p:sp>
            <p:nvSpPr>
              <p:cNvPr id="43" name="Freeform 13">
                <a:extLst>
                  <a:ext uri="{FF2B5EF4-FFF2-40B4-BE49-F238E27FC236}">
                    <a16:creationId xmlns:a16="http://schemas.microsoft.com/office/drawing/2014/main" id="{EE1595CD-C7DF-252C-E259-ECEB2BB109D9}"/>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sp>
            <p:nvSpPr>
              <p:cNvPr id="44" name="Freeform 14">
                <a:extLst>
                  <a:ext uri="{FF2B5EF4-FFF2-40B4-BE49-F238E27FC236}">
                    <a16:creationId xmlns:a16="http://schemas.microsoft.com/office/drawing/2014/main" id="{7A0CF46C-FD8F-76F5-F6A5-E92869E60A65}"/>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grpSp>
      </p:grpSp>
      <p:grpSp>
        <p:nvGrpSpPr>
          <p:cNvPr id="51" name="Group 50">
            <a:extLst>
              <a:ext uri="{FF2B5EF4-FFF2-40B4-BE49-F238E27FC236}">
                <a16:creationId xmlns:a16="http://schemas.microsoft.com/office/drawing/2014/main" id="{1E54621A-4744-247B-7767-DCBB9DB1D53A}"/>
              </a:ext>
              <a:ext uri="{C183D7F6-B498-43B3-948B-1728B52AA6E4}">
                <adec:decorative xmlns:adec="http://schemas.microsoft.com/office/drawing/2017/decorative" val="1"/>
              </a:ext>
            </a:extLst>
          </p:cNvPr>
          <p:cNvGrpSpPr/>
          <p:nvPr/>
        </p:nvGrpSpPr>
        <p:grpSpPr>
          <a:xfrm>
            <a:off x="5013508" y="5684439"/>
            <a:ext cx="479761" cy="460448"/>
            <a:chOff x="4599631" y="6238645"/>
            <a:chExt cx="444500" cy="426606"/>
          </a:xfrm>
        </p:grpSpPr>
        <p:sp>
          <p:nvSpPr>
            <p:cNvPr id="56" name="Rectangle: Diagonal Corners Rounded 55">
              <a:extLst>
                <a:ext uri="{FF2B5EF4-FFF2-40B4-BE49-F238E27FC236}">
                  <a16:creationId xmlns:a16="http://schemas.microsoft.com/office/drawing/2014/main" id="{7EA50F58-2074-1636-4313-4D98231AD2B8}"/>
                </a:ext>
              </a:extLst>
            </p:cNvPr>
            <p:cNvSpPr/>
            <p:nvPr/>
          </p:nvSpPr>
          <p:spPr>
            <a:xfrm>
              <a:off x="4599631" y="6238645"/>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solidFill>
                  <a:srgbClr val="7F0D82"/>
                </a:solidFill>
                <a:latin typeface="Arial" panose="020B0604020202020204" pitchFamily="34" charset="0"/>
                <a:cs typeface="Arial" panose="020B0604020202020204" pitchFamily="34" charset="0"/>
              </a:endParaRPr>
            </a:p>
          </p:txBody>
        </p:sp>
        <p:grpSp>
          <p:nvGrpSpPr>
            <p:cNvPr id="57" name="Group 56">
              <a:extLst>
                <a:ext uri="{FF2B5EF4-FFF2-40B4-BE49-F238E27FC236}">
                  <a16:creationId xmlns:a16="http://schemas.microsoft.com/office/drawing/2014/main" id="{5C5E7806-8856-C34D-AA33-AAAD19F45ED5}"/>
                </a:ext>
              </a:extLst>
            </p:cNvPr>
            <p:cNvGrpSpPr>
              <a:grpSpLocks noChangeAspect="1"/>
            </p:cNvGrpSpPr>
            <p:nvPr/>
          </p:nvGrpSpPr>
          <p:grpSpPr>
            <a:xfrm>
              <a:off x="4675328" y="6305395"/>
              <a:ext cx="293107" cy="293107"/>
              <a:chOff x="5094288" y="3074988"/>
              <a:chExt cx="536575" cy="536575"/>
            </a:xfrm>
            <a:solidFill>
              <a:schemeClr val="bg1"/>
            </a:solidFill>
          </p:grpSpPr>
          <p:sp>
            <p:nvSpPr>
              <p:cNvPr id="58" name="Freeform 15">
                <a:extLst>
                  <a:ext uri="{FF2B5EF4-FFF2-40B4-BE49-F238E27FC236}">
                    <a16:creationId xmlns:a16="http://schemas.microsoft.com/office/drawing/2014/main" id="{CC3AF5C7-C8EF-94B8-2830-DEE867801AB1}"/>
                  </a:ext>
                </a:extLst>
              </p:cNvPr>
              <p:cNvSpPr>
                <a:spLocks noEditPoints="1"/>
              </p:cNvSpPr>
              <p:nvPr/>
            </p:nvSpPr>
            <p:spPr bwMode="auto">
              <a:xfrm>
                <a:off x="5094288" y="3074988"/>
                <a:ext cx="536575" cy="5365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63 h 170"/>
                  <a:gd name="T12" fmla="*/ 7 w 170"/>
                  <a:gd name="T13" fmla="*/ 85 h 170"/>
                  <a:gd name="T14" fmla="*/ 85 w 170"/>
                  <a:gd name="T15" fmla="*/ 7 h 170"/>
                  <a:gd name="T16" fmla="*/ 163 w 170"/>
                  <a:gd name="T17" fmla="*/ 85 h 170"/>
                  <a:gd name="T18" fmla="*/ 85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5" y="163"/>
                    </a:moveTo>
                    <a:cubicBezTo>
                      <a:pt x="42" y="163"/>
                      <a:pt x="7" y="128"/>
                      <a:pt x="7" y="85"/>
                    </a:cubicBezTo>
                    <a:cubicBezTo>
                      <a:pt x="7" y="42"/>
                      <a:pt x="42" y="7"/>
                      <a:pt x="85" y="7"/>
                    </a:cubicBezTo>
                    <a:cubicBezTo>
                      <a:pt x="128" y="7"/>
                      <a:pt x="163" y="42"/>
                      <a:pt x="163" y="85"/>
                    </a:cubicBezTo>
                    <a:cubicBezTo>
                      <a:pt x="163" y="128"/>
                      <a:pt x="128" y="163"/>
                      <a:pt x="85"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sp>
            <p:nvSpPr>
              <p:cNvPr id="59" name="Freeform 16">
                <a:extLst>
                  <a:ext uri="{FF2B5EF4-FFF2-40B4-BE49-F238E27FC236}">
                    <a16:creationId xmlns:a16="http://schemas.microsoft.com/office/drawing/2014/main" id="{417B7227-9C29-4A9D-5AD3-77FF68D311DE}"/>
                  </a:ext>
                </a:extLst>
              </p:cNvPr>
              <p:cNvSpPr>
                <a:spLocks/>
              </p:cNvSpPr>
              <p:nvPr/>
            </p:nvSpPr>
            <p:spPr bwMode="auto">
              <a:xfrm>
                <a:off x="5257801" y="3238501"/>
                <a:ext cx="209550" cy="209550"/>
              </a:xfrm>
              <a:custGeom>
                <a:avLst/>
                <a:gdLst>
                  <a:gd name="T0" fmla="*/ 65 w 66"/>
                  <a:gd name="T1" fmla="*/ 2 h 66"/>
                  <a:gd name="T2" fmla="*/ 59 w 66"/>
                  <a:gd name="T3" fmla="*/ 2 h 66"/>
                  <a:gd name="T4" fmla="*/ 33 w 66"/>
                  <a:gd name="T5" fmla="*/ 28 h 66"/>
                  <a:gd name="T6" fmla="*/ 7 w 66"/>
                  <a:gd name="T7" fmla="*/ 2 h 66"/>
                  <a:gd name="T8" fmla="*/ 1 w 66"/>
                  <a:gd name="T9" fmla="*/ 2 h 66"/>
                  <a:gd name="T10" fmla="*/ 1 w 66"/>
                  <a:gd name="T11" fmla="*/ 7 h 66"/>
                  <a:gd name="T12" fmla="*/ 28 w 66"/>
                  <a:gd name="T13" fmla="*/ 33 h 66"/>
                  <a:gd name="T14" fmla="*/ 1 w 66"/>
                  <a:gd name="T15" fmla="*/ 60 h 66"/>
                  <a:gd name="T16" fmla="*/ 1 w 66"/>
                  <a:gd name="T17" fmla="*/ 65 h 66"/>
                  <a:gd name="T18" fmla="*/ 4 w 66"/>
                  <a:gd name="T19" fmla="*/ 66 h 66"/>
                  <a:gd name="T20" fmla="*/ 7 w 66"/>
                  <a:gd name="T21" fmla="*/ 65 h 66"/>
                  <a:gd name="T22" fmla="*/ 33 w 66"/>
                  <a:gd name="T23" fmla="*/ 38 h 66"/>
                  <a:gd name="T24" fmla="*/ 59 w 66"/>
                  <a:gd name="T25" fmla="*/ 65 h 66"/>
                  <a:gd name="T26" fmla="*/ 62 w 66"/>
                  <a:gd name="T27" fmla="*/ 66 h 66"/>
                  <a:gd name="T28" fmla="*/ 65 w 66"/>
                  <a:gd name="T29" fmla="*/ 65 h 66"/>
                  <a:gd name="T30" fmla="*/ 65 w 66"/>
                  <a:gd name="T31" fmla="*/ 60 h 66"/>
                  <a:gd name="T32" fmla="*/ 38 w 66"/>
                  <a:gd name="T33" fmla="*/ 33 h 66"/>
                  <a:gd name="T34" fmla="*/ 65 w 66"/>
                  <a:gd name="T35" fmla="*/ 7 h 66"/>
                  <a:gd name="T36" fmla="*/ 65 w 66"/>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65" y="2"/>
                    </a:moveTo>
                    <a:cubicBezTo>
                      <a:pt x="63" y="0"/>
                      <a:pt x="61" y="0"/>
                      <a:pt x="59" y="2"/>
                    </a:cubicBezTo>
                    <a:cubicBezTo>
                      <a:pt x="33" y="28"/>
                      <a:pt x="33" y="28"/>
                      <a:pt x="33" y="28"/>
                    </a:cubicBezTo>
                    <a:cubicBezTo>
                      <a:pt x="7" y="2"/>
                      <a:pt x="7" y="2"/>
                      <a:pt x="7" y="2"/>
                    </a:cubicBezTo>
                    <a:cubicBezTo>
                      <a:pt x="5" y="0"/>
                      <a:pt x="3" y="0"/>
                      <a:pt x="1" y="2"/>
                    </a:cubicBezTo>
                    <a:cubicBezTo>
                      <a:pt x="0" y="3"/>
                      <a:pt x="0" y="5"/>
                      <a:pt x="1" y="7"/>
                    </a:cubicBezTo>
                    <a:cubicBezTo>
                      <a:pt x="28" y="33"/>
                      <a:pt x="28" y="33"/>
                      <a:pt x="28" y="33"/>
                    </a:cubicBezTo>
                    <a:cubicBezTo>
                      <a:pt x="1" y="60"/>
                      <a:pt x="1" y="60"/>
                      <a:pt x="1" y="60"/>
                    </a:cubicBezTo>
                    <a:cubicBezTo>
                      <a:pt x="0" y="61"/>
                      <a:pt x="0" y="63"/>
                      <a:pt x="1" y="65"/>
                    </a:cubicBezTo>
                    <a:cubicBezTo>
                      <a:pt x="2" y="65"/>
                      <a:pt x="3" y="66"/>
                      <a:pt x="4" y="66"/>
                    </a:cubicBezTo>
                    <a:cubicBezTo>
                      <a:pt x="5" y="66"/>
                      <a:pt x="6" y="65"/>
                      <a:pt x="7" y="65"/>
                    </a:cubicBezTo>
                    <a:cubicBezTo>
                      <a:pt x="33" y="38"/>
                      <a:pt x="33" y="38"/>
                      <a:pt x="33" y="38"/>
                    </a:cubicBezTo>
                    <a:cubicBezTo>
                      <a:pt x="59" y="65"/>
                      <a:pt x="59" y="65"/>
                      <a:pt x="59" y="65"/>
                    </a:cubicBezTo>
                    <a:cubicBezTo>
                      <a:pt x="60" y="65"/>
                      <a:pt x="61" y="66"/>
                      <a:pt x="62" y="66"/>
                    </a:cubicBezTo>
                    <a:cubicBezTo>
                      <a:pt x="63" y="66"/>
                      <a:pt x="64" y="65"/>
                      <a:pt x="65" y="65"/>
                    </a:cubicBezTo>
                    <a:cubicBezTo>
                      <a:pt x="66" y="63"/>
                      <a:pt x="66" y="61"/>
                      <a:pt x="65" y="60"/>
                    </a:cubicBezTo>
                    <a:cubicBezTo>
                      <a:pt x="38" y="33"/>
                      <a:pt x="38" y="33"/>
                      <a:pt x="38" y="33"/>
                    </a:cubicBezTo>
                    <a:cubicBezTo>
                      <a:pt x="65" y="7"/>
                      <a:pt x="65" y="7"/>
                      <a:pt x="65" y="7"/>
                    </a:cubicBezTo>
                    <a:cubicBezTo>
                      <a:pt x="66" y="5"/>
                      <a:pt x="66" y="3"/>
                      <a:pt x="6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grpSp>
      </p:grpSp>
      <p:sp>
        <p:nvSpPr>
          <p:cNvPr id="2" name="TextBox 1">
            <a:extLst>
              <a:ext uri="{FF2B5EF4-FFF2-40B4-BE49-F238E27FC236}">
                <a16:creationId xmlns:a16="http://schemas.microsoft.com/office/drawing/2014/main" id="{C3FAA3CE-86A4-94A1-D205-F678E65CC4EE}"/>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42</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55078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132802953"/>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47" name="Rectangle 46">
            <a:extLst>
              <a:ext uri="{FF2B5EF4-FFF2-40B4-BE49-F238E27FC236}">
                <a16:creationId xmlns:a16="http://schemas.microsoft.com/office/drawing/2014/main" id="{C6752808-1681-016A-9775-E3E3A0179E9B}"/>
              </a:ext>
              <a:ext uri="{C183D7F6-B498-43B3-948B-1728B52AA6E4}">
                <adec:decorative xmlns:adec="http://schemas.microsoft.com/office/drawing/2017/decorative" val="1"/>
              </a:ext>
            </a:extLst>
          </p:cNvPr>
          <p:cNvSpPr/>
          <p:nvPr/>
        </p:nvSpPr>
        <p:spPr>
          <a:xfrm>
            <a:off x="4840672" y="129359"/>
            <a:ext cx="2729556" cy="100596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467383" y="932538"/>
            <a:ext cx="6624909" cy="2214779"/>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59675" cy="560234"/>
          </a:xfrm>
          <a:prstGeom prst="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0" name="Title 1">
            <a:extLst>
              <a:ext uri="{FF2B5EF4-FFF2-40B4-BE49-F238E27FC236}">
                <a16:creationId xmlns:a16="http://schemas.microsoft.com/office/drawing/2014/main" id="{9BFA1199-6443-A516-6F4B-2E0D54920C9F}"/>
              </a:ext>
            </a:extLst>
          </p:cNvPr>
          <p:cNvSpPr txBox="1">
            <a:spLocks noGrp="1"/>
          </p:cNvSpPr>
          <p:nvPr>
            <p:ph type="title" idx="4294967295"/>
          </p:nvPr>
        </p:nvSpPr>
        <p:spPr>
          <a:xfrm>
            <a:off x="587247" y="280150"/>
            <a:ext cx="6388001" cy="425584"/>
          </a:xfrm>
          <a:prstGeom prst="rect">
            <a:avLst/>
          </a:prstGeom>
          <a:noFill/>
          <a:ln>
            <a:noFill/>
            <a:prstDash/>
          </a:ln>
          <a:effectLst/>
        </p:spPr>
        <p:txBody>
          <a:bodyPr rot="0" spcFirstLastPara="0" vertOverflow="overflow" horzOverflow="overflow" vert="horz" wrap="square" lIns="0" tIns="45142" rIns="0" bIns="45142" numCol="1" spcCol="0" rtlCol="0" fromWordArt="0" anchor="t" anchorCtr="0" forceAA="0" compatLnSpc="1">
            <a:prstTxWarp prst="textNoShape">
              <a:avLst/>
            </a:prstTxWarp>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pPr marL="0" marR="0" lvl="0" indent="0" algn="l" defTabSz="871821" rtl="0" eaLnBrk="1" fontAlgn="auto" latinLnBrk="0" hangingPunct="1">
              <a:lnSpc>
                <a:spcPct val="80000"/>
              </a:lnSpc>
              <a:spcBef>
                <a:spcPct val="0"/>
              </a:spcBef>
              <a:spcAft>
                <a:spcPts val="0"/>
              </a:spcAft>
              <a:buClrTx/>
              <a:buSzTx/>
              <a:buFontTx/>
              <a:buNone/>
              <a:tabLst/>
              <a:defRPr/>
            </a:pPr>
            <a:r>
              <a:rPr kumimoji="0" lang="en-US" sz="1981" b="0" i="0" u="none" strike="noStrike" kern="1200" cap="none" spc="0" normalizeH="0" baseline="0" noProof="0" dirty="0">
                <a:ln>
                  <a:noFill/>
                </a:ln>
                <a:solidFill>
                  <a:schemeClr val="bg1"/>
                </a:solidFill>
                <a:effectLst/>
                <a:uLnTx/>
                <a:uFillTx/>
                <a:latin typeface="Segoe UI Semibold" panose="020B0702040204020203" pitchFamily="34" charset="0"/>
                <a:ea typeface="+mj-ea"/>
                <a:cs typeface="+mj-cs"/>
              </a:rPr>
              <a:t>Stage-specific enquiries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467383" y="1010250"/>
            <a:ext cx="5372862" cy="408112"/>
          </a:xfrm>
          <a:prstGeom prst="rect">
            <a:avLst/>
          </a:prstGeom>
          <a:noFill/>
        </p:spPr>
        <p:txBody>
          <a:bodyPr wrap="square" numCol="1" spcCol="180000">
            <a:noAutofit/>
          </a:bodyPr>
          <a:lstStyle/>
          <a:p>
            <a:pPr>
              <a:spcBef>
                <a:spcPts val="648"/>
              </a:spcBef>
            </a:pPr>
            <a:r>
              <a:rPr lang="en-AU" sz="1800" b="1" dirty="0">
                <a:solidFill>
                  <a:srgbClr val="7F0D82"/>
                </a:solidFill>
                <a:latin typeface="Arial" panose="020B0604020202020204" pitchFamily="34" charset="0"/>
                <a:cs typeface="Arial" panose="020B0604020202020204" pitchFamily="34" charset="0"/>
              </a:rPr>
              <a:t>9. Receive notification of outcome </a:t>
            </a:r>
            <a:r>
              <a:rPr lang="en-AU" sz="1800" dirty="0">
                <a:solidFill>
                  <a:srgbClr val="7F0D82"/>
                </a:solidFill>
                <a:latin typeface="Arial" panose="020B0604020202020204" pitchFamily="34" charset="0"/>
                <a:cs typeface="Arial" panose="020B0604020202020204" pitchFamily="34" charset="0"/>
              </a:rPr>
              <a:t>(continued)</a:t>
            </a:r>
          </a:p>
          <a:p>
            <a:pPr>
              <a:spcBef>
                <a:spcPts val="648"/>
              </a:spcBef>
            </a:pPr>
            <a:endParaRPr lang="en-AU" sz="1400" dirty="0">
              <a:solidFill>
                <a:srgbClr val="7F0D82"/>
              </a:solidFill>
              <a:latin typeface="Arial" panose="020B0604020202020204" pitchFamily="34" charset="0"/>
              <a:cs typeface="Arial" panose="020B0604020202020204" pitchFamily="34" charset="0"/>
            </a:endParaRPr>
          </a:p>
          <a:p>
            <a:pPr>
              <a:spcBef>
                <a:spcPts val="648"/>
              </a:spcBef>
            </a:pPr>
            <a:endParaRPr lang="en-AU" sz="1400" dirty="0">
              <a:solidFill>
                <a:srgbClr val="7F0D82"/>
              </a:solidFill>
              <a:latin typeface="Arial" panose="020B0604020202020204" pitchFamily="34" charset="0"/>
              <a:cs typeface="Arial" panose="020B0604020202020204" pitchFamily="34" charset="0"/>
            </a:endParaRPr>
          </a:p>
          <a:p>
            <a:pPr>
              <a:spcBef>
                <a:spcPts val="648"/>
              </a:spcBef>
            </a:pPr>
            <a:endParaRPr lang="en-AU" sz="1400" dirty="0">
              <a:solidFill>
                <a:srgbClr val="7F0D82"/>
              </a:solidFill>
              <a:latin typeface="Arial" panose="020B0604020202020204" pitchFamily="34" charset="0"/>
              <a:cs typeface="Arial" panose="020B0604020202020204" pitchFamily="34" charset="0"/>
            </a:endParaRPr>
          </a:p>
          <a:p>
            <a:pPr>
              <a:spcBef>
                <a:spcPts val="648"/>
              </a:spcBef>
            </a:pPr>
            <a:endParaRPr lang="en-AU" sz="1400" dirty="0">
              <a:solidFill>
                <a:srgbClr val="7F0D82"/>
              </a:solidFill>
              <a:latin typeface="Arial" panose="020B0604020202020204" pitchFamily="34" charset="0"/>
              <a:cs typeface="Arial" panose="020B0604020202020204" pitchFamily="34" charset="0"/>
            </a:endParaRPr>
          </a:p>
          <a:p>
            <a:pPr>
              <a:spcBef>
                <a:spcPts val="648"/>
              </a:spcBef>
            </a:pPr>
            <a:endParaRPr lang="en-AU" sz="1600" dirty="0">
              <a:solidFill>
                <a:srgbClr val="7F0D8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82B79EF-5CA8-4F99-3945-71F43DD1A338}"/>
              </a:ext>
            </a:extLst>
          </p:cNvPr>
          <p:cNvSpPr txBox="1"/>
          <p:nvPr/>
        </p:nvSpPr>
        <p:spPr>
          <a:xfrm>
            <a:off x="972508" y="1708703"/>
            <a:ext cx="2175923" cy="266676"/>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Enquiry should take ~ 5 mins</a:t>
            </a:r>
          </a:p>
        </p:txBody>
      </p:sp>
      <p:sp>
        <p:nvSpPr>
          <p:cNvPr id="37" name="TextBox 36">
            <a:extLst>
              <a:ext uri="{FF2B5EF4-FFF2-40B4-BE49-F238E27FC236}">
                <a16:creationId xmlns:a16="http://schemas.microsoft.com/office/drawing/2014/main" id="{2616032E-45D9-C259-27CB-D084388000A0}"/>
              </a:ext>
            </a:extLst>
          </p:cNvPr>
          <p:cNvSpPr txBox="1"/>
          <p:nvPr/>
        </p:nvSpPr>
        <p:spPr>
          <a:xfrm>
            <a:off x="467383" y="3419308"/>
            <a:ext cx="3301591" cy="291618"/>
          </a:xfrm>
          <a:prstGeom prst="rect">
            <a:avLst/>
          </a:prstGeom>
          <a:noFill/>
        </p:spPr>
        <p:txBody>
          <a:bodyPr wrap="square">
            <a:spAutoFit/>
          </a:bodyPr>
          <a:lstStyle/>
          <a:p>
            <a:r>
              <a:rPr lang="en-AU" sz="1295" dirty="0">
                <a:solidFill>
                  <a:schemeClr val="accent6"/>
                </a:solidFill>
                <a:latin typeface="Arial" panose="020B0604020202020204" pitchFamily="34" charset="0"/>
                <a:cs typeface="Arial" panose="020B0604020202020204" pitchFamily="34" charset="0"/>
              </a:rPr>
              <a:t>Common enquiries at this stage</a:t>
            </a:r>
            <a:endParaRPr lang="en-US" sz="1295" dirty="0">
              <a:solidFill>
                <a:schemeClr val="accent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0482F88-019C-05F1-3E0E-54DF37C71418}"/>
              </a:ext>
            </a:extLst>
          </p:cNvPr>
          <p:cNvSpPr txBox="1"/>
          <p:nvPr/>
        </p:nvSpPr>
        <p:spPr>
          <a:xfrm>
            <a:off x="467382" y="3813535"/>
            <a:ext cx="4118712" cy="6598126"/>
          </a:xfrm>
          <a:prstGeom prst="rect">
            <a:avLst/>
          </a:prstGeom>
          <a:noFill/>
        </p:spPr>
        <p:txBody>
          <a:bodyPr wrap="square" lIns="98694" tIns="49347" rIns="98694" bIns="49347" numCol="1" spcCol="180000" anchor="t">
            <a:noAutofit/>
          </a:bodyPr>
          <a:lstStyle/>
          <a:p>
            <a:pPr>
              <a:spcBef>
                <a:spcPts val="971"/>
              </a:spcBef>
            </a:pPr>
            <a:r>
              <a:rPr lang="en-AU" sz="1400" b="1" dirty="0">
                <a:solidFill>
                  <a:srgbClr val="7F0D82"/>
                </a:solidFill>
                <a:latin typeface="Arial"/>
                <a:cs typeface="Arial"/>
              </a:rPr>
              <a:t>How could Council approve this?!? (Objector)</a:t>
            </a:r>
          </a:p>
          <a:p>
            <a:pPr>
              <a:spcBef>
                <a:spcPts val="971"/>
              </a:spcBef>
            </a:pPr>
            <a:r>
              <a:rPr lang="en-AU" sz="1200" dirty="0">
                <a:latin typeface="Arial"/>
                <a:cs typeface="Arial"/>
              </a:rPr>
              <a:t>“Council is required to make a full assessment based on factors set out in our planning scheme and the legislation. This might include a range of policies, rules and other matters. Our planners make their assessment based on many factors and sometimes this might not suit everyone. You do have the option to pursue this matter via VCAT though, provided the decision has come within the last 28 days.”</a:t>
            </a:r>
          </a:p>
          <a:p>
            <a:pPr>
              <a:spcBef>
                <a:spcPts val="971"/>
              </a:spcBef>
            </a:pPr>
            <a:r>
              <a:rPr lang="en-AU" sz="1400" b="1" dirty="0">
                <a:solidFill>
                  <a:srgbClr val="7F0D82"/>
                </a:solidFill>
                <a:latin typeface="Arial"/>
                <a:cs typeface="Arial"/>
              </a:rPr>
              <a:t>What do I do now?</a:t>
            </a:r>
          </a:p>
          <a:p>
            <a:pPr>
              <a:spcBef>
                <a:spcPts val="971"/>
              </a:spcBef>
            </a:pPr>
            <a:r>
              <a:rPr lang="en-AU" sz="1200" dirty="0">
                <a:latin typeface="Arial"/>
                <a:cs typeface="Arial"/>
              </a:rPr>
              <a:t>“If you're satisfied with the outcome, you may not need to do anything. Let's have a look at what you've received and we might be able to assist with 'next steps' depending on how you're feeling about it.”</a:t>
            </a:r>
            <a:endParaRPr lang="en-AU" sz="2000" dirty="0"/>
          </a:p>
          <a:p>
            <a:pPr>
              <a:spcBef>
                <a:spcPts val="971"/>
              </a:spcBef>
            </a:pPr>
            <a:r>
              <a:rPr lang="en-AU" sz="1400" b="1" dirty="0">
                <a:solidFill>
                  <a:srgbClr val="7F0D82"/>
                </a:solidFill>
                <a:latin typeface="Arial"/>
                <a:cs typeface="Arial"/>
              </a:rPr>
              <a:t>Why did I not have a say before you decided?</a:t>
            </a:r>
          </a:p>
          <a:p>
            <a:pPr>
              <a:spcBef>
                <a:spcPts val="971"/>
              </a:spcBef>
            </a:pPr>
            <a:r>
              <a:rPr lang="en-AU" sz="1200" dirty="0">
                <a:latin typeface="Arial"/>
                <a:cs typeface="Arial"/>
              </a:rPr>
              <a:t>“It is required that Council considers all objections, so that would have formed a part of our assessment. Sometimes objections can be reasonably addressed by including conditions on a planning permit or other times an objection might not be something a planner can consider. Are you able to remind me what your objection was about?”</a:t>
            </a:r>
            <a:endParaRPr lang="en-AU" sz="1200" dirty="0">
              <a:ea typeface="+mn-lt"/>
              <a:cs typeface="+mn-lt"/>
            </a:endParaRPr>
          </a:p>
        </p:txBody>
      </p:sp>
      <p:sp>
        <p:nvSpPr>
          <p:cNvPr id="40" name="TextBox 39">
            <a:extLst>
              <a:ext uri="{FF2B5EF4-FFF2-40B4-BE49-F238E27FC236}">
                <a16:creationId xmlns:a16="http://schemas.microsoft.com/office/drawing/2014/main" id="{B6806505-E54F-B685-FA51-8029DCEF2994}"/>
              </a:ext>
            </a:extLst>
          </p:cNvPr>
          <p:cNvSpPr txBox="1"/>
          <p:nvPr/>
        </p:nvSpPr>
        <p:spPr>
          <a:xfrm>
            <a:off x="5499205" y="3538898"/>
            <a:ext cx="1593087" cy="291618"/>
          </a:xfrm>
          <a:prstGeom prst="rect">
            <a:avLst/>
          </a:prstGeom>
          <a:noFill/>
        </p:spPr>
        <p:txBody>
          <a:bodyPr wrap="square" rIns="0" rtlCol="0">
            <a:spAutoFit/>
          </a:bodyPr>
          <a:lstStyle/>
          <a:p>
            <a:r>
              <a:rPr lang="en-US" sz="1295" b="1" dirty="0">
                <a:solidFill>
                  <a:srgbClr val="7F0D82"/>
                </a:solidFill>
                <a:latin typeface="Arial" panose="020B0604020202020204" pitchFamily="34" charset="0"/>
                <a:cs typeface="Arial" panose="020B0604020202020204" pitchFamily="34" charset="0"/>
              </a:rPr>
              <a:t>We can help by</a:t>
            </a:r>
          </a:p>
        </p:txBody>
      </p:sp>
      <p:sp>
        <p:nvSpPr>
          <p:cNvPr id="46" name="TextBox 45">
            <a:extLst>
              <a:ext uri="{FF2B5EF4-FFF2-40B4-BE49-F238E27FC236}">
                <a16:creationId xmlns:a16="http://schemas.microsoft.com/office/drawing/2014/main" id="{21298585-B4C2-0FBB-2EDE-A980D40418A4}"/>
              </a:ext>
            </a:extLst>
          </p:cNvPr>
          <p:cNvSpPr txBox="1"/>
          <p:nvPr/>
        </p:nvSpPr>
        <p:spPr>
          <a:xfrm>
            <a:off x="4916368" y="4002144"/>
            <a:ext cx="2214779" cy="1328569"/>
          </a:xfrm>
          <a:prstGeom prst="rect">
            <a:avLst/>
          </a:prstGeom>
          <a:noFill/>
        </p:spPr>
        <p:txBody>
          <a:bodyPr wrap="square">
            <a:spAutoFit/>
          </a:bodyPr>
          <a:lstStyle/>
          <a:p>
            <a:pPr marL="185046" indent="-185046">
              <a:spcBef>
                <a:spcPts val="324"/>
              </a:spcBef>
              <a:spcAft>
                <a:spcPts val="216"/>
              </a:spcAft>
              <a:buFont typeface="Arial" panose="020B0604020202020204" pitchFamily="34" charset="0"/>
              <a:buChar char="•"/>
            </a:pPr>
            <a:r>
              <a:rPr lang="en-AU" sz="1200">
                <a:latin typeface="Arial" panose="020B0604020202020204" pitchFamily="34" charset="0"/>
                <a:cs typeface="Arial" panose="020B0604020202020204" pitchFamily="34" charset="0"/>
              </a:rPr>
              <a:t>Explain how conditions might be met</a:t>
            </a:r>
          </a:p>
          <a:p>
            <a:pPr marL="185046" indent="-185046">
              <a:spcBef>
                <a:spcPts val="324"/>
              </a:spcBef>
              <a:spcAft>
                <a:spcPts val="216"/>
              </a:spcAft>
              <a:buFont typeface="Arial" panose="020B0604020202020204" pitchFamily="34" charset="0"/>
              <a:buChar char="•"/>
            </a:pPr>
            <a:r>
              <a:rPr lang="en-AU" sz="1200">
                <a:latin typeface="Arial" panose="020B0604020202020204" pitchFamily="34" charset="0"/>
                <a:cs typeface="Arial" panose="020B0604020202020204" pitchFamily="34" charset="0"/>
              </a:rPr>
              <a:t>Clearly explain permit conditions</a:t>
            </a:r>
          </a:p>
          <a:p>
            <a:pPr marL="185046" indent="-185046">
              <a:spcBef>
                <a:spcPts val="324"/>
              </a:spcBef>
              <a:spcAft>
                <a:spcPts val="216"/>
              </a:spcAft>
              <a:buFont typeface="Arial" panose="020B0604020202020204" pitchFamily="34" charset="0"/>
              <a:buChar char="•"/>
            </a:pPr>
            <a:r>
              <a:rPr lang="en-AU" sz="1200">
                <a:latin typeface="Arial" panose="020B0604020202020204" pitchFamily="34" charset="0"/>
                <a:cs typeface="Arial" panose="020B0604020202020204" pitchFamily="34" charset="0"/>
              </a:rPr>
              <a:t>Explain the process of VCAT</a:t>
            </a:r>
          </a:p>
        </p:txBody>
      </p:sp>
      <p:sp>
        <p:nvSpPr>
          <p:cNvPr id="55" name="TextBox 54">
            <a:extLst>
              <a:ext uri="{FF2B5EF4-FFF2-40B4-BE49-F238E27FC236}">
                <a16:creationId xmlns:a16="http://schemas.microsoft.com/office/drawing/2014/main" id="{25E90234-F50E-4A5C-9C34-4BDA33BD1493}"/>
              </a:ext>
            </a:extLst>
          </p:cNvPr>
          <p:cNvSpPr txBox="1"/>
          <p:nvPr/>
        </p:nvSpPr>
        <p:spPr>
          <a:xfrm>
            <a:off x="5499206" y="5632068"/>
            <a:ext cx="1593087" cy="490904"/>
          </a:xfrm>
          <a:prstGeom prst="rect">
            <a:avLst/>
          </a:prstGeom>
          <a:noFill/>
        </p:spPr>
        <p:txBody>
          <a:bodyPr wrap="square" rtlCol="0">
            <a:spAutoFit/>
          </a:bodyPr>
          <a:lstStyle/>
          <a:p>
            <a:r>
              <a:rPr lang="en-US" sz="1295" b="1" dirty="0">
                <a:solidFill>
                  <a:srgbClr val="7F0D82"/>
                </a:solidFill>
                <a:latin typeface="Arial" panose="020B0604020202020204" pitchFamily="34" charset="0"/>
                <a:cs typeface="Arial" panose="020B0604020202020204" pitchFamily="34" charset="0"/>
              </a:rPr>
              <a:t>We are not</a:t>
            </a:r>
            <a:br>
              <a:rPr lang="en-US" sz="1295" b="1" dirty="0">
                <a:solidFill>
                  <a:srgbClr val="7F0D82"/>
                </a:solidFill>
                <a:latin typeface="Arial" panose="020B0604020202020204" pitchFamily="34" charset="0"/>
                <a:cs typeface="Arial" panose="020B0604020202020204" pitchFamily="34" charset="0"/>
              </a:rPr>
            </a:br>
            <a:r>
              <a:rPr lang="en-US" sz="1295" b="1" dirty="0">
                <a:solidFill>
                  <a:srgbClr val="7F0D82"/>
                </a:solidFill>
                <a:latin typeface="Arial" panose="020B0604020202020204" pitchFamily="34" charset="0"/>
                <a:cs typeface="Arial" panose="020B0604020202020204" pitchFamily="34" charset="0"/>
              </a:rPr>
              <a:t>able to…</a:t>
            </a:r>
          </a:p>
        </p:txBody>
      </p:sp>
      <p:sp>
        <p:nvSpPr>
          <p:cNvPr id="4" name="TextBox 3">
            <a:extLst>
              <a:ext uri="{FF2B5EF4-FFF2-40B4-BE49-F238E27FC236}">
                <a16:creationId xmlns:a16="http://schemas.microsoft.com/office/drawing/2014/main" id="{5A0FD74B-427E-E4AE-CFEF-17F138CF8B53}"/>
              </a:ext>
            </a:extLst>
          </p:cNvPr>
          <p:cNvSpPr txBox="1"/>
          <p:nvPr/>
        </p:nvSpPr>
        <p:spPr>
          <a:xfrm>
            <a:off x="4916368" y="6207839"/>
            <a:ext cx="2214779" cy="1079783"/>
          </a:xfrm>
          <a:prstGeom prst="rect">
            <a:avLst/>
          </a:prstGeom>
          <a:noFill/>
        </p:spPr>
        <p:txBody>
          <a:bodyPr wrap="square" rtlCol="0">
            <a:spAutoFit/>
          </a:bodyPr>
          <a:lstStyle/>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Explain verbally the decision made. That is why the planner has written a lengthy report!</a:t>
            </a:r>
            <a:endParaRPr lang="en-US" sz="1200" dirty="0">
              <a:latin typeface="Arial" panose="020B0604020202020204" pitchFamily="34" charset="0"/>
              <a:cs typeface="Arial" panose="020B0604020202020204" pitchFamily="34" charset="0"/>
            </a:endParaRPr>
          </a:p>
          <a:p>
            <a:pPr>
              <a:spcBef>
                <a:spcPts val="324"/>
              </a:spcBef>
              <a:spcAft>
                <a:spcPts val="216"/>
              </a:spcAft>
            </a:pPr>
            <a:endParaRPr lang="en-US" sz="12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491FB12-18F9-CFF6-8428-3D2FE2447C36}"/>
              </a:ext>
              <a:ext uri="{C183D7F6-B498-43B3-948B-1728B52AA6E4}">
                <adec:decorative xmlns:adec="http://schemas.microsoft.com/office/drawing/2017/decorative" val="1"/>
              </a:ext>
            </a:extLst>
          </p:cNvPr>
          <p:cNvSpPr txBox="1"/>
          <p:nvPr/>
        </p:nvSpPr>
        <p:spPr>
          <a:xfrm>
            <a:off x="5511348" y="5152125"/>
            <a:ext cx="2214779" cy="1261087"/>
          </a:xfrm>
          <a:prstGeom prst="rect">
            <a:avLst/>
          </a:prstGeom>
          <a:noFill/>
        </p:spPr>
        <p:txBody>
          <a:bodyPr wrap="square" numCol="1" spcCol="180000">
            <a:noAutofit/>
          </a:bodyPr>
          <a:lstStyle/>
          <a:p>
            <a:endParaRPr lang="en-AU" sz="1133"/>
          </a:p>
        </p:txBody>
      </p:sp>
      <p:sp>
        <p:nvSpPr>
          <p:cNvPr id="33" name="TextBox 32">
            <a:extLst>
              <a:ext uri="{FF2B5EF4-FFF2-40B4-BE49-F238E27FC236}">
                <a16:creationId xmlns:a16="http://schemas.microsoft.com/office/drawing/2014/main" id="{9969DF36-09E7-BEA9-8259-AEB0EF51341F}"/>
              </a:ext>
              <a:ext uri="{C183D7F6-B498-43B3-948B-1728B52AA6E4}">
                <adec:decorative xmlns:adec="http://schemas.microsoft.com/office/drawing/2017/decorative" val="1"/>
              </a:ext>
            </a:extLst>
          </p:cNvPr>
          <p:cNvSpPr txBox="1"/>
          <p:nvPr/>
        </p:nvSpPr>
        <p:spPr>
          <a:xfrm>
            <a:off x="5440300" y="4504420"/>
            <a:ext cx="2214779" cy="503756"/>
          </a:xfrm>
          <a:prstGeom prst="rect">
            <a:avLst/>
          </a:prstGeom>
          <a:noFill/>
        </p:spPr>
        <p:txBody>
          <a:bodyPr wrap="square" numCol="1" spcCol="180000">
            <a:noAutofit/>
          </a:bodyPr>
          <a:lstStyle/>
          <a:p>
            <a:pPr>
              <a:spcBef>
                <a:spcPts val="1295"/>
              </a:spcBef>
            </a:pPr>
            <a:endParaRPr lang="en-AU" sz="1511">
              <a:solidFill>
                <a:srgbClr val="28BEC6"/>
              </a:solidFill>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7940FDD7-FD22-B863-3367-BA51EF61A1DB}"/>
              </a:ext>
              <a:ext uri="{C183D7F6-B498-43B3-948B-1728B52AA6E4}">
                <adec:decorative xmlns:adec="http://schemas.microsoft.com/office/drawing/2017/decorative" val="1"/>
              </a:ext>
            </a:extLst>
          </p:cNvPr>
          <p:cNvCxnSpPr>
            <a:cxnSpLocks/>
          </p:cNvCxnSpPr>
          <p:nvPr/>
        </p:nvCxnSpPr>
        <p:spPr>
          <a:xfrm>
            <a:off x="583950" y="1429256"/>
            <a:ext cx="4235279" cy="0"/>
          </a:xfrm>
          <a:prstGeom prst="line">
            <a:avLst/>
          </a:prstGeom>
          <a:ln>
            <a:solidFill>
              <a:srgbClr val="7F0D82"/>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9CF1B642-4B69-D622-EF0B-5EFDE5A76EC6}"/>
              </a:ext>
              <a:ext uri="{C183D7F6-B498-43B3-948B-1728B52AA6E4}">
                <adec:decorative xmlns:adec="http://schemas.microsoft.com/office/drawing/2017/decorative" val="1"/>
              </a:ext>
            </a:extLst>
          </p:cNvPr>
          <p:cNvGrpSpPr>
            <a:grpSpLocks noChangeAspect="1"/>
          </p:cNvGrpSpPr>
          <p:nvPr/>
        </p:nvGrpSpPr>
        <p:grpSpPr>
          <a:xfrm>
            <a:off x="583951" y="1670798"/>
            <a:ext cx="342642" cy="341637"/>
            <a:chOff x="8283575" y="3267075"/>
            <a:chExt cx="541338" cy="539750"/>
          </a:xfrm>
          <a:solidFill>
            <a:srgbClr val="7F0D82"/>
          </a:solidFill>
        </p:grpSpPr>
        <p:sp>
          <p:nvSpPr>
            <p:cNvPr id="35" name="Freeform 62">
              <a:extLst>
                <a:ext uri="{FF2B5EF4-FFF2-40B4-BE49-F238E27FC236}">
                  <a16:creationId xmlns:a16="http://schemas.microsoft.com/office/drawing/2014/main" id="{1630255C-5D4D-CD61-C280-A0F2532120EF}"/>
                </a:ext>
              </a:extLst>
            </p:cNvPr>
            <p:cNvSpPr>
              <a:spLocks noEditPoints="1"/>
            </p:cNvSpPr>
            <p:nvPr/>
          </p:nvSpPr>
          <p:spPr bwMode="auto">
            <a:xfrm>
              <a:off x="8283575" y="3267075"/>
              <a:ext cx="541338" cy="539750"/>
            </a:xfrm>
            <a:custGeom>
              <a:avLst/>
              <a:gdLst>
                <a:gd name="T0" fmla="*/ 85 w 170"/>
                <a:gd name="T1" fmla="*/ 0 h 169"/>
                <a:gd name="T2" fmla="*/ 0 w 170"/>
                <a:gd name="T3" fmla="*/ 85 h 169"/>
                <a:gd name="T4" fmla="*/ 85 w 170"/>
                <a:gd name="T5" fmla="*/ 169 h 169"/>
                <a:gd name="T6" fmla="*/ 170 w 170"/>
                <a:gd name="T7" fmla="*/ 85 h 169"/>
                <a:gd name="T8" fmla="*/ 85 w 170"/>
                <a:gd name="T9" fmla="*/ 0 h 169"/>
                <a:gd name="T10" fmla="*/ 85 w 170"/>
                <a:gd name="T11" fmla="*/ 162 h 169"/>
                <a:gd name="T12" fmla="*/ 7 w 170"/>
                <a:gd name="T13" fmla="*/ 85 h 169"/>
                <a:gd name="T14" fmla="*/ 85 w 170"/>
                <a:gd name="T15" fmla="*/ 7 h 169"/>
                <a:gd name="T16" fmla="*/ 162 w 170"/>
                <a:gd name="T17" fmla="*/ 85 h 169"/>
                <a:gd name="T18" fmla="*/ 85 w 170"/>
                <a:gd name="T19"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69">
                  <a:moveTo>
                    <a:pt x="85" y="0"/>
                  </a:moveTo>
                  <a:cubicBezTo>
                    <a:pt x="38" y="0"/>
                    <a:pt x="0" y="38"/>
                    <a:pt x="0" y="85"/>
                  </a:cubicBezTo>
                  <a:cubicBezTo>
                    <a:pt x="0" y="131"/>
                    <a:pt x="38" y="169"/>
                    <a:pt x="85" y="169"/>
                  </a:cubicBezTo>
                  <a:cubicBezTo>
                    <a:pt x="131" y="169"/>
                    <a:pt x="170" y="131"/>
                    <a:pt x="170" y="85"/>
                  </a:cubicBezTo>
                  <a:cubicBezTo>
                    <a:pt x="170" y="38"/>
                    <a:pt x="131" y="0"/>
                    <a:pt x="85" y="0"/>
                  </a:cubicBezTo>
                  <a:close/>
                  <a:moveTo>
                    <a:pt x="85" y="162"/>
                  </a:moveTo>
                  <a:cubicBezTo>
                    <a:pt x="42" y="162"/>
                    <a:pt x="7" y="127"/>
                    <a:pt x="7" y="85"/>
                  </a:cubicBezTo>
                  <a:cubicBezTo>
                    <a:pt x="7" y="42"/>
                    <a:pt x="42" y="7"/>
                    <a:pt x="85" y="7"/>
                  </a:cubicBezTo>
                  <a:cubicBezTo>
                    <a:pt x="127" y="7"/>
                    <a:pt x="162" y="42"/>
                    <a:pt x="162" y="85"/>
                  </a:cubicBezTo>
                  <a:cubicBezTo>
                    <a:pt x="162" y="127"/>
                    <a:pt x="127"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36" name="Freeform 63">
              <a:extLst>
                <a:ext uri="{FF2B5EF4-FFF2-40B4-BE49-F238E27FC236}">
                  <a16:creationId xmlns:a16="http://schemas.microsoft.com/office/drawing/2014/main" id="{32EE9981-12CB-3090-969D-653D73CD2157}"/>
                </a:ext>
              </a:extLst>
            </p:cNvPr>
            <p:cNvSpPr>
              <a:spLocks/>
            </p:cNvSpPr>
            <p:nvPr/>
          </p:nvSpPr>
          <p:spPr bwMode="auto">
            <a:xfrm>
              <a:off x="8542338" y="3340100"/>
              <a:ext cx="133350" cy="207963"/>
            </a:xfrm>
            <a:custGeom>
              <a:avLst/>
              <a:gdLst>
                <a:gd name="T0" fmla="*/ 38 w 42"/>
                <a:gd name="T1" fmla="*/ 58 h 65"/>
                <a:gd name="T2" fmla="*/ 7 w 42"/>
                <a:gd name="T3" fmla="*/ 58 h 65"/>
                <a:gd name="T4" fmla="*/ 7 w 42"/>
                <a:gd name="T5" fmla="*/ 4 h 65"/>
                <a:gd name="T6" fmla="*/ 4 w 42"/>
                <a:gd name="T7" fmla="*/ 0 h 65"/>
                <a:gd name="T8" fmla="*/ 0 w 42"/>
                <a:gd name="T9" fmla="*/ 4 h 65"/>
                <a:gd name="T10" fmla="*/ 0 w 42"/>
                <a:gd name="T11" fmla="*/ 62 h 65"/>
                <a:gd name="T12" fmla="*/ 4 w 42"/>
                <a:gd name="T13" fmla="*/ 65 h 65"/>
                <a:gd name="T14" fmla="*/ 38 w 42"/>
                <a:gd name="T15" fmla="*/ 65 h 65"/>
                <a:gd name="T16" fmla="*/ 42 w 42"/>
                <a:gd name="T17" fmla="*/ 62 h 65"/>
                <a:gd name="T18" fmla="*/ 38 w 42"/>
                <a:gd name="T19"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65">
                  <a:moveTo>
                    <a:pt x="38" y="58"/>
                  </a:moveTo>
                  <a:cubicBezTo>
                    <a:pt x="7" y="58"/>
                    <a:pt x="7" y="58"/>
                    <a:pt x="7" y="58"/>
                  </a:cubicBezTo>
                  <a:cubicBezTo>
                    <a:pt x="7" y="4"/>
                    <a:pt x="7" y="4"/>
                    <a:pt x="7" y="4"/>
                  </a:cubicBezTo>
                  <a:cubicBezTo>
                    <a:pt x="7" y="2"/>
                    <a:pt x="6" y="0"/>
                    <a:pt x="4" y="0"/>
                  </a:cubicBezTo>
                  <a:cubicBezTo>
                    <a:pt x="2" y="0"/>
                    <a:pt x="0" y="2"/>
                    <a:pt x="0" y="4"/>
                  </a:cubicBezTo>
                  <a:cubicBezTo>
                    <a:pt x="0" y="62"/>
                    <a:pt x="0" y="62"/>
                    <a:pt x="0" y="62"/>
                  </a:cubicBezTo>
                  <a:cubicBezTo>
                    <a:pt x="0" y="63"/>
                    <a:pt x="2" y="65"/>
                    <a:pt x="4" y="65"/>
                  </a:cubicBezTo>
                  <a:cubicBezTo>
                    <a:pt x="38" y="65"/>
                    <a:pt x="38" y="65"/>
                    <a:pt x="38" y="65"/>
                  </a:cubicBezTo>
                  <a:cubicBezTo>
                    <a:pt x="40" y="65"/>
                    <a:pt x="42" y="64"/>
                    <a:pt x="42" y="62"/>
                  </a:cubicBezTo>
                  <a:cubicBezTo>
                    <a:pt x="42" y="60"/>
                    <a:pt x="40" y="58"/>
                    <a:pt x="3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39" name="Group 38">
            <a:extLst>
              <a:ext uri="{FF2B5EF4-FFF2-40B4-BE49-F238E27FC236}">
                <a16:creationId xmlns:a16="http://schemas.microsoft.com/office/drawing/2014/main" id="{FDDE1867-5BE2-02D0-F35C-938D4C8ADA99}"/>
              </a:ext>
              <a:ext uri="{C183D7F6-B498-43B3-948B-1728B52AA6E4}">
                <adec:decorative xmlns:adec="http://schemas.microsoft.com/office/drawing/2017/decorative" val="1"/>
              </a:ext>
            </a:extLst>
          </p:cNvPr>
          <p:cNvGrpSpPr/>
          <p:nvPr/>
        </p:nvGrpSpPr>
        <p:grpSpPr>
          <a:xfrm>
            <a:off x="5013508" y="3458160"/>
            <a:ext cx="479761" cy="460447"/>
            <a:chOff x="4588751" y="3189702"/>
            <a:chExt cx="444500" cy="426606"/>
          </a:xfrm>
        </p:grpSpPr>
        <p:sp>
          <p:nvSpPr>
            <p:cNvPr id="41" name="Rectangle: Diagonal Corners Rounded 40">
              <a:extLst>
                <a:ext uri="{FF2B5EF4-FFF2-40B4-BE49-F238E27FC236}">
                  <a16:creationId xmlns:a16="http://schemas.microsoft.com/office/drawing/2014/main" id="{E7A84579-9DA9-0912-8187-358EBB94FD16}"/>
                </a:ext>
              </a:extLst>
            </p:cNvPr>
            <p:cNvSpPr/>
            <p:nvPr/>
          </p:nvSpPr>
          <p:spPr>
            <a:xfrm>
              <a:off x="4588751" y="3189702"/>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solidFill>
                  <a:srgbClr val="7F0D82"/>
                </a:solidFill>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2F9DACC4-37CF-32B9-F6C5-977D6CC8BA28}"/>
                </a:ext>
              </a:extLst>
            </p:cNvPr>
            <p:cNvGrpSpPr>
              <a:grpSpLocks noChangeAspect="1"/>
            </p:cNvGrpSpPr>
            <p:nvPr/>
          </p:nvGrpSpPr>
          <p:grpSpPr>
            <a:xfrm>
              <a:off x="4664448" y="3256452"/>
              <a:ext cx="293107" cy="293107"/>
              <a:chOff x="6161088" y="3078163"/>
              <a:chExt cx="536575" cy="536575"/>
            </a:xfrm>
            <a:solidFill>
              <a:schemeClr val="bg1"/>
            </a:solidFill>
          </p:grpSpPr>
          <p:sp>
            <p:nvSpPr>
              <p:cNvPr id="43" name="Freeform 13">
                <a:extLst>
                  <a:ext uri="{FF2B5EF4-FFF2-40B4-BE49-F238E27FC236}">
                    <a16:creationId xmlns:a16="http://schemas.microsoft.com/office/drawing/2014/main" id="{F9A6F1EF-4938-4C3C-DD2B-4CC7D6EFCF65}"/>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sp>
            <p:nvSpPr>
              <p:cNvPr id="44" name="Freeform 14">
                <a:extLst>
                  <a:ext uri="{FF2B5EF4-FFF2-40B4-BE49-F238E27FC236}">
                    <a16:creationId xmlns:a16="http://schemas.microsoft.com/office/drawing/2014/main" id="{D74287B7-5A18-D618-69DE-B08BD9898E64}"/>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grpSp>
      </p:grpSp>
      <p:grpSp>
        <p:nvGrpSpPr>
          <p:cNvPr id="51" name="Group 50">
            <a:extLst>
              <a:ext uri="{FF2B5EF4-FFF2-40B4-BE49-F238E27FC236}">
                <a16:creationId xmlns:a16="http://schemas.microsoft.com/office/drawing/2014/main" id="{F572CF24-5ACC-2F5F-DC63-59B9C84375FC}"/>
              </a:ext>
              <a:ext uri="{C183D7F6-B498-43B3-948B-1728B52AA6E4}">
                <adec:decorative xmlns:adec="http://schemas.microsoft.com/office/drawing/2017/decorative" val="1"/>
              </a:ext>
            </a:extLst>
          </p:cNvPr>
          <p:cNvGrpSpPr/>
          <p:nvPr/>
        </p:nvGrpSpPr>
        <p:grpSpPr>
          <a:xfrm>
            <a:off x="5013508" y="5650988"/>
            <a:ext cx="479761" cy="460448"/>
            <a:chOff x="4599631" y="6238645"/>
            <a:chExt cx="444500" cy="426606"/>
          </a:xfrm>
        </p:grpSpPr>
        <p:sp>
          <p:nvSpPr>
            <p:cNvPr id="56" name="Rectangle: Diagonal Corners Rounded 55">
              <a:extLst>
                <a:ext uri="{FF2B5EF4-FFF2-40B4-BE49-F238E27FC236}">
                  <a16:creationId xmlns:a16="http://schemas.microsoft.com/office/drawing/2014/main" id="{F608FF73-9FFB-EBA5-3BF9-273149D76E81}"/>
                </a:ext>
              </a:extLst>
            </p:cNvPr>
            <p:cNvSpPr/>
            <p:nvPr/>
          </p:nvSpPr>
          <p:spPr>
            <a:xfrm>
              <a:off x="4599631" y="6238645"/>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solidFill>
                  <a:srgbClr val="7F0D82"/>
                </a:solidFill>
                <a:latin typeface="Arial" panose="020B0604020202020204" pitchFamily="34" charset="0"/>
                <a:cs typeface="Arial" panose="020B0604020202020204" pitchFamily="34" charset="0"/>
              </a:endParaRPr>
            </a:p>
          </p:txBody>
        </p:sp>
        <p:grpSp>
          <p:nvGrpSpPr>
            <p:cNvPr id="57" name="Group 56">
              <a:extLst>
                <a:ext uri="{FF2B5EF4-FFF2-40B4-BE49-F238E27FC236}">
                  <a16:creationId xmlns:a16="http://schemas.microsoft.com/office/drawing/2014/main" id="{149E7070-711B-60D2-7D39-E776000963E6}"/>
                </a:ext>
              </a:extLst>
            </p:cNvPr>
            <p:cNvGrpSpPr>
              <a:grpSpLocks noChangeAspect="1"/>
            </p:cNvGrpSpPr>
            <p:nvPr/>
          </p:nvGrpSpPr>
          <p:grpSpPr>
            <a:xfrm>
              <a:off x="4675328" y="6305395"/>
              <a:ext cx="293107" cy="293107"/>
              <a:chOff x="5094288" y="3074988"/>
              <a:chExt cx="536575" cy="536575"/>
            </a:xfrm>
            <a:solidFill>
              <a:schemeClr val="bg1"/>
            </a:solidFill>
          </p:grpSpPr>
          <p:sp>
            <p:nvSpPr>
              <p:cNvPr id="58" name="Freeform 15">
                <a:extLst>
                  <a:ext uri="{FF2B5EF4-FFF2-40B4-BE49-F238E27FC236}">
                    <a16:creationId xmlns:a16="http://schemas.microsoft.com/office/drawing/2014/main" id="{14EC4A87-3E49-E19F-BA5D-C053CABDFB08}"/>
                  </a:ext>
                </a:extLst>
              </p:cNvPr>
              <p:cNvSpPr>
                <a:spLocks noEditPoints="1"/>
              </p:cNvSpPr>
              <p:nvPr/>
            </p:nvSpPr>
            <p:spPr bwMode="auto">
              <a:xfrm>
                <a:off x="5094288" y="3074988"/>
                <a:ext cx="536575" cy="5365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63 h 170"/>
                  <a:gd name="T12" fmla="*/ 7 w 170"/>
                  <a:gd name="T13" fmla="*/ 85 h 170"/>
                  <a:gd name="T14" fmla="*/ 85 w 170"/>
                  <a:gd name="T15" fmla="*/ 7 h 170"/>
                  <a:gd name="T16" fmla="*/ 163 w 170"/>
                  <a:gd name="T17" fmla="*/ 85 h 170"/>
                  <a:gd name="T18" fmla="*/ 85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5" y="163"/>
                    </a:moveTo>
                    <a:cubicBezTo>
                      <a:pt x="42" y="163"/>
                      <a:pt x="7" y="128"/>
                      <a:pt x="7" y="85"/>
                    </a:cubicBezTo>
                    <a:cubicBezTo>
                      <a:pt x="7" y="42"/>
                      <a:pt x="42" y="7"/>
                      <a:pt x="85" y="7"/>
                    </a:cubicBezTo>
                    <a:cubicBezTo>
                      <a:pt x="128" y="7"/>
                      <a:pt x="163" y="42"/>
                      <a:pt x="163" y="85"/>
                    </a:cubicBezTo>
                    <a:cubicBezTo>
                      <a:pt x="163" y="128"/>
                      <a:pt x="128" y="163"/>
                      <a:pt x="85"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sp>
            <p:nvSpPr>
              <p:cNvPr id="59" name="Freeform 16">
                <a:extLst>
                  <a:ext uri="{FF2B5EF4-FFF2-40B4-BE49-F238E27FC236}">
                    <a16:creationId xmlns:a16="http://schemas.microsoft.com/office/drawing/2014/main" id="{A2E5EE7B-B71A-FE4B-3B04-D3E34392DF0C}"/>
                  </a:ext>
                </a:extLst>
              </p:cNvPr>
              <p:cNvSpPr>
                <a:spLocks/>
              </p:cNvSpPr>
              <p:nvPr/>
            </p:nvSpPr>
            <p:spPr bwMode="auto">
              <a:xfrm>
                <a:off x="5257801" y="3238501"/>
                <a:ext cx="209550" cy="209550"/>
              </a:xfrm>
              <a:custGeom>
                <a:avLst/>
                <a:gdLst>
                  <a:gd name="T0" fmla="*/ 65 w 66"/>
                  <a:gd name="T1" fmla="*/ 2 h 66"/>
                  <a:gd name="T2" fmla="*/ 59 w 66"/>
                  <a:gd name="T3" fmla="*/ 2 h 66"/>
                  <a:gd name="T4" fmla="*/ 33 w 66"/>
                  <a:gd name="T5" fmla="*/ 28 h 66"/>
                  <a:gd name="T6" fmla="*/ 7 w 66"/>
                  <a:gd name="T7" fmla="*/ 2 h 66"/>
                  <a:gd name="T8" fmla="*/ 1 w 66"/>
                  <a:gd name="T9" fmla="*/ 2 h 66"/>
                  <a:gd name="T10" fmla="*/ 1 w 66"/>
                  <a:gd name="T11" fmla="*/ 7 h 66"/>
                  <a:gd name="T12" fmla="*/ 28 w 66"/>
                  <a:gd name="T13" fmla="*/ 33 h 66"/>
                  <a:gd name="T14" fmla="*/ 1 w 66"/>
                  <a:gd name="T15" fmla="*/ 60 h 66"/>
                  <a:gd name="T16" fmla="*/ 1 w 66"/>
                  <a:gd name="T17" fmla="*/ 65 h 66"/>
                  <a:gd name="T18" fmla="*/ 4 w 66"/>
                  <a:gd name="T19" fmla="*/ 66 h 66"/>
                  <a:gd name="T20" fmla="*/ 7 w 66"/>
                  <a:gd name="T21" fmla="*/ 65 h 66"/>
                  <a:gd name="T22" fmla="*/ 33 w 66"/>
                  <a:gd name="T23" fmla="*/ 38 h 66"/>
                  <a:gd name="T24" fmla="*/ 59 w 66"/>
                  <a:gd name="T25" fmla="*/ 65 h 66"/>
                  <a:gd name="T26" fmla="*/ 62 w 66"/>
                  <a:gd name="T27" fmla="*/ 66 h 66"/>
                  <a:gd name="T28" fmla="*/ 65 w 66"/>
                  <a:gd name="T29" fmla="*/ 65 h 66"/>
                  <a:gd name="T30" fmla="*/ 65 w 66"/>
                  <a:gd name="T31" fmla="*/ 60 h 66"/>
                  <a:gd name="T32" fmla="*/ 38 w 66"/>
                  <a:gd name="T33" fmla="*/ 33 h 66"/>
                  <a:gd name="T34" fmla="*/ 65 w 66"/>
                  <a:gd name="T35" fmla="*/ 7 h 66"/>
                  <a:gd name="T36" fmla="*/ 65 w 66"/>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65" y="2"/>
                    </a:moveTo>
                    <a:cubicBezTo>
                      <a:pt x="63" y="0"/>
                      <a:pt x="61" y="0"/>
                      <a:pt x="59" y="2"/>
                    </a:cubicBezTo>
                    <a:cubicBezTo>
                      <a:pt x="33" y="28"/>
                      <a:pt x="33" y="28"/>
                      <a:pt x="33" y="28"/>
                    </a:cubicBezTo>
                    <a:cubicBezTo>
                      <a:pt x="7" y="2"/>
                      <a:pt x="7" y="2"/>
                      <a:pt x="7" y="2"/>
                    </a:cubicBezTo>
                    <a:cubicBezTo>
                      <a:pt x="5" y="0"/>
                      <a:pt x="3" y="0"/>
                      <a:pt x="1" y="2"/>
                    </a:cubicBezTo>
                    <a:cubicBezTo>
                      <a:pt x="0" y="3"/>
                      <a:pt x="0" y="5"/>
                      <a:pt x="1" y="7"/>
                    </a:cubicBezTo>
                    <a:cubicBezTo>
                      <a:pt x="28" y="33"/>
                      <a:pt x="28" y="33"/>
                      <a:pt x="28" y="33"/>
                    </a:cubicBezTo>
                    <a:cubicBezTo>
                      <a:pt x="1" y="60"/>
                      <a:pt x="1" y="60"/>
                      <a:pt x="1" y="60"/>
                    </a:cubicBezTo>
                    <a:cubicBezTo>
                      <a:pt x="0" y="61"/>
                      <a:pt x="0" y="63"/>
                      <a:pt x="1" y="65"/>
                    </a:cubicBezTo>
                    <a:cubicBezTo>
                      <a:pt x="2" y="65"/>
                      <a:pt x="3" y="66"/>
                      <a:pt x="4" y="66"/>
                    </a:cubicBezTo>
                    <a:cubicBezTo>
                      <a:pt x="5" y="66"/>
                      <a:pt x="6" y="65"/>
                      <a:pt x="7" y="65"/>
                    </a:cubicBezTo>
                    <a:cubicBezTo>
                      <a:pt x="33" y="38"/>
                      <a:pt x="33" y="38"/>
                      <a:pt x="33" y="38"/>
                    </a:cubicBezTo>
                    <a:cubicBezTo>
                      <a:pt x="59" y="65"/>
                      <a:pt x="59" y="65"/>
                      <a:pt x="59" y="65"/>
                    </a:cubicBezTo>
                    <a:cubicBezTo>
                      <a:pt x="60" y="65"/>
                      <a:pt x="61" y="66"/>
                      <a:pt x="62" y="66"/>
                    </a:cubicBezTo>
                    <a:cubicBezTo>
                      <a:pt x="63" y="66"/>
                      <a:pt x="64" y="65"/>
                      <a:pt x="65" y="65"/>
                    </a:cubicBezTo>
                    <a:cubicBezTo>
                      <a:pt x="66" y="63"/>
                      <a:pt x="66" y="61"/>
                      <a:pt x="65" y="60"/>
                    </a:cubicBezTo>
                    <a:cubicBezTo>
                      <a:pt x="38" y="33"/>
                      <a:pt x="38" y="33"/>
                      <a:pt x="38" y="33"/>
                    </a:cubicBezTo>
                    <a:cubicBezTo>
                      <a:pt x="65" y="7"/>
                      <a:pt x="65" y="7"/>
                      <a:pt x="65" y="7"/>
                    </a:cubicBezTo>
                    <a:cubicBezTo>
                      <a:pt x="66" y="5"/>
                      <a:pt x="66" y="3"/>
                      <a:pt x="6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grpSp>
      </p:grpSp>
      <p:sp>
        <p:nvSpPr>
          <p:cNvPr id="2" name="TextBox 1">
            <a:extLst>
              <a:ext uri="{FF2B5EF4-FFF2-40B4-BE49-F238E27FC236}">
                <a16:creationId xmlns:a16="http://schemas.microsoft.com/office/drawing/2014/main" id="{BF55CE5B-3866-BF11-F1F6-B9EACCE80BD3}"/>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43</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67400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252246448"/>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47" name="Rectangle 46">
            <a:extLst>
              <a:ext uri="{FF2B5EF4-FFF2-40B4-BE49-F238E27FC236}">
                <a16:creationId xmlns:a16="http://schemas.microsoft.com/office/drawing/2014/main" id="{C6752808-1681-016A-9775-E3E3A0179E9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840672" y="172903"/>
            <a:ext cx="2719003" cy="100052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467383" y="932538"/>
            <a:ext cx="6624909" cy="2214779"/>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683CDC6-A07B-6A9D-A0D3-252CE06A21F8}"/>
              </a:ext>
              <a:ext uri="{C183D7F6-B498-43B3-948B-1728B52AA6E4}">
                <adec:decorative xmlns:adec="http://schemas.microsoft.com/office/drawing/2017/decorative" val="1"/>
              </a:ext>
            </a:extLst>
          </p:cNvPr>
          <p:cNvSpPr/>
          <p:nvPr/>
        </p:nvSpPr>
        <p:spPr>
          <a:xfrm>
            <a:off x="0" y="135996"/>
            <a:ext cx="7559675" cy="560234"/>
          </a:xfrm>
          <a:prstGeom prst="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0" name="Title 1">
            <a:extLst>
              <a:ext uri="{FF2B5EF4-FFF2-40B4-BE49-F238E27FC236}">
                <a16:creationId xmlns:a16="http://schemas.microsoft.com/office/drawing/2014/main" id="{9BFA1199-6443-A516-6F4B-2E0D54920C9F}"/>
              </a:ext>
            </a:extLst>
          </p:cNvPr>
          <p:cNvSpPr txBox="1">
            <a:spLocks noGrp="1"/>
          </p:cNvSpPr>
          <p:nvPr>
            <p:ph type="title" idx="4294967295"/>
          </p:nvPr>
        </p:nvSpPr>
        <p:spPr>
          <a:xfrm>
            <a:off x="587247" y="280150"/>
            <a:ext cx="6388001" cy="425584"/>
          </a:xfrm>
          <a:prstGeom prst="rect">
            <a:avLst/>
          </a:prstGeom>
          <a:noFill/>
          <a:ln>
            <a:noFill/>
            <a:prstDash/>
          </a:ln>
          <a:effectLst/>
        </p:spPr>
        <p:txBody>
          <a:bodyPr rot="0" spcFirstLastPara="0" vertOverflow="overflow" horzOverflow="overflow" vert="horz" wrap="square" lIns="0" tIns="45142" rIns="0" bIns="45142" numCol="1" spcCol="0" rtlCol="0" fromWordArt="0" anchor="t" anchorCtr="0" forceAA="0" compatLnSpc="1">
            <a:prstTxWarp prst="textNoShape">
              <a:avLst/>
            </a:prstTxWarp>
            <a:noAutofit/>
          </a:bodyPr>
          <a:lstStyle>
            <a:lvl1pPr algn="l" defTabSz="871821" rtl="0" eaLnBrk="1" latinLnBrk="0" hangingPunct="1">
              <a:lnSpc>
                <a:spcPct val="80000"/>
              </a:lnSpc>
              <a:spcBef>
                <a:spcPct val="0"/>
              </a:spcBef>
              <a:buNone/>
              <a:defRPr sz="1876" kern="1200" baseline="0">
                <a:solidFill>
                  <a:srgbClr val="003468"/>
                </a:solidFill>
                <a:latin typeface="Segoe UI Semibold" panose="020B0702040204020203" pitchFamily="34" charset="0"/>
                <a:ea typeface="+mj-ea"/>
                <a:cs typeface="+mj-cs"/>
              </a:defRPr>
            </a:lvl1pPr>
          </a:lstStyle>
          <a:p>
            <a:pPr marL="0" marR="0" lvl="0" indent="0" algn="l" defTabSz="871821" rtl="0" eaLnBrk="1" fontAlgn="auto" latinLnBrk="0" hangingPunct="1">
              <a:lnSpc>
                <a:spcPct val="80000"/>
              </a:lnSpc>
              <a:spcBef>
                <a:spcPct val="0"/>
              </a:spcBef>
              <a:spcAft>
                <a:spcPts val="0"/>
              </a:spcAft>
              <a:buClrTx/>
              <a:buSzTx/>
              <a:buFontTx/>
              <a:buNone/>
              <a:tabLst/>
              <a:defRPr/>
            </a:pPr>
            <a:r>
              <a:rPr kumimoji="0" lang="en-US" sz="1981" b="0" i="0" u="none" strike="noStrike" kern="1200" cap="none" spc="0" normalizeH="0" baseline="0" noProof="0" dirty="0">
                <a:ln>
                  <a:noFill/>
                </a:ln>
                <a:solidFill>
                  <a:schemeClr val="bg1"/>
                </a:solidFill>
                <a:effectLst/>
                <a:uLnTx/>
                <a:uFillTx/>
                <a:latin typeface="Segoe UI Semibold" panose="020B0702040204020203" pitchFamily="34" charset="0"/>
                <a:ea typeface="+mj-ea"/>
                <a:cs typeface="+mj-cs"/>
              </a:rPr>
              <a:t>Stage-specific enquiries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467383" y="1010250"/>
            <a:ext cx="5372862" cy="408112"/>
          </a:xfrm>
          <a:prstGeom prst="rect">
            <a:avLst/>
          </a:prstGeom>
          <a:noFill/>
        </p:spPr>
        <p:txBody>
          <a:bodyPr wrap="square" numCol="1" spcCol="180000">
            <a:noAutofit/>
          </a:bodyPr>
          <a:lstStyle/>
          <a:p>
            <a:pPr>
              <a:spcBef>
                <a:spcPts val="648"/>
              </a:spcBef>
            </a:pPr>
            <a:r>
              <a:rPr lang="en-AU" sz="1800" b="1" dirty="0">
                <a:solidFill>
                  <a:srgbClr val="7F0D82"/>
                </a:solidFill>
                <a:latin typeface="Arial" panose="020B0604020202020204" pitchFamily="34" charset="0"/>
                <a:cs typeface="Arial" panose="020B0604020202020204" pitchFamily="34" charset="0"/>
              </a:rPr>
              <a:t>10. Appeal at VCAT</a:t>
            </a:r>
            <a:endParaRPr lang="en-AU" sz="1400" dirty="0">
              <a:solidFill>
                <a:srgbClr val="7F0D82"/>
              </a:solidFill>
              <a:latin typeface="Arial" panose="020B0604020202020204" pitchFamily="34" charset="0"/>
              <a:cs typeface="Arial" panose="020B0604020202020204" pitchFamily="34" charset="0"/>
            </a:endParaRPr>
          </a:p>
          <a:p>
            <a:pPr>
              <a:spcBef>
                <a:spcPts val="648"/>
              </a:spcBef>
            </a:pPr>
            <a:endParaRPr lang="en-AU" sz="1400" dirty="0">
              <a:solidFill>
                <a:srgbClr val="7F0D82"/>
              </a:solidFill>
              <a:latin typeface="Arial" panose="020B0604020202020204" pitchFamily="34" charset="0"/>
              <a:cs typeface="Arial" panose="020B0604020202020204" pitchFamily="34" charset="0"/>
            </a:endParaRPr>
          </a:p>
          <a:p>
            <a:pPr>
              <a:spcBef>
                <a:spcPts val="648"/>
              </a:spcBef>
            </a:pPr>
            <a:endParaRPr lang="en-AU" sz="1400" dirty="0">
              <a:solidFill>
                <a:srgbClr val="7F0D82"/>
              </a:solidFill>
              <a:latin typeface="Arial" panose="020B0604020202020204" pitchFamily="34" charset="0"/>
              <a:cs typeface="Arial" panose="020B0604020202020204" pitchFamily="34" charset="0"/>
            </a:endParaRPr>
          </a:p>
          <a:p>
            <a:pPr>
              <a:spcBef>
                <a:spcPts val="648"/>
              </a:spcBef>
            </a:pPr>
            <a:endParaRPr lang="en-AU" sz="1400" dirty="0">
              <a:solidFill>
                <a:srgbClr val="7F0D82"/>
              </a:solidFill>
              <a:latin typeface="Arial" panose="020B0604020202020204" pitchFamily="34" charset="0"/>
              <a:cs typeface="Arial" panose="020B0604020202020204" pitchFamily="34" charset="0"/>
            </a:endParaRPr>
          </a:p>
          <a:p>
            <a:pPr>
              <a:spcBef>
                <a:spcPts val="648"/>
              </a:spcBef>
            </a:pPr>
            <a:endParaRPr lang="en-AU" sz="1600" dirty="0">
              <a:solidFill>
                <a:srgbClr val="7F0D8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82B79EF-5CA8-4F99-3945-71F43DD1A338}"/>
              </a:ext>
            </a:extLst>
          </p:cNvPr>
          <p:cNvSpPr txBox="1"/>
          <p:nvPr/>
        </p:nvSpPr>
        <p:spPr>
          <a:xfrm>
            <a:off x="972508" y="1708703"/>
            <a:ext cx="2175923" cy="266676"/>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Enquiry should take ~ 5 mins</a:t>
            </a:r>
          </a:p>
        </p:txBody>
      </p:sp>
      <p:sp>
        <p:nvSpPr>
          <p:cNvPr id="36" name="TextBox 35">
            <a:extLst>
              <a:ext uri="{FF2B5EF4-FFF2-40B4-BE49-F238E27FC236}">
                <a16:creationId xmlns:a16="http://schemas.microsoft.com/office/drawing/2014/main" id="{7B8E27AF-807A-B80A-3E25-8FA6296B51EA}"/>
              </a:ext>
            </a:extLst>
          </p:cNvPr>
          <p:cNvSpPr txBox="1"/>
          <p:nvPr/>
        </p:nvSpPr>
        <p:spPr>
          <a:xfrm>
            <a:off x="467383" y="3419308"/>
            <a:ext cx="3301591" cy="291618"/>
          </a:xfrm>
          <a:prstGeom prst="rect">
            <a:avLst/>
          </a:prstGeom>
          <a:noFill/>
        </p:spPr>
        <p:txBody>
          <a:bodyPr wrap="square">
            <a:spAutoFit/>
          </a:bodyPr>
          <a:lstStyle/>
          <a:p>
            <a:r>
              <a:rPr lang="en-AU" sz="1295" dirty="0">
                <a:solidFill>
                  <a:schemeClr val="accent6"/>
                </a:solidFill>
                <a:latin typeface="Arial" panose="020B0604020202020204" pitchFamily="34" charset="0"/>
                <a:cs typeface="Arial" panose="020B0604020202020204" pitchFamily="34" charset="0"/>
              </a:rPr>
              <a:t>Common enquiries at this stage</a:t>
            </a:r>
            <a:endParaRPr lang="en-US" sz="1295" dirty="0">
              <a:solidFill>
                <a:schemeClr val="accent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0482F88-019C-05F1-3E0E-54DF37C71418}"/>
              </a:ext>
            </a:extLst>
          </p:cNvPr>
          <p:cNvSpPr txBox="1"/>
          <p:nvPr/>
        </p:nvSpPr>
        <p:spPr>
          <a:xfrm>
            <a:off x="467382" y="3813535"/>
            <a:ext cx="4118712" cy="6598126"/>
          </a:xfrm>
          <a:prstGeom prst="rect">
            <a:avLst/>
          </a:prstGeom>
          <a:noFill/>
        </p:spPr>
        <p:txBody>
          <a:bodyPr wrap="square" lIns="98694" tIns="49347" rIns="98694" bIns="49347" numCol="1" spcCol="180000" anchor="t">
            <a:noAutofit/>
          </a:bodyPr>
          <a:lstStyle/>
          <a:p>
            <a:pPr>
              <a:spcBef>
                <a:spcPts val="971"/>
              </a:spcBef>
            </a:pPr>
            <a:r>
              <a:rPr lang="en-AU" sz="1400" b="1" dirty="0">
                <a:solidFill>
                  <a:srgbClr val="7F0D82"/>
                </a:solidFill>
                <a:latin typeface="Arial"/>
                <a:cs typeface="Arial"/>
              </a:rPr>
              <a:t>What does it mean when, what do I need to do at VCAT?</a:t>
            </a:r>
          </a:p>
          <a:p>
            <a:pPr>
              <a:spcBef>
                <a:spcPts val="971"/>
              </a:spcBef>
            </a:pPr>
            <a:r>
              <a:rPr lang="en-AU" sz="1200" dirty="0">
                <a:latin typeface="Arial"/>
                <a:cs typeface="Arial"/>
              </a:rPr>
              <a:t>“All the requirements and dates for VCAT are on the back of the notice you received. We would encourage you to read through those and come back to us if you have specific questions about the VCAT process.”</a:t>
            </a:r>
            <a:endParaRPr lang="en-AU" sz="1200" dirty="0">
              <a:latin typeface="Arial" panose="020B0604020202020204" pitchFamily="34" charset="0"/>
              <a:cs typeface="Arial" panose="020B0604020202020204" pitchFamily="34" charset="0"/>
            </a:endParaRPr>
          </a:p>
          <a:p>
            <a:pPr>
              <a:spcBef>
                <a:spcPts val="971"/>
              </a:spcBef>
            </a:pPr>
            <a:r>
              <a:rPr lang="en-AU" sz="1400" b="1" dirty="0">
                <a:solidFill>
                  <a:srgbClr val="7F0D82"/>
                </a:solidFill>
                <a:latin typeface="Arial"/>
                <a:cs typeface="Arial"/>
              </a:rPr>
              <a:t>Can Council speak on my behalf?</a:t>
            </a:r>
          </a:p>
          <a:p>
            <a:pPr>
              <a:spcBef>
                <a:spcPts val="971"/>
              </a:spcBef>
            </a:pPr>
            <a:r>
              <a:rPr lang="en-AU" sz="1200" dirty="0">
                <a:latin typeface="Arial"/>
                <a:cs typeface="Arial"/>
              </a:rPr>
              <a:t>“Unfortunately, Council is required to present its own impartial assessment of the proposal. You will need to either engage your own representation or speak on your own behalf if you chose to pursue the matter at VCAT.”</a:t>
            </a:r>
            <a:endParaRPr lang="en-AU" sz="1200" dirty="0">
              <a:latin typeface="Arial" panose="020B0604020202020204" pitchFamily="34" charset="0"/>
              <a:cs typeface="Arial" panose="020B0604020202020204" pitchFamily="34" charset="0"/>
            </a:endParaRPr>
          </a:p>
          <a:p>
            <a:pPr>
              <a:spcBef>
                <a:spcPts val="971"/>
              </a:spcBef>
            </a:pPr>
            <a:r>
              <a:rPr lang="en-AU" sz="1400" b="1" dirty="0">
                <a:solidFill>
                  <a:srgbClr val="7F0D82"/>
                </a:solidFill>
                <a:latin typeface="Arial"/>
                <a:cs typeface="Arial"/>
              </a:rPr>
              <a:t>How many parties?</a:t>
            </a:r>
          </a:p>
          <a:p>
            <a:pPr>
              <a:spcBef>
                <a:spcPts val="971"/>
              </a:spcBef>
            </a:pPr>
            <a:r>
              <a:rPr lang="en-AU" sz="1200" dirty="0">
                <a:latin typeface="Arial"/>
                <a:cs typeface="Arial"/>
              </a:rPr>
              <a:t>“VCAT are the administrative body for the appeals process. We recommend that you liaise with them on </a:t>
            </a:r>
            <a:r>
              <a:rPr lang="en-AU" sz="1200" dirty="0">
                <a:highlight>
                  <a:srgbClr val="FFFF00"/>
                </a:highlight>
                <a:latin typeface="Arial"/>
                <a:cs typeface="Arial"/>
              </a:rPr>
              <a:t>1800 XXX </a:t>
            </a:r>
            <a:r>
              <a:rPr lang="en-AU" sz="1200" dirty="0" err="1">
                <a:highlight>
                  <a:srgbClr val="FFFF00"/>
                </a:highlight>
                <a:latin typeface="Arial"/>
                <a:cs typeface="Arial"/>
              </a:rPr>
              <a:t>XXX</a:t>
            </a:r>
            <a:r>
              <a:rPr lang="en-AU" sz="1200" dirty="0">
                <a:highlight>
                  <a:srgbClr val="FFFF00"/>
                </a:highlight>
                <a:latin typeface="Arial"/>
                <a:cs typeface="Arial"/>
              </a:rPr>
              <a:t>.”</a:t>
            </a:r>
          </a:p>
          <a:p>
            <a:pPr>
              <a:spcBef>
                <a:spcPts val="971"/>
              </a:spcBef>
            </a:pPr>
            <a:r>
              <a:rPr lang="en-AU" sz="1400" b="1" dirty="0">
                <a:solidFill>
                  <a:srgbClr val="7F0D82"/>
                </a:solidFill>
                <a:latin typeface="Arial"/>
                <a:cs typeface="Arial"/>
              </a:rPr>
              <a:t>What does this mean?</a:t>
            </a:r>
          </a:p>
          <a:p>
            <a:pPr>
              <a:spcBef>
                <a:spcPts val="971"/>
              </a:spcBef>
            </a:pPr>
            <a:r>
              <a:rPr lang="en-AU" sz="1200" dirty="0">
                <a:latin typeface="Arial"/>
                <a:cs typeface="Arial"/>
              </a:rPr>
              <a:t>“The original decision from Council has been appealed by </a:t>
            </a:r>
            <a:r>
              <a:rPr lang="en-AU" sz="1200" dirty="0">
                <a:highlight>
                  <a:srgbClr val="FFFF00"/>
                </a:highlight>
                <a:latin typeface="Arial"/>
                <a:cs typeface="Arial"/>
              </a:rPr>
              <a:t>XXXXX. </a:t>
            </a:r>
            <a:r>
              <a:rPr lang="en-AU" sz="1200" dirty="0">
                <a:latin typeface="Arial"/>
                <a:cs typeface="Arial"/>
              </a:rPr>
              <a:t>You may have an option to 'join' the appeal but we recommend that you contact VCAT with any specific questions. Their number is </a:t>
            </a:r>
            <a:r>
              <a:rPr lang="en-AU" sz="1200" dirty="0">
                <a:highlight>
                  <a:srgbClr val="FFFF00"/>
                </a:highlight>
                <a:latin typeface="Arial"/>
                <a:cs typeface="Arial"/>
              </a:rPr>
              <a:t>1800 XXX </a:t>
            </a:r>
            <a:r>
              <a:rPr lang="en-AU" sz="1200" dirty="0" err="1">
                <a:highlight>
                  <a:srgbClr val="FFFF00"/>
                </a:highlight>
                <a:latin typeface="Arial"/>
                <a:cs typeface="Arial"/>
              </a:rPr>
              <a:t>XXX</a:t>
            </a:r>
            <a:r>
              <a:rPr lang="en-AU" sz="1200" dirty="0">
                <a:highlight>
                  <a:srgbClr val="FFFF00"/>
                </a:highlight>
                <a:latin typeface="Arial"/>
                <a:cs typeface="Arial"/>
              </a:rPr>
              <a:t>.”</a:t>
            </a:r>
          </a:p>
        </p:txBody>
      </p:sp>
      <p:sp>
        <p:nvSpPr>
          <p:cNvPr id="39" name="TextBox 38">
            <a:extLst>
              <a:ext uri="{FF2B5EF4-FFF2-40B4-BE49-F238E27FC236}">
                <a16:creationId xmlns:a16="http://schemas.microsoft.com/office/drawing/2014/main" id="{C9A0B669-4D7F-B60C-3EAD-12CB9FD5882C}"/>
              </a:ext>
            </a:extLst>
          </p:cNvPr>
          <p:cNvSpPr txBox="1"/>
          <p:nvPr/>
        </p:nvSpPr>
        <p:spPr>
          <a:xfrm>
            <a:off x="5499205" y="3538898"/>
            <a:ext cx="1593087" cy="291618"/>
          </a:xfrm>
          <a:prstGeom prst="rect">
            <a:avLst/>
          </a:prstGeom>
          <a:noFill/>
        </p:spPr>
        <p:txBody>
          <a:bodyPr wrap="square" rIns="0" rtlCol="0">
            <a:spAutoFit/>
          </a:bodyPr>
          <a:lstStyle/>
          <a:p>
            <a:r>
              <a:rPr lang="en-US" sz="1295" b="1" dirty="0">
                <a:solidFill>
                  <a:srgbClr val="7F0D82"/>
                </a:solidFill>
                <a:latin typeface="Arial" panose="020B0604020202020204" pitchFamily="34" charset="0"/>
                <a:cs typeface="Arial" panose="020B0604020202020204" pitchFamily="34" charset="0"/>
              </a:rPr>
              <a:t>We can help by</a:t>
            </a:r>
          </a:p>
        </p:txBody>
      </p:sp>
      <p:sp>
        <p:nvSpPr>
          <p:cNvPr id="33" name="TextBox 32">
            <a:extLst>
              <a:ext uri="{FF2B5EF4-FFF2-40B4-BE49-F238E27FC236}">
                <a16:creationId xmlns:a16="http://schemas.microsoft.com/office/drawing/2014/main" id="{9969DF36-09E7-BEA9-8259-AEB0EF51341F}"/>
              </a:ext>
            </a:extLst>
          </p:cNvPr>
          <p:cNvSpPr txBox="1"/>
          <p:nvPr/>
        </p:nvSpPr>
        <p:spPr>
          <a:xfrm>
            <a:off x="4916368" y="4002145"/>
            <a:ext cx="2214779" cy="1025564"/>
          </a:xfrm>
          <a:prstGeom prst="rect">
            <a:avLst/>
          </a:prstGeom>
          <a:noFill/>
        </p:spPr>
        <p:txBody>
          <a:bodyPr wrap="square" lIns="98694" tIns="49347" rIns="98694" bIns="49347" numCol="1" spcCol="180000" anchor="t">
            <a:noAutofit/>
          </a:bodyPr>
          <a:lstStyle/>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Explaining the process at a high level</a:t>
            </a: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Directing you to VCAT's contact information</a:t>
            </a:r>
          </a:p>
          <a:p>
            <a:pPr marL="308410" indent="-308410">
              <a:spcBef>
                <a:spcPts val="324"/>
              </a:spcBef>
              <a:buFont typeface="Arial"/>
              <a:buChar char="•"/>
            </a:pPr>
            <a:endParaRPr lang="en-AU" sz="1400" dirty="0">
              <a:solidFill>
                <a:srgbClr val="28BEC6"/>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C77479F4-1BC5-A9ED-5FB8-8CB449A2A5A1}"/>
              </a:ext>
            </a:extLst>
          </p:cNvPr>
          <p:cNvSpPr txBox="1"/>
          <p:nvPr/>
        </p:nvSpPr>
        <p:spPr>
          <a:xfrm>
            <a:off x="5499206" y="5394729"/>
            <a:ext cx="1593087" cy="490904"/>
          </a:xfrm>
          <a:prstGeom prst="rect">
            <a:avLst/>
          </a:prstGeom>
          <a:noFill/>
        </p:spPr>
        <p:txBody>
          <a:bodyPr wrap="square" rtlCol="0">
            <a:spAutoFit/>
          </a:bodyPr>
          <a:lstStyle/>
          <a:p>
            <a:r>
              <a:rPr lang="en-US" sz="1295" b="1" dirty="0">
                <a:solidFill>
                  <a:srgbClr val="7F0D82"/>
                </a:solidFill>
                <a:latin typeface="Arial" panose="020B0604020202020204" pitchFamily="34" charset="0"/>
                <a:cs typeface="Arial" panose="020B0604020202020204" pitchFamily="34" charset="0"/>
              </a:rPr>
              <a:t>We are not</a:t>
            </a:r>
            <a:br>
              <a:rPr lang="en-US" sz="1295" b="1" dirty="0">
                <a:solidFill>
                  <a:srgbClr val="7F0D82"/>
                </a:solidFill>
                <a:latin typeface="Arial" panose="020B0604020202020204" pitchFamily="34" charset="0"/>
                <a:cs typeface="Arial" panose="020B0604020202020204" pitchFamily="34" charset="0"/>
              </a:rPr>
            </a:br>
            <a:r>
              <a:rPr lang="en-US" sz="1295" b="1" dirty="0">
                <a:solidFill>
                  <a:srgbClr val="7F0D82"/>
                </a:solidFill>
                <a:latin typeface="Arial" panose="020B0604020202020204" pitchFamily="34" charset="0"/>
                <a:cs typeface="Arial" panose="020B0604020202020204" pitchFamily="34" charset="0"/>
              </a:rPr>
              <a:t>able to…</a:t>
            </a:r>
          </a:p>
        </p:txBody>
      </p:sp>
      <p:sp>
        <p:nvSpPr>
          <p:cNvPr id="4" name="TextBox 3">
            <a:extLst>
              <a:ext uri="{FF2B5EF4-FFF2-40B4-BE49-F238E27FC236}">
                <a16:creationId xmlns:a16="http://schemas.microsoft.com/office/drawing/2014/main" id="{5A0FD74B-427E-E4AE-CFEF-17F138CF8B53}"/>
              </a:ext>
            </a:extLst>
          </p:cNvPr>
          <p:cNvSpPr txBox="1"/>
          <p:nvPr/>
        </p:nvSpPr>
        <p:spPr>
          <a:xfrm>
            <a:off x="4916368" y="5970500"/>
            <a:ext cx="2214779" cy="959237"/>
          </a:xfrm>
          <a:prstGeom prst="rect">
            <a:avLst/>
          </a:prstGeom>
          <a:noFill/>
        </p:spPr>
        <p:txBody>
          <a:bodyPr wrap="square" rtlCol="0">
            <a:spAutoFit/>
          </a:bodyPr>
          <a:lstStyle/>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Write someone's </a:t>
            </a:r>
            <a:r>
              <a:rPr lang="en-AU" sz="1200" dirty="0" err="1">
                <a:latin typeface="Arial" panose="020B0604020202020204" pitchFamily="34" charset="0"/>
                <a:cs typeface="Arial" panose="020B0604020202020204" pitchFamily="34" charset="0"/>
              </a:rPr>
              <a:t>SoG</a:t>
            </a:r>
            <a:endParaRPr lang="en-AU" sz="1200" dirty="0">
              <a:latin typeface="Arial" panose="020B0604020202020204" pitchFamily="34" charset="0"/>
              <a:cs typeface="Arial" panose="020B0604020202020204" pitchFamily="34" charset="0"/>
            </a:endParaRPr>
          </a:p>
          <a:p>
            <a:pPr marL="185046" indent="-185046">
              <a:spcBef>
                <a:spcPts val="324"/>
              </a:spcBef>
              <a:spcAft>
                <a:spcPts val="216"/>
              </a:spcAft>
              <a:buFont typeface="Arial" panose="020B0604020202020204" pitchFamily="34" charset="0"/>
              <a:buChar char="•"/>
            </a:pPr>
            <a:r>
              <a:rPr lang="en-AU" sz="1200" dirty="0">
                <a:latin typeface="Arial" panose="020B0604020202020204" pitchFamily="34" charset="0"/>
                <a:cs typeface="Arial" panose="020B0604020202020204" pitchFamily="34" charset="0"/>
              </a:rPr>
              <a:t>Work together on a submission</a:t>
            </a:r>
            <a:endParaRPr lang="en-US" sz="1200" dirty="0">
              <a:latin typeface="Arial" panose="020B0604020202020204" pitchFamily="34" charset="0"/>
              <a:cs typeface="Arial" panose="020B0604020202020204" pitchFamily="34" charset="0"/>
            </a:endParaRPr>
          </a:p>
          <a:p>
            <a:pPr>
              <a:spcBef>
                <a:spcPts val="324"/>
              </a:spcBef>
              <a:spcAft>
                <a:spcPts val="216"/>
              </a:spcAft>
            </a:pPr>
            <a:endParaRPr lang="en-US" sz="1200" dirty="0">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8F1FC467-F1F4-9C1A-62E9-1A2D8DE7B438}"/>
              </a:ext>
              <a:ext uri="{C183D7F6-B498-43B3-948B-1728B52AA6E4}">
                <adec:decorative xmlns:adec="http://schemas.microsoft.com/office/drawing/2017/decorative" val="1"/>
              </a:ext>
            </a:extLst>
          </p:cNvPr>
          <p:cNvCxnSpPr>
            <a:cxnSpLocks/>
          </p:cNvCxnSpPr>
          <p:nvPr/>
        </p:nvCxnSpPr>
        <p:spPr>
          <a:xfrm>
            <a:off x="583950" y="1429256"/>
            <a:ext cx="4235279" cy="0"/>
          </a:xfrm>
          <a:prstGeom prst="line">
            <a:avLst/>
          </a:prstGeom>
          <a:ln>
            <a:solidFill>
              <a:srgbClr val="7F0D82"/>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A7D46295-335D-A171-61E4-57EE7CFB8B0E}"/>
              </a:ext>
              <a:ext uri="{C183D7F6-B498-43B3-948B-1728B52AA6E4}">
                <adec:decorative xmlns:adec="http://schemas.microsoft.com/office/drawing/2017/decorative" val="1"/>
              </a:ext>
            </a:extLst>
          </p:cNvPr>
          <p:cNvGrpSpPr>
            <a:grpSpLocks noChangeAspect="1"/>
          </p:cNvGrpSpPr>
          <p:nvPr/>
        </p:nvGrpSpPr>
        <p:grpSpPr>
          <a:xfrm>
            <a:off x="583951" y="1670798"/>
            <a:ext cx="342642" cy="341637"/>
            <a:chOff x="8283575" y="3267075"/>
            <a:chExt cx="541338" cy="539750"/>
          </a:xfrm>
          <a:solidFill>
            <a:srgbClr val="7F0D82"/>
          </a:solidFill>
        </p:grpSpPr>
        <p:sp>
          <p:nvSpPr>
            <p:cNvPr id="34" name="Freeform 62">
              <a:extLst>
                <a:ext uri="{FF2B5EF4-FFF2-40B4-BE49-F238E27FC236}">
                  <a16:creationId xmlns:a16="http://schemas.microsoft.com/office/drawing/2014/main" id="{6A024FF1-16BA-73C5-293E-8752C11873A0}"/>
                </a:ext>
              </a:extLst>
            </p:cNvPr>
            <p:cNvSpPr>
              <a:spLocks noEditPoints="1"/>
            </p:cNvSpPr>
            <p:nvPr/>
          </p:nvSpPr>
          <p:spPr bwMode="auto">
            <a:xfrm>
              <a:off x="8283575" y="3267075"/>
              <a:ext cx="541338" cy="539750"/>
            </a:xfrm>
            <a:custGeom>
              <a:avLst/>
              <a:gdLst>
                <a:gd name="T0" fmla="*/ 85 w 170"/>
                <a:gd name="T1" fmla="*/ 0 h 169"/>
                <a:gd name="T2" fmla="*/ 0 w 170"/>
                <a:gd name="T3" fmla="*/ 85 h 169"/>
                <a:gd name="T4" fmla="*/ 85 w 170"/>
                <a:gd name="T5" fmla="*/ 169 h 169"/>
                <a:gd name="T6" fmla="*/ 170 w 170"/>
                <a:gd name="T7" fmla="*/ 85 h 169"/>
                <a:gd name="T8" fmla="*/ 85 w 170"/>
                <a:gd name="T9" fmla="*/ 0 h 169"/>
                <a:gd name="T10" fmla="*/ 85 w 170"/>
                <a:gd name="T11" fmla="*/ 162 h 169"/>
                <a:gd name="T12" fmla="*/ 7 w 170"/>
                <a:gd name="T13" fmla="*/ 85 h 169"/>
                <a:gd name="T14" fmla="*/ 85 w 170"/>
                <a:gd name="T15" fmla="*/ 7 h 169"/>
                <a:gd name="T16" fmla="*/ 162 w 170"/>
                <a:gd name="T17" fmla="*/ 85 h 169"/>
                <a:gd name="T18" fmla="*/ 85 w 170"/>
                <a:gd name="T19"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69">
                  <a:moveTo>
                    <a:pt x="85" y="0"/>
                  </a:moveTo>
                  <a:cubicBezTo>
                    <a:pt x="38" y="0"/>
                    <a:pt x="0" y="38"/>
                    <a:pt x="0" y="85"/>
                  </a:cubicBezTo>
                  <a:cubicBezTo>
                    <a:pt x="0" y="131"/>
                    <a:pt x="38" y="169"/>
                    <a:pt x="85" y="169"/>
                  </a:cubicBezTo>
                  <a:cubicBezTo>
                    <a:pt x="131" y="169"/>
                    <a:pt x="170" y="131"/>
                    <a:pt x="170" y="85"/>
                  </a:cubicBezTo>
                  <a:cubicBezTo>
                    <a:pt x="170" y="38"/>
                    <a:pt x="131" y="0"/>
                    <a:pt x="85" y="0"/>
                  </a:cubicBezTo>
                  <a:close/>
                  <a:moveTo>
                    <a:pt x="85" y="162"/>
                  </a:moveTo>
                  <a:cubicBezTo>
                    <a:pt x="42" y="162"/>
                    <a:pt x="7" y="127"/>
                    <a:pt x="7" y="85"/>
                  </a:cubicBezTo>
                  <a:cubicBezTo>
                    <a:pt x="7" y="42"/>
                    <a:pt x="42" y="7"/>
                    <a:pt x="85" y="7"/>
                  </a:cubicBezTo>
                  <a:cubicBezTo>
                    <a:pt x="127" y="7"/>
                    <a:pt x="162" y="42"/>
                    <a:pt x="162" y="85"/>
                  </a:cubicBezTo>
                  <a:cubicBezTo>
                    <a:pt x="162" y="127"/>
                    <a:pt x="127"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35" name="Freeform 63">
              <a:extLst>
                <a:ext uri="{FF2B5EF4-FFF2-40B4-BE49-F238E27FC236}">
                  <a16:creationId xmlns:a16="http://schemas.microsoft.com/office/drawing/2014/main" id="{9322FD92-29BC-A123-5BED-D01042031D16}"/>
                </a:ext>
              </a:extLst>
            </p:cNvPr>
            <p:cNvSpPr>
              <a:spLocks/>
            </p:cNvSpPr>
            <p:nvPr/>
          </p:nvSpPr>
          <p:spPr bwMode="auto">
            <a:xfrm>
              <a:off x="8542338" y="3340100"/>
              <a:ext cx="133350" cy="207963"/>
            </a:xfrm>
            <a:custGeom>
              <a:avLst/>
              <a:gdLst>
                <a:gd name="T0" fmla="*/ 38 w 42"/>
                <a:gd name="T1" fmla="*/ 58 h 65"/>
                <a:gd name="T2" fmla="*/ 7 w 42"/>
                <a:gd name="T3" fmla="*/ 58 h 65"/>
                <a:gd name="T4" fmla="*/ 7 w 42"/>
                <a:gd name="T5" fmla="*/ 4 h 65"/>
                <a:gd name="T6" fmla="*/ 4 w 42"/>
                <a:gd name="T7" fmla="*/ 0 h 65"/>
                <a:gd name="T8" fmla="*/ 0 w 42"/>
                <a:gd name="T9" fmla="*/ 4 h 65"/>
                <a:gd name="T10" fmla="*/ 0 w 42"/>
                <a:gd name="T11" fmla="*/ 62 h 65"/>
                <a:gd name="T12" fmla="*/ 4 w 42"/>
                <a:gd name="T13" fmla="*/ 65 h 65"/>
                <a:gd name="T14" fmla="*/ 38 w 42"/>
                <a:gd name="T15" fmla="*/ 65 h 65"/>
                <a:gd name="T16" fmla="*/ 42 w 42"/>
                <a:gd name="T17" fmla="*/ 62 h 65"/>
                <a:gd name="T18" fmla="*/ 38 w 42"/>
                <a:gd name="T19"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65">
                  <a:moveTo>
                    <a:pt x="38" y="58"/>
                  </a:moveTo>
                  <a:cubicBezTo>
                    <a:pt x="7" y="58"/>
                    <a:pt x="7" y="58"/>
                    <a:pt x="7" y="58"/>
                  </a:cubicBezTo>
                  <a:cubicBezTo>
                    <a:pt x="7" y="4"/>
                    <a:pt x="7" y="4"/>
                    <a:pt x="7" y="4"/>
                  </a:cubicBezTo>
                  <a:cubicBezTo>
                    <a:pt x="7" y="2"/>
                    <a:pt x="6" y="0"/>
                    <a:pt x="4" y="0"/>
                  </a:cubicBezTo>
                  <a:cubicBezTo>
                    <a:pt x="2" y="0"/>
                    <a:pt x="0" y="2"/>
                    <a:pt x="0" y="4"/>
                  </a:cubicBezTo>
                  <a:cubicBezTo>
                    <a:pt x="0" y="62"/>
                    <a:pt x="0" y="62"/>
                    <a:pt x="0" y="62"/>
                  </a:cubicBezTo>
                  <a:cubicBezTo>
                    <a:pt x="0" y="63"/>
                    <a:pt x="2" y="65"/>
                    <a:pt x="4" y="65"/>
                  </a:cubicBezTo>
                  <a:cubicBezTo>
                    <a:pt x="38" y="65"/>
                    <a:pt x="38" y="65"/>
                    <a:pt x="38" y="65"/>
                  </a:cubicBezTo>
                  <a:cubicBezTo>
                    <a:pt x="40" y="65"/>
                    <a:pt x="42" y="64"/>
                    <a:pt x="42" y="62"/>
                  </a:cubicBezTo>
                  <a:cubicBezTo>
                    <a:pt x="42" y="60"/>
                    <a:pt x="40" y="58"/>
                    <a:pt x="3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38" name="Group 37">
            <a:extLst>
              <a:ext uri="{FF2B5EF4-FFF2-40B4-BE49-F238E27FC236}">
                <a16:creationId xmlns:a16="http://schemas.microsoft.com/office/drawing/2014/main" id="{3F4D1170-5CAC-B49E-9CB9-9361D759A200}"/>
              </a:ext>
              <a:ext uri="{C183D7F6-B498-43B3-948B-1728B52AA6E4}">
                <adec:decorative xmlns:adec="http://schemas.microsoft.com/office/drawing/2017/decorative" val="1"/>
              </a:ext>
            </a:extLst>
          </p:cNvPr>
          <p:cNvGrpSpPr/>
          <p:nvPr/>
        </p:nvGrpSpPr>
        <p:grpSpPr>
          <a:xfrm>
            <a:off x="5013508" y="3458160"/>
            <a:ext cx="479761" cy="460447"/>
            <a:chOff x="4588751" y="3189702"/>
            <a:chExt cx="444500" cy="426606"/>
          </a:xfrm>
        </p:grpSpPr>
        <p:sp>
          <p:nvSpPr>
            <p:cNvPr id="40" name="Rectangle: Diagonal Corners Rounded 39">
              <a:extLst>
                <a:ext uri="{FF2B5EF4-FFF2-40B4-BE49-F238E27FC236}">
                  <a16:creationId xmlns:a16="http://schemas.microsoft.com/office/drawing/2014/main" id="{5864D3EB-9B56-DCBB-627C-5523D5D92F42}"/>
                </a:ext>
              </a:extLst>
            </p:cNvPr>
            <p:cNvSpPr/>
            <p:nvPr/>
          </p:nvSpPr>
          <p:spPr>
            <a:xfrm>
              <a:off x="4588751" y="3189702"/>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solidFill>
                  <a:srgbClr val="7F0D82"/>
                </a:solidFill>
                <a:latin typeface="Arial" panose="020B060402020202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id="{586D8D2B-0A85-5A4B-9D4B-73AD19050BE2}"/>
                </a:ext>
              </a:extLst>
            </p:cNvPr>
            <p:cNvGrpSpPr>
              <a:grpSpLocks noChangeAspect="1"/>
            </p:cNvGrpSpPr>
            <p:nvPr/>
          </p:nvGrpSpPr>
          <p:grpSpPr>
            <a:xfrm>
              <a:off x="4664448" y="3256452"/>
              <a:ext cx="293107" cy="293107"/>
              <a:chOff x="6161088" y="3078163"/>
              <a:chExt cx="536575" cy="536575"/>
            </a:xfrm>
            <a:solidFill>
              <a:schemeClr val="bg1"/>
            </a:solidFill>
          </p:grpSpPr>
          <p:sp>
            <p:nvSpPr>
              <p:cNvPr id="42" name="Freeform 13">
                <a:extLst>
                  <a:ext uri="{FF2B5EF4-FFF2-40B4-BE49-F238E27FC236}">
                    <a16:creationId xmlns:a16="http://schemas.microsoft.com/office/drawing/2014/main" id="{05B19424-0D73-6E00-DFEA-4E3A35F59322}"/>
                  </a:ext>
                </a:extLst>
              </p:cNvPr>
              <p:cNvSpPr>
                <a:spLocks/>
              </p:cNvSpPr>
              <p:nvPr/>
            </p:nvSpPr>
            <p:spPr bwMode="auto">
              <a:xfrm>
                <a:off x="6161088" y="3078163"/>
                <a:ext cx="536575" cy="536575"/>
              </a:xfrm>
              <a:custGeom>
                <a:avLst/>
                <a:gdLst>
                  <a:gd name="T0" fmla="*/ 164 w 170"/>
                  <a:gd name="T1" fmla="*/ 54 h 170"/>
                  <a:gd name="T2" fmla="*/ 160 w 170"/>
                  <a:gd name="T3" fmla="*/ 52 h 170"/>
                  <a:gd name="T4" fmla="*/ 158 w 170"/>
                  <a:gd name="T5" fmla="*/ 56 h 170"/>
                  <a:gd name="T6" fmla="*/ 163 w 170"/>
                  <a:gd name="T7" fmla="*/ 85 h 170"/>
                  <a:gd name="T8" fmla="*/ 85 w 170"/>
                  <a:gd name="T9" fmla="*/ 163 h 170"/>
                  <a:gd name="T10" fmla="*/ 7 w 170"/>
                  <a:gd name="T11" fmla="*/ 85 h 170"/>
                  <a:gd name="T12" fmla="*/ 85 w 170"/>
                  <a:gd name="T13" fmla="*/ 7 h 170"/>
                  <a:gd name="T14" fmla="*/ 142 w 170"/>
                  <a:gd name="T15" fmla="*/ 31 h 170"/>
                  <a:gd name="T16" fmla="*/ 147 w 170"/>
                  <a:gd name="T17" fmla="*/ 31 h 170"/>
                  <a:gd name="T18" fmla="*/ 147 w 170"/>
                  <a:gd name="T19" fmla="*/ 26 h 170"/>
                  <a:gd name="T20" fmla="*/ 85 w 170"/>
                  <a:gd name="T21" fmla="*/ 0 h 170"/>
                  <a:gd name="T22" fmla="*/ 0 w 170"/>
                  <a:gd name="T23" fmla="*/ 85 h 170"/>
                  <a:gd name="T24" fmla="*/ 85 w 170"/>
                  <a:gd name="T25" fmla="*/ 170 h 170"/>
                  <a:gd name="T26" fmla="*/ 170 w 170"/>
                  <a:gd name="T27" fmla="*/ 85 h 170"/>
                  <a:gd name="T28" fmla="*/ 164 w 170"/>
                  <a:gd name="T29"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0">
                    <a:moveTo>
                      <a:pt x="164" y="54"/>
                    </a:moveTo>
                    <a:cubicBezTo>
                      <a:pt x="164" y="52"/>
                      <a:pt x="162" y="51"/>
                      <a:pt x="160" y="52"/>
                    </a:cubicBezTo>
                    <a:cubicBezTo>
                      <a:pt x="158" y="52"/>
                      <a:pt x="157" y="54"/>
                      <a:pt x="158" y="56"/>
                    </a:cubicBezTo>
                    <a:cubicBezTo>
                      <a:pt x="161" y="65"/>
                      <a:pt x="163" y="75"/>
                      <a:pt x="163" y="85"/>
                    </a:cubicBezTo>
                    <a:cubicBezTo>
                      <a:pt x="163" y="128"/>
                      <a:pt x="128" y="163"/>
                      <a:pt x="85" y="163"/>
                    </a:cubicBezTo>
                    <a:cubicBezTo>
                      <a:pt x="42" y="163"/>
                      <a:pt x="7" y="128"/>
                      <a:pt x="7" y="85"/>
                    </a:cubicBezTo>
                    <a:cubicBezTo>
                      <a:pt x="7" y="42"/>
                      <a:pt x="42" y="7"/>
                      <a:pt x="85" y="7"/>
                    </a:cubicBezTo>
                    <a:cubicBezTo>
                      <a:pt x="107" y="7"/>
                      <a:pt x="127" y="15"/>
                      <a:pt x="142" y="31"/>
                    </a:cubicBezTo>
                    <a:cubicBezTo>
                      <a:pt x="143" y="32"/>
                      <a:pt x="145" y="33"/>
                      <a:pt x="147" y="31"/>
                    </a:cubicBezTo>
                    <a:cubicBezTo>
                      <a:pt x="148" y="30"/>
                      <a:pt x="148" y="28"/>
                      <a:pt x="147" y="26"/>
                    </a:cubicBezTo>
                    <a:cubicBezTo>
                      <a:pt x="131" y="9"/>
                      <a:pt x="109" y="0"/>
                      <a:pt x="85" y="0"/>
                    </a:cubicBezTo>
                    <a:cubicBezTo>
                      <a:pt x="38" y="0"/>
                      <a:pt x="0" y="38"/>
                      <a:pt x="0" y="85"/>
                    </a:cubicBezTo>
                    <a:cubicBezTo>
                      <a:pt x="0" y="132"/>
                      <a:pt x="38" y="170"/>
                      <a:pt x="85" y="170"/>
                    </a:cubicBezTo>
                    <a:cubicBezTo>
                      <a:pt x="132" y="170"/>
                      <a:pt x="170" y="132"/>
                      <a:pt x="170" y="85"/>
                    </a:cubicBezTo>
                    <a:cubicBezTo>
                      <a:pt x="170" y="74"/>
                      <a:pt x="168" y="64"/>
                      <a:pt x="164" y="54"/>
                    </a:cubicBezTo>
                    <a:close/>
                  </a:path>
                </a:pathLst>
              </a:custGeom>
              <a:grpFill/>
              <a:ln>
                <a:noFill/>
              </a:ln>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sp>
            <p:nvSpPr>
              <p:cNvPr id="43" name="Freeform 14">
                <a:extLst>
                  <a:ext uri="{FF2B5EF4-FFF2-40B4-BE49-F238E27FC236}">
                    <a16:creationId xmlns:a16="http://schemas.microsoft.com/office/drawing/2014/main" id="{39326306-46CE-3936-BD1C-D4315E55BF55}"/>
                  </a:ext>
                </a:extLst>
              </p:cNvPr>
              <p:cNvSpPr>
                <a:spLocks/>
              </p:cNvSpPr>
              <p:nvPr/>
            </p:nvSpPr>
            <p:spPr bwMode="auto">
              <a:xfrm>
                <a:off x="6296026" y="3163888"/>
                <a:ext cx="392113" cy="277813"/>
              </a:xfrm>
              <a:custGeom>
                <a:avLst/>
                <a:gdLst>
                  <a:gd name="T0" fmla="*/ 6 w 124"/>
                  <a:gd name="T1" fmla="*/ 44 h 88"/>
                  <a:gd name="T2" fmla="*/ 1 w 124"/>
                  <a:gd name="T3" fmla="*/ 44 h 88"/>
                  <a:gd name="T4" fmla="*/ 1 w 124"/>
                  <a:gd name="T5" fmla="*/ 49 h 88"/>
                  <a:gd name="T6" fmla="*/ 40 w 124"/>
                  <a:gd name="T7" fmla="*/ 87 h 88"/>
                  <a:gd name="T8" fmla="*/ 42 w 124"/>
                  <a:gd name="T9" fmla="*/ 88 h 88"/>
                  <a:gd name="T10" fmla="*/ 42 w 124"/>
                  <a:gd name="T11" fmla="*/ 88 h 88"/>
                  <a:gd name="T12" fmla="*/ 45 w 124"/>
                  <a:gd name="T13" fmla="*/ 87 h 88"/>
                  <a:gd name="T14" fmla="*/ 123 w 124"/>
                  <a:gd name="T15" fmla="*/ 6 h 88"/>
                  <a:gd name="T16" fmla="*/ 123 w 124"/>
                  <a:gd name="T17" fmla="*/ 1 h 88"/>
                  <a:gd name="T18" fmla="*/ 118 w 124"/>
                  <a:gd name="T19" fmla="*/ 1 h 88"/>
                  <a:gd name="T20" fmla="*/ 42 w 124"/>
                  <a:gd name="T21" fmla="*/ 80 h 88"/>
                  <a:gd name="T22" fmla="*/ 6 w 124"/>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8">
                    <a:moveTo>
                      <a:pt x="6" y="44"/>
                    </a:moveTo>
                    <a:cubicBezTo>
                      <a:pt x="4" y="42"/>
                      <a:pt x="2" y="43"/>
                      <a:pt x="1" y="44"/>
                    </a:cubicBezTo>
                    <a:cubicBezTo>
                      <a:pt x="0" y="45"/>
                      <a:pt x="0" y="47"/>
                      <a:pt x="1" y="49"/>
                    </a:cubicBezTo>
                    <a:cubicBezTo>
                      <a:pt x="40" y="87"/>
                      <a:pt x="40" y="87"/>
                      <a:pt x="40" y="87"/>
                    </a:cubicBezTo>
                    <a:cubicBezTo>
                      <a:pt x="40" y="88"/>
                      <a:pt x="41" y="88"/>
                      <a:pt x="42" y="88"/>
                    </a:cubicBezTo>
                    <a:cubicBezTo>
                      <a:pt x="42" y="88"/>
                      <a:pt x="42" y="88"/>
                      <a:pt x="42" y="88"/>
                    </a:cubicBezTo>
                    <a:cubicBezTo>
                      <a:pt x="43" y="88"/>
                      <a:pt x="44" y="88"/>
                      <a:pt x="45" y="87"/>
                    </a:cubicBezTo>
                    <a:cubicBezTo>
                      <a:pt x="123" y="6"/>
                      <a:pt x="123" y="6"/>
                      <a:pt x="123" y="6"/>
                    </a:cubicBezTo>
                    <a:cubicBezTo>
                      <a:pt x="124" y="4"/>
                      <a:pt x="124" y="2"/>
                      <a:pt x="123" y="1"/>
                    </a:cubicBezTo>
                    <a:cubicBezTo>
                      <a:pt x="122" y="0"/>
                      <a:pt x="120" y="0"/>
                      <a:pt x="118" y="1"/>
                    </a:cubicBezTo>
                    <a:cubicBezTo>
                      <a:pt x="42" y="80"/>
                      <a:pt x="42" y="80"/>
                      <a:pt x="42" y="80"/>
                    </a:cubicBezTo>
                    <a:lnTo>
                      <a:pt x="6" y="44"/>
                    </a:lnTo>
                    <a:close/>
                  </a:path>
                </a:pathLst>
              </a:custGeom>
              <a:grpFill/>
              <a:ln>
                <a:noFill/>
              </a:ln>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grpSp>
      </p:grpSp>
      <p:grpSp>
        <p:nvGrpSpPr>
          <p:cNvPr id="46" name="Group 45">
            <a:extLst>
              <a:ext uri="{FF2B5EF4-FFF2-40B4-BE49-F238E27FC236}">
                <a16:creationId xmlns:a16="http://schemas.microsoft.com/office/drawing/2014/main" id="{388B7D19-91E9-63DC-E58F-DA0F3851F847}"/>
              </a:ext>
              <a:ext uri="{C183D7F6-B498-43B3-948B-1728B52AA6E4}">
                <adec:decorative xmlns:adec="http://schemas.microsoft.com/office/drawing/2017/decorative" val="1"/>
              </a:ext>
            </a:extLst>
          </p:cNvPr>
          <p:cNvGrpSpPr/>
          <p:nvPr/>
        </p:nvGrpSpPr>
        <p:grpSpPr>
          <a:xfrm>
            <a:off x="5013508" y="5413649"/>
            <a:ext cx="479761" cy="460448"/>
            <a:chOff x="4599631" y="6238645"/>
            <a:chExt cx="444500" cy="426606"/>
          </a:xfrm>
        </p:grpSpPr>
        <p:sp>
          <p:nvSpPr>
            <p:cNvPr id="51" name="Rectangle: Diagonal Corners Rounded 50">
              <a:extLst>
                <a:ext uri="{FF2B5EF4-FFF2-40B4-BE49-F238E27FC236}">
                  <a16:creationId xmlns:a16="http://schemas.microsoft.com/office/drawing/2014/main" id="{7D4AB73A-F794-98D5-ABD3-FD94FDA06A46}"/>
                </a:ext>
              </a:extLst>
            </p:cNvPr>
            <p:cNvSpPr/>
            <p:nvPr/>
          </p:nvSpPr>
          <p:spPr>
            <a:xfrm>
              <a:off x="4599631" y="6238645"/>
              <a:ext cx="444500" cy="426606"/>
            </a:xfrm>
            <a:prstGeom prst="round2DiagRect">
              <a:avLst/>
            </a:prstGeom>
            <a:solidFill>
              <a:srgbClr val="7F0D8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solidFill>
                  <a:srgbClr val="7F0D82"/>
                </a:solidFill>
                <a:latin typeface="Arial" panose="020B0604020202020204" pitchFamily="34" charset="0"/>
                <a:cs typeface="Arial" panose="020B0604020202020204" pitchFamily="34" charset="0"/>
              </a:endParaRPr>
            </a:p>
          </p:txBody>
        </p:sp>
        <p:grpSp>
          <p:nvGrpSpPr>
            <p:cNvPr id="55" name="Group 54">
              <a:extLst>
                <a:ext uri="{FF2B5EF4-FFF2-40B4-BE49-F238E27FC236}">
                  <a16:creationId xmlns:a16="http://schemas.microsoft.com/office/drawing/2014/main" id="{FFAB2D87-5000-375F-EBBB-F6C2E2CAC6C2}"/>
                </a:ext>
              </a:extLst>
            </p:cNvPr>
            <p:cNvGrpSpPr>
              <a:grpSpLocks noChangeAspect="1"/>
            </p:cNvGrpSpPr>
            <p:nvPr/>
          </p:nvGrpSpPr>
          <p:grpSpPr>
            <a:xfrm>
              <a:off x="4675328" y="6305395"/>
              <a:ext cx="293107" cy="293107"/>
              <a:chOff x="5094288" y="3074988"/>
              <a:chExt cx="536575" cy="536575"/>
            </a:xfrm>
            <a:solidFill>
              <a:schemeClr val="bg1"/>
            </a:solidFill>
          </p:grpSpPr>
          <p:sp>
            <p:nvSpPr>
              <p:cNvPr id="56" name="Freeform 15">
                <a:extLst>
                  <a:ext uri="{FF2B5EF4-FFF2-40B4-BE49-F238E27FC236}">
                    <a16:creationId xmlns:a16="http://schemas.microsoft.com/office/drawing/2014/main" id="{612C44F1-578C-C2FD-82DA-D7BD7C125DBF}"/>
                  </a:ext>
                </a:extLst>
              </p:cNvPr>
              <p:cNvSpPr>
                <a:spLocks noEditPoints="1"/>
              </p:cNvSpPr>
              <p:nvPr/>
            </p:nvSpPr>
            <p:spPr bwMode="auto">
              <a:xfrm>
                <a:off x="5094288" y="3074988"/>
                <a:ext cx="536575" cy="5365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5 w 170"/>
                  <a:gd name="T11" fmla="*/ 163 h 170"/>
                  <a:gd name="T12" fmla="*/ 7 w 170"/>
                  <a:gd name="T13" fmla="*/ 85 h 170"/>
                  <a:gd name="T14" fmla="*/ 85 w 170"/>
                  <a:gd name="T15" fmla="*/ 7 h 170"/>
                  <a:gd name="T16" fmla="*/ 163 w 170"/>
                  <a:gd name="T17" fmla="*/ 85 h 170"/>
                  <a:gd name="T18" fmla="*/ 85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5" y="163"/>
                    </a:moveTo>
                    <a:cubicBezTo>
                      <a:pt x="42" y="163"/>
                      <a:pt x="7" y="128"/>
                      <a:pt x="7" y="85"/>
                    </a:cubicBezTo>
                    <a:cubicBezTo>
                      <a:pt x="7" y="42"/>
                      <a:pt x="42" y="7"/>
                      <a:pt x="85" y="7"/>
                    </a:cubicBezTo>
                    <a:cubicBezTo>
                      <a:pt x="128" y="7"/>
                      <a:pt x="163" y="42"/>
                      <a:pt x="163" y="85"/>
                    </a:cubicBezTo>
                    <a:cubicBezTo>
                      <a:pt x="163" y="128"/>
                      <a:pt x="128" y="163"/>
                      <a:pt x="85"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sp>
            <p:nvSpPr>
              <p:cNvPr id="57" name="Freeform 16">
                <a:extLst>
                  <a:ext uri="{FF2B5EF4-FFF2-40B4-BE49-F238E27FC236}">
                    <a16:creationId xmlns:a16="http://schemas.microsoft.com/office/drawing/2014/main" id="{D079229A-AE00-EB1A-651A-F9982CBA0E1F}"/>
                  </a:ext>
                </a:extLst>
              </p:cNvPr>
              <p:cNvSpPr>
                <a:spLocks/>
              </p:cNvSpPr>
              <p:nvPr/>
            </p:nvSpPr>
            <p:spPr bwMode="auto">
              <a:xfrm>
                <a:off x="5257801" y="3238501"/>
                <a:ext cx="209550" cy="209550"/>
              </a:xfrm>
              <a:custGeom>
                <a:avLst/>
                <a:gdLst>
                  <a:gd name="T0" fmla="*/ 65 w 66"/>
                  <a:gd name="T1" fmla="*/ 2 h 66"/>
                  <a:gd name="T2" fmla="*/ 59 w 66"/>
                  <a:gd name="T3" fmla="*/ 2 h 66"/>
                  <a:gd name="T4" fmla="*/ 33 w 66"/>
                  <a:gd name="T5" fmla="*/ 28 h 66"/>
                  <a:gd name="T6" fmla="*/ 7 w 66"/>
                  <a:gd name="T7" fmla="*/ 2 h 66"/>
                  <a:gd name="T8" fmla="*/ 1 w 66"/>
                  <a:gd name="T9" fmla="*/ 2 h 66"/>
                  <a:gd name="T10" fmla="*/ 1 w 66"/>
                  <a:gd name="T11" fmla="*/ 7 h 66"/>
                  <a:gd name="T12" fmla="*/ 28 w 66"/>
                  <a:gd name="T13" fmla="*/ 33 h 66"/>
                  <a:gd name="T14" fmla="*/ 1 w 66"/>
                  <a:gd name="T15" fmla="*/ 60 h 66"/>
                  <a:gd name="T16" fmla="*/ 1 w 66"/>
                  <a:gd name="T17" fmla="*/ 65 h 66"/>
                  <a:gd name="T18" fmla="*/ 4 w 66"/>
                  <a:gd name="T19" fmla="*/ 66 h 66"/>
                  <a:gd name="T20" fmla="*/ 7 w 66"/>
                  <a:gd name="T21" fmla="*/ 65 h 66"/>
                  <a:gd name="T22" fmla="*/ 33 w 66"/>
                  <a:gd name="T23" fmla="*/ 38 h 66"/>
                  <a:gd name="T24" fmla="*/ 59 w 66"/>
                  <a:gd name="T25" fmla="*/ 65 h 66"/>
                  <a:gd name="T26" fmla="*/ 62 w 66"/>
                  <a:gd name="T27" fmla="*/ 66 h 66"/>
                  <a:gd name="T28" fmla="*/ 65 w 66"/>
                  <a:gd name="T29" fmla="*/ 65 h 66"/>
                  <a:gd name="T30" fmla="*/ 65 w 66"/>
                  <a:gd name="T31" fmla="*/ 60 h 66"/>
                  <a:gd name="T32" fmla="*/ 38 w 66"/>
                  <a:gd name="T33" fmla="*/ 33 h 66"/>
                  <a:gd name="T34" fmla="*/ 65 w 66"/>
                  <a:gd name="T35" fmla="*/ 7 h 66"/>
                  <a:gd name="T36" fmla="*/ 65 w 66"/>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66">
                    <a:moveTo>
                      <a:pt x="65" y="2"/>
                    </a:moveTo>
                    <a:cubicBezTo>
                      <a:pt x="63" y="0"/>
                      <a:pt x="61" y="0"/>
                      <a:pt x="59" y="2"/>
                    </a:cubicBezTo>
                    <a:cubicBezTo>
                      <a:pt x="33" y="28"/>
                      <a:pt x="33" y="28"/>
                      <a:pt x="33" y="28"/>
                    </a:cubicBezTo>
                    <a:cubicBezTo>
                      <a:pt x="7" y="2"/>
                      <a:pt x="7" y="2"/>
                      <a:pt x="7" y="2"/>
                    </a:cubicBezTo>
                    <a:cubicBezTo>
                      <a:pt x="5" y="0"/>
                      <a:pt x="3" y="0"/>
                      <a:pt x="1" y="2"/>
                    </a:cubicBezTo>
                    <a:cubicBezTo>
                      <a:pt x="0" y="3"/>
                      <a:pt x="0" y="5"/>
                      <a:pt x="1" y="7"/>
                    </a:cubicBezTo>
                    <a:cubicBezTo>
                      <a:pt x="28" y="33"/>
                      <a:pt x="28" y="33"/>
                      <a:pt x="28" y="33"/>
                    </a:cubicBezTo>
                    <a:cubicBezTo>
                      <a:pt x="1" y="60"/>
                      <a:pt x="1" y="60"/>
                      <a:pt x="1" y="60"/>
                    </a:cubicBezTo>
                    <a:cubicBezTo>
                      <a:pt x="0" y="61"/>
                      <a:pt x="0" y="63"/>
                      <a:pt x="1" y="65"/>
                    </a:cubicBezTo>
                    <a:cubicBezTo>
                      <a:pt x="2" y="65"/>
                      <a:pt x="3" y="66"/>
                      <a:pt x="4" y="66"/>
                    </a:cubicBezTo>
                    <a:cubicBezTo>
                      <a:pt x="5" y="66"/>
                      <a:pt x="6" y="65"/>
                      <a:pt x="7" y="65"/>
                    </a:cubicBezTo>
                    <a:cubicBezTo>
                      <a:pt x="33" y="38"/>
                      <a:pt x="33" y="38"/>
                      <a:pt x="33" y="38"/>
                    </a:cubicBezTo>
                    <a:cubicBezTo>
                      <a:pt x="59" y="65"/>
                      <a:pt x="59" y="65"/>
                      <a:pt x="59" y="65"/>
                    </a:cubicBezTo>
                    <a:cubicBezTo>
                      <a:pt x="60" y="65"/>
                      <a:pt x="61" y="66"/>
                      <a:pt x="62" y="66"/>
                    </a:cubicBezTo>
                    <a:cubicBezTo>
                      <a:pt x="63" y="66"/>
                      <a:pt x="64" y="65"/>
                      <a:pt x="65" y="65"/>
                    </a:cubicBezTo>
                    <a:cubicBezTo>
                      <a:pt x="66" y="63"/>
                      <a:pt x="66" y="61"/>
                      <a:pt x="65" y="60"/>
                    </a:cubicBezTo>
                    <a:cubicBezTo>
                      <a:pt x="38" y="33"/>
                      <a:pt x="38" y="33"/>
                      <a:pt x="38" y="33"/>
                    </a:cubicBezTo>
                    <a:cubicBezTo>
                      <a:pt x="65" y="7"/>
                      <a:pt x="65" y="7"/>
                      <a:pt x="65" y="7"/>
                    </a:cubicBezTo>
                    <a:cubicBezTo>
                      <a:pt x="66" y="5"/>
                      <a:pt x="66" y="3"/>
                      <a:pt x="6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dirty="0">
                  <a:solidFill>
                    <a:srgbClr val="7F0D82"/>
                  </a:solidFill>
                </a:endParaRPr>
              </a:p>
            </p:txBody>
          </p:sp>
        </p:grpSp>
      </p:grpSp>
      <p:sp>
        <p:nvSpPr>
          <p:cNvPr id="2" name="TextBox 1">
            <a:extLst>
              <a:ext uri="{FF2B5EF4-FFF2-40B4-BE49-F238E27FC236}">
                <a16:creationId xmlns:a16="http://schemas.microsoft.com/office/drawing/2014/main" id="{3CE39331-22DA-C782-05ED-EBFF4C8B4447}"/>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44</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86468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548530884"/>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5"/>
                      <a:stretch>
                        <a:fillRect/>
                      </a:stretch>
                    </p:blipFill>
                    <p:spPr>
                      <a:xfrm>
                        <a:off x="217772" y="2246"/>
                        <a:ext cx="2246" cy="2246"/>
                      </a:xfrm>
                      <a:prstGeom prst="rect">
                        <a:avLst/>
                      </a:prstGeom>
                    </p:spPr>
                  </p:pic>
                </p:oleObj>
              </mc:Fallback>
            </mc:AlternateContent>
          </a:graphicData>
        </a:graphic>
      </p:graphicFrame>
      <p:sp>
        <p:nvSpPr>
          <p:cNvPr id="29" name="Rectangle 28">
            <a:extLst>
              <a:ext uri="{FF2B5EF4-FFF2-40B4-BE49-F238E27FC236}">
                <a16:creationId xmlns:a16="http://schemas.microsoft.com/office/drawing/2014/main" id="{43FA84E0-1B27-0B51-1CAF-55D9504F2B1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134582"/>
            <a:ext cx="7559675" cy="4390702"/>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82"/>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545094" y="4976454"/>
            <a:ext cx="6469486" cy="4737486"/>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7AB152-8680-4542-EC15-2029A50562E4}"/>
              </a:ext>
            </a:extLst>
          </p:cNvPr>
          <p:cNvSpPr txBox="1"/>
          <p:nvPr/>
        </p:nvSpPr>
        <p:spPr>
          <a:xfrm>
            <a:off x="5040706" y="310847"/>
            <a:ext cx="1973874" cy="623889"/>
          </a:xfrm>
          <a:prstGeom prst="rect">
            <a:avLst/>
          </a:prstGeom>
          <a:noFill/>
        </p:spPr>
        <p:txBody>
          <a:bodyPr wrap="square" rtlCol="0">
            <a:spAutoFit/>
          </a:bodyPr>
          <a:lstStyle/>
          <a:p>
            <a:pPr algn="r"/>
            <a:r>
              <a:rPr lang="en-US" sz="1727">
                <a:highlight>
                  <a:srgbClr val="FFFF00"/>
                </a:highlight>
                <a:hlinkClick r:id="rId6">
                  <a:extLst>
                    <a:ext uri="{A12FA001-AC4F-418D-AE19-62706E023703}">
                      <ahyp:hlinkClr xmlns:ahyp="http://schemas.microsoft.com/office/drawing/2018/hyperlinkcolor" val="tx"/>
                    </a:ext>
                  </a:extLst>
                </a:hlinkClick>
              </a:rPr>
              <a:t>Click here for the full glossary </a:t>
            </a:r>
            <a:endParaRPr lang="en-US" sz="1727">
              <a:highlight>
                <a:srgbClr val="FFFF00"/>
              </a:highlight>
            </a:endParaRPr>
          </a:p>
        </p:txBody>
      </p:sp>
      <p:sp>
        <p:nvSpPr>
          <p:cNvPr id="2" name="Title 1">
            <a:extLst>
              <a:ext uri="{FF2B5EF4-FFF2-40B4-BE49-F238E27FC236}">
                <a16:creationId xmlns:a16="http://schemas.microsoft.com/office/drawing/2014/main" id="{BCD07A95-12E0-9A1A-D217-0E7559C72713}"/>
              </a:ext>
            </a:extLst>
          </p:cNvPr>
          <p:cNvSpPr>
            <a:spLocks noGrp="1"/>
          </p:cNvSpPr>
          <p:nvPr>
            <p:ph type="title"/>
          </p:nvPr>
        </p:nvSpPr>
        <p:spPr>
          <a:xfrm>
            <a:off x="634933" y="893683"/>
            <a:ext cx="6309650" cy="425584"/>
          </a:xfrm>
        </p:spPr>
        <p:txBody>
          <a:bodyPr vert="horz"/>
          <a:lstStyle/>
          <a:p>
            <a:r>
              <a:rPr lang="en-US">
                <a:solidFill>
                  <a:schemeClr val="bg1"/>
                </a:solidFill>
              </a:rPr>
              <a:t>Common terms</a:t>
            </a:r>
          </a:p>
        </p:txBody>
      </p:sp>
      <p:sp>
        <p:nvSpPr>
          <p:cNvPr id="4" name="TextBox 3">
            <a:extLst>
              <a:ext uri="{FF2B5EF4-FFF2-40B4-BE49-F238E27FC236}">
                <a16:creationId xmlns:a16="http://schemas.microsoft.com/office/drawing/2014/main" id="{F66057F7-0750-AA6D-EFD2-473C22C4A8D1}"/>
              </a:ext>
            </a:extLst>
          </p:cNvPr>
          <p:cNvSpPr txBox="1"/>
          <p:nvPr/>
        </p:nvSpPr>
        <p:spPr>
          <a:xfrm>
            <a:off x="634933" y="1631943"/>
            <a:ext cx="4157567" cy="1925014"/>
          </a:xfrm>
          <a:prstGeom prst="rect">
            <a:avLst/>
          </a:prstGeom>
          <a:noFill/>
        </p:spPr>
        <p:txBody>
          <a:bodyPr wrap="square" lIns="0" rIns="0">
            <a:spAutoFit/>
          </a:bodyPr>
          <a:lstStyle/>
          <a:p>
            <a:pPr>
              <a:spcBef>
                <a:spcPts val="848"/>
              </a:spcBef>
              <a:spcAft>
                <a:spcPts val="848"/>
              </a:spcAft>
            </a:pPr>
            <a:r>
              <a:rPr lang="en-AU" sz="1511" dirty="0">
                <a:solidFill>
                  <a:schemeClr val="bg1"/>
                </a:solidFill>
                <a:latin typeface="Arial" panose="020B0604020202020204" pitchFamily="34" charset="0"/>
                <a:cs typeface="Arial" panose="020B0604020202020204" pitchFamily="34" charset="0"/>
              </a:rPr>
              <a:t>Planning language can be confusing, so it's important to simplify the terminology to ensure it's accessible for a range of stakeholders.</a:t>
            </a:r>
          </a:p>
          <a:p>
            <a:pPr>
              <a:spcBef>
                <a:spcPts val="848"/>
              </a:spcBef>
              <a:spcAft>
                <a:spcPts val="848"/>
              </a:spcAft>
            </a:pPr>
            <a:r>
              <a:rPr lang="en-AU" sz="1511" dirty="0">
                <a:solidFill>
                  <a:schemeClr val="bg1"/>
                </a:solidFill>
                <a:latin typeface="Arial" panose="020B0604020202020204" pitchFamily="34" charset="0"/>
                <a:cs typeface="Arial" panose="020B0604020202020204" pitchFamily="34" charset="0"/>
              </a:rPr>
              <a:t>Included below are visuals and plain language explanations of terms commonly used when engaging with inexperienced applicants and objectors.</a:t>
            </a:r>
          </a:p>
        </p:txBody>
      </p:sp>
      <p:sp>
        <p:nvSpPr>
          <p:cNvPr id="19" name="TextBox 18">
            <a:extLst>
              <a:ext uri="{FF2B5EF4-FFF2-40B4-BE49-F238E27FC236}">
                <a16:creationId xmlns:a16="http://schemas.microsoft.com/office/drawing/2014/main" id="{BF45CA4F-C21E-23D7-D219-859EB74F1018}"/>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45</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5" name="Graphic 4">
            <a:extLst>
              <a:ext uri="{FF2B5EF4-FFF2-40B4-BE49-F238E27FC236}">
                <a16:creationId xmlns:a16="http://schemas.microsoft.com/office/drawing/2014/main" id="{3C1DC7D5-744E-EB16-B720-3671AE071268}"/>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64515" y="1474750"/>
            <a:ext cx="1973873" cy="1994434"/>
          </a:xfrm>
          <a:prstGeom prst="rect">
            <a:avLst/>
          </a:prstGeom>
        </p:spPr>
      </p:pic>
      <p:pic>
        <p:nvPicPr>
          <p:cNvPr id="3" name="Picture 2" descr="Visual representation of common planning terms on a residential dwelling. Full text descriptions in slide note">
            <a:extLst>
              <a:ext uri="{FF2B5EF4-FFF2-40B4-BE49-F238E27FC236}">
                <a16:creationId xmlns:a16="http://schemas.microsoft.com/office/drawing/2014/main" id="{7D9CBD4E-6ED2-97A5-C2BE-60B96A2E7F54}"/>
              </a:ext>
            </a:extLst>
          </p:cNvPr>
          <p:cNvPicPr>
            <a:picLocks noChangeAspect="1"/>
          </p:cNvPicPr>
          <p:nvPr/>
        </p:nvPicPr>
        <p:blipFill>
          <a:blip r:embed="rId9"/>
          <a:stretch>
            <a:fillRect/>
          </a:stretch>
        </p:blipFill>
        <p:spPr>
          <a:xfrm>
            <a:off x="634933" y="5498698"/>
            <a:ext cx="6129337" cy="3718365"/>
          </a:xfrm>
          <a:prstGeom prst="rect">
            <a:avLst/>
          </a:prstGeom>
        </p:spPr>
      </p:pic>
    </p:spTree>
    <p:extLst>
      <p:ext uri="{BB962C8B-B14F-4D97-AF65-F5344CB8AC3E}">
        <p14:creationId xmlns:p14="http://schemas.microsoft.com/office/powerpoint/2010/main" val="3865178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352224227"/>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hidden="1">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29" name="Rectangle 28">
            <a:extLst>
              <a:ext uri="{FF2B5EF4-FFF2-40B4-BE49-F238E27FC236}">
                <a16:creationId xmlns:a16="http://schemas.microsoft.com/office/drawing/2014/main" id="{43FA84E0-1B27-0B51-1CAF-55D9504F2B1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134582"/>
            <a:ext cx="7559675" cy="4390702"/>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82"/>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545094" y="2761525"/>
            <a:ext cx="6469486" cy="6220043"/>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CD07A95-12E0-9A1A-D217-0E7559C72713}"/>
              </a:ext>
            </a:extLst>
          </p:cNvPr>
          <p:cNvSpPr>
            <a:spLocks noGrp="1"/>
          </p:cNvSpPr>
          <p:nvPr>
            <p:ph type="title"/>
          </p:nvPr>
        </p:nvSpPr>
        <p:spPr/>
        <p:txBody>
          <a:bodyPr vert="horz"/>
          <a:lstStyle/>
          <a:p>
            <a:r>
              <a:rPr lang="en-US">
                <a:solidFill>
                  <a:schemeClr val="bg1"/>
                </a:solidFill>
              </a:rPr>
              <a:t>Common terms</a:t>
            </a:r>
          </a:p>
        </p:txBody>
      </p:sp>
      <p:sp>
        <p:nvSpPr>
          <p:cNvPr id="4" name="TextBox 3">
            <a:extLst>
              <a:ext uri="{FF2B5EF4-FFF2-40B4-BE49-F238E27FC236}">
                <a16:creationId xmlns:a16="http://schemas.microsoft.com/office/drawing/2014/main" id="{F66057F7-0750-AA6D-EFD2-473C22C4A8D1}"/>
              </a:ext>
            </a:extLst>
          </p:cNvPr>
          <p:cNvSpPr txBox="1"/>
          <p:nvPr/>
        </p:nvSpPr>
        <p:spPr>
          <a:xfrm>
            <a:off x="700517" y="1631942"/>
            <a:ext cx="4157567" cy="789832"/>
          </a:xfrm>
          <a:prstGeom prst="rect">
            <a:avLst/>
          </a:prstGeom>
          <a:noFill/>
        </p:spPr>
        <p:txBody>
          <a:bodyPr wrap="square" lIns="0" rIns="0">
            <a:spAutoFit/>
          </a:bodyPr>
          <a:lstStyle/>
          <a:p>
            <a:pPr>
              <a:spcBef>
                <a:spcPts val="848"/>
              </a:spcBef>
              <a:spcAft>
                <a:spcPts val="848"/>
              </a:spcAft>
            </a:pPr>
            <a:r>
              <a:rPr lang="en-AU" sz="1511">
                <a:solidFill>
                  <a:schemeClr val="bg1"/>
                </a:solidFill>
                <a:latin typeface="Arial" panose="020B0604020202020204" pitchFamily="34" charset="0"/>
                <a:cs typeface="Arial" panose="020B0604020202020204" pitchFamily="34" charset="0"/>
              </a:rPr>
              <a:t>Planning language can be confusing, so it's important to simplify the terminology to ensure it's accessible for non-technical folks.</a:t>
            </a:r>
          </a:p>
        </p:txBody>
      </p:sp>
      <p:sp>
        <p:nvSpPr>
          <p:cNvPr id="19" name="TextBox 18">
            <a:extLst>
              <a:ext uri="{FF2B5EF4-FFF2-40B4-BE49-F238E27FC236}">
                <a16:creationId xmlns:a16="http://schemas.microsoft.com/office/drawing/2014/main" id="{BF45CA4F-C21E-23D7-D219-859EB74F1018}"/>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46</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5" name="Graphic 4">
            <a:extLst>
              <a:ext uri="{FF2B5EF4-FFF2-40B4-BE49-F238E27FC236}">
                <a16:creationId xmlns:a16="http://schemas.microsoft.com/office/drawing/2014/main" id="{79907EC3-4994-888B-591E-AF5287F4D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flipH="1">
            <a:off x="5582670" y="1010722"/>
            <a:ext cx="925253" cy="1829945"/>
          </a:xfrm>
          <a:prstGeom prst="rect">
            <a:avLst/>
          </a:prstGeom>
        </p:spPr>
      </p:pic>
      <p:sp>
        <p:nvSpPr>
          <p:cNvPr id="8" name="Oval 7">
            <a:extLst>
              <a:ext uri="{FF2B5EF4-FFF2-40B4-BE49-F238E27FC236}">
                <a16:creationId xmlns:a16="http://schemas.microsoft.com/office/drawing/2014/main" id="{010C8370-C786-EF34-E88F-F8F7CB9F3F2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486415" y="1263862"/>
            <a:ext cx="356394" cy="35639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95" b="1"/>
              <a:t>1</a:t>
            </a:r>
          </a:p>
        </p:txBody>
      </p:sp>
      <p:sp>
        <p:nvSpPr>
          <p:cNvPr id="11" name="TextBox 10">
            <a:extLst>
              <a:ext uri="{FF2B5EF4-FFF2-40B4-BE49-F238E27FC236}">
                <a16:creationId xmlns:a16="http://schemas.microsoft.com/office/drawing/2014/main" id="{A851C243-1503-A729-945F-10CDFD61D127}"/>
              </a:ext>
            </a:extLst>
          </p:cNvPr>
          <p:cNvSpPr txBox="1"/>
          <p:nvPr/>
        </p:nvSpPr>
        <p:spPr>
          <a:xfrm>
            <a:off x="701108" y="3241359"/>
            <a:ext cx="5985442" cy="4852610"/>
          </a:xfrm>
          <a:prstGeom prst="rect">
            <a:avLst/>
          </a:prstGeom>
          <a:noFill/>
        </p:spPr>
        <p:txBody>
          <a:bodyPr wrap="square">
            <a:spAutoFit/>
          </a:bodyPr>
          <a:lstStyle/>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0072CE"/>
                </a:solidFill>
                <a:effectLst/>
                <a:uLnTx/>
                <a:uFillTx/>
                <a:latin typeface="Arial" panose="020B0604020202020204" pitchFamily="34" charset="0"/>
                <a:ea typeface="+mn-ea"/>
                <a:cs typeface="Arial" panose="020B0604020202020204" pitchFamily="34" charset="0"/>
              </a:rPr>
              <a:t>Change of use </a:t>
            </a:r>
          </a:p>
          <a:p>
            <a:pPr marL="72000" marR="0" lvl="0" indent="0" algn="l" defTabSz="940956" rtl="0" eaLnBrk="1" fontAlgn="b" latinLnBrk="0" hangingPunct="1">
              <a:lnSpc>
                <a:spcPct val="100000"/>
              </a:lnSpc>
              <a:spcBef>
                <a:spcPts val="200"/>
              </a:spcBef>
              <a:spcAft>
                <a:spcPts val="120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change in the activity undertaken on a lot. This might require a permit (depending on the nature of the change, and zoning or overlay restrictions on the property).</a:t>
            </a:r>
          </a:p>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0072CE"/>
                </a:solidFill>
                <a:effectLst/>
                <a:uLnTx/>
                <a:uFillTx/>
                <a:latin typeface="Arial" panose="020B0604020202020204" pitchFamily="34" charset="0"/>
                <a:ea typeface="+mn-ea"/>
                <a:cs typeface="Arial" panose="020B0604020202020204" pitchFamily="34" charset="0"/>
              </a:rPr>
              <a:t>Community consultation / engagement</a:t>
            </a:r>
          </a:p>
          <a:p>
            <a:pPr marL="72000" marR="0" lvl="0" indent="0" algn="l" defTabSz="940956" rtl="0" eaLnBrk="1" fontAlgn="b" latinLnBrk="0" hangingPunct="1">
              <a:lnSpc>
                <a:spcPct val="100000"/>
              </a:lnSpc>
              <a:spcBef>
                <a:spcPts val="200"/>
              </a:spcBef>
              <a:spcAft>
                <a:spcPts val="120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planned process to engage with stakeholders in the community to understand and shape decisions around a problem, opportunity or outcome.</a:t>
            </a:r>
          </a:p>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0072CE"/>
                </a:solidFill>
                <a:effectLst/>
                <a:uLnTx/>
                <a:uFillTx/>
                <a:latin typeface="Arial" panose="020B0604020202020204" pitchFamily="34" charset="0"/>
                <a:ea typeface="+mn-ea"/>
                <a:cs typeface="Arial" panose="020B0604020202020204" pitchFamily="34" charset="0"/>
              </a:rPr>
              <a:t>Demolition Plan</a:t>
            </a:r>
          </a:p>
          <a:p>
            <a:pPr marL="72000" marR="0" lvl="0" indent="0" algn="l" defTabSz="940956" rtl="0" eaLnBrk="1" fontAlgn="b" latinLnBrk="0" hangingPunct="1">
              <a:lnSpc>
                <a:spcPct val="100000"/>
              </a:lnSpc>
              <a:spcBef>
                <a:spcPts val="200"/>
              </a:spcBef>
              <a:spcAft>
                <a:spcPts val="120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plan showing any part of your property that will be removed (e.g. floorboards, fences).</a:t>
            </a:r>
          </a:p>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0072CE"/>
                </a:solidFill>
                <a:effectLst/>
                <a:uLnTx/>
                <a:uFillTx/>
                <a:latin typeface="Arial" panose="020B0604020202020204" pitchFamily="34" charset="0"/>
                <a:ea typeface="+mn-ea"/>
                <a:cs typeface="Arial" panose="020B0604020202020204" pitchFamily="34" charset="0"/>
              </a:rPr>
              <a:t>Easement</a:t>
            </a:r>
          </a:p>
          <a:p>
            <a:pPr marL="72000" marR="0" lvl="0" indent="0" algn="l" defTabSz="940956" rtl="0" eaLnBrk="1" fontAlgn="b" latinLnBrk="0" hangingPunct="1">
              <a:lnSpc>
                <a:spcPct val="100000"/>
              </a:lnSpc>
              <a:spcBef>
                <a:spcPts val="200"/>
              </a:spcBef>
              <a:spcAft>
                <a:spcPts val="120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Area with restrictions and rights attached.</a:t>
            </a:r>
          </a:p>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0072CE"/>
                </a:solidFill>
                <a:effectLst/>
                <a:uLnTx/>
                <a:uFillTx/>
                <a:latin typeface="Arial" panose="020B0604020202020204" pitchFamily="34" charset="0"/>
                <a:ea typeface="+mn-ea"/>
                <a:cs typeface="Arial" panose="020B0604020202020204" pitchFamily="34" charset="0"/>
              </a:rPr>
              <a:t>Effluent disposal area</a:t>
            </a:r>
          </a:p>
          <a:p>
            <a:pPr marL="72000" marR="0" lvl="0" indent="0" algn="l" defTabSz="940956" rtl="0" eaLnBrk="1" fontAlgn="b" latinLnBrk="0" hangingPunct="1">
              <a:lnSpc>
                <a:spcPct val="100000"/>
              </a:lnSpc>
              <a:spcBef>
                <a:spcPts val="200"/>
              </a:spcBef>
              <a:spcAft>
                <a:spcPts val="120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 area set aside for the treatment of waste water on your lot.</a:t>
            </a:r>
          </a:p>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0072CE"/>
                </a:solidFill>
                <a:effectLst/>
                <a:uLnTx/>
                <a:uFillTx/>
                <a:latin typeface="Arial" panose="020B0604020202020204" pitchFamily="34" charset="0"/>
                <a:ea typeface="+mn-ea"/>
                <a:cs typeface="Arial" panose="020B0604020202020204" pitchFamily="34" charset="0"/>
              </a:rPr>
              <a:t>Heritage overlays </a:t>
            </a:r>
          </a:p>
          <a:p>
            <a:pPr marL="72000" marR="0" lvl="0" indent="0" algn="l" defTabSz="940956" rtl="0" eaLnBrk="1" fontAlgn="b" latinLnBrk="0" hangingPunct="1">
              <a:lnSpc>
                <a:spcPct val="100000"/>
              </a:lnSpc>
              <a:spcBef>
                <a:spcPts val="200"/>
              </a:spcBef>
              <a:spcAft>
                <a:spcPts val="120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location or area which has been identified as having historical significance.</a:t>
            </a:r>
          </a:p>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0072CE"/>
                </a:solidFill>
                <a:effectLst/>
                <a:uLnTx/>
                <a:uFillTx/>
                <a:latin typeface="Arial" panose="020B0604020202020204" pitchFamily="34" charset="0"/>
                <a:ea typeface="+mn-ea"/>
                <a:cs typeface="Arial" panose="020B0604020202020204" pitchFamily="34" charset="0"/>
              </a:rPr>
              <a:t>Frontage</a:t>
            </a:r>
          </a:p>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full length of road that aligns to the front of a lot of land. If a lot is on a corner or adjoins two or more roads, the frontage is the road that the building faces/will face.</a:t>
            </a:r>
          </a:p>
        </p:txBody>
      </p:sp>
      <p:sp>
        <p:nvSpPr>
          <p:cNvPr id="12" name="TextBox 11">
            <a:extLst>
              <a:ext uri="{FF2B5EF4-FFF2-40B4-BE49-F238E27FC236}">
                <a16:creationId xmlns:a16="http://schemas.microsoft.com/office/drawing/2014/main" id="{EF2513D8-0D52-44C5-8E61-EA68378979EF}"/>
              </a:ext>
            </a:extLst>
          </p:cNvPr>
          <p:cNvSpPr txBox="1"/>
          <p:nvPr/>
        </p:nvSpPr>
        <p:spPr>
          <a:xfrm>
            <a:off x="4943476" y="9189387"/>
            <a:ext cx="2203642" cy="697514"/>
          </a:xfrm>
          <a:prstGeom prst="rect">
            <a:avLst/>
          </a:prstGeom>
          <a:noFill/>
          <a:ln>
            <a:solidFill>
              <a:srgbClr val="FF0000"/>
            </a:solidFill>
          </a:ln>
        </p:spPr>
        <p:txBody>
          <a:bodyPr rot="0" spcFirstLastPara="0" vertOverflow="overflow" horzOverflow="overflow" vert="horz" wrap="square" lIns="98694" tIns="49347" rIns="98694" bIns="49347" numCol="1" spcCol="0" rtlCol="0" fromWordArt="0" anchor="t" anchorCtr="0" forceAA="0" compatLnSpc="1">
            <a:prstTxWarp prst="textNoShape">
              <a:avLst/>
            </a:prstTxWarp>
            <a:spAutoFit/>
          </a:bodyPr>
          <a:lstStyle/>
          <a:p>
            <a:r>
              <a:rPr lang="en-US" sz="1295" dirty="0">
                <a:solidFill>
                  <a:srgbClr val="C00000"/>
                </a:solidFill>
                <a:cs typeface="Segoe UI"/>
              </a:rPr>
              <a:t>I</a:t>
            </a:r>
            <a:r>
              <a:rPr lang="en-US" sz="1295" b="1" dirty="0">
                <a:solidFill>
                  <a:srgbClr val="C00000"/>
                </a:solidFill>
                <a:cs typeface="Segoe UI"/>
              </a:rPr>
              <a:t>mplementation note </a:t>
            </a:r>
          </a:p>
          <a:p>
            <a:r>
              <a:rPr lang="en-AU" sz="1295" dirty="0">
                <a:solidFill>
                  <a:srgbClr val="C00000"/>
                </a:solidFill>
                <a:latin typeface="Segoe UI"/>
                <a:cs typeface="Segoe UI"/>
              </a:rPr>
              <a:t>Can be edited between councils as required. </a:t>
            </a:r>
            <a:endParaRPr lang="en-US" sz="1295" dirty="0">
              <a:solidFill>
                <a:srgbClr val="C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72954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148974249"/>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29" name="Rectangle 28">
            <a:extLst>
              <a:ext uri="{FF2B5EF4-FFF2-40B4-BE49-F238E27FC236}">
                <a16:creationId xmlns:a16="http://schemas.microsoft.com/office/drawing/2014/main" id="{43FA84E0-1B27-0B51-1CAF-55D9504F2B1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134582"/>
            <a:ext cx="7559675" cy="4390702"/>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82"/>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545094" y="2761525"/>
            <a:ext cx="6469486" cy="5542052"/>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CD07A95-12E0-9A1A-D217-0E7559C72713}"/>
              </a:ext>
            </a:extLst>
          </p:cNvPr>
          <p:cNvSpPr>
            <a:spLocks noGrp="1"/>
          </p:cNvSpPr>
          <p:nvPr>
            <p:ph type="title"/>
          </p:nvPr>
        </p:nvSpPr>
        <p:spPr/>
        <p:txBody>
          <a:bodyPr vert="horz"/>
          <a:lstStyle/>
          <a:p>
            <a:r>
              <a:rPr lang="en-US">
                <a:solidFill>
                  <a:schemeClr val="bg1"/>
                </a:solidFill>
              </a:rPr>
              <a:t>Common terms</a:t>
            </a:r>
          </a:p>
        </p:txBody>
      </p:sp>
      <p:sp>
        <p:nvSpPr>
          <p:cNvPr id="4" name="TextBox 3">
            <a:extLst>
              <a:ext uri="{FF2B5EF4-FFF2-40B4-BE49-F238E27FC236}">
                <a16:creationId xmlns:a16="http://schemas.microsoft.com/office/drawing/2014/main" id="{F66057F7-0750-AA6D-EFD2-473C22C4A8D1}"/>
              </a:ext>
            </a:extLst>
          </p:cNvPr>
          <p:cNvSpPr txBox="1"/>
          <p:nvPr/>
        </p:nvSpPr>
        <p:spPr>
          <a:xfrm>
            <a:off x="700517" y="1631942"/>
            <a:ext cx="4157567" cy="789832"/>
          </a:xfrm>
          <a:prstGeom prst="rect">
            <a:avLst/>
          </a:prstGeom>
          <a:noFill/>
        </p:spPr>
        <p:txBody>
          <a:bodyPr wrap="square" lIns="0" rIns="0">
            <a:spAutoFit/>
          </a:bodyPr>
          <a:lstStyle/>
          <a:p>
            <a:pPr>
              <a:spcBef>
                <a:spcPts val="848"/>
              </a:spcBef>
              <a:spcAft>
                <a:spcPts val="848"/>
              </a:spcAft>
            </a:pPr>
            <a:r>
              <a:rPr lang="en-AU" sz="1511">
                <a:solidFill>
                  <a:schemeClr val="bg1"/>
                </a:solidFill>
                <a:latin typeface="Arial" panose="020B0604020202020204" pitchFamily="34" charset="0"/>
                <a:cs typeface="Arial" panose="020B0604020202020204" pitchFamily="34" charset="0"/>
              </a:rPr>
              <a:t>Planning language can be confusing, so it's important to simplify the terminology to ensure it's accessible for non-technical folks.</a:t>
            </a:r>
          </a:p>
        </p:txBody>
      </p:sp>
      <p:sp>
        <p:nvSpPr>
          <p:cNvPr id="19" name="TextBox 18">
            <a:extLst>
              <a:ext uri="{FF2B5EF4-FFF2-40B4-BE49-F238E27FC236}">
                <a16:creationId xmlns:a16="http://schemas.microsoft.com/office/drawing/2014/main" id="{BF45CA4F-C21E-23D7-D219-859EB74F1018}"/>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47</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5" name="Graphic 4">
            <a:extLst>
              <a:ext uri="{FF2B5EF4-FFF2-40B4-BE49-F238E27FC236}">
                <a16:creationId xmlns:a16="http://schemas.microsoft.com/office/drawing/2014/main" id="{79907EC3-4994-888B-591E-AF5287F4D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flipH="1">
            <a:off x="5582670" y="1010722"/>
            <a:ext cx="925253" cy="1829945"/>
          </a:xfrm>
          <a:prstGeom prst="rect">
            <a:avLst/>
          </a:prstGeom>
        </p:spPr>
      </p:pic>
      <p:sp>
        <p:nvSpPr>
          <p:cNvPr id="23" name="Oval 22">
            <a:extLst>
              <a:ext uri="{FF2B5EF4-FFF2-40B4-BE49-F238E27FC236}">
                <a16:creationId xmlns:a16="http://schemas.microsoft.com/office/drawing/2014/main" id="{371C6118-026D-E767-5FA5-A36A9AB01E4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486415" y="1263862"/>
            <a:ext cx="356394" cy="35639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95" b="1"/>
              <a:t>2</a:t>
            </a:r>
          </a:p>
        </p:txBody>
      </p:sp>
      <p:sp>
        <p:nvSpPr>
          <p:cNvPr id="8" name="TextBox 7">
            <a:extLst>
              <a:ext uri="{FF2B5EF4-FFF2-40B4-BE49-F238E27FC236}">
                <a16:creationId xmlns:a16="http://schemas.microsoft.com/office/drawing/2014/main" id="{F53B6F35-9B93-F678-CF7F-6F7353F8AB4D}"/>
              </a:ext>
            </a:extLst>
          </p:cNvPr>
          <p:cNvSpPr txBox="1">
            <a:spLocks/>
          </p:cNvSpPr>
          <p:nvPr/>
        </p:nvSpPr>
        <p:spPr>
          <a:xfrm>
            <a:off x="701108" y="3241359"/>
            <a:ext cx="5985442" cy="4852610"/>
          </a:xfrm>
          <a:prstGeom prst="rect">
            <a:avLst/>
          </a:prstGeom>
          <a:noFill/>
        </p:spPr>
        <p:txBody>
          <a:bodyPr wrap="square">
            <a:spAutoFit/>
          </a:bodyPr>
          <a:lstStyle/>
          <a:p>
            <a:pPr marL="71755" marR="0" lvl="0" indent="0" algn="l" defTabSz="871821" rtl="0" eaLnBrk="1" fontAlgn="b"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0072CE"/>
                </a:solidFill>
                <a:effectLst/>
                <a:uLnTx/>
                <a:uFillTx/>
                <a:latin typeface="Arial"/>
                <a:ea typeface="+mn-ea"/>
                <a:cs typeface="Arial"/>
              </a:rPr>
              <a:t>Internal / external referral</a:t>
            </a:r>
          </a:p>
          <a:p>
            <a:pPr marL="71755" marR="0" lvl="0" indent="0" algn="l" defTabSz="940956" rtl="0" eaLnBrk="1" fontAlgn="b" latinLnBrk="0" hangingPunct="1">
              <a:lnSpc>
                <a:spcPct val="100000"/>
              </a:lnSpc>
              <a:spcBef>
                <a:spcPts val="200"/>
              </a:spcBef>
              <a:spcAft>
                <a:spcPts val="120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a:ea typeface="+mn-ea"/>
                <a:cs typeface="Arial"/>
              </a:rPr>
              <a:t>The process of seeking additional specialist advice to help make a decision on a planning application.</a:t>
            </a:r>
          </a:p>
          <a:p>
            <a:pPr marL="71755" marR="0" lvl="0" indent="0" algn="l" defTabSz="871821" rtl="0" eaLnBrk="1" fontAlgn="b"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0072CE"/>
                </a:solidFill>
                <a:effectLst/>
                <a:uLnTx/>
                <a:uFillTx/>
                <a:latin typeface="Arial"/>
                <a:ea typeface="+mn-ea"/>
                <a:cs typeface="Arial"/>
              </a:rPr>
              <a:t>Objection</a:t>
            </a:r>
          </a:p>
          <a:p>
            <a:pPr marL="71755" marR="0" lvl="0" indent="0" algn="l" defTabSz="940956" rtl="0" eaLnBrk="1" fontAlgn="b" latinLnBrk="0" hangingPunct="1">
              <a:lnSpc>
                <a:spcPct val="100000"/>
              </a:lnSpc>
              <a:spcBef>
                <a:spcPts val="200"/>
              </a:spcBef>
              <a:spcAft>
                <a:spcPts val="120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a:ea typeface="+mn-ea"/>
                <a:cs typeface="Arial"/>
              </a:rPr>
              <a:t>A submission from a member of the community in response to advertising of a plan which is opposed to aspects of a planning proposal.</a:t>
            </a:r>
          </a:p>
          <a:p>
            <a:pPr marL="71755" marR="0" lvl="0" indent="0" algn="l" defTabSz="871821" rtl="0" eaLnBrk="1" fontAlgn="b"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0072CE"/>
                </a:solidFill>
                <a:effectLst/>
                <a:uLnTx/>
                <a:uFillTx/>
                <a:latin typeface="Arial"/>
                <a:ea typeface="+mn-ea"/>
                <a:cs typeface="Arial"/>
              </a:rPr>
              <a:t>Outbuilding/store</a:t>
            </a:r>
          </a:p>
          <a:p>
            <a:pPr marL="71755" marR="0" lvl="0" indent="0" algn="l" defTabSz="940956" rtl="0" eaLnBrk="1" fontAlgn="b" latinLnBrk="0" hangingPunct="1">
              <a:lnSpc>
                <a:spcPct val="100000"/>
              </a:lnSpc>
              <a:spcBef>
                <a:spcPts val="200"/>
              </a:spcBef>
              <a:spcAft>
                <a:spcPts val="120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a:ea typeface="+mn-ea"/>
                <a:cs typeface="Arial"/>
              </a:rPr>
              <a:t>A designation on an area of land that relates to an issue or related set of issues (such as heritage, bushfire or flooding), and places restrictions on the way that land can be developed. There can be multiple overlays on a piece of land. Overlays do not chance the intent of zoning on that land.</a:t>
            </a:r>
          </a:p>
          <a:p>
            <a:pPr marL="71755" marR="0" lvl="0" indent="0" algn="l" defTabSz="871821" rtl="0" eaLnBrk="1" fontAlgn="b"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0072CE"/>
                </a:solidFill>
                <a:effectLst/>
                <a:uLnTx/>
                <a:uFillTx/>
                <a:latin typeface="Arial"/>
                <a:ea typeface="+mn-ea"/>
                <a:cs typeface="Arial"/>
              </a:rPr>
              <a:t>Overlay / Planning Overlay</a:t>
            </a:r>
          </a:p>
          <a:p>
            <a:pPr marL="71755" marR="0" lvl="0" indent="0" algn="l" defTabSz="940956" rtl="0" eaLnBrk="1" fontAlgn="b" latinLnBrk="0" hangingPunct="1">
              <a:lnSpc>
                <a:spcPct val="100000"/>
              </a:lnSpc>
              <a:spcBef>
                <a:spcPts val="200"/>
              </a:spcBef>
              <a:spcAft>
                <a:spcPts val="120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a:ea typeface="+mn-ea"/>
                <a:cs typeface="Arial"/>
              </a:rPr>
              <a:t>A designation on an area of land that relates to an issue or related set of issues (such as heritage, bushfire or flooding), and places restrictions on the way that land can be developed. There can be multiple overlays on a piece of land. Overlays do not chance the intent of zoning on that land.</a:t>
            </a:r>
          </a:p>
          <a:p>
            <a:pPr marL="71755" marR="0" lvl="0" indent="0" algn="l" defTabSz="940956" rtl="0" eaLnBrk="1" fontAlgn="b"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0072CE"/>
                </a:solidFill>
                <a:effectLst/>
                <a:uLnTx/>
                <a:uFillTx/>
                <a:latin typeface="Arial"/>
                <a:ea typeface="+mn-ea"/>
                <a:cs typeface="Arial"/>
              </a:rPr>
              <a:t>Permissions of use </a:t>
            </a:r>
          </a:p>
          <a:p>
            <a:pPr marL="71755" marR="0" lvl="0" indent="0" algn="l" defTabSz="940956" rtl="0" eaLnBrk="1" fontAlgn="b" latinLnBrk="0" hangingPunct="1">
              <a:lnSpc>
                <a:spcPct val="100000"/>
              </a:lnSpc>
              <a:spcBef>
                <a:spcPts val="200"/>
              </a:spcBef>
              <a:spcAft>
                <a:spcPts val="20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a:ea typeface="+mn-ea"/>
                <a:cs typeface="Arial"/>
              </a:rPr>
              <a:t>A third-party planning expert who supports clients to prepare, lodge and navigate the planning process.</a:t>
            </a:r>
          </a:p>
        </p:txBody>
      </p:sp>
    </p:spTree>
    <p:extLst>
      <p:ext uri="{BB962C8B-B14F-4D97-AF65-F5344CB8AC3E}">
        <p14:creationId xmlns:p14="http://schemas.microsoft.com/office/powerpoint/2010/main" val="3263335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91111557"/>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29" name="Rectangle 28">
            <a:extLst>
              <a:ext uri="{FF2B5EF4-FFF2-40B4-BE49-F238E27FC236}">
                <a16:creationId xmlns:a16="http://schemas.microsoft.com/office/drawing/2014/main" id="{43FA84E0-1B27-0B51-1CAF-55D9504F2B1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134582"/>
            <a:ext cx="7559675" cy="4390702"/>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82"/>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p:nvPr/>
        </p:nvSpPr>
        <p:spPr>
          <a:xfrm>
            <a:off x="545094" y="2761526"/>
            <a:ext cx="6469486" cy="6298346"/>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CD07A95-12E0-9A1A-D217-0E7559C72713}"/>
              </a:ext>
            </a:extLst>
          </p:cNvPr>
          <p:cNvSpPr>
            <a:spLocks noGrp="1"/>
          </p:cNvSpPr>
          <p:nvPr>
            <p:ph type="title"/>
          </p:nvPr>
        </p:nvSpPr>
        <p:spPr/>
        <p:txBody>
          <a:bodyPr vert="horz"/>
          <a:lstStyle/>
          <a:p>
            <a:r>
              <a:rPr lang="en-US">
                <a:solidFill>
                  <a:schemeClr val="bg1"/>
                </a:solidFill>
              </a:rPr>
              <a:t>Common terms</a:t>
            </a:r>
          </a:p>
        </p:txBody>
      </p:sp>
      <p:sp>
        <p:nvSpPr>
          <p:cNvPr id="4" name="TextBox 3">
            <a:extLst>
              <a:ext uri="{FF2B5EF4-FFF2-40B4-BE49-F238E27FC236}">
                <a16:creationId xmlns:a16="http://schemas.microsoft.com/office/drawing/2014/main" id="{F66057F7-0750-AA6D-EFD2-473C22C4A8D1}"/>
              </a:ext>
            </a:extLst>
          </p:cNvPr>
          <p:cNvSpPr txBox="1"/>
          <p:nvPr/>
        </p:nvSpPr>
        <p:spPr>
          <a:xfrm>
            <a:off x="700517" y="1631942"/>
            <a:ext cx="4157567" cy="789832"/>
          </a:xfrm>
          <a:prstGeom prst="rect">
            <a:avLst/>
          </a:prstGeom>
          <a:noFill/>
        </p:spPr>
        <p:txBody>
          <a:bodyPr wrap="square" lIns="0" rIns="0">
            <a:spAutoFit/>
          </a:bodyPr>
          <a:lstStyle/>
          <a:p>
            <a:pPr>
              <a:spcBef>
                <a:spcPts val="848"/>
              </a:spcBef>
              <a:spcAft>
                <a:spcPts val="848"/>
              </a:spcAft>
            </a:pPr>
            <a:r>
              <a:rPr lang="en-AU" sz="1511">
                <a:solidFill>
                  <a:schemeClr val="bg1"/>
                </a:solidFill>
                <a:latin typeface="Arial" panose="020B0604020202020204" pitchFamily="34" charset="0"/>
                <a:cs typeface="Arial" panose="020B0604020202020204" pitchFamily="34" charset="0"/>
              </a:rPr>
              <a:t>Planning language can be confusing, so it's important to simplify the terminology to ensure it's accessible for non-technical folks.</a:t>
            </a:r>
          </a:p>
        </p:txBody>
      </p:sp>
      <p:sp>
        <p:nvSpPr>
          <p:cNvPr id="19" name="TextBox 18">
            <a:extLst>
              <a:ext uri="{FF2B5EF4-FFF2-40B4-BE49-F238E27FC236}">
                <a16:creationId xmlns:a16="http://schemas.microsoft.com/office/drawing/2014/main" id="{BF45CA4F-C21E-23D7-D219-859EB74F1018}"/>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48</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5" name="Graphic 4">
            <a:extLst>
              <a:ext uri="{FF2B5EF4-FFF2-40B4-BE49-F238E27FC236}">
                <a16:creationId xmlns:a16="http://schemas.microsoft.com/office/drawing/2014/main" id="{79907EC3-4994-888B-591E-AF5287F4D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flipH="1">
            <a:off x="5582670" y="1010722"/>
            <a:ext cx="925253" cy="1829945"/>
          </a:xfrm>
          <a:prstGeom prst="rect">
            <a:avLst/>
          </a:prstGeom>
        </p:spPr>
      </p:pic>
      <p:sp>
        <p:nvSpPr>
          <p:cNvPr id="24" name="Oval 23">
            <a:extLst>
              <a:ext uri="{FF2B5EF4-FFF2-40B4-BE49-F238E27FC236}">
                <a16:creationId xmlns:a16="http://schemas.microsoft.com/office/drawing/2014/main" id="{7B68DC29-4A5E-2BE7-747A-988E7DFD7D4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486415" y="1263862"/>
            <a:ext cx="356394" cy="35639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95" b="1"/>
              <a:t>3</a:t>
            </a:r>
          </a:p>
        </p:txBody>
      </p:sp>
      <p:sp>
        <p:nvSpPr>
          <p:cNvPr id="8" name="TextBox 7">
            <a:extLst>
              <a:ext uri="{FF2B5EF4-FFF2-40B4-BE49-F238E27FC236}">
                <a16:creationId xmlns:a16="http://schemas.microsoft.com/office/drawing/2014/main" id="{BB3BB2F1-DD7B-7AB7-5458-3DFFE66DC1DB}"/>
              </a:ext>
            </a:extLst>
          </p:cNvPr>
          <p:cNvSpPr txBox="1">
            <a:spLocks/>
          </p:cNvSpPr>
          <p:nvPr/>
        </p:nvSpPr>
        <p:spPr>
          <a:xfrm>
            <a:off x="701108" y="3241359"/>
            <a:ext cx="5985442" cy="5406608"/>
          </a:xfrm>
          <a:prstGeom prst="rect">
            <a:avLst/>
          </a:prstGeom>
          <a:noFill/>
        </p:spPr>
        <p:txBody>
          <a:bodyPr wrap="square">
            <a:spAutoFit/>
          </a:bodyPr>
          <a:lstStyle/>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0072CE"/>
                </a:solidFill>
                <a:effectLst/>
                <a:uLnTx/>
                <a:uFillTx/>
                <a:latin typeface="Arial" panose="020B0604020202020204" pitchFamily="34" charset="0"/>
                <a:ea typeface="+mn-ea"/>
                <a:cs typeface="Arial" panose="020B0604020202020204" pitchFamily="34" charset="0"/>
              </a:rPr>
              <a:t>Lot</a:t>
            </a:r>
          </a:p>
          <a:p>
            <a:pPr marL="72000" marR="0" lvl="0" indent="0" algn="l" defTabSz="940956" rtl="0" eaLnBrk="1" fontAlgn="b" latinLnBrk="0" hangingPunct="1">
              <a:lnSpc>
                <a:spcPct val="100000"/>
              </a:lnSpc>
              <a:spcBef>
                <a:spcPts val="200"/>
              </a:spcBef>
              <a:spcAft>
                <a:spcPts val="120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part (consisting of one or more pieces) of any land (except a road, a reserve, or common property) shown on a plan, which can be bought or sold separately. This includes a unit in an apartment building, or a piece of land forming part of a strata development (e.g. a townhouse).</a:t>
            </a:r>
          </a:p>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0072CE"/>
                </a:solidFill>
                <a:effectLst/>
                <a:uLnTx/>
                <a:uFillTx/>
                <a:latin typeface="Arial" panose="020B0604020202020204" pitchFamily="34" charset="0"/>
                <a:ea typeface="+mn-ea"/>
                <a:cs typeface="Arial" panose="020B0604020202020204" pitchFamily="34" charset="0"/>
              </a:rPr>
              <a:t>RFI</a:t>
            </a:r>
          </a:p>
          <a:p>
            <a:pPr marL="72000" marR="0" lvl="0" indent="0" algn="l" defTabSz="940956" rtl="0" eaLnBrk="1" fontAlgn="b" latinLnBrk="0" hangingPunct="1">
              <a:lnSpc>
                <a:spcPct val="100000"/>
              </a:lnSpc>
              <a:spcBef>
                <a:spcPts val="200"/>
              </a:spcBef>
              <a:spcAft>
                <a:spcPts val="120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Request for Further Information (RFI) in addition to the information originally provided at application submission.</a:t>
            </a:r>
          </a:p>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0072CE"/>
                </a:solidFill>
                <a:effectLst/>
                <a:uLnTx/>
                <a:uFillTx/>
                <a:latin typeface="Arial" panose="020B0604020202020204" pitchFamily="34" charset="0"/>
                <a:ea typeface="+mn-ea"/>
                <a:cs typeface="Arial" panose="020B0604020202020204" pitchFamily="34" charset="0"/>
              </a:rPr>
              <a:t>Zone</a:t>
            </a:r>
          </a:p>
          <a:p>
            <a:pPr marL="72000" marR="0" lvl="0" indent="0" algn="l" defTabSz="940956" rtl="0" eaLnBrk="1" fontAlgn="b" latinLnBrk="0" hangingPunct="1">
              <a:lnSpc>
                <a:spcPct val="100000"/>
              </a:lnSpc>
              <a:spcBef>
                <a:spcPts val="200"/>
              </a:spcBef>
              <a:spcAft>
                <a:spcPts val="120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 area of land designated for a particular use, </a:t>
            </a:r>
            <a:r>
              <a:rPr kumimoji="0" lang="en-AU"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eg.</a:t>
            </a: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residential, industrial. The zone affects how the land can be used, and whether permits are required for certain types of alterations.</a:t>
            </a:r>
          </a:p>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0072CE"/>
                </a:solidFill>
                <a:effectLst/>
                <a:uLnTx/>
                <a:uFillTx/>
                <a:latin typeface="Arial" panose="020B0604020202020204" pitchFamily="34" charset="0"/>
                <a:ea typeface="+mn-ea"/>
                <a:cs typeface="Arial" panose="020B0604020202020204" pitchFamily="34" charset="0"/>
              </a:rPr>
              <a:t>Active frontage</a:t>
            </a:r>
          </a:p>
          <a:p>
            <a:pPr marL="72000" marR="0" lvl="0" indent="0" algn="l" defTabSz="940956" rtl="0" eaLnBrk="1" fontAlgn="b" latinLnBrk="0" hangingPunct="1">
              <a:lnSpc>
                <a:spcPct val="100000"/>
              </a:lnSpc>
              <a:spcBef>
                <a:spcPts val="200"/>
              </a:spcBef>
              <a:spcAft>
                <a:spcPts val="120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Building frontage which contains uses that promote activity and interaction with the street. For example cafes.</a:t>
            </a:r>
          </a:p>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0072CE"/>
                </a:solidFill>
                <a:effectLst/>
                <a:uLnTx/>
                <a:uFillTx/>
                <a:latin typeface="Arial" panose="020B0604020202020204" pitchFamily="34" charset="0"/>
                <a:ea typeface="+mn-ea"/>
                <a:cs typeface="Arial" panose="020B0604020202020204" pitchFamily="34" charset="0"/>
              </a:rPr>
              <a:t>Dwelling</a:t>
            </a:r>
          </a:p>
          <a:p>
            <a:pPr marL="72000" marR="0" lvl="0" indent="0" algn="l" defTabSz="940956" rtl="0" eaLnBrk="1" fontAlgn="b" latinLnBrk="0" hangingPunct="1">
              <a:lnSpc>
                <a:spcPct val="100000"/>
              </a:lnSpc>
              <a:spcBef>
                <a:spcPts val="200"/>
              </a:spcBef>
              <a:spcAft>
                <a:spcPts val="120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self contained building with kitchen and sanitation facilities.</a:t>
            </a:r>
          </a:p>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0072CE"/>
                </a:solidFill>
                <a:effectLst/>
                <a:uLnTx/>
                <a:uFillTx/>
                <a:latin typeface="Arial" panose="020B0604020202020204" pitchFamily="34" charset="0"/>
                <a:ea typeface="+mn-ea"/>
                <a:cs typeface="Arial" panose="020B0604020202020204" pitchFamily="34" charset="0"/>
              </a:rPr>
              <a:t>Setback</a:t>
            </a:r>
          </a:p>
          <a:p>
            <a:pPr marL="72000" marR="0" lvl="0" indent="0" algn="l" defTabSz="940956" rtl="0" eaLnBrk="1" fontAlgn="b" latinLnBrk="0" hangingPunct="1">
              <a:lnSpc>
                <a:spcPct val="100000"/>
              </a:lnSpc>
              <a:spcBef>
                <a:spcPts val="200"/>
              </a:spcBef>
              <a:spcAft>
                <a:spcPts val="120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distance to the lot boundary.</a:t>
            </a:r>
          </a:p>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0072CE"/>
                </a:solidFill>
                <a:effectLst/>
                <a:uLnTx/>
                <a:uFillTx/>
                <a:latin typeface="Arial" panose="020B0604020202020204" pitchFamily="34" charset="0"/>
                <a:ea typeface="+mn-ea"/>
                <a:cs typeface="Arial" panose="020B0604020202020204" pitchFamily="34" charset="0"/>
              </a:rPr>
              <a:t>Trafficable width</a:t>
            </a:r>
          </a:p>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sufficiently wide road for emergency vehicles.</a:t>
            </a:r>
          </a:p>
        </p:txBody>
      </p:sp>
    </p:spTree>
    <p:extLst>
      <p:ext uri="{BB962C8B-B14F-4D97-AF65-F5344CB8AC3E}">
        <p14:creationId xmlns:p14="http://schemas.microsoft.com/office/powerpoint/2010/main" val="1184735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832C20-A5E9-C39C-C674-045C7F57B1D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135995"/>
            <a:ext cx="7559675" cy="105398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graphicFrame>
        <p:nvGraphicFramePr>
          <p:cNvPr id="242" name="Object 241" hidden="1">
            <a:extLst>
              <a:ext uri="{FF2B5EF4-FFF2-40B4-BE49-F238E27FC236}">
                <a16:creationId xmlns:a16="http://schemas.microsoft.com/office/drawing/2014/main" id="{17695447-2863-1481-81CC-54AF79EEDE9D}"/>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204138013"/>
              </p:ext>
            </p:extLst>
          </p:nvPr>
        </p:nvGraphicFramePr>
        <p:xfrm>
          <a:off x="80539" y="1714"/>
          <a:ext cx="1714" cy="1714"/>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42" name="Object 241" hidden="1">
                        <a:extLst>
                          <a:ext uri="{FF2B5EF4-FFF2-40B4-BE49-F238E27FC236}">
                            <a16:creationId xmlns:a16="http://schemas.microsoft.com/office/drawing/2014/main" id="{17695447-2863-1481-81CC-54AF79EEDE9D}"/>
                          </a:ext>
                          <a:ext uri="{C183D7F6-B498-43B3-948B-1728B52AA6E4}">
                            <adec:decorative xmlns:adec="http://schemas.microsoft.com/office/drawing/2017/decorative" val="1"/>
                          </a:ext>
                        </a:extLst>
                      </p:cNvPr>
                      <p:cNvPicPr/>
                      <p:nvPr/>
                    </p:nvPicPr>
                    <p:blipFill>
                      <a:blip r:embed="rId4"/>
                      <a:stretch>
                        <a:fillRect/>
                      </a:stretch>
                    </p:blipFill>
                    <p:spPr>
                      <a:xfrm>
                        <a:off x="80539" y="1714"/>
                        <a:ext cx="1714" cy="1714"/>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D5B01F72-78B0-5D39-64F6-E85BD56A5496}"/>
              </a:ext>
            </a:extLst>
          </p:cNvPr>
          <p:cNvSpPr>
            <a:spLocks noGrp="1"/>
          </p:cNvSpPr>
          <p:nvPr>
            <p:ph type="title"/>
          </p:nvPr>
        </p:nvSpPr>
        <p:spPr>
          <a:xfrm>
            <a:off x="700517" y="628647"/>
            <a:ext cx="6178067" cy="425584"/>
          </a:xfrm>
        </p:spPr>
        <p:txBody>
          <a:bodyPr vert="horz"/>
          <a:lstStyle/>
          <a:p>
            <a:r>
              <a:rPr lang="en-US" dirty="0">
                <a:solidFill>
                  <a:schemeClr val="bg1"/>
                </a:solidFill>
              </a:rPr>
              <a:t>Timeframes</a:t>
            </a:r>
          </a:p>
        </p:txBody>
      </p:sp>
      <p:sp>
        <p:nvSpPr>
          <p:cNvPr id="5" name="TextBox 4">
            <a:extLst>
              <a:ext uri="{FF2B5EF4-FFF2-40B4-BE49-F238E27FC236}">
                <a16:creationId xmlns:a16="http://schemas.microsoft.com/office/drawing/2014/main" id="{39908920-0D2F-FBB4-1088-A9B6338F1714}"/>
              </a:ext>
            </a:extLst>
          </p:cNvPr>
          <p:cNvSpPr txBox="1"/>
          <p:nvPr/>
        </p:nvSpPr>
        <p:spPr>
          <a:xfrm>
            <a:off x="3108874" y="226423"/>
            <a:ext cx="1746637" cy="896799"/>
          </a:xfrm>
          <a:prstGeom prst="rect">
            <a:avLst/>
          </a:prstGeom>
          <a:solidFill>
            <a:schemeClr val="bg1"/>
          </a:solidFill>
          <a:ln>
            <a:solidFill>
              <a:srgbClr val="FF0000"/>
            </a:solidFill>
          </a:ln>
        </p:spPr>
        <p:txBody>
          <a:bodyPr rot="0" spcFirstLastPara="0" vertOverflow="overflow" horzOverflow="overflow" vert="horz" wrap="square" lIns="98694" tIns="49347" rIns="98694" bIns="49347" numCol="1" spcCol="0" rtlCol="0" fromWordArt="0" anchor="t" anchorCtr="0" forceAA="0" compatLnSpc="1">
            <a:prstTxWarp prst="textNoShape">
              <a:avLst/>
            </a:prstTxWarp>
            <a:spAutoFit/>
          </a:bodyPr>
          <a:lstStyle/>
          <a:p>
            <a:r>
              <a:rPr lang="en-US" sz="1295" b="1" dirty="0">
                <a:solidFill>
                  <a:srgbClr val="C00000"/>
                </a:solidFill>
                <a:cs typeface="Segoe UI"/>
              </a:rPr>
              <a:t>IMPLEMENTATION NOTE </a:t>
            </a:r>
          </a:p>
          <a:p>
            <a:r>
              <a:rPr lang="en-AU" sz="1295" dirty="0">
                <a:solidFill>
                  <a:srgbClr val="C00000"/>
                </a:solidFill>
                <a:latin typeface="Segoe UI"/>
                <a:cs typeface="Segoe UI"/>
              </a:rPr>
              <a:t>To be edited as appropriate.</a:t>
            </a:r>
            <a:endParaRPr lang="en-US" sz="1295" dirty="0">
              <a:solidFill>
                <a:srgbClr val="C00000"/>
              </a:solidFill>
              <a:latin typeface="Segoe UI"/>
              <a:cs typeface="Segoe UI"/>
            </a:endParaRPr>
          </a:p>
        </p:txBody>
      </p:sp>
      <p:sp>
        <p:nvSpPr>
          <p:cNvPr id="239" name="TextBox 238">
            <a:extLst>
              <a:ext uri="{FF2B5EF4-FFF2-40B4-BE49-F238E27FC236}">
                <a16:creationId xmlns:a16="http://schemas.microsoft.com/office/drawing/2014/main" id="{6C35AEC4-8EC9-0976-83A3-79809E4CE51D}"/>
              </a:ext>
            </a:extLst>
          </p:cNvPr>
          <p:cNvSpPr txBox="1"/>
          <p:nvPr/>
        </p:nvSpPr>
        <p:spPr>
          <a:xfrm>
            <a:off x="700517" y="1165673"/>
            <a:ext cx="4002144" cy="1293944"/>
          </a:xfrm>
          <a:prstGeom prst="rect">
            <a:avLst/>
          </a:prstGeom>
          <a:noFill/>
        </p:spPr>
        <p:txBody>
          <a:bodyPr wrap="square" lIns="0" rIns="0">
            <a:spAutoFit/>
          </a:bodyPr>
          <a:lstStyle/>
          <a:p>
            <a:pPr>
              <a:spcBef>
                <a:spcPts val="848"/>
              </a:spcBef>
              <a:spcAft>
                <a:spcPts val="848"/>
              </a:spcAft>
            </a:pPr>
            <a:r>
              <a:rPr lang="en-AU" sz="1295" dirty="0">
                <a:solidFill>
                  <a:schemeClr val="bg1"/>
                </a:solidFill>
                <a:latin typeface="Arial" panose="020B0604020202020204" pitchFamily="34" charset="0"/>
                <a:cs typeface="Arial" panose="020B0604020202020204" pitchFamily="34" charset="0"/>
              </a:rPr>
              <a:t>Our service is to receive, process, asses and make decisions/recommendations upon all planning permit applications. </a:t>
            </a:r>
          </a:p>
          <a:p>
            <a:pPr>
              <a:spcBef>
                <a:spcPts val="848"/>
              </a:spcBef>
              <a:spcAft>
                <a:spcPts val="848"/>
              </a:spcAft>
            </a:pPr>
            <a:r>
              <a:rPr lang="en-AU" sz="1295" dirty="0">
                <a:solidFill>
                  <a:schemeClr val="bg1"/>
                </a:solidFill>
                <a:latin typeface="Arial" panose="020B0604020202020204" pitchFamily="34" charset="0"/>
                <a:cs typeface="Arial" panose="020B0604020202020204" pitchFamily="34" charset="0"/>
              </a:rPr>
              <a:t>The timeframes below are a guide and dependent on the quality of information received from the applicant.</a:t>
            </a:r>
          </a:p>
        </p:txBody>
      </p:sp>
      <p:sp>
        <p:nvSpPr>
          <p:cNvPr id="241" name="Rectangle 240">
            <a:extLst>
              <a:ext uri="{FF2B5EF4-FFF2-40B4-BE49-F238E27FC236}">
                <a16:creationId xmlns:a16="http://schemas.microsoft.com/office/drawing/2014/main" id="{452DDF94-E130-AF1C-35B0-AB041C4DAAA5}"/>
              </a:ext>
              <a:ext uri="{C183D7F6-B498-43B3-948B-1728B52AA6E4}">
                <adec:decorative xmlns:adec="http://schemas.microsoft.com/office/drawing/2017/decorative" val="1"/>
              </a:ext>
            </a:extLst>
          </p:cNvPr>
          <p:cNvSpPr/>
          <p:nvPr/>
        </p:nvSpPr>
        <p:spPr>
          <a:xfrm>
            <a:off x="4909931" y="631789"/>
            <a:ext cx="1980851" cy="1775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82"/>
          </a:p>
        </p:txBody>
      </p:sp>
      <p:sp>
        <p:nvSpPr>
          <p:cNvPr id="240" name="TextBox 239">
            <a:extLst>
              <a:ext uri="{FF2B5EF4-FFF2-40B4-BE49-F238E27FC236}">
                <a16:creationId xmlns:a16="http://schemas.microsoft.com/office/drawing/2014/main" id="{F0577902-A2D5-4484-7B69-924ECC24E364}"/>
              </a:ext>
            </a:extLst>
          </p:cNvPr>
          <p:cNvSpPr txBox="1"/>
          <p:nvPr/>
        </p:nvSpPr>
        <p:spPr>
          <a:xfrm>
            <a:off x="5025458" y="723362"/>
            <a:ext cx="1623938" cy="1537409"/>
          </a:xfrm>
          <a:prstGeom prst="rect">
            <a:avLst/>
          </a:prstGeom>
          <a:noFill/>
        </p:spPr>
        <p:txBody>
          <a:bodyPr wrap="square">
            <a:spAutoFit/>
          </a:bodyPr>
          <a:lstStyle/>
          <a:p>
            <a:pPr>
              <a:lnSpc>
                <a:spcPts val="1943"/>
              </a:lnSpc>
              <a:spcBef>
                <a:spcPts val="848"/>
              </a:spcBef>
              <a:spcAft>
                <a:spcPts val="848"/>
              </a:spcAft>
            </a:pPr>
            <a:r>
              <a:rPr lang="en-AU" sz="1511" b="1" dirty="0">
                <a:solidFill>
                  <a:srgbClr val="017D7D"/>
                </a:solidFill>
                <a:latin typeface="Arial" panose="020B0604020202020204" pitchFamily="34" charset="0"/>
                <a:cs typeface="Arial" panose="020B0604020202020204" pitchFamily="34" charset="0"/>
              </a:rPr>
              <a:t>Our service level aim is </a:t>
            </a:r>
            <a:r>
              <a:rPr lang="en-AU" sz="1511" b="1" dirty="0">
                <a:solidFill>
                  <a:schemeClr val="accent6"/>
                </a:solidFill>
                <a:latin typeface="Arial" panose="020B0604020202020204" pitchFamily="34" charset="0"/>
                <a:cs typeface="Arial" panose="020B0604020202020204" pitchFamily="34" charset="0"/>
              </a:rPr>
              <a:t>80% of decisions within 60 statutory days.</a:t>
            </a:r>
          </a:p>
        </p:txBody>
      </p:sp>
      <p:sp>
        <p:nvSpPr>
          <p:cNvPr id="189" name="TextBox 188">
            <a:extLst>
              <a:ext uri="{FF2B5EF4-FFF2-40B4-BE49-F238E27FC236}">
                <a16:creationId xmlns:a16="http://schemas.microsoft.com/office/drawing/2014/main" id="{6C301BFE-023C-D4FF-08CE-BB9DE5D5A681}"/>
              </a:ext>
            </a:extLst>
          </p:cNvPr>
          <p:cNvSpPr txBox="1"/>
          <p:nvPr/>
        </p:nvSpPr>
        <p:spPr>
          <a:xfrm>
            <a:off x="492599" y="2769234"/>
            <a:ext cx="1631942" cy="950260"/>
          </a:xfrm>
          <a:prstGeom prst="rect">
            <a:avLst/>
          </a:prstGeom>
          <a:noFill/>
          <a:ln>
            <a:noFill/>
            <a:prstDash val="sysDot"/>
          </a:ln>
        </p:spPr>
        <p:txBody>
          <a:bodyPr wrap="square" rtlCol="0">
            <a:spAutoFit/>
          </a:bodyPr>
          <a:lstStyle/>
          <a:p>
            <a:pPr>
              <a:spcBef>
                <a:spcPts val="432"/>
              </a:spcBef>
            </a:pPr>
            <a:r>
              <a:rPr lang="en-AU" sz="1100" b="1" dirty="0">
                <a:solidFill>
                  <a:schemeClr val="bg2"/>
                </a:solidFill>
                <a:latin typeface="Arial" panose="020B0604020202020204" pitchFamily="34" charset="0"/>
                <a:cs typeface="Arial" panose="020B0604020202020204" pitchFamily="34" charset="0"/>
              </a:rPr>
              <a:t>Pre-application </a:t>
            </a:r>
            <a:br>
              <a:rPr lang="en-AU" sz="1100" b="1" dirty="0">
                <a:solidFill>
                  <a:schemeClr val="bg2"/>
                </a:solidFill>
                <a:latin typeface="Arial" panose="020B0604020202020204" pitchFamily="34" charset="0"/>
                <a:cs typeface="Arial" panose="020B0604020202020204" pitchFamily="34" charset="0"/>
              </a:rPr>
            </a:br>
            <a:r>
              <a:rPr lang="en-AU" sz="1100" b="1" dirty="0">
                <a:solidFill>
                  <a:schemeClr val="bg2"/>
                </a:solidFill>
                <a:latin typeface="Arial" panose="020B0604020202020204" pitchFamily="34" charset="0"/>
                <a:cs typeface="Arial" panose="020B0604020202020204" pitchFamily="34" charset="0"/>
              </a:rPr>
              <a:t>and preparation for </a:t>
            </a:r>
            <a:r>
              <a:rPr lang="en-AU" sz="1100" dirty="0">
                <a:solidFill>
                  <a:schemeClr val="bg2"/>
                </a:solidFill>
                <a:latin typeface="Arial" panose="020B0604020202020204" pitchFamily="34" charset="0"/>
                <a:cs typeface="Arial" panose="020B0604020202020204" pitchFamily="34" charset="0"/>
              </a:rPr>
              <a:t>lodgement</a:t>
            </a:r>
          </a:p>
          <a:p>
            <a:pPr>
              <a:spcBef>
                <a:spcPts val="432"/>
              </a:spcBef>
            </a:pPr>
            <a:r>
              <a:rPr lang="en-AU" sz="1000" dirty="0">
                <a:solidFill>
                  <a:schemeClr val="bg1"/>
                </a:solidFill>
                <a:uFill>
                  <a:solidFill>
                    <a:schemeClr val="tx2"/>
                  </a:solidFill>
                </a:uFill>
                <a:latin typeface="Arial" panose="020B0604020202020204" pitchFamily="34" charset="0"/>
                <a:cs typeface="Arial" panose="020B0604020202020204" pitchFamily="34" charset="0"/>
              </a:rPr>
              <a:t>Review requirements </a:t>
            </a:r>
            <a:r>
              <a:rPr lang="en-AU" sz="1000" dirty="0">
                <a:solidFill>
                  <a:schemeClr val="bg1"/>
                </a:solidFill>
                <a:latin typeface="Arial" panose="020B0604020202020204" pitchFamily="34" charset="0"/>
                <a:cs typeface="Arial" panose="020B0604020202020204" pitchFamily="34" charset="0"/>
              </a:rPr>
              <a:t>before you apply.</a:t>
            </a:r>
          </a:p>
        </p:txBody>
      </p:sp>
      <p:sp>
        <p:nvSpPr>
          <p:cNvPr id="22" name="TextBox 21">
            <a:extLst>
              <a:ext uri="{FF2B5EF4-FFF2-40B4-BE49-F238E27FC236}">
                <a16:creationId xmlns:a16="http://schemas.microsoft.com/office/drawing/2014/main" id="{F22A342F-4FCC-BA70-65DE-9AA7B658F677}"/>
              </a:ext>
            </a:extLst>
          </p:cNvPr>
          <p:cNvSpPr txBox="1"/>
          <p:nvPr/>
        </p:nvSpPr>
        <p:spPr>
          <a:xfrm>
            <a:off x="931347" y="4081132"/>
            <a:ext cx="1428596" cy="261610"/>
          </a:xfrm>
          <a:prstGeom prst="rect">
            <a:avLst/>
          </a:prstGeom>
          <a:noFill/>
        </p:spPr>
        <p:txBody>
          <a:bodyPr wrap="none" rtlCol="0">
            <a:spAutoFit/>
          </a:bodyPr>
          <a:lstStyle/>
          <a:p>
            <a:pPr algn="l"/>
            <a:r>
              <a:rPr lang="en-US" sz="1100" b="1" dirty="0">
                <a:solidFill>
                  <a:schemeClr val="accent1"/>
                </a:solidFill>
                <a:latin typeface="Arial" panose="020B0604020202020204" pitchFamily="34" charset="0"/>
                <a:cs typeface="Arial" panose="020B0604020202020204" pitchFamily="34" charset="0"/>
                <a:sym typeface="Overpass-Bold"/>
                <a:rtl val="0"/>
              </a:rPr>
              <a:t>Simple application</a:t>
            </a:r>
          </a:p>
        </p:txBody>
      </p:sp>
      <p:sp>
        <p:nvSpPr>
          <p:cNvPr id="23" name="TextBox 22">
            <a:extLst>
              <a:ext uri="{FF2B5EF4-FFF2-40B4-BE49-F238E27FC236}">
                <a16:creationId xmlns:a16="http://schemas.microsoft.com/office/drawing/2014/main" id="{C678E13D-71EF-B125-4526-B64A8FB4B943}"/>
              </a:ext>
            </a:extLst>
          </p:cNvPr>
          <p:cNvSpPr txBox="1"/>
          <p:nvPr/>
        </p:nvSpPr>
        <p:spPr>
          <a:xfrm>
            <a:off x="949329" y="4365012"/>
            <a:ext cx="917239" cy="424475"/>
          </a:xfrm>
          <a:prstGeom prst="rect">
            <a:avLst/>
          </a:prstGeom>
          <a:noFill/>
        </p:spPr>
        <p:txBody>
          <a:bodyPr wrap="none" rtlCol="0">
            <a:spAutoFit/>
          </a:bodyPr>
          <a:lstStyle/>
          <a:p>
            <a:pPr algn="l"/>
            <a:r>
              <a:rPr lang="en-US" sz="1079" b="1" dirty="0">
                <a:solidFill>
                  <a:schemeClr val="bg1"/>
                </a:solidFill>
                <a:latin typeface="Arial" panose="020B0604020202020204" pitchFamily="34" charset="0"/>
                <a:cs typeface="Arial" panose="020B0604020202020204" pitchFamily="34" charset="0"/>
                <a:sym typeface="Overpass-Bold"/>
                <a:rtl val="0"/>
              </a:rPr>
              <a:t>Complex </a:t>
            </a:r>
            <a:br>
              <a:rPr lang="en-US" sz="1079" b="1" dirty="0">
                <a:solidFill>
                  <a:schemeClr val="bg1"/>
                </a:solidFill>
                <a:latin typeface="Arial" panose="020B0604020202020204" pitchFamily="34" charset="0"/>
                <a:cs typeface="Arial" panose="020B0604020202020204" pitchFamily="34" charset="0"/>
                <a:sym typeface="Overpass-Bold"/>
                <a:rtl val="0"/>
              </a:rPr>
            </a:br>
            <a:r>
              <a:rPr lang="en-US" sz="1079" b="1" dirty="0">
                <a:solidFill>
                  <a:schemeClr val="bg1"/>
                </a:solidFill>
                <a:latin typeface="Arial" panose="020B0604020202020204" pitchFamily="34" charset="0"/>
                <a:cs typeface="Arial" panose="020B0604020202020204" pitchFamily="34" charset="0"/>
                <a:sym typeface="Overpass-Bold"/>
                <a:rtl val="0"/>
              </a:rPr>
              <a:t>application</a:t>
            </a:r>
          </a:p>
        </p:txBody>
      </p:sp>
      <p:sp>
        <p:nvSpPr>
          <p:cNvPr id="190" name="TextBox 189">
            <a:extLst>
              <a:ext uri="{FF2B5EF4-FFF2-40B4-BE49-F238E27FC236}">
                <a16:creationId xmlns:a16="http://schemas.microsoft.com/office/drawing/2014/main" id="{AD0AFF1B-D6ED-AA5B-3C9E-49C6B238ECA5}"/>
              </a:ext>
            </a:extLst>
          </p:cNvPr>
          <p:cNvSpPr txBox="1"/>
          <p:nvPr/>
        </p:nvSpPr>
        <p:spPr>
          <a:xfrm>
            <a:off x="2292176" y="2769235"/>
            <a:ext cx="1793401" cy="943848"/>
          </a:xfrm>
          <a:prstGeom prst="rect">
            <a:avLst/>
          </a:prstGeom>
          <a:noFill/>
        </p:spPr>
        <p:txBody>
          <a:bodyPr wrap="square" rtlCol="0">
            <a:spAutoFit/>
          </a:bodyPr>
          <a:lstStyle/>
          <a:p>
            <a:pPr>
              <a:spcBef>
                <a:spcPts val="432"/>
              </a:spcBef>
            </a:pPr>
            <a:r>
              <a:rPr lang="en-AU" sz="1100" b="1" dirty="0">
                <a:solidFill>
                  <a:schemeClr val="bg2"/>
                </a:solidFill>
                <a:latin typeface="Arial" panose="020B0604020202020204" pitchFamily="34" charset="0"/>
                <a:cs typeface="Arial" panose="020B0604020202020204" pitchFamily="34" charset="0"/>
              </a:rPr>
              <a:t>Lodgement and initial assessment</a:t>
            </a:r>
          </a:p>
          <a:p>
            <a:pPr>
              <a:spcBef>
                <a:spcPts val="432"/>
              </a:spcBef>
            </a:pPr>
            <a:r>
              <a:rPr lang="en-AU" sz="1000" dirty="0">
                <a:solidFill>
                  <a:schemeClr val="bg1"/>
                </a:solidFill>
                <a:latin typeface="Arial" panose="020B0604020202020204" pitchFamily="34" charset="0"/>
                <a:cs typeface="Arial" panose="020B0604020202020204" pitchFamily="34" charset="0"/>
              </a:rPr>
              <a:t>Ensure you have provided the required application information.</a:t>
            </a:r>
          </a:p>
        </p:txBody>
      </p:sp>
      <p:sp>
        <p:nvSpPr>
          <p:cNvPr id="249" name="TextBox 248">
            <a:extLst>
              <a:ext uri="{FF2B5EF4-FFF2-40B4-BE49-F238E27FC236}">
                <a16:creationId xmlns:a16="http://schemas.microsoft.com/office/drawing/2014/main" id="{84CD0170-B57C-127C-3828-1096F611AC20}"/>
              </a:ext>
            </a:extLst>
          </p:cNvPr>
          <p:cNvSpPr txBox="1"/>
          <p:nvPr/>
        </p:nvSpPr>
        <p:spPr>
          <a:xfrm>
            <a:off x="3264352" y="4055441"/>
            <a:ext cx="803425" cy="261610"/>
          </a:xfrm>
          <a:prstGeom prst="rect">
            <a:avLst/>
          </a:prstGeom>
          <a:noFill/>
        </p:spPr>
        <p:txBody>
          <a:bodyPr wrap="none" rtlCol="0">
            <a:spAutoFit/>
          </a:bodyPr>
          <a:lstStyle/>
          <a:p>
            <a:r>
              <a:rPr lang="en-US" sz="1100" dirty="0">
                <a:solidFill>
                  <a:schemeClr val="accent1"/>
                </a:solidFill>
                <a:latin typeface="Arial" panose="020B0604020202020204" pitchFamily="34" charset="0"/>
                <a:cs typeface="Arial" panose="020B0604020202020204" pitchFamily="34" charset="0"/>
              </a:rPr>
              <a:t>7-21 days</a:t>
            </a:r>
          </a:p>
        </p:txBody>
      </p:sp>
      <p:sp>
        <p:nvSpPr>
          <p:cNvPr id="248" name="TextBox 247">
            <a:extLst>
              <a:ext uri="{FF2B5EF4-FFF2-40B4-BE49-F238E27FC236}">
                <a16:creationId xmlns:a16="http://schemas.microsoft.com/office/drawing/2014/main" id="{B3164B8A-7760-0282-4419-4D6EC70E89E8}"/>
              </a:ext>
            </a:extLst>
          </p:cNvPr>
          <p:cNvSpPr txBox="1"/>
          <p:nvPr/>
        </p:nvSpPr>
        <p:spPr>
          <a:xfrm>
            <a:off x="3222641" y="4342179"/>
            <a:ext cx="869149" cy="258404"/>
          </a:xfrm>
          <a:prstGeom prst="rect">
            <a:avLst/>
          </a:prstGeom>
          <a:noFill/>
        </p:spPr>
        <p:txBody>
          <a:bodyPr wrap="none" rtlCol="0">
            <a:spAutoFit/>
          </a:bodyPr>
          <a:lstStyle/>
          <a:p>
            <a:r>
              <a:rPr lang="en-US" sz="1079" dirty="0">
                <a:solidFill>
                  <a:schemeClr val="accent4"/>
                </a:solidFill>
                <a:latin typeface="Arial" panose="020B0604020202020204" pitchFamily="34" charset="0"/>
                <a:cs typeface="Arial" panose="020B0604020202020204" pitchFamily="34" charset="0"/>
              </a:rPr>
              <a:t>14-21 days</a:t>
            </a:r>
          </a:p>
        </p:txBody>
      </p:sp>
      <p:sp>
        <p:nvSpPr>
          <p:cNvPr id="191" name="TextBox 190">
            <a:extLst>
              <a:ext uri="{FF2B5EF4-FFF2-40B4-BE49-F238E27FC236}">
                <a16:creationId xmlns:a16="http://schemas.microsoft.com/office/drawing/2014/main" id="{68BBB694-34EB-3C2E-051B-B103FA3D0974}"/>
              </a:ext>
            </a:extLst>
          </p:cNvPr>
          <p:cNvSpPr txBox="1"/>
          <p:nvPr/>
        </p:nvSpPr>
        <p:spPr>
          <a:xfrm>
            <a:off x="4042395" y="2769235"/>
            <a:ext cx="1783360" cy="943848"/>
          </a:xfrm>
          <a:prstGeom prst="rect">
            <a:avLst/>
          </a:prstGeom>
          <a:noFill/>
        </p:spPr>
        <p:txBody>
          <a:bodyPr wrap="square" rtlCol="0">
            <a:spAutoFit/>
          </a:bodyPr>
          <a:lstStyle/>
          <a:p>
            <a:pPr>
              <a:spcBef>
                <a:spcPts val="432"/>
              </a:spcBef>
            </a:pPr>
            <a:r>
              <a:rPr lang="en-AU" sz="1100" b="1" dirty="0">
                <a:solidFill>
                  <a:schemeClr val="bg2"/>
                </a:solidFill>
                <a:latin typeface="Arial" panose="020B0604020202020204" pitchFamily="34" charset="0"/>
                <a:cs typeface="Arial" panose="020B0604020202020204" pitchFamily="34" charset="0"/>
              </a:rPr>
              <a:t>Request for further information (RFI)</a:t>
            </a:r>
          </a:p>
          <a:p>
            <a:pPr>
              <a:spcBef>
                <a:spcPts val="432"/>
              </a:spcBef>
            </a:pPr>
            <a:r>
              <a:rPr lang="en-AU" sz="1000" dirty="0">
                <a:solidFill>
                  <a:schemeClr val="bg1"/>
                </a:solidFill>
                <a:latin typeface="Arial" panose="020B0604020202020204" pitchFamily="34" charset="0"/>
                <a:cs typeface="Arial" panose="020B0604020202020204" pitchFamily="34" charset="0"/>
              </a:rPr>
              <a:t>Council may request further information within the first 28 days of lodgement.</a:t>
            </a:r>
          </a:p>
        </p:txBody>
      </p:sp>
      <p:sp>
        <p:nvSpPr>
          <p:cNvPr id="260" name="TextBox 259">
            <a:extLst>
              <a:ext uri="{FF2B5EF4-FFF2-40B4-BE49-F238E27FC236}">
                <a16:creationId xmlns:a16="http://schemas.microsoft.com/office/drawing/2014/main" id="{0D982075-A571-27CD-F619-4B897184BEE4}"/>
              </a:ext>
            </a:extLst>
          </p:cNvPr>
          <p:cNvSpPr txBox="1"/>
          <p:nvPr/>
        </p:nvSpPr>
        <p:spPr>
          <a:xfrm>
            <a:off x="4920054" y="4034596"/>
            <a:ext cx="1021433" cy="246221"/>
          </a:xfrm>
          <a:prstGeom prst="rect">
            <a:avLst/>
          </a:prstGeom>
          <a:noFill/>
          <a:ln w="12700">
            <a:solidFill>
              <a:schemeClr val="accent5">
                <a:lumMod val="75000"/>
              </a:schemeClr>
            </a:solidFill>
          </a:ln>
        </p:spPr>
        <p:txBody>
          <a:bodyPr wrap="none" rtlCol="0">
            <a:spAutoFit/>
          </a:bodyPr>
          <a:lstStyle/>
          <a:p>
            <a:r>
              <a:rPr lang="en-US" sz="1000" dirty="0">
                <a:solidFill>
                  <a:schemeClr val="accent1"/>
                </a:solidFill>
                <a:latin typeface="Arial" panose="020B0604020202020204" pitchFamily="34" charset="0"/>
                <a:cs typeface="Arial" panose="020B0604020202020204" pitchFamily="34" charset="0"/>
              </a:rPr>
              <a:t>Within 28 days</a:t>
            </a:r>
          </a:p>
        </p:txBody>
      </p:sp>
      <p:sp>
        <p:nvSpPr>
          <p:cNvPr id="228" name="TextBox 227">
            <a:extLst>
              <a:ext uri="{FF2B5EF4-FFF2-40B4-BE49-F238E27FC236}">
                <a16:creationId xmlns:a16="http://schemas.microsoft.com/office/drawing/2014/main" id="{FAE892E7-ABF4-316D-8DE7-226BEB451488}"/>
              </a:ext>
            </a:extLst>
          </p:cNvPr>
          <p:cNvSpPr txBox="1"/>
          <p:nvPr/>
        </p:nvSpPr>
        <p:spPr>
          <a:xfrm>
            <a:off x="4913368" y="4378714"/>
            <a:ext cx="1000595" cy="241733"/>
          </a:xfrm>
          <a:prstGeom prst="rect">
            <a:avLst/>
          </a:prstGeom>
          <a:noFill/>
          <a:ln w="12700">
            <a:solidFill>
              <a:schemeClr val="accent5">
                <a:lumMod val="75000"/>
              </a:schemeClr>
            </a:solidFill>
          </a:ln>
        </p:spPr>
        <p:txBody>
          <a:bodyPr wrap="none" rtlCol="0">
            <a:spAutoFit/>
          </a:bodyPr>
          <a:lstStyle/>
          <a:p>
            <a:r>
              <a:rPr lang="en-US" sz="971" dirty="0">
                <a:solidFill>
                  <a:schemeClr val="accent4"/>
                </a:solidFill>
                <a:latin typeface="Arial" panose="020B0604020202020204" pitchFamily="34" charset="0"/>
                <a:cs typeface="Arial" panose="020B0604020202020204" pitchFamily="34" charset="0"/>
              </a:rPr>
              <a:t>Within 28 days</a:t>
            </a:r>
          </a:p>
        </p:txBody>
      </p:sp>
      <p:sp>
        <p:nvSpPr>
          <p:cNvPr id="227" name="TextBox 226">
            <a:extLst>
              <a:ext uri="{FF2B5EF4-FFF2-40B4-BE49-F238E27FC236}">
                <a16:creationId xmlns:a16="http://schemas.microsoft.com/office/drawing/2014/main" id="{10C80668-01A5-7786-90C7-21B9EB05E50F}"/>
              </a:ext>
            </a:extLst>
          </p:cNvPr>
          <p:cNvSpPr txBox="1"/>
          <p:nvPr/>
        </p:nvSpPr>
        <p:spPr>
          <a:xfrm>
            <a:off x="4913367" y="4673312"/>
            <a:ext cx="1024604" cy="391133"/>
          </a:xfrm>
          <a:prstGeom prst="rect">
            <a:avLst/>
          </a:prstGeom>
          <a:solidFill>
            <a:schemeClr val="bg1">
              <a:lumMod val="95000"/>
            </a:schemeClr>
          </a:solidFill>
          <a:ln w="12700">
            <a:solidFill>
              <a:schemeClr val="accent6"/>
            </a:solidFill>
          </a:ln>
        </p:spPr>
        <p:txBody>
          <a:bodyPr wrap="square" rtlCol="0">
            <a:spAutoFit/>
          </a:bodyPr>
          <a:lstStyle/>
          <a:p>
            <a:pPr algn="ctr"/>
            <a:r>
              <a:rPr lang="en-US" sz="971" dirty="0">
                <a:solidFill>
                  <a:schemeClr val="accent6"/>
                </a:solidFill>
                <a:latin typeface="Arial" panose="020B0604020202020204" pitchFamily="34" charset="0"/>
                <a:cs typeface="Arial" panose="020B0604020202020204" pitchFamily="34" charset="0"/>
              </a:rPr>
              <a:t>*Within 5 </a:t>
            </a:r>
            <a:r>
              <a:rPr lang="en-US" sz="971" b="1" dirty="0">
                <a:solidFill>
                  <a:schemeClr val="accent6"/>
                </a:solidFill>
                <a:latin typeface="Arial" panose="020B0604020202020204" pitchFamily="34" charset="0"/>
                <a:cs typeface="Arial" panose="020B0604020202020204" pitchFamily="34" charset="0"/>
              </a:rPr>
              <a:t>business </a:t>
            </a:r>
            <a:r>
              <a:rPr lang="en-US" sz="971" dirty="0">
                <a:solidFill>
                  <a:schemeClr val="accent6"/>
                </a:solidFill>
                <a:latin typeface="Arial" panose="020B0604020202020204" pitchFamily="34" charset="0"/>
                <a:cs typeface="Arial" panose="020B0604020202020204" pitchFamily="34" charset="0"/>
              </a:rPr>
              <a:t>days</a:t>
            </a:r>
          </a:p>
        </p:txBody>
      </p:sp>
      <p:sp>
        <p:nvSpPr>
          <p:cNvPr id="192" name="TextBox 191">
            <a:extLst>
              <a:ext uri="{FF2B5EF4-FFF2-40B4-BE49-F238E27FC236}">
                <a16:creationId xmlns:a16="http://schemas.microsoft.com/office/drawing/2014/main" id="{D8D2EE5E-3596-0610-0711-2DA5AA12A2A6}"/>
              </a:ext>
            </a:extLst>
          </p:cNvPr>
          <p:cNvSpPr txBox="1"/>
          <p:nvPr/>
        </p:nvSpPr>
        <p:spPr>
          <a:xfrm>
            <a:off x="5885736" y="2769234"/>
            <a:ext cx="1363333" cy="928459"/>
          </a:xfrm>
          <a:prstGeom prst="rect">
            <a:avLst/>
          </a:prstGeom>
          <a:noFill/>
        </p:spPr>
        <p:txBody>
          <a:bodyPr wrap="square" rtlCol="0">
            <a:spAutoFit/>
          </a:bodyPr>
          <a:lstStyle/>
          <a:p>
            <a:pPr>
              <a:spcBef>
                <a:spcPts val="432"/>
              </a:spcBef>
            </a:pPr>
            <a:r>
              <a:rPr lang="en-AU" sz="1100" b="1" dirty="0">
                <a:solidFill>
                  <a:schemeClr val="bg2"/>
                </a:solidFill>
                <a:latin typeface="Arial" panose="020B0604020202020204" pitchFamily="34" charset="0"/>
                <a:cs typeface="Arial" panose="020B0604020202020204" pitchFamily="34" charset="0"/>
              </a:rPr>
              <a:t>RFI response</a:t>
            </a:r>
          </a:p>
          <a:p>
            <a:pPr>
              <a:spcBef>
                <a:spcPts val="432"/>
              </a:spcBef>
            </a:pPr>
            <a:r>
              <a:rPr lang="en-AU" sz="1000" dirty="0">
                <a:solidFill>
                  <a:schemeClr val="bg1"/>
                </a:solidFill>
                <a:latin typeface="Arial" panose="020B0604020202020204" pitchFamily="34" charset="0"/>
                <a:cs typeface="Arial" panose="020B0604020202020204" pitchFamily="34" charset="0"/>
              </a:rPr>
              <a:t>Council will review</a:t>
            </a:r>
            <a:br>
              <a:rPr lang="en-AU" sz="1000" dirty="0">
                <a:solidFill>
                  <a:schemeClr val="bg1"/>
                </a:solidFill>
                <a:latin typeface="Arial" panose="020B0604020202020204" pitchFamily="34" charset="0"/>
                <a:cs typeface="Arial" panose="020B0604020202020204" pitchFamily="34" charset="0"/>
              </a:rPr>
            </a:br>
            <a:r>
              <a:rPr lang="en-AU" sz="1000" dirty="0">
                <a:solidFill>
                  <a:schemeClr val="bg1"/>
                </a:solidFill>
                <a:latin typeface="Arial" panose="020B0604020202020204" pitchFamily="34" charset="0"/>
                <a:cs typeface="Arial" panose="020B0604020202020204" pitchFamily="34" charset="0"/>
              </a:rPr>
              <a:t>the documents you provide in response </a:t>
            </a:r>
            <a:br>
              <a:rPr lang="en-AU" sz="1000" dirty="0">
                <a:solidFill>
                  <a:schemeClr val="bg1"/>
                </a:solidFill>
                <a:latin typeface="Arial" panose="020B0604020202020204" pitchFamily="34" charset="0"/>
                <a:cs typeface="Arial" panose="020B0604020202020204" pitchFamily="34" charset="0"/>
              </a:rPr>
            </a:br>
            <a:r>
              <a:rPr lang="en-AU" sz="1000" dirty="0">
                <a:solidFill>
                  <a:schemeClr val="bg1"/>
                </a:solidFill>
                <a:latin typeface="Arial" panose="020B0604020202020204" pitchFamily="34" charset="0"/>
                <a:cs typeface="Arial" panose="020B0604020202020204" pitchFamily="34" charset="0"/>
              </a:rPr>
              <a:t>to the RFI.</a:t>
            </a:r>
          </a:p>
        </p:txBody>
      </p:sp>
      <p:sp>
        <p:nvSpPr>
          <p:cNvPr id="251" name="TextBox 250">
            <a:extLst>
              <a:ext uri="{FF2B5EF4-FFF2-40B4-BE49-F238E27FC236}">
                <a16:creationId xmlns:a16="http://schemas.microsoft.com/office/drawing/2014/main" id="{1C6C7AD5-503E-799C-630B-9CE9B4A269ED}"/>
              </a:ext>
            </a:extLst>
          </p:cNvPr>
          <p:cNvSpPr txBox="1"/>
          <p:nvPr/>
        </p:nvSpPr>
        <p:spPr>
          <a:xfrm>
            <a:off x="3108874" y="5521244"/>
            <a:ext cx="881973" cy="261610"/>
          </a:xfrm>
          <a:prstGeom prst="rect">
            <a:avLst/>
          </a:prstGeom>
          <a:noFill/>
        </p:spPr>
        <p:txBody>
          <a:bodyPr wrap="none" rtlCol="0">
            <a:spAutoFit/>
          </a:bodyPr>
          <a:lstStyle/>
          <a:p>
            <a:r>
              <a:rPr lang="en-US" sz="1100" dirty="0">
                <a:solidFill>
                  <a:schemeClr val="accent1"/>
                </a:solidFill>
                <a:latin typeface="Arial" panose="020B0604020202020204" pitchFamily="34" charset="0"/>
                <a:cs typeface="Arial" panose="020B0604020202020204" pitchFamily="34" charset="0"/>
              </a:rPr>
              <a:t>14-28 days</a:t>
            </a:r>
          </a:p>
        </p:txBody>
      </p:sp>
      <p:sp>
        <p:nvSpPr>
          <p:cNvPr id="261" name="TextBox 260">
            <a:extLst>
              <a:ext uri="{FF2B5EF4-FFF2-40B4-BE49-F238E27FC236}">
                <a16:creationId xmlns:a16="http://schemas.microsoft.com/office/drawing/2014/main" id="{048257F8-5263-23E5-AE74-3EAEB0A77886}"/>
              </a:ext>
            </a:extLst>
          </p:cNvPr>
          <p:cNvSpPr txBox="1"/>
          <p:nvPr/>
        </p:nvSpPr>
        <p:spPr>
          <a:xfrm>
            <a:off x="3029523" y="5793905"/>
            <a:ext cx="1037971" cy="391133"/>
          </a:xfrm>
          <a:prstGeom prst="rect">
            <a:avLst/>
          </a:prstGeom>
          <a:solidFill>
            <a:schemeClr val="bg1">
              <a:lumMod val="95000"/>
            </a:schemeClr>
          </a:solidFill>
          <a:ln w="12700">
            <a:solidFill>
              <a:schemeClr val="accent6"/>
            </a:solidFill>
          </a:ln>
        </p:spPr>
        <p:txBody>
          <a:bodyPr wrap="square" rtlCol="0">
            <a:spAutoFit/>
          </a:bodyPr>
          <a:lstStyle/>
          <a:p>
            <a:pPr algn="ctr"/>
            <a:r>
              <a:rPr lang="en-US" sz="971" dirty="0">
                <a:solidFill>
                  <a:schemeClr val="accent6"/>
                </a:solidFill>
                <a:latin typeface="Arial" panose="020B0604020202020204" pitchFamily="34" charset="0"/>
                <a:cs typeface="Arial" panose="020B0604020202020204" pitchFamily="34" charset="0"/>
              </a:rPr>
              <a:t>*Up to 10 </a:t>
            </a:r>
            <a:r>
              <a:rPr lang="en-US" sz="971" b="1" dirty="0">
                <a:solidFill>
                  <a:schemeClr val="accent6"/>
                </a:solidFill>
                <a:latin typeface="Arial" panose="020B0604020202020204" pitchFamily="34" charset="0"/>
                <a:cs typeface="Arial" panose="020B0604020202020204" pitchFamily="34" charset="0"/>
              </a:rPr>
              <a:t>business </a:t>
            </a:r>
            <a:r>
              <a:rPr lang="en-US" sz="971" dirty="0">
                <a:solidFill>
                  <a:schemeClr val="accent6"/>
                </a:solidFill>
                <a:latin typeface="Arial" panose="020B0604020202020204" pitchFamily="34" charset="0"/>
                <a:cs typeface="Arial" panose="020B0604020202020204" pitchFamily="34" charset="0"/>
              </a:rPr>
              <a:t>days</a:t>
            </a:r>
          </a:p>
        </p:txBody>
      </p:sp>
      <p:sp>
        <p:nvSpPr>
          <p:cNvPr id="250" name="TextBox 249">
            <a:extLst>
              <a:ext uri="{FF2B5EF4-FFF2-40B4-BE49-F238E27FC236}">
                <a16:creationId xmlns:a16="http://schemas.microsoft.com/office/drawing/2014/main" id="{61565D85-8236-1203-37A9-47E9E7084FA7}"/>
              </a:ext>
            </a:extLst>
          </p:cNvPr>
          <p:cNvSpPr txBox="1"/>
          <p:nvPr/>
        </p:nvSpPr>
        <p:spPr>
          <a:xfrm>
            <a:off x="3108874" y="5224390"/>
            <a:ext cx="869149" cy="258404"/>
          </a:xfrm>
          <a:prstGeom prst="rect">
            <a:avLst/>
          </a:prstGeom>
          <a:noFill/>
        </p:spPr>
        <p:txBody>
          <a:bodyPr wrap="none" rtlCol="0">
            <a:spAutoFit/>
          </a:bodyPr>
          <a:lstStyle/>
          <a:p>
            <a:r>
              <a:rPr lang="en-US" sz="1079" dirty="0">
                <a:solidFill>
                  <a:srgbClr val="28BEC6"/>
                </a:solidFill>
                <a:latin typeface="Arial" panose="020B0604020202020204" pitchFamily="34" charset="0"/>
                <a:cs typeface="Arial" panose="020B0604020202020204" pitchFamily="34" charset="0"/>
              </a:rPr>
              <a:t>30-90 days</a:t>
            </a:r>
          </a:p>
        </p:txBody>
      </p:sp>
      <p:sp>
        <p:nvSpPr>
          <p:cNvPr id="193" name="TextBox 192">
            <a:extLst>
              <a:ext uri="{FF2B5EF4-FFF2-40B4-BE49-F238E27FC236}">
                <a16:creationId xmlns:a16="http://schemas.microsoft.com/office/drawing/2014/main" id="{20DDAEAE-DE9F-45A5-C252-6BBDAA2222D6}"/>
              </a:ext>
            </a:extLst>
          </p:cNvPr>
          <p:cNvSpPr txBox="1"/>
          <p:nvPr/>
        </p:nvSpPr>
        <p:spPr>
          <a:xfrm>
            <a:off x="608078" y="7258278"/>
            <a:ext cx="1631942" cy="925253"/>
          </a:xfrm>
          <a:prstGeom prst="rect">
            <a:avLst/>
          </a:prstGeom>
          <a:noFill/>
        </p:spPr>
        <p:txBody>
          <a:bodyPr wrap="square" rtlCol="0">
            <a:spAutoFit/>
          </a:bodyPr>
          <a:lstStyle/>
          <a:p>
            <a:pPr>
              <a:spcBef>
                <a:spcPts val="432"/>
              </a:spcBef>
            </a:pPr>
            <a:r>
              <a:rPr lang="en-AU" sz="1100" b="1" dirty="0">
                <a:solidFill>
                  <a:schemeClr val="bg2"/>
                </a:solidFill>
                <a:latin typeface="Arial" panose="020B0604020202020204" pitchFamily="34" charset="0"/>
                <a:cs typeface="Arial" panose="020B0604020202020204" pitchFamily="34" charset="0"/>
              </a:rPr>
              <a:t>Advertisement</a:t>
            </a:r>
          </a:p>
          <a:p>
            <a:pPr>
              <a:spcBef>
                <a:spcPts val="432"/>
              </a:spcBef>
            </a:pPr>
            <a:r>
              <a:rPr lang="en-AU" sz="1000" dirty="0">
                <a:solidFill>
                  <a:schemeClr val="bg1"/>
                </a:solidFill>
                <a:latin typeface="Arial" panose="020B0604020202020204" pitchFamily="34" charset="0"/>
                <a:cs typeface="Arial" panose="020B0604020202020204" pitchFamily="34" charset="0"/>
              </a:rPr>
              <a:t>Council will advise if it is necessary to advertise your application to the public.</a:t>
            </a:r>
          </a:p>
        </p:txBody>
      </p:sp>
      <p:sp>
        <p:nvSpPr>
          <p:cNvPr id="253" name="TextBox 252">
            <a:extLst>
              <a:ext uri="{FF2B5EF4-FFF2-40B4-BE49-F238E27FC236}">
                <a16:creationId xmlns:a16="http://schemas.microsoft.com/office/drawing/2014/main" id="{6E89D24D-100A-8885-B75D-3586B8906132}"/>
              </a:ext>
            </a:extLst>
          </p:cNvPr>
          <p:cNvSpPr txBox="1"/>
          <p:nvPr/>
        </p:nvSpPr>
        <p:spPr>
          <a:xfrm>
            <a:off x="1276755" y="6383231"/>
            <a:ext cx="881973" cy="261610"/>
          </a:xfrm>
          <a:prstGeom prst="rect">
            <a:avLst/>
          </a:prstGeom>
          <a:noFill/>
        </p:spPr>
        <p:txBody>
          <a:bodyPr wrap="none" rtlCol="0">
            <a:spAutoFit/>
          </a:bodyPr>
          <a:lstStyle/>
          <a:p>
            <a:r>
              <a:rPr lang="en-US" sz="1100" dirty="0">
                <a:solidFill>
                  <a:schemeClr val="accent1"/>
                </a:solidFill>
                <a:latin typeface="Arial" panose="020B0604020202020204" pitchFamily="34" charset="0"/>
                <a:cs typeface="Arial" panose="020B0604020202020204" pitchFamily="34" charset="0"/>
              </a:rPr>
              <a:t>14-21 days</a:t>
            </a:r>
          </a:p>
        </p:txBody>
      </p:sp>
      <p:sp>
        <p:nvSpPr>
          <p:cNvPr id="252" name="TextBox 251">
            <a:extLst>
              <a:ext uri="{FF2B5EF4-FFF2-40B4-BE49-F238E27FC236}">
                <a16:creationId xmlns:a16="http://schemas.microsoft.com/office/drawing/2014/main" id="{06CCF2D4-E800-BB5E-D8D6-E65CCC6CC155}"/>
              </a:ext>
            </a:extLst>
          </p:cNvPr>
          <p:cNvSpPr txBox="1"/>
          <p:nvPr/>
        </p:nvSpPr>
        <p:spPr>
          <a:xfrm>
            <a:off x="1266559" y="6684438"/>
            <a:ext cx="869149" cy="258404"/>
          </a:xfrm>
          <a:prstGeom prst="rect">
            <a:avLst/>
          </a:prstGeom>
          <a:noFill/>
        </p:spPr>
        <p:txBody>
          <a:bodyPr wrap="none" rtlCol="0">
            <a:spAutoFit/>
          </a:bodyPr>
          <a:lstStyle/>
          <a:p>
            <a:r>
              <a:rPr lang="en-US" sz="1079" dirty="0">
                <a:solidFill>
                  <a:schemeClr val="accent4"/>
                </a:solidFill>
                <a:latin typeface="Arial" panose="020B0604020202020204" pitchFamily="34" charset="0"/>
                <a:cs typeface="Arial" panose="020B0604020202020204" pitchFamily="34" charset="0"/>
              </a:rPr>
              <a:t>14-21 days</a:t>
            </a:r>
          </a:p>
        </p:txBody>
      </p:sp>
      <p:sp>
        <p:nvSpPr>
          <p:cNvPr id="194" name="TextBox 193">
            <a:extLst>
              <a:ext uri="{FF2B5EF4-FFF2-40B4-BE49-F238E27FC236}">
                <a16:creationId xmlns:a16="http://schemas.microsoft.com/office/drawing/2014/main" id="{C6B604A1-FD55-8557-B2DA-900A5F03D2DA}"/>
              </a:ext>
            </a:extLst>
          </p:cNvPr>
          <p:cNvSpPr txBox="1"/>
          <p:nvPr/>
        </p:nvSpPr>
        <p:spPr>
          <a:xfrm>
            <a:off x="2430808" y="7258279"/>
            <a:ext cx="1631942" cy="1086836"/>
          </a:xfrm>
          <a:prstGeom prst="rect">
            <a:avLst/>
          </a:prstGeom>
          <a:noFill/>
        </p:spPr>
        <p:txBody>
          <a:bodyPr wrap="square" rtlCol="0">
            <a:spAutoFit/>
          </a:bodyPr>
          <a:lstStyle/>
          <a:p>
            <a:pPr>
              <a:spcBef>
                <a:spcPts val="432"/>
              </a:spcBef>
            </a:pPr>
            <a:r>
              <a:rPr lang="en-AU" sz="1100" b="1" dirty="0">
                <a:solidFill>
                  <a:schemeClr val="bg2"/>
                </a:solidFill>
                <a:latin typeface="Arial" panose="020B0604020202020204" pitchFamily="34" charset="0"/>
                <a:cs typeface="Arial" panose="020B0604020202020204" pitchFamily="34" charset="0"/>
              </a:rPr>
              <a:t>Assessment and decision</a:t>
            </a:r>
          </a:p>
          <a:p>
            <a:pPr>
              <a:spcBef>
                <a:spcPts val="432"/>
              </a:spcBef>
            </a:pPr>
            <a:r>
              <a:rPr lang="en-AU" sz="971" dirty="0">
                <a:solidFill>
                  <a:schemeClr val="bg1"/>
                </a:solidFill>
                <a:latin typeface="Arial" panose="020B0604020202020204" pitchFamily="34" charset="0"/>
                <a:cs typeface="Arial" panose="020B0604020202020204" pitchFamily="34" charset="0"/>
              </a:rPr>
              <a:t>Council assesses </a:t>
            </a:r>
            <a:br>
              <a:rPr lang="en-AU" sz="971" dirty="0">
                <a:solidFill>
                  <a:schemeClr val="bg1"/>
                </a:solidFill>
                <a:latin typeface="Arial" panose="020B0604020202020204" pitchFamily="34" charset="0"/>
                <a:cs typeface="Arial" panose="020B0604020202020204" pitchFamily="34" charset="0"/>
              </a:rPr>
            </a:br>
            <a:r>
              <a:rPr lang="en-AU" sz="1000" dirty="0">
                <a:solidFill>
                  <a:schemeClr val="bg1"/>
                </a:solidFill>
                <a:latin typeface="Arial" panose="020B0604020202020204" pitchFamily="34" charset="0"/>
                <a:cs typeface="Arial" panose="020B0604020202020204" pitchFamily="34" charset="0"/>
              </a:rPr>
              <a:t>all aspects of the application and </a:t>
            </a:r>
            <a:br>
              <a:rPr lang="en-AU" sz="1000" dirty="0">
                <a:solidFill>
                  <a:schemeClr val="bg1"/>
                </a:solidFill>
                <a:latin typeface="Arial" panose="020B0604020202020204" pitchFamily="34" charset="0"/>
                <a:cs typeface="Arial" panose="020B0604020202020204" pitchFamily="34" charset="0"/>
              </a:rPr>
            </a:br>
            <a:r>
              <a:rPr lang="en-AU" sz="1000" dirty="0">
                <a:solidFill>
                  <a:schemeClr val="bg1"/>
                </a:solidFill>
                <a:latin typeface="Arial" panose="020B0604020202020204" pitchFamily="34" charset="0"/>
                <a:cs typeface="Arial" panose="020B0604020202020204" pitchFamily="34" charset="0"/>
              </a:rPr>
              <a:t>makes a decision.</a:t>
            </a:r>
          </a:p>
        </p:txBody>
      </p:sp>
      <p:sp>
        <p:nvSpPr>
          <p:cNvPr id="255" name="TextBox 254">
            <a:extLst>
              <a:ext uri="{FF2B5EF4-FFF2-40B4-BE49-F238E27FC236}">
                <a16:creationId xmlns:a16="http://schemas.microsoft.com/office/drawing/2014/main" id="{4C63B03F-568F-4F55-5192-4AB66740D3BA}"/>
              </a:ext>
            </a:extLst>
          </p:cNvPr>
          <p:cNvSpPr txBox="1"/>
          <p:nvPr/>
        </p:nvSpPr>
        <p:spPr>
          <a:xfrm>
            <a:off x="3225790" y="6383231"/>
            <a:ext cx="803425" cy="261610"/>
          </a:xfrm>
          <a:prstGeom prst="rect">
            <a:avLst/>
          </a:prstGeom>
          <a:noFill/>
        </p:spPr>
        <p:txBody>
          <a:bodyPr wrap="none" rtlCol="0">
            <a:spAutoFit/>
          </a:bodyPr>
          <a:lstStyle/>
          <a:p>
            <a:r>
              <a:rPr lang="en-US" sz="1100" dirty="0">
                <a:solidFill>
                  <a:schemeClr val="accent1"/>
                </a:solidFill>
                <a:latin typeface="Arial" panose="020B0604020202020204" pitchFamily="34" charset="0"/>
                <a:cs typeface="Arial" panose="020B0604020202020204" pitchFamily="34" charset="0"/>
              </a:rPr>
              <a:t>7-28 days</a:t>
            </a:r>
          </a:p>
        </p:txBody>
      </p:sp>
      <p:sp>
        <p:nvSpPr>
          <p:cNvPr id="254" name="TextBox 253">
            <a:extLst>
              <a:ext uri="{FF2B5EF4-FFF2-40B4-BE49-F238E27FC236}">
                <a16:creationId xmlns:a16="http://schemas.microsoft.com/office/drawing/2014/main" id="{060E8943-9B0E-0F6E-C672-04106324A7E5}"/>
              </a:ext>
            </a:extLst>
          </p:cNvPr>
          <p:cNvSpPr txBox="1"/>
          <p:nvPr/>
        </p:nvSpPr>
        <p:spPr>
          <a:xfrm>
            <a:off x="3176687" y="6684438"/>
            <a:ext cx="869149" cy="258404"/>
          </a:xfrm>
          <a:prstGeom prst="rect">
            <a:avLst/>
          </a:prstGeom>
          <a:noFill/>
        </p:spPr>
        <p:txBody>
          <a:bodyPr wrap="none" rtlCol="0">
            <a:spAutoFit/>
          </a:bodyPr>
          <a:lstStyle/>
          <a:p>
            <a:r>
              <a:rPr lang="en-US" sz="1079" dirty="0">
                <a:solidFill>
                  <a:schemeClr val="accent4"/>
                </a:solidFill>
                <a:latin typeface="Arial" panose="020B0604020202020204" pitchFamily="34" charset="0"/>
                <a:cs typeface="Arial" panose="020B0604020202020204" pitchFamily="34" charset="0"/>
              </a:rPr>
              <a:t>14-28 days</a:t>
            </a:r>
          </a:p>
        </p:txBody>
      </p:sp>
      <p:sp>
        <p:nvSpPr>
          <p:cNvPr id="195" name="TextBox 194">
            <a:extLst>
              <a:ext uri="{FF2B5EF4-FFF2-40B4-BE49-F238E27FC236}">
                <a16:creationId xmlns:a16="http://schemas.microsoft.com/office/drawing/2014/main" id="{9D7EEF81-C4D2-FE89-C256-035708F1289B}"/>
              </a:ext>
            </a:extLst>
          </p:cNvPr>
          <p:cNvSpPr txBox="1"/>
          <p:nvPr/>
        </p:nvSpPr>
        <p:spPr>
          <a:xfrm>
            <a:off x="4195387" y="7258279"/>
            <a:ext cx="1631942" cy="1097736"/>
          </a:xfrm>
          <a:prstGeom prst="rect">
            <a:avLst/>
          </a:prstGeom>
          <a:noFill/>
        </p:spPr>
        <p:txBody>
          <a:bodyPr wrap="square" rtlCol="0">
            <a:spAutoFit/>
          </a:bodyPr>
          <a:lstStyle/>
          <a:p>
            <a:pPr>
              <a:spcBef>
                <a:spcPts val="432"/>
              </a:spcBef>
            </a:pPr>
            <a:r>
              <a:rPr lang="en-AU" sz="1100" b="1" dirty="0">
                <a:solidFill>
                  <a:schemeClr val="bg2"/>
                </a:solidFill>
                <a:latin typeface="Arial" panose="020B0604020202020204" pitchFamily="34" charset="0"/>
                <a:cs typeface="Arial" panose="020B0604020202020204" pitchFamily="34" charset="0"/>
              </a:rPr>
              <a:t>Appeal decision (optional) </a:t>
            </a:r>
          </a:p>
          <a:p>
            <a:pPr>
              <a:spcBef>
                <a:spcPts val="432"/>
              </a:spcBef>
            </a:pPr>
            <a:r>
              <a:rPr lang="en-AU" sz="1000" dirty="0">
                <a:solidFill>
                  <a:schemeClr val="bg1"/>
                </a:solidFill>
                <a:latin typeface="Arial" panose="020B0604020202020204" pitchFamily="34" charset="0"/>
                <a:cs typeface="Arial" panose="020B0604020202020204" pitchFamily="34" charset="0"/>
              </a:rPr>
              <a:t>Applicant or an objector can lodge an appeal with VCAT to review the decision.</a:t>
            </a:r>
          </a:p>
        </p:txBody>
      </p:sp>
      <p:sp>
        <p:nvSpPr>
          <p:cNvPr id="257" name="TextBox 256">
            <a:extLst>
              <a:ext uri="{FF2B5EF4-FFF2-40B4-BE49-F238E27FC236}">
                <a16:creationId xmlns:a16="http://schemas.microsoft.com/office/drawing/2014/main" id="{E2F85766-0FE7-BB18-A159-735DF86C2BB2}"/>
              </a:ext>
            </a:extLst>
          </p:cNvPr>
          <p:cNvSpPr txBox="1"/>
          <p:nvPr/>
        </p:nvSpPr>
        <p:spPr>
          <a:xfrm>
            <a:off x="4906374" y="6383231"/>
            <a:ext cx="966931" cy="261610"/>
          </a:xfrm>
          <a:prstGeom prst="rect">
            <a:avLst/>
          </a:prstGeom>
          <a:noFill/>
        </p:spPr>
        <p:txBody>
          <a:bodyPr wrap="none" rtlCol="0">
            <a:spAutoFit/>
          </a:bodyPr>
          <a:lstStyle/>
          <a:p>
            <a:r>
              <a:rPr lang="en-US" sz="1100" dirty="0">
                <a:solidFill>
                  <a:schemeClr val="accent1"/>
                </a:solidFill>
                <a:latin typeface="Arial" panose="020B0604020202020204" pitchFamily="34" charset="0"/>
                <a:cs typeface="Arial" panose="020B0604020202020204" pitchFamily="34" charset="0"/>
              </a:rPr>
              <a:t>3-12 months</a:t>
            </a:r>
          </a:p>
        </p:txBody>
      </p:sp>
      <p:sp>
        <p:nvSpPr>
          <p:cNvPr id="256" name="TextBox 255">
            <a:extLst>
              <a:ext uri="{FF2B5EF4-FFF2-40B4-BE49-F238E27FC236}">
                <a16:creationId xmlns:a16="http://schemas.microsoft.com/office/drawing/2014/main" id="{C563E6E7-49E7-6290-E4F9-2C97A4FCB484}"/>
              </a:ext>
            </a:extLst>
          </p:cNvPr>
          <p:cNvSpPr txBox="1"/>
          <p:nvPr/>
        </p:nvSpPr>
        <p:spPr>
          <a:xfrm>
            <a:off x="4896340" y="6684438"/>
            <a:ext cx="954107" cy="258404"/>
          </a:xfrm>
          <a:prstGeom prst="rect">
            <a:avLst/>
          </a:prstGeom>
          <a:noFill/>
        </p:spPr>
        <p:txBody>
          <a:bodyPr wrap="none" rtlCol="0">
            <a:spAutoFit/>
          </a:bodyPr>
          <a:lstStyle/>
          <a:p>
            <a:r>
              <a:rPr lang="en-US" sz="1079" dirty="0">
                <a:solidFill>
                  <a:schemeClr val="accent4"/>
                </a:solidFill>
                <a:latin typeface="Arial" panose="020B0604020202020204" pitchFamily="34" charset="0"/>
                <a:cs typeface="Arial" panose="020B0604020202020204" pitchFamily="34" charset="0"/>
              </a:rPr>
              <a:t>6-12 months</a:t>
            </a:r>
          </a:p>
        </p:txBody>
      </p:sp>
      <p:sp>
        <p:nvSpPr>
          <p:cNvPr id="196" name="TextBox 195">
            <a:extLst>
              <a:ext uri="{FF2B5EF4-FFF2-40B4-BE49-F238E27FC236}">
                <a16:creationId xmlns:a16="http://schemas.microsoft.com/office/drawing/2014/main" id="{1CA5B62A-91C6-0B56-94EB-66382B67281A}"/>
              </a:ext>
            </a:extLst>
          </p:cNvPr>
          <p:cNvSpPr txBox="1"/>
          <p:nvPr/>
        </p:nvSpPr>
        <p:spPr>
          <a:xfrm>
            <a:off x="6049229" y="7258279"/>
            <a:ext cx="997189" cy="1097736"/>
          </a:xfrm>
          <a:prstGeom prst="rect">
            <a:avLst/>
          </a:prstGeom>
          <a:noFill/>
        </p:spPr>
        <p:txBody>
          <a:bodyPr wrap="square" rtlCol="0">
            <a:spAutoFit/>
          </a:bodyPr>
          <a:lstStyle/>
          <a:p>
            <a:pPr>
              <a:spcBef>
                <a:spcPts val="432"/>
              </a:spcBef>
            </a:pPr>
            <a:r>
              <a:rPr lang="en-AU" sz="1100" b="1" dirty="0">
                <a:solidFill>
                  <a:schemeClr val="bg2"/>
                </a:solidFill>
                <a:latin typeface="Arial" panose="020B0604020202020204" pitchFamily="34" charset="0"/>
                <a:cs typeface="Arial" panose="020B0604020202020204" pitchFamily="34" charset="0"/>
              </a:rPr>
              <a:t>Issue permit</a:t>
            </a:r>
          </a:p>
          <a:p>
            <a:pPr>
              <a:spcBef>
                <a:spcPts val="432"/>
              </a:spcBef>
            </a:pPr>
            <a:r>
              <a:rPr lang="en-AU" sz="1000" dirty="0">
                <a:solidFill>
                  <a:schemeClr val="bg1"/>
                </a:solidFill>
                <a:latin typeface="Arial" panose="020B0604020202020204" pitchFamily="34" charset="0"/>
                <a:cs typeface="Arial" panose="020B0604020202020204" pitchFamily="34" charset="0"/>
              </a:rPr>
              <a:t>If applicable, </a:t>
            </a:r>
            <a:br>
              <a:rPr lang="en-AU" sz="1000" dirty="0">
                <a:solidFill>
                  <a:schemeClr val="bg1"/>
                </a:solidFill>
                <a:latin typeface="Arial" panose="020B0604020202020204" pitchFamily="34" charset="0"/>
                <a:cs typeface="Arial" panose="020B0604020202020204" pitchFamily="34" charset="0"/>
              </a:rPr>
            </a:br>
            <a:r>
              <a:rPr lang="en-AU" sz="1000" dirty="0">
                <a:solidFill>
                  <a:schemeClr val="bg1"/>
                </a:solidFill>
                <a:latin typeface="Arial" panose="020B0604020202020204" pitchFamily="34" charset="0"/>
                <a:cs typeface="Arial" panose="020B0604020202020204" pitchFamily="34" charset="0"/>
              </a:rPr>
              <a:t>Council issues a permit.</a:t>
            </a:r>
          </a:p>
        </p:txBody>
      </p:sp>
      <p:sp>
        <p:nvSpPr>
          <p:cNvPr id="259" name="TextBox 258">
            <a:extLst>
              <a:ext uri="{FF2B5EF4-FFF2-40B4-BE49-F238E27FC236}">
                <a16:creationId xmlns:a16="http://schemas.microsoft.com/office/drawing/2014/main" id="{DF36458F-91E8-EEF8-948A-D3D7F2637D1C}"/>
              </a:ext>
            </a:extLst>
          </p:cNvPr>
          <p:cNvSpPr txBox="1"/>
          <p:nvPr/>
        </p:nvSpPr>
        <p:spPr>
          <a:xfrm>
            <a:off x="5923032" y="6219376"/>
            <a:ext cx="936475" cy="261610"/>
          </a:xfrm>
          <a:prstGeom prst="rect">
            <a:avLst/>
          </a:prstGeom>
          <a:noFill/>
        </p:spPr>
        <p:txBody>
          <a:bodyPr wrap="none" rtlCol="0">
            <a:spAutoFit/>
          </a:bodyPr>
          <a:lstStyle/>
          <a:p>
            <a:r>
              <a:rPr lang="en-US" sz="1100" b="1" dirty="0">
                <a:solidFill>
                  <a:schemeClr val="accent1"/>
                </a:solidFill>
                <a:latin typeface="Arial" panose="020B0604020202020204" pitchFamily="34" charset="0"/>
                <a:cs typeface="Arial" panose="020B0604020202020204" pitchFamily="34" charset="0"/>
              </a:rPr>
              <a:t>1-3 months</a:t>
            </a:r>
          </a:p>
        </p:txBody>
      </p:sp>
      <p:sp>
        <p:nvSpPr>
          <p:cNvPr id="262" name="TextBox 261">
            <a:extLst>
              <a:ext uri="{FF2B5EF4-FFF2-40B4-BE49-F238E27FC236}">
                <a16:creationId xmlns:a16="http://schemas.microsoft.com/office/drawing/2014/main" id="{F13C6641-A1CE-0F4C-FB86-8E3A70D39B97}"/>
              </a:ext>
            </a:extLst>
          </p:cNvPr>
          <p:cNvSpPr txBox="1"/>
          <p:nvPr/>
        </p:nvSpPr>
        <p:spPr>
          <a:xfrm>
            <a:off x="5967044" y="5992644"/>
            <a:ext cx="800219" cy="241733"/>
          </a:xfrm>
          <a:prstGeom prst="rect">
            <a:avLst/>
          </a:prstGeom>
          <a:solidFill>
            <a:schemeClr val="bg1">
              <a:lumMod val="95000"/>
            </a:schemeClr>
          </a:solidFill>
          <a:ln w="12700">
            <a:solidFill>
              <a:schemeClr val="accent6"/>
            </a:solidFill>
          </a:ln>
        </p:spPr>
        <p:txBody>
          <a:bodyPr wrap="none" rtlCol="0">
            <a:spAutoFit/>
          </a:bodyPr>
          <a:lstStyle/>
          <a:p>
            <a:r>
              <a:rPr lang="en-US" sz="971" dirty="0">
                <a:solidFill>
                  <a:schemeClr val="accent6"/>
                </a:solidFill>
                <a:latin typeface="Arial" panose="020B0604020202020204" pitchFamily="34" charset="0"/>
                <a:cs typeface="Arial" panose="020B0604020202020204" pitchFamily="34" charset="0"/>
              </a:rPr>
              <a:t>*2-4 weeks</a:t>
            </a:r>
          </a:p>
        </p:txBody>
      </p:sp>
      <p:sp>
        <p:nvSpPr>
          <p:cNvPr id="258" name="TextBox 257">
            <a:extLst>
              <a:ext uri="{FF2B5EF4-FFF2-40B4-BE49-F238E27FC236}">
                <a16:creationId xmlns:a16="http://schemas.microsoft.com/office/drawing/2014/main" id="{B5310644-01AA-F35A-D843-887F5953E191}"/>
              </a:ext>
            </a:extLst>
          </p:cNvPr>
          <p:cNvSpPr txBox="1"/>
          <p:nvPr/>
        </p:nvSpPr>
        <p:spPr>
          <a:xfrm>
            <a:off x="5939628" y="6842634"/>
            <a:ext cx="1002197" cy="258404"/>
          </a:xfrm>
          <a:prstGeom prst="rect">
            <a:avLst/>
          </a:prstGeom>
          <a:noFill/>
        </p:spPr>
        <p:txBody>
          <a:bodyPr wrap="none" rtlCol="0">
            <a:spAutoFit/>
          </a:bodyPr>
          <a:lstStyle/>
          <a:p>
            <a:r>
              <a:rPr lang="en-US" sz="1079" b="1" dirty="0">
                <a:solidFill>
                  <a:schemeClr val="accent4"/>
                </a:solidFill>
                <a:latin typeface="Arial" panose="020B0604020202020204" pitchFamily="34" charset="0"/>
                <a:cs typeface="Arial" panose="020B0604020202020204" pitchFamily="34" charset="0"/>
              </a:rPr>
              <a:t>3-24 months</a:t>
            </a:r>
          </a:p>
        </p:txBody>
      </p:sp>
      <p:cxnSp>
        <p:nvCxnSpPr>
          <p:cNvPr id="208" name="Straight Connector 207">
            <a:extLst>
              <a:ext uri="{FF2B5EF4-FFF2-40B4-BE49-F238E27FC236}">
                <a16:creationId xmlns:a16="http://schemas.microsoft.com/office/drawing/2014/main" id="{C02A1EF5-D2EF-997C-D1C1-EB0214277755}"/>
              </a:ext>
              <a:ext uri="{C183D7F6-B498-43B3-948B-1728B52AA6E4}">
                <adec:decorative xmlns:adec="http://schemas.microsoft.com/office/drawing/2017/decorative" val="1"/>
              </a:ext>
            </a:extLst>
          </p:cNvPr>
          <p:cNvCxnSpPr>
            <a:cxnSpLocks/>
          </p:cNvCxnSpPr>
          <p:nvPr/>
        </p:nvCxnSpPr>
        <p:spPr>
          <a:xfrm flipV="1">
            <a:off x="2790121" y="6668195"/>
            <a:ext cx="1554231" cy="9335"/>
          </a:xfrm>
          <a:prstGeom prst="line">
            <a:avLst/>
          </a:prstGeom>
          <a:ln w="2857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CA76977-0AFD-2C16-417D-6F52F605473F}"/>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dirty="0">
                <a:solidFill>
                  <a:schemeClr val="bg1"/>
                </a:solidFill>
                <a:latin typeface="Arial" panose="020B0604020202020204" pitchFamily="34" charset="0"/>
                <a:ea typeface="Segoe UI" panose="020B0502040204020203" pitchFamily="34" charset="0"/>
                <a:cs typeface="Arial" panose="020B0604020202020204" pitchFamily="34" charset="0"/>
              </a:rPr>
              <a:pPr algn="r"/>
              <a:t>49</a:t>
            </a:fld>
            <a:endParaRPr lang="en-AU" sz="1238" dirty="0">
              <a:solidFill>
                <a:schemeClr val="bg1"/>
              </a:solidFill>
              <a:latin typeface="Arial" panose="020B0604020202020204" pitchFamily="34" charset="0"/>
              <a:ea typeface="Segoe UI" panose="020B0502040204020203"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8B77233F-D83A-3F13-C833-31B1C2DBECC9}"/>
              </a:ext>
              <a:ext uri="{C183D7F6-B498-43B3-948B-1728B52AA6E4}">
                <adec:decorative xmlns:adec="http://schemas.microsoft.com/office/drawing/2017/decorative" val="1"/>
              </a:ext>
            </a:extLst>
          </p:cNvPr>
          <p:cNvSpPr/>
          <p:nvPr/>
        </p:nvSpPr>
        <p:spPr>
          <a:xfrm>
            <a:off x="1" y="8483875"/>
            <a:ext cx="6814500" cy="973156"/>
          </a:xfrm>
          <a:prstGeom prst="roundRect">
            <a:avLst>
              <a:gd name="adj" fmla="val 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3">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D953943D-BBC0-A2A5-B718-AEBC1325142F}"/>
              </a:ext>
              <a:ext uri="{C183D7F6-B498-43B3-948B-1728B52AA6E4}">
                <adec:decorative xmlns:adec="http://schemas.microsoft.com/office/drawing/2017/decorative" val="1"/>
              </a:ext>
            </a:extLst>
          </p:cNvPr>
          <p:cNvSpPr/>
          <p:nvPr/>
        </p:nvSpPr>
        <p:spPr>
          <a:xfrm>
            <a:off x="4560351" y="6666191"/>
            <a:ext cx="1676256" cy="13346"/>
          </a:xfrm>
          <a:custGeom>
            <a:avLst/>
            <a:gdLst>
              <a:gd name="connsiteX0" fmla="*/ 0 w 1553057"/>
              <a:gd name="connsiteY0" fmla="*/ 0 h 12365"/>
              <a:gd name="connsiteX1" fmla="*/ 1553057 w 1553057"/>
              <a:gd name="connsiteY1" fmla="*/ 0 h 12365"/>
            </a:gdLst>
            <a:ahLst/>
            <a:cxnLst>
              <a:cxn ang="0">
                <a:pos x="connsiteX0" y="connsiteY0"/>
              </a:cxn>
              <a:cxn ang="0">
                <a:pos x="connsiteX1" y="connsiteY1"/>
              </a:cxn>
            </a:cxnLst>
            <a:rect l="l" t="t" r="r" b="b"/>
            <a:pathLst>
              <a:path w="1553057" h="12365">
                <a:moveTo>
                  <a:pt x="0" y="0"/>
                </a:moveTo>
                <a:lnTo>
                  <a:pt x="1553057" y="0"/>
                </a:lnTo>
              </a:path>
            </a:pathLst>
          </a:custGeom>
          <a:ln w="34979" cap="flat">
            <a:solidFill>
              <a:schemeClr val="tx2"/>
            </a:solid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A53A06A4-D5F4-0526-EF61-E550F7DBF66E}"/>
              </a:ext>
              <a:ext uri="{C183D7F6-B498-43B3-948B-1728B52AA6E4}">
                <adec:decorative xmlns:adec="http://schemas.microsoft.com/office/drawing/2017/decorative" val="1"/>
              </a:ext>
            </a:extLst>
          </p:cNvPr>
          <p:cNvSpPr/>
          <p:nvPr/>
        </p:nvSpPr>
        <p:spPr>
          <a:xfrm>
            <a:off x="2700208" y="4314076"/>
            <a:ext cx="1437363" cy="17349"/>
          </a:xfrm>
          <a:custGeom>
            <a:avLst/>
            <a:gdLst>
              <a:gd name="connsiteX0" fmla="*/ 0 w 1331722"/>
              <a:gd name="connsiteY0" fmla="*/ 0 h 16074"/>
              <a:gd name="connsiteX1" fmla="*/ 291198 w 1331722"/>
              <a:gd name="connsiteY1" fmla="*/ 0 h 16074"/>
              <a:gd name="connsiteX2" fmla="*/ 1160960 w 1331722"/>
              <a:gd name="connsiteY2" fmla="*/ 16074 h 16074"/>
              <a:gd name="connsiteX3" fmla="*/ 1331722 w 1331722"/>
              <a:gd name="connsiteY3" fmla="*/ 16074 h 16074"/>
            </a:gdLst>
            <a:ahLst/>
            <a:cxnLst>
              <a:cxn ang="0">
                <a:pos x="connsiteX0" y="connsiteY0"/>
              </a:cxn>
              <a:cxn ang="0">
                <a:pos x="connsiteX1" y="connsiteY1"/>
              </a:cxn>
              <a:cxn ang="0">
                <a:pos x="connsiteX2" y="connsiteY2"/>
              </a:cxn>
              <a:cxn ang="0">
                <a:pos x="connsiteX3" y="connsiteY3"/>
              </a:cxn>
            </a:cxnLst>
            <a:rect l="l" t="t" r="r" b="b"/>
            <a:pathLst>
              <a:path w="1331722" h="16074">
                <a:moveTo>
                  <a:pt x="0" y="0"/>
                </a:moveTo>
                <a:lnTo>
                  <a:pt x="291198" y="0"/>
                </a:lnTo>
                <a:cubicBezTo>
                  <a:pt x="363782" y="0"/>
                  <a:pt x="1088377" y="16074"/>
                  <a:pt x="1160960" y="16074"/>
                </a:cubicBezTo>
                <a:lnTo>
                  <a:pt x="1331722" y="16074"/>
                </a:lnTo>
              </a:path>
            </a:pathLst>
          </a:custGeom>
          <a:noFill/>
          <a:ln w="34979" cap="flat">
            <a:solidFill>
              <a:srgbClr val="12274C"/>
            </a:solidFill>
            <a:custDash>
              <a:ds d="0" sp="425250"/>
            </a:custDash>
            <a:round/>
          </a:ln>
        </p:spPr>
        <p:txBody>
          <a:bodyPr rtlCol="0" anchor="ctr"/>
          <a:lstStyle/>
          <a:p>
            <a:endParaRPr lang="en-US" sz="1943">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9AB8120E-0D2A-B442-5579-2D66E51887DE}"/>
              </a:ext>
              <a:ext uri="{C183D7F6-B498-43B3-948B-1728B52AA6E4}">
                <adec:decorative xmlns:adec="http://schemas.microsoft.com/office/drawing/2017/decorative" val="1"/>
              </a:ext>
            </a:extLst>
          </p:cNvPr>
          <p:cNvSpPr/>
          <p:nvPr/>
        </p:nvSpPr>
        <p:spPr>
          <a:xfrm>
            <a:off x="721154" y="4343951"/>
            <a:ext cx="1755076" cy="57339"/>
          </a:xfrm>
          <a:custGeom>
            <a:avLst/>
            <a:gdLst>
              <a:gd name="connsiteX0" fmla="*/ 0 w 2557969"/>
              <a:gd name="connsiteY0" fmla="*/ 0 h 12365"/>
              <a:gd name="connsiteX1" fmla="*/ 2557970 w 2557969"/>
              <a:gd name="connsiteY1" fmla="*/ 0 h 12365"/>
            </a:gdLst>
            <a:ahLst/>
            <a:cxnLst>
              <a:cxn ang="0">
                <a:pos x="connsiteX0" y="connsiteY0"/>
              </a:cxn>
              <a:cxn ang="0">
                <a:pos x="connsiteX1" y="connsiteY1"/>
              </a:cxn>
            </a:cxnLst>
            <a:rect l="l" t="t" r="r" b="b"/>
            <a:pathLst>
              <a:path w="2557969" h="12365">
                <a:moveTo>
                  <a:pt x="0" y="0"/>
                </a:moveTo>
                <a:lnTo>
                  <a:pt x="2557970" y="0"/>
                </a:lnTo>
              </a:path>
            </a:pathLst>
          </a:custGeom>
          <a:ln w="34979" cap="flat">
            <a:solidFill>
              <a:schemeClr val="tx2"/>
            </a:solid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18" name="Freeform: Shape 17">
            <a:extLst>
              <a:ext uri="{FF2B5EF4-FFF2-40B4-BE49-F238E27FC236}">
                <a16:creationId xmlns:a16="http://schemas.microsoft.com/office/drawing/2014/main" id="{A15C4BA8-437B-C09D-406A-391B77B828F8}"/>
              </a:ext>
              <a:ext uri="{C183D7F6-B498-43B3-948B-1728B52AA6E4}">
                <adec:decorative xmlns:adec="http://schemas.microsoft.com/office/drawing/2017/decorative" val="1"/>
              </a:ext>
            </a:extLst>
          </p:cNvPr>
          <p:cNvSpPr/>
          <p:nvPr/>
        </p:nvSpPr>
        <p:spPr>
          <a:xfrm>
            <a:off x="4627959" y="4329848"/>
            <a:ext cx="1670798" cy="13346"/>
          </a:xfrm>
          <a:custGeom>
            <a:avLst/>
            <a:gdLst>
              <a:gd name="connsiteX0" fmla="*/ 0 w 1815939"/>
              <a:gd name="connsiteY0" fmla="*/ 0 h 12365"/>
              <a:gd name="connsiteX1" fmla="*/ 1815939 w 1815939"/>
              <a:gd name="connsiteY1" fmla="*/ 0 h 12365"/>
            </a:gdLst>
            <a:ahLst/>
            <a:cxnLst>
              <a:cxn ang="0">
                <a:pos x="connsiteX0" y="connsiteY0"/>
              </a:cxn>
              <a:cxn ang="0">
                <a:pos x="connsiteX1" y="connsiteY1"/>
              </a:cxn>
            </a:cxnLst>
            <a:rect l="l" t="t" r="r" b="b"/>
            <a:pathLst>
              <a:path w="1815939" h="12365">
                <a:moveTo>
                  <a:pt x="0" y="0"/>
                </a:moveTo>
                <a:lnTo>
                  <a:pt x="1815939" y="0"/>
                </a:lnTo>
              </a:path>
            </a:pathLst>
          </a:custGeom>
          <a:ln w="34979" cap="flat">
            <a:solidFill>
              <a:schemeClr val="tx2"/>
            </a:solid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grpSp>
        <p:nvGrpSpPr>
          <p:cNvPr id="52" name="Graphic 11">
            <a:extLst>
              <a:ext uri="{FF2B5EF4-FFF2-40B4-BE49-F238E27FC236}">
                <a16:creationId xmlns:a16="http://schemas.microsoft.com/office/drawing/2014/main" id="{A6399916-50D1-EEA1-B879-E918FAF92627}"/>
              </a:ext>
              <a:ext uri="{C183D7F6-B498-43B3-948B-1728B52AA6E4}">
                <adec:decorative xmlns:adec="http://schemas.microsoft.com/office/drawing/2017/decorative" val="1"/>
              </a:ext>
            </a:extLst>
          </p:cNvPr>
          <p:cNvGrpSpPr/>
          <p:nvPr/>
        </p:nvGrpSpPr>
        <p:grpSpPr>
          <a:xfrm>
            <a:off x="6576236" y="6513167"/>
            <a:ext cx="357539" cy="385298"/>
            <a:chOff x="13647367" y="6635267"/>
            <a:chExt cx="331261" cy="356980"/>
          </a:xfrm>
          <a:solidFill>
            <a:schemeClr val="tx2"/>
          </a:solidFill>
        </p:grpSpPr>
        <p:sp>
          <p:nvSpPr>
            <p:cNvPr id="53" name="Freeform: Shape 52">
              <a:extLst>
                <a:ext uri="{FF2B5EF4-FFF2-40B4-BE49-F238E27FC236}">
                  <a16:creationId xmlns:a16="http://schemas.microsoft.com/office/drawing/2014/main" id="{3C329C19-4961-5E04-EEEB-57AF612B91AD}"/>
                </a:ext>
              </a:extLst>
            </p:cNvPr>
            <p:cNvSpPr/>
            <p:nvPr/>
          </p:nvSpPr>
          <p:spPr>
            <a:xfrm>
              <a:off x="13647367" y="6635267"/>
              <a:ext cx="331261" cy="287983"/>
            </a:xfrm>
            <a:custGeom>
              <a:avLst/>
              <a:gdLst>
                <a:gd name="connsiteX0" fmla="*/ 286871 w 331261"/>
                <a:gd name="connsiteY0" fmla="*/ 0 h 287983"/>
                <a:gd name="connsiteX1" fmla="*/ 44516 w 331261"/>
                <a:gd name="connsiteY1" fmla="*/ 0 h 287983"/>
                <a:gd name="connsiteX2" fmla="*/ 0 w 331261"/>
                <a:gd name="connsiteY2" fmla="*/ 44514 h 287983"/>
                <a:gd name="connsiteX3" fmla="*/ 0 w 331261"/>
                <a:gd name="connsiteY3" fmla="*/ 202417 h 287983"/>
                <a:gd name="connsiteX4" fmla="*/ 70606 w 331261"/>
                <a:gd name="connsiteY4" fmla="*/ 202788 h 287983"/>
                <a:gd name="connsiteX5" fmla="*/ 70606 w 331261"/>
                <a:gd name="connsiteY5" fmla="*/ 287983 h 287983"/>
                <a:gd name="connsiteX6" fmla="*/ 128845 w 331261"/>
                <a:gd name="connsiteY6" fmla="*/ 287983 h 287983"/>
                <a:gd name="connsiteX7" fmla="*/ 137995 w 331261"/>
                <a:gd name="connsiteY7" fmla="*/ 278833 h 287983"/>
                <a:gd name="connsiteX8" fmla="*/ 128845 w 331261"/>
                <a:gd name="connsiteY8" fmla="*/ 269683 h 287983"/>
                <a:gd name="connsiteX9" fmla="*/ 88906 w 331261"/>
                <a:gd name="connsiteY9" fmla="*/ 269683 h 287983"/>
                <a:gd name="connsiteX10" fmla="*/ 88906 w 331261"/>
                <a:gd name="connsiteY10" fmla="*/ 193761 h 287983"/>
                <a:gd name="connsiteX11" fmla="*/ 88906 w 331261"/>
                <a:gd name="connsiteY11" fmla="*/ 193761 h 287983"/>
                <a:gd name="connsiteX12" fmla="*/ 88906 w 331261"/>
                <a:gd name="connsiteY12" fmla="*/ 44638 h 287983"/>
                <a:gd name="connsiteX13" fmla="*/ 80249 w 331261"/>
                <a:gd name="connsiteY13" fmla="*/ 18548 h 287983"/>
                <a:gd name="connsiteX14" fmla="*/ 286748 w 331261"/>
                <a:gd name="connsiteY14" fmla="*/ 18548 h 287983"/>
                <a:gd name="connsiteX15" fmla="*/ 312838 w 331261"/>
                <a:gd name="connsiteY15" fmla="*/ 44638 h 287983"/>
                <a:gd name="connsiteX16" fmla="*/ 312838 w 331261"/>
                <a:gd name="connsiteY16" fmla="*/ 269683 h 287983"/>
                <a:gd name="connsiteX17" fmla="*/ 270425 w 331261"/>
                <a:gd name="connsiteY17" fmla="*/ 269683 h 287983"/>
                <a:gd name="connsiteX18" fmla="*/ 261275 w 331261"/>
                <a:gd name="connsiteY18" fmla="*/ 278833 h 287983"/>
                <a:gd name="connsiteX19" fmla="*/ 270425 w 331261"/>
                <a:gd name="connsiteY19" fmla="*/ 287983 h 287983"/>
                <a:gd name="connsiteX20" fmla="*/ 331262 w 331261"/>
                <a:gd name="connsiteY20" fmla="*/ 287983 h 287983"/>
                <a:gd name="connsiteX21" fmla="*/ 331262 w 331261"/>
                <a:gd name="connsiteY21" fmla="*/ 44514 h 287983"/>
                <a:gd name="connsiteX22" fmla="*/ 286748 w 331261"/>
                <a:gd name="connsiteY22" fmla="*/ 0 h 287983"/>
                <a:gd name="connsiteX23" fmla="*/ 70606 w 331261"/>
                <a:gd name="connsiteY23" fmla="*/ 184364 h 287983"/>
                <a:gd name="connsiteX24" fmla="*/ 18424 w 331261"/>
                <a:gd name="connsiteY24" fmla="*/ 184117 h 287983"/>
                <a:gd name="connsiteX25" fmla="*/ 18424 w 331261"/>
                <a:gd name="connsiteY25" fmla="*/ 44514 h 287983"/>
                <a:gd name="connsiteX26" fmla="*/ 44516 w 331261"/>
                <a:gd name="connsiteY26" fmla="*/ 18424 h 287983"/>
                <a:gd name="connsiteX27" fmla="*/ 70606 w 331261"/>
                <a:gd name="connsiteY27" fmla="*/ 44514 h 287983"/>
                <a:gd name="connsiteX28" fmla="*/ 70606 w 331261"/>
                <a:gd name="connsiteY28" fmla="*/ 184488 h 28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1261" h="287983">
                  <a:moveTo>
                    <a:pt x="286871" y="0"/>
                  </a:moveTo>
                  <a:lnTo>
                    <a:pt x="44516" y="0"/>
                  </a:lnTo>
                  <a:cubicBezTo>
                    <a:pt x="20031" y="0"/>
                    <a:pt x="0" y="19908"/>
                    <a:pt x="0" y="44514"/>
                  </a:cubicBezTo>
                  <a:lnTo>
                    <a:pt x="0" y="202417"/>
                  </a:lnTo>
                  <a:lnTo>
                    <a:pt x="70606" y="202788"/>
                  </a:lnTo>
                  <a:lnTo>
                    <a:pt x="70606" y="287983"/>
                  </a:lnTo>
                  <a:lnTo>
                    <a:pt x="128845" y="287983"/>
                  </a:lnTo>
                  <a:cubicBezTo>
                    <a:pt x="133915" y="287983"/>
                    <a:pt x="137995" y="283903"/>
                    <a:pt x="137995" y="278833"/>
                  </a:cubicBezTo>
                  <a:cubicBezTo>
                    <a:pt x="137995" y="273764"/>
                    <a:pt x="133915" y="269683"/>
                    <a:pt x="128845" y="269683"/>
                  </a:cubicBezTo>
                  <a:lnTo>
                    <a:pt x="88906" y="269683"/>
                  </a:lnTo>
                  <a:lnTo>
                    <a:pt x="88906" y="193761"/>
                  </a:lnTo>
                  <a:lnTo>
                    <a:pt x="88906" y="193761"/>
                  </a:lnTo>
                  <a:lnTo>
                    <a:pt x="88906" y="44638"/>
                  </a:lnTo>
                  <a:cubicBezTo>
                    <a:pt x="88906" y="34870"/>
                    <a:pt x="85691" y="25843"/>
                    <a:pt x="80249" y="18548"/>
                  </a:cubicBezTo>
                  <a:lnTo>
                    <a:pt x="286748" y="18548"/>
                  </a:lnTo>
                  <a:cubicBezTo>
                    <a:pt x="301092" y="18548"/>
                    <a:pt x="312838" y="30295"/>
                    <a:pt x="312838" y="44638"/>
                  </a:cubicBezTo>
                  <a:lnTo>
                    <a:pt x="312838" y="269683"/>
                  </a:lnTo>
                  <a:lnTo>
                    <a:pt x="270425" y="269683"/>
                  </a:lnTo>
                  <a:cubicBezTo>
                    <a:pt x="265356" y="269683"/>
                    <a:pt x="261275" y="273764"/>
                    <a:pt x="261275" y="278833"/>
                  </a:cubicBezTo>
                  <a:cubicBezTo>
                    <a:pt x="261275" y="283903"/>
                    <a:pt x="265356" y="287983"/>
                    <a:pt x="270425" y="287983"/>
                  </a:cubicBezTo>
                  <a:lnTo>
                    <a:pt x="331262" y="287983"/>
                  </a:lnTo>
                  <a:lnTo>
                    <a:pt x="331262" y="44514"/>
                  </a:lnTo>
                  <a:cubicBezTo>
                    <a:pt x="331262" y="20031"/>
                    <a:pt x="311354" y="0"/>
                    <a:pt x="286748" y="0"/>
                  </a:cubicBezTo>
                  <a:close/>
                  <a:moveTo>
                    <a:pt x="70606" y="184364"/>
                  </a:moveTo>
                  <a:lnTo>
                    <a:pt x="18424" y="184117"/>
                  </a:lnTo>
                  <a:lnTo>
                    <a:pt x="18424" y="44514"/>
                  </a:lnTo>
                  <a:cubicBezTo>
                    <a:pt x="18424" y="30171"/>
                    <a:pt x="30172" y="18424"/>
                    <a:pt x="44516" y="18424"/>
                  </a:cubicBezTo>
                  <a:cubicBezTo>
                    <a:pt x="58858" y="18424"/>
                    <a:pt x="70606" y="30171"/>
                    <a:pt x="70606" y="44514"/>
                  </a:cubicBezTo>
                  <a:lnTo>
                    <a:pt x="70606" y="184488"/>
                  </a:lnTo>
                  <a:close/>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54" name="Freeform: Shape 53">
              <a:extLst>
                <a:ext uri="{FF2B5EF4-FFF2-40B4-BE49-F238E27FC236}">
                  <a16:creationId xmlns:a16="http://schemas.microsoft.com/office/drawing/2014/main" id="{167EE8AA-E756-43B3-5D44-05B150599FDD}"/>
                </a:ext>
              </a:extLst>
            </p:cNvPr>
            <p:cNvSpPr/>
            <p:nvPr/>
          </p:nvSpPr>
          <p:spPr>
            <a:xfrm>
              <a:off x="13767185" y="6694372"/>
              <a:ext cx="153821" cy="18300"/>
            </a:xfrm>
            <a:custGeom>
              <a:avLst/>
              <a:gdLst>
                <a:gd name="connsiteX0" fmla="*/ 9150 w 153821"/>
                <a:gd name="connsiteY0" fmla="*/ 18300 h 18300"/>
                <a:gd name="connsiteX1" fmla="*/ 144671 w 153821"/>
                <a:gd name="connsiteY1" fmla="*/ 18300 h 18300"/>
                <a:gd name="connsiteX2" fmla="*/ 153821 w 153821"/>
                <a:gd name="connsiteY2" fmla="*/ 9150 h 18300"/>
                <a:gd name="connsiteX3" fmla="*/ 144671 w 153821"/>
                <a:gd name="connsiteY3" fmla="*/ 0 h 18300"/>
                <a:gd name="connsiteX4" fmla="*/ 9150 w 153821"/>
                <a:gd name="connsiteY4" fmla="*/ 0 h 18300"/>
                <a:gd name="connsiteX5" fmla="*/ 0 w 153821"/>
                <a:gd name="connsiteY5" fmla="*/ 9150 h 18300"/>
                <a:gd name="connsiteX6" fmla="*/ 9150 w 153821"/>
                <a:gd name="connsiteY6" fmla="*/ 18300 h 1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21" h="18300">
                  <a:moveTo>
                    <a:pt x="9150" y="18300"/>
                  </a:moveTo>
                  <a:lnTo>
                    <a:pt x="144671" y="18300"/>
                  </a:lnTo>
                  <a:cubicBezTo>
                    <a:pt x="149741" y="18300"/>
                    <a:pt x="153821" y="14220"/>
                    <a:pt x="153821" y="9150"/>
                  </a:cubicBezTo>
                  <a:cubicBezTo>
                    <a:pt x="153821" y="4081"/>
                    <a:pt x="149741" y="0"/>
                    <a:pt x="144671" y="0"/>
                  </a:cubicBezTo>
                  <a:lnTo>
                    <a:pt x="9150" y="0"/>
                  </a:lnTo>
                  <a:cubicBezTo>
                    <a:pt x="4080" y="0"/>
                    <a:pt x="0" y="4081"/>
                    <a:pt x="0" y="9150"/>
                  </a:cubicBezTo>
                  <a:cubicBezTo>
                    <a:pt x="0" y="14220"/>
                    <a:pt x="4080" y="18300"/>
                    <a:pt x="9150" y="18300"/>
                  </a:cubicBezTo>
                  <a:close/>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55" name="Freeform: Shape 54">
              <a:extLst>
                <a:ext uri="{FF2B5EF4-FFF2-40B4-BE49-F238E27FC236}">
                  <a16:creationId xmlns:a16="http://schemas.microsoft.com/office/drawing/2014/main" id="{B568ACCA-5BCD-7D04-91EB-6A32C63ADAC8}"/>
                </a:ext>
              </a:extLst>
            </p:cNvPr>
            <p:cNvSpPr/>
            <p:nvPr/>
          </p:nvSpPr>
          <p:spPr>
            <a:xfrm>
              <a:off x="13767185" y="6743956"/>
              <a:ext cx="153821" cy="18300"/>
            </a:xfrm>
            <a:custGeom>
              <a:avLst/>
              <a:gdLst>
                <a:gd name="connsiteX0" fmla="*/ 9150 w 153821"/>
                <a:gd name="connsiteY0" fmla="*/ 18300 h 18300"/>
                <a:gd name="connsiteX1" fmla="*/ 144671 w 153821"/>
                <a:gd name="connsiteY1" fmla="*/ 18300 h 18300"/>
                <a:gd name="connsiteX2" fmla="*/ 153821 w 153821"/>
                <a:gd name="connsiteY2" fmla="*/ 9150 h 18300"/>
                <a:gd name="connsiteX3" fmla="*/ 144671 w 153821"/>
                <a:gd name="connsiteY3" fmla="*/ 0 h 18300"/>
                <a:gd name="connsiteX4" fmla="*/ 9150 w 153821"/>
                <a:gd name="connsiteY4" fmla="*/ 0 h 18300"/>
                <a:gd name="connsiteX5" fmla="*/ 0 w 153821"/>
                <a:gd name="connsiteY5" fmla="*/ 9150 h 18300"/>
                <a:gd name="connsiteX6" fmla="*/ 9150 w 153821"/>
                <a:gd name="connsiteY6" fmla="*/ 18300 h 1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21" h="18300">
                  <a:moveTo>
                    <a:pt x="9150" y="18300"/>
                  </a:moveTo>
                  <a:lnTo>
                    <a:pt x="144671" y="18300"/>
                  </a:lnTo>
                  <a:cubicBezTo>
                    <a:pt x="149741" y="18300"/>
                    <a:pt x="153821" y="14220"/>
                    <a:pt x="153821" y="9150"/>
                  </a:cubicBezTo>
                  <a:cubicBezTo>
                    <a:pt x="153821" y="4080"/>
                    <a:pt x="149741" y="0"/>
                    <a:pt x="144671" y="0"/>
                  </a:cubicBezTo>
                  <a:lnTo>
                    <a:pt x="9150" y="0"/>
                  </a:lnTo>
                  <a:cubicBezTo>
                    <a:pt x="4080" y="0"/>
                    <a:pt x="0" y="4080"/>
                    <a:pt x="0" y="9150"/>
                  </a:cubicBezTo>
                  <a:cubicBezTo>
                    <a:pt x="0" y="14220"/>
                    <a:pt x="4080" y="18300"/>
                    <a:pt x="9150" y="18300"/>
                  </a:cubicBezTo>
                  <a:close/>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56" name="Freeform: Shape 55">
              <a:extLst>
                <a:ext uri="{FF2B5EF4-FFF2-40B4-BE49-F238E27FC236}">
                  <a16:creationId xmlns:a16="http://schemas.microsoft.com/office/drawing/2014/main" id="{A6115D84-1C06-A166-E323-B0569D131898}"/>
                </a:ext>
              </a:extLst>
            </p:cNvPr>
            <p:cNvSpPr/>
            <p:nvPr/>
          </p:nvSpPr>
          <p:spPr>
            <a:xfrm>
              <a:off x="13785609" y="6799599"/>
              <a:ext cx="123155" cy="192648"/>
            </a:xfrm>
            <a:custGeom>
              <a:avLst/>
              <a:gdLst>
                <a:gd name="connsiteX0" fmla="*/ 61578 w 123155"/>
                <a:gd name="connsiteY0" fmla="*/ 0 h 192648"/>
                <a:gd name="connsiteX1" fmla="*/ 0 w 123155"/>
                <a:gd name="connsiteY1" fmla="*/ 61578 h 192648"/>
                <a:gd name="connsiteX2" fmla="*/ 20031 w 123155"/>
                <a:gd name="connsiteY2" fmla="*/ 106958 h 192648"/>
                <a:gd name="connsiteX3" fmla="*/ 20031 w 123155"/>
                <a:gd name="connsiteY3" fmla="*/ 192648 h 192648"/>
                <a:gd name="connsiteX4" fmla="*/ 61578 w 123155"/>
                <a:gd name="connsiteY4" fmla="*/ 171380 h 192648"/>
                <a:gd name="connsiteX5" fmla="*/ 103620 w 123155"/>
                <a:gd name="connsiteY5" fmla="*/ 192525 h 192648"/>
                <a:gd name="connsiteX6" fmla="*/ 103620 w 123155"/>
                <a:gd name="connsiteY6" fmla="*/ 106463 h 192648"/>
                <a:gd name="connsiteX7" fmla="*/ 123156 w 123155"/>
                <a:gd name="connsiteY7" fmla="*/ 61578 h 192648"/>
                <a:gd name="connsiteX8" fmla="*/ 61578 w 123155"/>
                <a:gd name="connsiteY8" fmla="*/ 0 h 192648"/>
                <a:gd name="connsiteX9" fmla="*/ 85320 w 123155"/>
                <a:gd name="connsiteY9" fmla="*/ 162849 h 192648"/>
                <a:gd name="connsiteX10" fmla="*/ 61578 w 123155"/>
                <a:gd name="connsiteY10" fmla="*/ 150854 h 192648"/>
                <a:gd name="connsiteX11" fmla="*/ 38455 w 123155"/>
                <a:gd name="connsiteY11" fmla="*/ 162725 h 192648"/>
                <a:gd name="connsiteX12" fmla="*/ 38455 w 123155"/>
                <a:gd name="connsiteY12" fmla="*/ 118581 h 192648"/>
                <a:gd name="connsiteX13" fmla="*/ 61578 w 123155"/>
                <a:gd name="connsiteY13" fmla="*/ 123156 h 192648"/>
                <a:gd name="connsiteX14" fmla="*/ 85320 w 123155"/>
                <a:gd name="connsiteY14" fmla="*/ 118458 h 192648"/>
                <a:gd name="connsiteX15" fmla="*/ 85320 w 123155"/>
                <a:gd name="connsiteY15" fmla="*/ 162849 h 192648"/>
                <a:gd name="connsiteX16" fmla="*/ 61578 w 123155"/>
                <a:gd name="connsiteY16" fmla="*/ 104856 h 192648"/>
                <a:gd name="connsiteX17" fmla="*/ 18300 w 123155"/>
                <a:gd name="connsiteY17" fmla="*/ 61578 h 192648"/>
                <a:gd name="connsiteX18" fmla="*/ 61578 w 123155"/>
                <a:gd name="connsiteY18" fmla="*/ 18300 h 192648"/>
                <a:gd name="connsiteX19" fmla="*/ 104856 w 123155"/>
                <a:gd name="connsiteY19" fmla="*/ 61578 h 192648"/>
                <a:gd name="connsiteX20" fmla="*/ 61578 w 123155"/>
                <a:gd name="connsiteY20" fmla="*/ 104856 h 19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155" h="192648">
                  <a:moveTo>
                    <a:pt x="61578" y="0"/>
                  </a:moveTo>
                  <a:cubicBezTo>
                    <a:pt x="27574" y="0"/>
                    <a:pt x="0" y="27698"/>
                    <a:pt x="0" y="61578"/>
                  </a:cubicBezTo>
                  <a:cubicBezTo>
                    <a:pt x="0" y="79508"/>
                    <a:pt x="7790" y="95706"/>
                    <a:pt x="20031" y="106958"/>
                  </a:cubicBezTo>
                  <a:lnTo>
                    <a:pt x="20031" y="192648"/>
                  </a:lnTo>
                  <a:lnTo>
                    <a:pt x="61578" y="171380"/>
                  </a:lnTo>
                  <a:lnTo>
                    <a:pt x="103620" y="192525"/>
                  </a:lnTo>
                  <a:lnTo>
                    <a:pt x="103620" y="106463"/>
                  </a:lnTo>
                  <a:cubicBezTo>
                    <a:pt x="115613" y="95211"/>
                    <a:pt x="123156" y="79260"/>
                    <a:pt x="123156" y="61578"/>
                  </a:cubicBezTo>
                  <a:cubicBezTo>
                    <a:pt x="123156" y="27574"/>
                    <a:pt x="95458" y="0"/>
                    <a:pt x="61578" y="0"/>
                  </a:cubicBezTo>
                  <a:close/>
                  <a:moveTo>
                    <a:pt x="85320" y="162849"/>
                  </a:moveTo>
                  <a:lnTo>
                    <a:pt x="61578" y="150854"/>
                  </a:lnTo>
                  <a:lnTo>
                    <a:pt x="38455" y="162725"/>
                  </a:lnTo>
                  <a:lnTo>
                    <a:pt x="38455" y="118581"/>
                  </a:lnTo>
                  <a:cubicBezTo>
                    <a:pt x="45627" y="121549"/>
                    <a:pt x="53417" y="123156"/>
                    <a:pt x="61578" y="123156"/>
                  </a:cubicBezTo>
                  <a:cubicBezTo>
                    <a:pt x="69739" y="123156"/>
                    <a:pt x="78023" y="121425"/>
                    <a:pt x="85320" y="118458"/>
                  </a:cubicBezTo>
                  <a:lnTo>
                    <a:pt x="85320" y="162849"/>
                  </a:lnTo>
                  <a:close/>
                  <a:moveTo>
                    <a:pt x="61578" y="104856"/>
                  </a:moveTo>
                  <a:cubicBezTo>
                    <a:pt x="37714" y="104856"/>
                    <a:pt x="18300" y="85443"/>
                    <a:pt x="18300" y="61578"/>
                  </a:cubicBezTo>
                  <a:cubicBezTo>
                    <a:pt x="18300" y="37713"/>
                    <a:pt x="37714" y="18300"/>
                    <a:pt x="61578" y="18300"/>
                  </a:cubicBezTo>
                  <a:cubicBezTo>
                    <a:pt x="85443" y="18300"/>
                    <a:pt x="104856" y="37713"/>
                    <a:pt x="104856" y="61578"/>
                  </a:cubicBezTo>
                  <a:cubicBezTo>
                    <a:pt x="104856" y="85443"/>
                    <a:pt x="85443" y="104856"/>
                    <a:pt x="61578" y="104856"/>
                  </a:cubicBezTo>
                  <a:close/>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grpSp>
      <p:sp>
        <p:nvSpPr>
          <p:cNvPr id="57" name="Freeform: Shape 56">
            <a:extLst>
              <a:ext uri="{FF2B5EF4-FFF2-40B4-BE49-F238E27FC236}">
                <a16:creationId xmlns:a16="http://schemas.microsoft.com/office/drawing/2014/main" id="{AB3E7143-7A32-7776-6F42-161FC175426B}"/>
              </a:ext>
              <a:ext uri="{C183D7F6-B498-43B3-948B-1728B52AA6E4}">
                <adec:decorative xmlns:adec="http://schemas.microsoft.com/office/drawing/2017/decorative" val="1"/>
              </a:ext>
            </a:extLst>
          </p:cNvPr>
          <p:cNvSpPr/>
          <p:nvPr/>
        </p:nvSpPr>
        <p:spPr>
          <a:xfrm>
            <a:off x="4317051" y="6866823"/>
            <a:ext cx="364830" cy="285204"/>
          </a:xfrm>
          <a:custGeom>
            <a:avLst/>
            <a:gdLst>
              <a:gd name="connsiteX0" fmla="*/ 338017 w 338016"/>
              <a:gd name="connsiteY0" fmla="*/ 215277 h 264242"/>
              <a:gd name="connsiteX1" fmla="*/ 337646 w 338016"/>
              <a:gd name="connsiteY1" fmla="*/ 212927 h 264242"/>
              <a:gd name="connsiteX2" fmla="*/ 337646 w 338016"/>
              <a:gd name="connsiteY2" fmla="*/ 212927 h 264242"/>
              <a:gd name="connsiteX3" fmla="*/ 271740 w 338016"/>
              <a:gd name="connsiteY3" fmla="*/ 52799 h 264242"/>
              <a:gd name="connsiteX4" fmla="*/ 271740 w 338016"/>
              <a:gd name="connsiteY4" fmla="*/ 52799 h 264242"/>
              <a:gd name="connsiteX5" fmla="*/ 265681 w 338016"/>
              <a:gd name="connsiteY5" fmla="*/ 46740 h 264242"/>
              <a:gd name="connsiteX6" fmla="*/ 175045 w 338016"/>
              <a:gd name="connsiteY6" fmla="*/ 46740 h 264242"/>
              <a:gd name="connsiteX7" fmla="*/ 175045 w 338016"/>
              <a:gd name="connsiteY7" fmla="*/ 6059 h 264242"/>
              <a:gd name="connsiteX8" fmla="*/ 168986 w 338016"/>
              <a:gd name="connsiteY8" fmla="*/ 0 h 264242"/>
              <a:gd name="connsiteX9" fmla="*/ 162927 w 338016"/>
              <a:gd name="connsiteY9" fmla="*/ 6059 h 264242"/>
              <a:gd name="connsiteX10" fmla="*/ 162927 w 338016"/>
              <a:gd name="connsiteY10" fmla="*/ 46740 h 264242"/>
              <a:gd name="connsiteX11" fmla="*/ 72291 w 338016"/>
              <a:gd name="connsiteY11" fmla="*/ 46740 h 264242"/>
              <a:gd name="connsiteX12" fmla="*/ 66232 w 338016"/>
              <a:gd name="connsiteY12" fmla="*/ 52799 h 264242"/>
              <a:gd name="connsiteX13" fmla="*/ 66232 w 338016"/>
              <a:gd name="connsiteY13" fmla="*/ 52799 h 264242"/>
              <a:gd name="connsiteX14" fmla="*/ 326 w 338016"/>
              <a:gd name="connsiteY14" fmla="*/ 212803 h 264242"/>
              <a:gd name="connsiteX15" fmla="*/ 326 w 338016"/>
              <a:gd name="connsiteY15" fmla="*/ 216513 h 264242"/>
              <a:gd name="connsiteX16" fmla="*/ 821 w 338016"/>
              <a:gd name="connsiteY16" fmla="*/ 219110 h 264242"/>
              <a:gd name="connsiteX17" fmla="*/ 72291 w 338016"/>
              <a:gd name="connsiteY17" fmla="*/ 264118 h 264242"/>
              <a:gd name="connsiteX18" fmla="*/ 144132 w 338016"/>
              <a:gd name="connsiteY18" fmla="*/ 217255 h 264242"/>
              <a:gd name="connsiteX19" fmla="*/ 144380 w 338016"/>
              <a:gd name="connsiteY19" fmla="*/ 216018 h 264242"/>
              <a:gd name="connsiteX20" fmla="*/ 144504 w 338016"/>
              <a:gd name="connsiteY20" fmla="*/ 215400 h 264242"/>
              <a:gd name="connsiteX21" fmla="*/ 144132 w 338016"/>
              <a:gd name="connsiteY21" fmla="*/ 213051 h 264242"/>
              <a:gd name="connsiteX22" fmla="*/ 144132 w 338016"/>
              <a:gd name="connsiteY22" fmla="*/ 213051 h 264242"/>
              <a:gd name="connsiteX23" fmla="*/ 80699 w 338016"/>
              <a:gd name="connsiteY23" fmla="*/ 58981 h 264242"/>
              <a:gd name="connsiteX24" fmla="*/ 257026 w 338016"/>
              <a:gd name="connsiteY24" fmla="*/ 58981 h 264242"/>
              <a:gd name="connsiteX25" fmla="*/ 193593 w 338016"/>
              <a:gd name="connsiteY25" fmla="*/ 212927 h 264242"/>
              <a:gd name="connsiteX26" fmla="*/ 193593 w 338016"/>
              <a:gd name="connsiteY26" fmla="*/ 216637 h 264242"/>
              <a:gd name="connsiteX27" fmla="*/ 194088 w 338016"/>
              <a:gd name="connsiteY27" fmla="*/ 219233 h 264242"/>
              <a:gd name="connsiteX28" fmla="*/ 265558 w 338016"/>
              <a:gd name="connsiteY28" fmla="*/ 264242 h 264242"/>
              <a:gd name="connsiteX29" fmla="*/ 337399 w 338016"/>
              <a:gd name="connsiteY29" fmla="*/ 217378 h 264242"/>
              <a:gd name="connsiteX30" fmla="*/ 337646 w 338016"/>
              <a:gd name="connsiteY30" fmla="*/ 216142 h 264242"/>
              <a:gd name="connsiteX31" fmla="*/ 337770 w 338016"/>
              <a:gd name="connsiteY31" fmla="*/ 215524 h 264242"/>
              <a:gd name="connsiteX32" fmla="*/ 72291 w 338016"/>
              <a:gd name="connsiteY32" fmla="*/ 252990 h 264242"/>
              <a:gd name="connsiteX33" fmla="*/ 14299 w 338016"/>
              <a:gd name="connsiteY33" fmla="*/ 220346 h 264242"/>
              <a:gd name="connsiteX34" fmla="*/ 129541 w 338016"/>
              <a:gd name="connsiteY34" fmla="*/ 220346 h 264242"/>
              <a:gd name="connsiteX35" fmla="*/ 72291 w 338016"/>
              <a:gd name="connsiteY35" fmla="*/ 252990 h 264242"/>
              <a:gd name="connsiteX36" fmla="*/ 13681 w 338016"/>
              <a:gd name="connsiteY36" fmla="*/ 209341 h 264242"/>
              <a:gd name="connsiteX37" fmla="*/ 72291 w 338016"/>
              <a:gd name="connsiteY37" fmla="*/ 67019 h 264242"/>
              <a:gd name="connsiteX38" fmla="*/ 130901 w 338016"/>
              <a:gd name="connsiteY38" fmla="*/ 209341 h 264242"/>
              <a:gd name="connsiteX39" fmla="*/ 13681 w 338016"/>
              <a:gd name="connsiteY39" fmla="*/ 209341 h 264242"/>
              <a:gd name="connsiteX40" fmla="*/ 265681 w 338016"/>
              <a:gd name="connsiteY40" fmla="*/ 67019 h 264242"/>
              <a:gd name="connsiteX41" fmla="*/ 324292 w 338016"/>
              <a:gd name="connsiteY41" fmla="*/ 209341 h 264242"/>
              <a:gd name="connsiteX42" fmla="*/ 207071 w 338016"/>
              <a:gd name="connsiteY42" fmla="*/ 209341 h 264242"/>
              <a:gd name="connsiteX43" fmla="*/ 265681 w 338016"/>
              <a:gd name="connsiteY43" fmla="*/ 67019 h 264242"/>
              <a:gd name="connsiteX44" fmla="*/ 265681 w 338016"/>
              <a:gd name="connsiteY44" fmla="*/ 252990 h 264242"/>
              <a:gd name="connsiteX45" fmla="*/ 207689 w 338016"/>
              <a:gd name="connsiteY45" fmla="*/ 220346 h 264242"/>
              <a:gd name="connsiteX46" fmla="*/ 322932 w 338016"/>
              <a:gd name="connsiteY46" fmla="*/ 220346 h 264242"/>
              <a:gd name="connsiteX47" fmla="*/ 265681 w 338016"/>
              <a:gd name="connsiteY47" fmla="*/ 252990 h 26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38016" h="264242">
                <a:moveTo>
                  <a:pt x="338017" y="215277"/>
                </a:moveTo>
                <a:cubicBezTo>
                  <a:pt x="338017" y="214411"/>
                  <a:pt x="338017" y="213669"/>
                  <a:pt x="337646" y="212927"/>
                </a:cubicBezTo>
                <a:lnTo>
                  <a:pt x="337646" y="212927"/>
                </a:lnTo>
                <a:lnTo>
                  <a:pt x="271740" y="52799"/>
                </a:lnTo>
                <a:lnTo>
                  <a:pt x="271740" y="52799"/>
                </a:lnTo>
                <a:cubicBezTo>
                  <a:pt x="271740" y="49460"/>
                  <a:pt x="269020" y="46740"/>
                  <a:pt x="265681" y="46740"/>
                </a:cubicBezTo>
                <a:lnTo>
                  <a:pt x="175045" y="46740"/>
                </a:lnTo>
                <a:lnTo>
                  <a:pt x="175045" y="6059"/>
                </a:lnTo>
                <a:cubicBezTo>
                  <a:pt x="175045" y="2720"/>
                  <a:pt x="172325" y="0"/>
                  <a:pt x="168986" y="0"/>
                </a:cubicBezTo>
                <a:cubicBezTo>
                  <a:pt x="165647" y="0"/>
                  <a:pt x="162927" y="2720"/>
                  <a:pt x="162927" y="6059"/>
                </a:cubicBezTo>
                <a:lnTo>
                  <a:pt x="162927" y="46740"/>
                </a:lnTo>
                <a:lnTo>
                  <a:pt x="72291" y="46740"/>
                </a:lnTo>
                <a:cubicBezTo>
                  <a:pt x="68952" y="46740"/>
                  <a:pt x="66232" y="49460"/>
                  <a:pt x="66232" y="52799"/>
                </a:cubicBezTo>
                <a:lnTo>
                  <a:pt x="66232" y="52799"/>
                </a:lnTo>
                <a:lnTo>
                  <a:pt x="326" y="212803"/>
                </a:lnTo>
                <a:cubicBezTo>
                  <a:pt x="-168" y="214040"/>
                  <a:pt x="-45" y="215277"/>
                  <a:pt x="326" y="216513"/>
                </a:cubicBezTo>
                <a:cubicBezTo>
                  <a:pt x="326" y="217378"/>
                  <a:pt x="326" y="218244"/>
                  <a:pt x="821" y="219110"/>
                </a:cubicBezTo>
                <a:cubicBezTo>
                  <a:pt x="1686" y="220964"/>
                  <a:pt x="22583" y="264118"/>
                  <a:pt x="72291" y="264118"/>
                </a:cubicBezTo>
                <a:cubicBezTo>
                  <a:pt x="121999" y="264118"/>
                  <a:pt x="143267" y="219233"/>
                  <a:pt x="144132" y="217255"/>
                </a:cubicBezTo>
                <a:cubicBezTo>
                  <a:pt x="144380" y="216884"/>
                  <a:pt x="144380" y="216389"/>
                  <a:pt x="144380" y="216018"/>
                </a:cubicBezTo>
                <a:cubicBezTo>
                  <a:pt x="144380" y="215771"/>
                  <a:pt x="144504" y="215524"/>
                  <a:pt x="144504" y="215400"/>
                </a:cubicBezTo>
                <a:cubicBezTo>
                  <a:pt x="144504" y="214535"/>
                  <a:pt x="144504" y="213793"/>
                  <a:pt x="144132" y="213051"/>
                </a:cubicBezTo>
                <a:lnTo>
                  <a:pt x="144132" y="213051"/>
                </a:lnTo>
                <a:lnTo>
                  <a:pt x="80699" y="58981"/>
                </a:lnTo>
                <a:lnTo>
                  <a:pt x="257026" y="58981"/>
                </a:lnTo>
                <a:lnTo>
                  <a:pt x="193593" y="212927"/>
                </a:lnTo>
                <a:cubicBezTo>
                  <a:pt x="193098" y="214164"/>
                  <a:pt x="193222" y="215400"/>
                  <a:pt x="193593" y="216637"/>
                </a:cubicBezTo>
                <a:cubicBezTo>
                  <a:pt x="193593" y="217502"/>
                  <a:pt x="193593" y="218368"/>
                  <a:pt x="194088" y="219233"/>
                </a:cubicBezTo>
                <a:cubicBezTo>
                  <a:pt x="194953" y="221088"/>
                  <a:pt x="215850" y="264242"/>
                  <a:pt x="265558" y="264242"/>
                </a:cubicBezTo>
                <a:cubicBezTo>
                  <a:pt x="315266" y="264242"/>
                  <a:pt x="336533" y="219357"/>
                  <a:pt x="337399" y="217378"/>
                </a:cubicBezTo>
                <a:cubicBezTo>
                  <a:pt x="337646" y="217007"/>
                  <a:pt x="337646" y="216513"/>
                  <a:pt x="337646" y="216142"/>
                </a:cubicBezTo>
                <a:cubicBezTo>
                  <a:pt x="337646" y="215895"/>
                  <a:pt x="337770" y="215647"/>
                  <a:pt x="337770" y="215524"/>
                </a:cubicBezTo>
                <a:close/>
                <a:moveTo>
                  <a:pt x="72291" y="252990"/>
                </a:moveTo>
                <a:cubicBezTo>
                  <a:pt x="39647" y="252990"/>
                  <a:pt x="21347" y="231228"/>
                  <a:pt x="14299" y="220346"/>
                </a:cubicBezTo>
                <a:lnTo>
                  <a:pt x="129541" y="220346"/>
                </a:lnTo>
                <a:cubicBezTo>
                  <a:pt x="121751" y="232093"/>
                  <a:pt x="103451" y="252990"/>
                  <a:pt x="72291" y="252990"/>
                </a:cubicBezTo>
                <a:close/>
                <a:moveTo>
                  <a:pt x="13681" y="209341"/>
                </a:moveTo>
                <a:lnTo>
                  <a:pt x="72291" y="67019"/>
                </a:lnTo>
                <a:lnTo>
                  <a:pt x="130901" y="209341"/>
                </a:lnTo>
                <a:lnTo>
                  <a:pt x="13681" y="209341"/>
                </a:lnTo>
                <a:close/>
                <a:moveTo>
                  <a:pt x="265681" y="67019"/>
                </a:moveTo>
                <a:lnTo>
                  <a:pt x="324292" y="209341"/>
                </a:lnTo>
                <a:lnTo>
                  <a:pt x="207071" y="209341"/>
                </a:lnTo>
                <a:lnTo>
                  <a:pt x="265681" y="67019"/>
                </a:lnTo>
                <a:close/>
                <a:moveTo>
                  <a:pt x="265681" y="252990"/>
                </a:moveTo>
                <a:cubicBezTo>
                  <a:pt x="233037" y="252990"/>
                  <a:pt x="214737" y="231228"/>
                  <a:pt x="207689" y="220346"/>
                </a:cubicBezTo>
                <a:lnTo>
                  <a:pt x="322932" y="220346"/>
                </a:lnTo>
                <a:cubicBezTo>
                  <a:pt x="315142" y="232093"/>
                  <a:pt x="296842" y="252990"/>
                  <a:pt x="265681" y="252990"/>
                </a:cubicBezTo>
                <a:close/>
              </a:path>
            </a:pathLst>
          </a:custGeom>
          <a:solidFill>
            <a:srgbClr val="A57FB2"/>
          </a:solid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grpSp>
        <p:nvGrpSpPr>
          <p:cNvPr id="59" name="Graphic 11">
            <a:extLst>
              <a:ext uri="{FF2B5EF4-FFF2-40B4-BE49-F238E27FC236}">
                <a16:creationId xmlns:a16="http://schemas.microsoft.com/office/drawing/2014/main" id="{75F4A75B-FBC8-B3DA-9A1E-94AAE43435E4}"/>
              </a:ext>
              <a:ext uri="{C183D7F6-B498-43B3-948B-1728B52AA6E4}">
                <adec:decorative xmlns:adec="http://schemas.microsoft.com/office/drawing/2017/decorative" val="1"/>
              </a:ext>
            </a:extLst>
          </p:cNvPr>
          <p:cNvGrpSpPr/>
          <p:nvPr/>
        </p:nvGrpSpPr>
        <p:grpSpPr>
          <a:xfrm>
            <a:off x="784953" y="3795909"/>
            <a:ext cx="266920" cy="325241"/>
            <a:chOff x="825866" y="6663212"/>
            <a:chExt cx="247302" cy="301337"/>
          </a:xfrm>
          <a:solidFill>
            <a:schemeClr val="tx2"/>
          </a:solidFill>
        </p:grpSpPr>
        <p:sp>
          <p:nvSpPr>
            <p:cNvPr id="60" name="Freeform: Shape 59">
              <a:extLst>
                <a:ext uri="{FF2B5EF4-FFF2-40B4-BE49-F238E27FC236}">
                  <a16:creationId xmlns:a16="http://schemas.microsoft.com/office/drawing/2014/main" id="{CC039337-1488-5F4C-59A8-84A4929B68D2}"/>
                </a:ext>
              </a:extLst>
            </p:cNvPr>
            <p:cNvSpPr/>
            <p:nvPr/>
          </p:nvSpPr>
          <p:spPr>
            <a:xfrm>
              <a:off x="924292" y="6781298"/>
              <a:ext cx="94840" cy="11128"/>
            </a:xfrm>
            <a:custGeom>
              <a:avLst/>
              <a:gdLst>
                <a:gd name="connsiteX0" fmla="*/ 0 w 94840"/>
                <a:gd name="connsiteY0" fmla="*/ 5564 h 11128"/>
                <a:gd name="connsiteX1" fmla="*/ 5317 w 94840"/>
                <a:gd name="connsiteY1" fmla="*/ 11129 h 11128"/>
                <a:gd name="connsiteX2" fmla="*/ 89523 w 94840"/>
                <a:gd name="connsiteY2" fmla="*/ 11129 h 11128"/>
                <a:gd name="connsiteX3" fmla="*/ 94840 w 94840"/>
                <a:gd name="connsiteY3" fmla="*/ 5564 h 11128"/>
                <a:gd name="connsiteX4" fmla="*/ 89523 w 94840"/>
                <a:gd name="connsiteY4" fmla="*/ 0 h 11128"/>
                <a:gd name="connsiteX5" fmla="*/ 5317 w 94840"/>
                <a:gd name="connsiteY5" fmla="*/ 0 h 11128"/>
                <a:gd name="connsiteX6" fmla="*/ 0 w 94840"/>
                <a:gd name="connsiteY6" fmla="*/ 5564 h 1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40" h="11128">
                  <a:moveTo>
                    <a:pt x="0" y="5564"/>
                  </a:moveTo>
                  <a:cubicBezTo>
                    <a:pt x="0" y="7419"/>
                    <a:pt x="3586" y="11129"/>
                    <a:pt x="5317" y="11129"/>
                  </a:cubicBezTo>
                  <a:lnTo>
                    <a:pt x="89523" y="11129"/>
                  </a:lnTo>
                  <a:cubicBezTo>
                    <a:pt x="93109" y="11129"/>
                    <a:pt x="94840" y="7419"/>
                    <a:pt x="94840" y="5564"/>
                  </a:cubicBezTo>
                  <a:cubicBezTo>
                    <a:pt x="94840" y="1855"/>
                    <a:pt x="93109" y="0"/>
                    <a:pt x="89523" y="0"/>
                  </a:cubicBezTo>
                  <a:lnTo>
                    <a:pt x="5317" y="0"/>
                  </a:lnTo>
                  <a:cubicBezTo>
                    <a:pt x="3586" y="0"/>
                    <a:pt x="0" y="1855"/>
                    <a:pt x="0" y="5564"/>
                  </a:cubicBezTo>
                  <a:close/>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61" name="Freeform: Shape 60">
              <a:extLst>
                <a:ext uri="{FF2B5EF4-FFF2-40B4-BE49-F238E27FC236}">
                  <a16:creationId xmlns:a16="http://schemas.microsoft.com/office/drawing/2014/main" id="{03098D96-FDDB-0F5A-5D84-CC08BD765CC5}"/>
                </a:ext>
              </a:extLst>
            </p:cNvPr>
            <p:cNvSpPr/>
            <p:nvPr/>
          </p:nvSpPr>
          <p:spPr>
            <a:xfrm>
              <a:off x="924416" y="6838673"/>
              <a:ext cx="94840" cy="11128"/>
            </a:xfrm>
            <a:custGeom>
              <a:avLst/>
              <a:gdLst>
                <a:gd name="connsiteX0" fmla="*/ 89523 w 94840"/>
                <a:gd name="connsiteY0" fmla="*/ 0 h 11128"/>
                <a:gd name="connsiteX1" fmla="*/ 5317 w 94840"/>
                <a:gd name="connsiteY1" fmla="*/ 0 h 11128"/>
                <a:gd name="connsiteX2" fmla="*/ 0 w 94840"/>
                <a:gd name="connsiteY2" fmla="*/ 5564 h 11128"/>
                <a:gd name="connsiteX3" fmla="*/ 5317 w 94840"/>
                <a:gd name="connsiteY3" fmla="*/ 11129 h 11128"/>
                <a:gd name="connsiteX4" fmla="*/ 89523 w 94840"/>
                <a:gd name="connsiteY4" fmla="*/ 11129 h 11128"/>
                <a:gd name="connsiteX5" fmla="*/ 94840 w 94840"/>
                <a:gd name="connsiteY5" fmla="*/ 5564 h 11128"/>
                <a:gd name="connsiteX6" fmla="*/ 89523 w 94840"/>
                <a:gd name="connsiteY6" fmla="*/ 0 h 1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40" h="11128">
                  <a:moveTo>
                    <a:pt x="89523" y="0"/>
                  </a:moveTo>
                  <a:lnTo>
                    <a:pt x="5317" y="0"/>
                  </a:lnTo>
                  <a:cubicBezTo>
                    <a:pt x="3586" y="0"/>
                    <a:pt x="0" y="1855"/>
                    <a:pt x="0" y="5564"/>
                  </a:cubicBezTo>
                  <a:cubicBezTo>
                    <a:pt x="0" y="9274"/>
                    <a:pt x="3586" y="11129"/>
                    <a:pt x="5317" y="11129"/>
                  </a:cubicBezTo>
                  <a:lnTo>
                    <a:pt x="89523" y="11129"/>
                  </a:lnTo>
                  <a:cubicBezTo>
                    <a:pt x="93109" y="11129"/>
                    <a:pt x="94840" y="9274"/>
                    <a:pt x="94840" y="5564"/>
                  </a:cubicBezTo>
                  <a:cubicBezTo>
                    <a:pt x="94840" y="1855"/>
                    <a:pt x="93109" y="0"/>
                    <a:pt x="89523" y="0"/>
                  </a:cubicBezTo>
                  <a:close/>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62" name="Freeform: Shape 61">
              <a:extLst>
                <a:ext uri="{FF2B5EF4-FFF2-40B4-BE49-F238E27FC236}">
                  <a16:creationId xmlns:a16="http://schemas.microsoft.com/office/drawing/2014/main" id="{B42BAD43-F3D9-C37D-6728-2D84878CEDB5}"/>
                </a:ext>
              </a:extLst>
            </p:cNvPr>
            <p:cNvSpPr/>
            <p:nvPr/>
          </p:nvSpPr>
          <p:spPr>
            <a:xfrm>
              <a:off x="924416" y="6896912"/>
              <a:ext cx="94840" cy="10386"/>
            </a:xfrm>
            <a:custGeom>
              <a:avLst/>
              <a:gdLst>
                <a:gd name="connsiteX0" fmla="*/ 89523 w 94840"/>
                <a:gd name="connsiteY0" fmla="*/ 0 h 10386"/>
                <a:gd name="connsiteX1" fmla="*/ 5317 w 94840"/>
                <a:gd name="connsiteY1" fmla="*/ 0 h 10386"/>
                <a:gd name="connsiteX2" fmla="*/ 0 w 94840"/>
                <a:gd name="connsiteY2" fmla="*/ 5194 h 10386"/>
                <a:gd name="connsiteX3" fmla="*/ 5317 w 94840"/>
                <a:gd name="connsiteY3" fmla="*/ 10387 h 10386"/>
                <a:gd name="connsiteX4" fmla="*/ 89523 w 94840"/>
                <a:gd name="connsiteY4" fmla="*/ 10387 h 10386"/>
                <a:gd name="connsiteX5" fmla="*/ 94840 w 94840"/>
                <a:gd name="connsiteY5" fmla="*/ 5194 h 10386"/>
                <a:gd name="connsiteX6" fmla="*/ 89523 w 94840"/>
                <a:gd name="connsiteY6" fmla="*/ 0 h 1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40" h="10386">
                  <a:moveTo>
                    <a:pt x="89523" y="0"/>
                  </a:moveTo>
                  <a:lnTo>
                    <a:pt x="5317" y="0"/>
                  </a:lnTo>
                  <a:cubicBezTo>
                    <a:pt x="3586" y="0"/>
                    <a:pt x="0" y="3462"/>
                    <a:pt x="0" y="5194"/>
                  </a:cubicBezTo>
                  <a:cubicBezTo>
                    <a:pt x="0" y="8656"/>
                    <a:pt x="3586" y="10387"/>
                    <a:pt x="5317" y="10387"/>
                  </a:cubicBezTo>
                  <a:lnTo>
                    <a:pt x="89523" y="10387"/>
                  </a:lnTo>
                  <a:cubicBezTo>
                    <a:pt x="93109" y="10387"/>
                    <a:pt x="94840" y="8656"/>
                    <a:pt x="94840" y="5194"/>
                  </a:cubicBezTo>
                  <a:cubicBezTo>
                    <a:pt x="94840" y="3462"/>
                    <a:pt x="93109" y="0"/>
                    <a:pt x="89523" y="0"/>
                  </a:cubicBezTo>
                  <a:close/>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63" name="Freeform: Shape 62">
              <a:extLst>
                <a:ext uri="{FF2B5EF4-FFF2-40B4-BE49-F238E27FC236}">
                  <a16:creationId xmlns:a16="http://schemas.microsoft.com/office/drawing/2014/main" id="{5AA7DDD3-5C91-D697-5052-0FAF6D17CCC7}"/>
                </a:ext>
              </a:extLst>
            </p:cNvPr>
            <p:cNvSpPr/>
            <p:nvPr/>
          </p:nvSpPr>
          <p:spPr>
            <a:xfrm>
              <a:off x="825866" y="6663212"/>
              <a:ext cx="247302" cy="301337"/>
            </a:xfrm>
            <a:custGeom>
              <a:avLst/>
              <a:gdLst>
                <a:gd name="connsiteX0" fmla="*/ 177439 w 247302"/>
                <a:gd name="connsiteY0" fmla="*/ 0 h 301337"/>
                <a:gd name="connsiteX1" fmla="*/ 26832 w 247302"/>
                <a:gd name="connsiteY1" fmla="*/ 0 h 301337"/>
                <a:gd name="connsiteX2" fmla="*/ 0 w 247302"/>
                <a:gd name="connsiteY2" fmla="*/ 25101 h 301337"/>
                <a:gd name="connsiteX3" fmla="*/ 0 w 247302"/>
                <a:gd name="connsiteY3" fmla="*/ 276236 h 301337"/>
                <a:gd name="connsiteX4" fmla="*/ 26832 w 247302"/>
                <a:gd name="connsiteY4" fmla="*/ 301338 h 301337"/>
                <a:gd name="connsiteX5" fmla="*/ 220470 w 247302"/>
                <a:gd name="connsiteY5" fmla="*/ 301338 h 301337"/>
                <a:gd name="connsiteX6" fmla="*/ 247302 w 247302"/>
                <a:gd name="connsiteY6" fmla="*/ 276236 h 301337"/>
                <a:gd name="connsiteX7" fmla="*/ 247302 w 247302"/>
                <a:gd name="connsiteY7" fmla="*/ 75303 h 301337"/>
                <a:gd name="connsiteX8" fmla="*/ 177439 w 247302"/>
                <a:gd name="connsiteY8" fmla="*/ 0 h 301337"/>
                <a:gd name="connsiteX9" fmla="*/ 234813 w 247302"/>
                <a:gd name="connsiteY9" fmla="*/ 276236 h 301337"/>
                <a:gd name="connsiteX10" fmla="*/ 220470 w 247302"/>
                <a:gd name="connsiteY10" fmla="*/ 290580 h 301337"/>
                <a:gd name="connsiteX11" fmla="*/ 26832 w 247302"/>
                <a:gd name="connsiteY11" fmla="*/ 290580 h 301337"/>
                <a:gd name="connsiteX12" fmla="*/ 10758 w 247302"/>
                <a:gd name="connsiteY12" fmla="*/ 276236 h 301337"/>
                <a:gd name="connsiteX13" fmla="*/ 10758 w 247302"/>
                <a:gd name="connsiteY13" fmla="*/ 25101 h 301337"/>
                <a:gd name="connsiteX14" fmla="*/ 26832 w 247302"/>
                <a:gd name="connsiteY14" fmla="*/ 10758 h 301337"/>
                <a:gd name="connsiteX15" fmla="*/ 152338 w 247302"/>
                <a:gd name="connsiteY15" fmla="*/ 10758 h 301337"/>
                <a:gd name="connsiteX16" fmla="*/ 152338 w 247302"/>
                <a:gd name="connsiteY16" fmla="*/ 80744 h 301337"/>
                <a:gd name="connsiteX17" fmla="*/ 164827 w 247302"/>
                <a:gd name="connsiteY17" fmla="*/ 93356 h 301337"/>
                <a:gd name="connsiteX18" fmla="*/ 234690 w 247302"/>
                <a:gd name="connsiteY18" fmla="*/ 93356 h 301337"/>
                <a:gd name="connsiteX19" fmla="*/ 234690 w 247302"/>
                <a:gd name="connsiteY19" fmla="*/ 276360 h 301337"/>
                <a:gd name="connsiteX20" fmla="*/ 163096 w 247302"/>
                <a:gd name="connsiteY20" fmla="*/ 82475 h 301337"/>
                <a:gd name="connsiteX21" fmla="*/ 163096 w 247302"/>
                <a:gd name="connsiteY21" fmla="*/ 10758 h 301337"/>
                <a:gd name="connsiteX22" fmla="*/ 171999 w 247302"/>
                <a:gd name="connsiteY22" fmla="*/ 10758 h 301337"/>
                <a:gd name="connsiteX23" fmla="*/ 236544 w 247302"/>
                <a:gd name="connsiteY23" fmla="*/ 82475 h 301337"/>
                <a:gd name="connsiteX24" fmla="*/ 163096 w 247302"/>
                <a:gd name="connsiteY24" fmla="*/ 82475 h 30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302" h="301337">
                  <a:moveTo>
                    <a:pt x="177439" y="0"/>
                  </a:moveTo>
                  <a:lnTo>
                    <a:pt x="26832" y="0"/>
                  </a:lnTo>
                  <a:cubicBezTo>
                    <a:pt x="12489" y="0"/>
                    <a:pt x="0" y="10758"/>
                    <a:pt x="0" y="25101"/>
                  </a:cubicBezTo>
                  <a:lnTo>
                    <a:pt x="0" y="276236"/>
                  </a:lnTo>
                  <a:cubicBezTo>
                    <a:pt x="0" y="290580"/>
                    <a:pt x="12489" y="301338"/>
                    <a:pt x="26832" y="301338"/>
                  </a:cubicBezTo>
                  <a:lnTo>
                    <a:pt x="220470" y="301338"/>
                  </a:lnTo>
                  <a:cubicBezTo>
                    <a:pt x="234813" y="301338"/>
                    <a:pt x="247302" y="290580"/>
                    <a:pt x="247302" y="276236"/>
                  </a:cubicBezTo>
                  <a:lnTo>
                    <a:pt x="247302" y="75303"/>
                  </a:lnTo>
                  <a:lnTo>
                    <a:pt x="177439" y="0"/>
                  </a:lnTo>
                  <a:close/>
                  <a:moveTo>
                    <a:pt x="234813" y="276236"/>
                  </a:moveTo>
                  <a:cubicBezTo>
                    <a:pt x="234813" y="283408"/>
                    <a:pt x="229496" y="290580"/>
                    <a:pt x="220470" y="290580"/>
                  </a:cubicBezTo>
                  <a:lnTo>
                    <a:pt x="26832" y="290580"/>
                  </a:lnTo>
                  <a:cubicBezTo>
                    <a:pt x="17929" y="290580"/>
                    <a:pt x="10758" y="283408"/>
                    <a:pt x="10758" y="276236"/>
                  </a:cubicBezTo>
                  <a:lnTo>
                    <a:pt x="10758" y="25101"/>
                  </a:lnTo>
                  <a:cubicBezTo>
                    <a:pt x="10758" y="17930"/>
                    <a:pt x="17929" y="10758"/>
                    <a:pt x="26832" y="10758"/>
                  </a:cubicBezTo>
                  <a:lnTo>
                    <a:pt x="152338" y="10758"/>
                  </a:lnTo>
                  <a:lnTo>
                    <a:pt x="152338" y="80744"/>
                  </a:lnTo>
                  <a:cubicBezTo>
                    <a:pt x="152338" y="87916"/>
                    <a:pt x="157655" y="93356"/>
                    <a:pt x="164827" y="93356"/>
                  </a:cubicBezTo>
                  <a:lnTo>
                    <a:pt x="234690" y="93356"/>
                  </a:lnTo>
                  <a:lnTo>
                    <a:pt x="234690" y="276360"/>
                  </a:lnTo>
                  <a:close/>
                  <a:moveTo>
                    <a:pt x="163096" y="82475"/>
                  </a:moveTo>
                  <a:lnTo>
                    <a:pt x="163096" y="10758"/>
                  </a:lnTo>
                  <a:lnTo>
                    <a:pt x="171999" y="10758"/>
                  </a:lnTo>
                  <a:lnTo>
                    <a:pt x="236544" y="82475"/>
                  </a:lnTo>
                  <a:lnTo>
                    <a:pt x="163096" y="82475"/>
                  </a:lnTo>
                  <a:close/>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64" name="Freeform: Shape 63">
              <a:extLst>
                <a:ext uri="{FF2B5EF4-FFF2-40B4-BE49-F238E27FC236}">
                  <a16:creationId xmlns:a16="http://schemas.microsoft.com/office/drawing/2014/main" id="{7695FD69-C2FF-24DA-54FD-0D038361E798}"/>
                </a:ext>
              </a:extLst>
            </p:cNvPr>
            <p:cNvSpPr/>
            <p:nvPr/>
          </p:nvSpPr>
          <p:spPr>
            <a:xfrm>
              <a:off x="864167" y="6765848"/>
              <a:ext cx="49186" cy="31277"/>
            </a:xfrm>
            <a:custGeom>
              <a:avLst/>
              <a:gdLst>
                <a:gd name="connsiteX0" fmla="*/ 41454 w 49186"/>
                <a:gd name="connsiteY0" fmla="*/ 983 h 31277"/>
                <a:gd name="connsiteX1" fmla="*/ 17713 w 49186"/>
                <a:gd name="connsiteY1" fmla="*/ 20396 h 31277"/>
                <a:gd name="connsiteX2" fmla="*/ 7945 w 49186"/>
                <a:gd name="connsiteY2" fmla="*/ 10504 h 31277"/>
                <a:gd name="connsiteX3" fmla="*/ 1391 w 49186"/>
                <a:gd name="connsiteY3" fmla="*/ 10504 h 31277"/>
                <a:gd name="connsiteX4" fmla="*/ 1391 w 49186"/>
                <a:gd name="connsiteY4" fmla="*/ 17057 h 31277"/>
                <a:gd name="connsiteX5" fmla="*/ 14127 w 49186"/>
                <a:gd name="connsiteY5" fmla="*/ 29917 h 31277"/>
                <a:gd name="connsiteX6" fmla="*/ 17466 w 49186"/>
                <a:gd name="connsiteY6" fmla="*/ 31277 h 31277"/>
                <a:gd name="connsiteX7" fmla="*/ 20433 w 49186"/>
                <a:gd name="connsiteY7" fmla="*/ 30288 h 31277"/>
                <a:gd name="connsiteX8" fmla="*/ 47513 w 49186"/>
                <a:gd name="connsiteY8" fmla="*/ 8278 h 31277"/>
                <a:gd name="connsiteX9" fmla="*/ 48131 w 49186"/>
                <a:gd name="connsiteY9" fmla="*/ 1725 h 31277"/>
                <a:gd name="connsiteX10" fmla="*/ 41578 w 49186"/>
                <a:gd name="connsiteY10" fmla="*/ 1106 h 3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86" h="31277">
                  <a:moveTo>
                    <a:pt x="41454" y="983"/>
                  </a:moveTo>
                  <a:lnTo>
                    <a:pt x="17713" y="20396"/>
                  </a:lnTo>
                  <a:lnTo>
                    <a:pt x="7945" y="10504"/>
                  </a:lnTo>
                  <a:cubicBezTo>
                    <a:pt x="6090" y="8649"/>
                    <a:pt x="3246" y="8649"/>
                    <a:pt x="1391" y="10504"/>
                  </a:cubicBezTo>
                  <a:cubicBezTo>
                    <a:pt x="-464" y="12359"/>
                    <a:pt x="-464" y="15203"/>
                    <a:pt x="1391" y="17057"/>
                  </a:cubicBezTo>
                  <a:lnTo>
                    <a:pt x="14127" y="29917"/>
                  </a:lnTo>
                  <a:cubicBezTo>
                    <a:pt x="14993" y="30783"/>
                    <a:pt x="16229" y="31277"/>
                    <a:pt x="17466" y="31277"/>
                  </a:cubicBezTo>
                  <a:cubicBezTo>
                    <a:pt x="18455" y="31277"/>
                    <a:pt x="19568" y="30906"/>
                    <a:pt x="20433" y="30288"/>
                  </a:cubicBezTo>
                  <a:lnTo>
                    <a:pt x="47513" y="8278"/>
                  </a:lnTo>
                  <a:cubicBezTo>
                    <a:pt x="49491" y="6671"/>
                    <a:pt x="49739" y="3703"/>
                    <a:pt x="48131" y="1725"/>
                  </a:cubicBezTo>
                  <a:cubicBezTo>
                    <a:pt x="46524" y="-254"/>
                    <a:pt x="43556" y="-625"/>
                    <a:pt x="41578" y="1106"/>
                  </a:cubicBezTo>
                  <a:close/>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65" name="Freeform: Shape 64">
              <a:extLst>
                <a:ext uri="{FF2B5EF4-FFF2-40B4-BE49-F238E27FC236}">
                  <a16:creationId xmlns:a16="http://schemas.microsoft.com/office/drawing/2014/main" id="{B45D8135-BFA5-DC22-0D30-2C30A8223702}"/>
                </a:ext>
              </a:extLst>
            </p:cNvPr>
            <p:cNvSpPr/>
            <p:nvPr/>
          </p:nvSpPr>
          <p:spPr>
            <a:xfrm>
              <a:off x="864167" y="6823099"/>
              <a:ext cx="49186" cy="31277"/>
            </a:xfrm>
            <a:custGeom>
              <a:avLst/>
              <a:gdLst>
                <a:gd name="connsiteX0" fmla="*/ 41454 w 49186"/>
                <a:gd name="connsiteY0" fmla="*/ 983 h 31277"/>
                <a:gd name="connsiteX1" fmla="*/ 17713 w 49186"/>
                <a:gd name="connsiteY1" fmla="*/ 20396 h 31277"/>
                <a:gd name="connsiteX2" fmla="*/ 7945 w 49186"/>
                <a:gd name="connsiteY2" fmla="*/ 10504 h 31277"/>
                <a:gd name="connsiteX3" fmla="*/ 1391 w 49186"/>
                <a:gd name="connsiteY3" fmla="*/ 10504 h 31277"/>
                <a:gd name="connsiteX4" fmla="*/ 1391 w 49186"/>
                <a:gd name="connsiteY4" fmla="*/ 17057 h 31277"/>
                <a:gd name="connsiteX5" fmla="*/ 14127 w 49186"/>
                <a:gd name="connsiteY5" fmla="*/ 29917 h 31277"/>
                <a:gd name="connsiteX6" fmla="*/ 17466 w 49186"/>
                <a:gd name="connsiteY6" fmla="*/ 31277 h 31277"/>
                <a:gd name="connsiteX7" fmla="*/ 20433 w 49186"/>
                <a:gd name="connsiteY7" fmla="*/ 30288 h 31277"/>
                <a:gd name="connsiteX8" fmla="*/ 47513 w 49186"/>
                <a:gd name="connsiteY8" fmla="*/ 8278 h 31277"/>
                <a:gd name="connsiteX9" fmla="*/ 48131 w 49186"/>
                <a:gd name="connsiteY9" fmla="*/ 1725 h 31277"/>
                <a:gd name="connsiteX10" fmla="*/ 41578 w 49186"/>
                <a:gd name="connsiteY10" fmla="*/ 1106 h 3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86" h="31277">
                  <a:moveTo>
                    <a:pt x="41454" y="983"/>
                  </a:moveTo>
                  <a:lnTo>
                    <a:pt x="17713" y="20396"/>
                  </a:lnTo>
                  <a:lnTo>
                    <a:pt x="7945" y="10504"/>
                  </a:lnTo>
                  <a:cubicBezTo>
                    <a:pt x="6090" y="8649"/>
                    <a:pt x="3246" y="8649"/>
                    <a:pt x="1391" y="10504"/>
                  </a:cubicBezTo>
                  <a:cubicBezTo>
                    <a:pt x="-464" y="12359"/>
                    <a:pt x="-464" y="15203"/>
                    <a:pt x="1391" y="17057"/>
                  </a:cubicBezTo>
                  <a:lnTo>
                    <a:pt x="14127" y="29917"/>
                  </a:lnTo>
                  <a:cubicBezTo>
                    <a:pt x="14993" y="30783"/>
                    <a:pt x="16229" y="31277"/>
                    <a:pt x="17466" y="31277"/>
                  </a:cubicBezTo>
                  <a:cubicBezTo>
                    <a:pt x="18455" y="31277"/>
                    <a:pt x="19568" y="30906"/>
                    <a:pt x="20433" y="30288"/>
                  </a:cubicBezTo>
                  <a:lnTo>
                    <a:pt x="47513" y="8278"/>
                  </a:lnTo>
                  <a:cubicBezTo>
                    <a:pt x="49491" y="6671"/>
                    <a:pt x="49739" y="3703"/>
                    <a:pt x="48131" y="1725"/>
                  </a:cubicBezTo>
                  <a:cubicBezTo>
                    <a:pt x="46524" y="-254"/>
                    <a:pt x="43556" y="-625"/>
                    <a:pt x="41578" y="1106"/>
                  </a:cubicBezTo>
                  <a:close/>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66" name="Freeform: Shape 65">
              <a:extLst>
                <a:ext uri="{FF2B5EF4-FFF2-40B4-BE49-F238E27FC236}">
                  <a16:creationId xmlns:a16="http://schemas.microsoft.com/office/drawing/2014/main" id="{6602917C-2EE0-2059-301E-43B3490AC51F}"/>
                </a:ext>
              </a:extLst>
            </p:cNvPr>
            <p:cNvSpPr/>
            <p:nvPr/>
          </p:nvSpPr>
          <p:spPr>
            <a:xfrm>
              <a:off x="864167" y="6880720"/>
              <a:ext cx="49186" cy="31277"/>
            </a:xfrm>
            <a:custGeom>
              <a:avLst/>
              <a:gdLst>
                <a:gd name="connsiteX0" fmla="*/ 41454 w 49186"/>
                <a:gd name="connsiteY0" fmla="*/ 983 h 31277"/>
                <a:gd name="connsiteX1" fmla="*/ 17713 w 49186"/>
                <a:gd name="connsiteY1" fmla="*/ 20396 h 31277"/>
                <a:gd name="connsiteX2" fmla="*/ 7945 w 49186"/>
                <a:gd name="connsiteY2" fmla="*/ 10504 h 31277"/>
                <a:gd name="connsiteX3" fmla="*/ 1391 w 49186"/>
                <a:gd name="connsiteY3" fmla="*/ 10504 h 31277"/>
                <a:gd name="connsiteX4" fmla="*/ 1391 w 49186"/>
                <a:gd name="connsiteY4" fmla="*/ 17057 h 31277"/>
                <a:gd name="connsiteX5" fmla="*/ 14127 w 49186"/>
                <a:gd name="connsiteY5" fmla="*/ 29917 h 31277"/>
                <a:gd name="connsiteX6" fmla="*/ 17466 w 49186"/>
                <a:gd name="connsiteY6" fmla="*/ 31277 h 31277"/>
                <a:gd name="connsiteX7" fmla="*/ 20433 w 49186"/>
                <a:gd name="connsiteY7" fmla="*/ 30288 h 31277"/>
                <a:gd name="connsiteX8" fmla="*/ 47513 w 49186"/>
                <a:gd name="connsiteY8" fmla="*/ 8278 h 31277"/>
                <a:gd name="connsiteX9" fmla="*/ 48131 w 49186"/>
                <a:gd name="connsiteY9" fmla="*/ 1725 h 31277"/>
                <a:gd name="connsiteX10" fmla="*/ 41578 w 49186"/>
                <a:gd name="connsiteY10" fmla="*/ 1106 h 3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86" h="31277">
                  <a:moveTo>
                    <a:pt x="41454" y="983"/>
                  </a:moveTo>
                  <a:lnTo>
                    <a:pt x="17713" y="20396"/>
                  </a:lnTo>
                  <a:lnTo>
                    <a:pt x="7945" y="10504"/>
                  </a:lnTo>
                  <a:cubicBezTo>
                    <a:pt x="6090" y="8649"/>
                    <a:pt x="3246" y="8649"/>
                    <a:pt x="1391" y="10504"/>
                  </a:cubicBezTo>
                  <a:cubicBezTo>
                    <a:pt x="-464" y="12359"/>
                    <a:pt x="-464" y="15203"/>
                    <a:pt x="1391" y="17057"/>
                  </a:cubicBezTo>
                  <a:lnTo>
                    <a:pt x="14127" y="29917"/>
                  </a:lnTo>
                  <a:cubicBezTo>
                    <a:pt x="14993" y="30783"/>
                    <a:pt x="16229" y="31277"/>
                    <a:pt x="17466" y="31277"/>
                  </a:cubicBezTo>
                  <a:cubicBezTo>
                    <a:pt x="18455" y="31277"/>
                    <a:pt x="19568" y="30906"/>
                    <a:pt x="20433" y="30288"/>
                  </a:cubicBezTo>
                  <a:lnTo>
                    <a:pt x="47513" y="8278"/>
                  </a:lnTo>
                  <a:cubicBezTo>
                    <a:pt x="49491" y="6671"/>
                    <a:pt x="49739" y="3703"/>
                    <a:pt x="48131" y="1725"/>
                  </a:cubicBezTo>
                  <a:cubicBezTo>
                    <a:pt x="46524" y="-254"/>
                    <a:pt x="43556" y="-625"/>
                    <a:pt x="41578" y="1106"/>
                  </a:cubicBezTo>
                  <a:close/>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grpSp>
      <p:grpSp>
        <p:nvGrpSpPr>
          <p:cNvPr id="67" name="Graphic 11">
            <a:extLst>
              <a:ext uri="{FF2B5EF4-FFF2-40B4-BE49-F238E27FC236}">
                <a16:creationId xmlns:a16="http://schemas.microsoft.com/office/drawing/2014/main" id="{12292145-E05D-698F-836D-C8809B222B78}"/>
              </a:ext>
              <a:ext uri="{C183D7F6-B498-43B3-948B-1728B52AA6E4}">
                <adec:decorative xmlns:adec="http://schemas.microsoft.com/office/drawing/2017/decorative" val="1"/>
              </a:ext>
            </a:extLst>
          </p:cNvPr>
          <p:cNvGrpSpPr/>
          <p:nvPr/>
        </p:nvGrpSpPr>
        <p:grpSpPr>
          <a:xfrm>
            <a:off x="6170283" y="3740409"/>
            <a:ext cx="311228" cy="350865"/>
            <a:chOff x="6393254" y="6651341"/>
            <a:chExt cx="288354" cy="325078"/>
          </a:xfrm>
          <a:solidFill>
            <a:schemeClr val="accent2"/>
          </a:solidFill>
        </p:grpSpPr>
        <p:sp>
          <p:nvSpPr>
            <p:cNvPr id="68" name="Freeform: Shape 67">
              <a:extLst>
                <a:ext uri="{FF2B5EF4-FFF2-40B4-BE49-F238E27FC236}">
                  <a16:creationId xmlns:a16="http://schemas.microsoft.com/office/drawing/2014/main" id="{C5AA6087-3409-EDF8-E104-04C72677FE08}"/>
                </a:ext>
              </a:extLst>
            </p:cNvPr>
            <p:cNvSpPr/>
            <p:nvPr/>
          </p:nvSpPr>
          <p:spPr>
            <a:xfrm>
              <a:off x="6476101" y="6763245"/>
              <a:ext cx="70481" cy="11870"/>
            </a:xfrm>
            <a:custGeom>
              <a:avLst/>
              <a:gdLst>
                <a:gd name="connsiteX0" fmla="*/ 64793 w 70481"/>
                <a:gd name="connsiteY0" fmla="*/ 0 h 11870"/>
                <a:gd name="connsiteX1" fmla="*/ 5688 w 70481"/>
                <a:gd name="connsiteY1" fmla="*/ 0 h 11870"/>
                <a:gd name="connsiteX2" fmla="*/ 0 w 70481"/>
                <a:gd name="connsiteY2" fmla="*/ 5935 h 11870"/>
                <a:gd name="connsiteX3" fmla="*/ 5688 w 70481"/>
                <a:gd name="connsiteY3" fmla="*/ 11870 h 11870"/>
                <a:gd name="connsiteX4" fmla="*/ 64793 w 70481"/>
                <a:gd name="connsiteY4" fmla="*/ 11870 h 11870"/>
                <a:gd name="connsiteX5" fmla="*/ 70481 w 70481"/>
                <a:gd name="connsiteY5" fmla="*/ 5935 h 11870"/>
                <a:gd name="connsiteX6" fmla="*/ 64793 w 70481"/>
                <a:gd name="connsiteY6" fmla="*/ 0 h 1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81" h="11870">
                  <a:moveTo>
                    <a:pt x="64793" y="0"/>
                  </a:moveTo>
                  <a:lnTo>
                    <a:pt x="5688" y="0"/>
                  </a:lnTo>
                  <a:cubicBezTo>
                    <a:pt x="1855" y="0"/>
                    <a:pt x="0" y="3957"/>
                    <a:pt x="0" y="5935"/>
                  </a:cubicBezTo>
                  <a:cubicBezTo>
                    <a:pt x="0" y="9892"/>
                    <a:pt x="1855" y="11870"/>
                    <a:pt x="5688" y="11870"/>
                  </a:cubicBezTo>
                  <a:lnTo>
                    <a:pt x="64793" y="11870"/>
                  </a:lnTo>
                  <a:cubicBezTo>
                    <a:pt x="68626" y="11870"/>
                    <a:pt x="70481" y="9892"/>
                    <a:pt x="70481" y="5935"/>
                  </a:cubicBezTo>
                  <a:cubicBezTo>
                    <a:pt x="70481" y="3957"/>
                    <a:pt x="68626" y="0"/>
                    <a:pt x="64793" y="0"/>
                  </a:cubicBezTo>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69" name="Freeform: Shape 68">
              <a:extLst>
                <a:ext uri="{FF2B5EF4-FFF2-40B4-BE49-F238E27FC236}">
                  <a16:creationId xmlns:a16="http://schemas.microsoft.com/office/drawing/2014/main" id="{8BFA2C17-12EE-8873-4652-3EF24FEA24AC}"/>
                </a:ext>
              </a:extLst>
            </p:cNvPr>
            <p:cNvSpPr/>
            <p:nvPr/>
          </p:nvSpPr>
          <p:spPr>
            <a:xfrm>
              <a:off x="6476101" y="6800712"/>
              <a:ext cx="70481" cy="11870"/>
            </a:xfrm>
            <a:custGeom>
              <a:avLst/>
              <a:gdLst>
                <a:gd name="connsiteX0" fmla="*/ 64793 w 70481"/>
                <a:gd name="connsiteY0" fmla="*/ 0 h 11870"/>
                <a:gd name="connsiteX1" fmla="*/ 5688 w 70481"/>
                <a:gd name="connsiteY1" fmla="*/ 0 h 11870"/>
                <a:gd name="connsiteX2" fmla="*/ 0 w 70481"/>
                <a:gd name="connsiteY2" fmla="*/ 5935 h 11870"/>
                <a:gd name="connsiteX3" fmla="*/ 5688 w 70481"/>
                <a:gd name="connsiteY3" fmla="*/ 11870 h 11870"/>
                <a:gd name="connsiteX4" fmla="*/ 64793 w 70481"/>
                <a:gd name="connsiteY4" fmla="*/ 11870 h 11870"/>
                <a:gd name="connsiteX5" fmla="*/ 70481 w 70481"/>
                <a:gd name="connsiteY5" fmla="*/ 5935 h 11870"/>
                <a:gd name="connsiteX6" fmla="*/ 64793 w 70481"/>
                <a:gd name="connsiteY6" fmla="*/ 0 h 1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81" h="11870">
                  <a:moveTo>
                    <a:pt x="64793" y="0"/>
                  </a:moveTo>
                  <a:lnTo>
                    <a:pt x="5688" y="0"/>
                  </a:lnTo>
                  <a:cubicBezTo>
                    <a:pt x="1855" y="0"/>
                    <a:pt x="0" y="1978"/>
                    <a:pt x="0" y="5935"/>
                  </a:cubicBezTo>
                  <a:cubicBezTo>
                    <a:pt x="0" y="7914"/>
                    <a:pt x="1855" y="11870"/>
                    <a:pt x="5688" y="11870"/>
                  </a:cubicBezTo>
                  <a:lnTo>
                    <a:pt x="64793" y="11870"/>
                  </a:lnTo>
                  <a:cubicBezTo>
                    <a:pt x="68626" y="11870"/>
                    <a:pt x="70481" y="7914"/>
                    <a:pt x="70481" y="5935"/>
                  </a:cubicBezTo>
                  <a:cubicBezTo>
                    <a:pt x="70481" y="1978"/>
                    <a:pt x="68626" y="0"/>
                    <a:pt x="64793" y="0"/>
                  </a:cubicBezTo>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70" name="Freeform: Shape 69">
              <a:extLst>
                <a:ext uri="{FF2B5EF4-FFF2-40B4-BE49-F238E27FC236}">
                  <a16:creationId xmlns:a16="http://schemas.microsoft.com/office/drawing/2014/main" id="{C5B75083-E39B-003C-C9A9-2970B69BDF46}"/>
                </a:ext>
              </a:extLst>
            </p:cNvPr>
            <p:cNvSpPr/>
            <p:nvPr/>
          </p:nvSpPr>
          <p:spPr>
            <a:xfrm>
              <a:off x="6476101" y="6834840"/>
              <a:ext cx="70481" cy="10881"/>
            </a:xfrm>
            <a:custGeom>
              <a:avLst/>
              <a:gdLst>
                <a:gd name="connsiteX0" fmla="*/ 64793 w 70481"/>
                <a:gd name="connsiteY0" fmla="*/ 0 h 10881"/>
                <a:gd name="connsiteX1" fmla="*/ 5688 w 70481"/>
                <a:gd name="connsiteY1" fmla="*/ 0 h 10881"/>
                <a:gd name="connsiteX2" fmla="*/ 0 w 70481"/>
                <a:gd name="connsiteY2" fmla="*/ 5441 h 10881"/>
                <a:gd name="connsiteX3" fmla="*/ 5688 w 70481"/>
                <a:gd name="connsiteY3" fmla="*/ 10881 h 10881"/>
                <a:gd name="connsiteX4" fmla="*/ 64793 w 70481"/>
                <a:gd name="connsiteY4" fmla="*/ 10881 h 10881"/>
                <a:gd name="connsiteX5" fmla="*/ 70481 w 70481"/>
                <a:gd name="connsiteY5" fmla="*/ 5441 h 10881"/>
                <a:gd name="connsiteX6" fmla="*/ 64793 w 70481"/>
                <a:gd name="connsiteY6" fmla="*/ 0 h 1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81" h="10881">
                  <a:moveTo>
                    <a:pt x="64793" y="0"/>
                  </a:moveTo>
                  <a:lnTo>
                    <a:pt x="5688" y="0"/>
                  </a:lnTo>
                  <a:cubicBezTo>
                    <a:pt x="1855" y="0"/>
                    <a:pt x="0" y="3586"/>
                    <a:pt x="0" y="5441"/>
                  </a:cubicBezTo>
                  <a:cubicBezTo>
                    <a:pt x="0" y="9026"/>
                    <a:pt x="1855" y="10881"/>
                    <a:pt x="5688" y="10881"/>
                  </a:cubicBezTo>
                  <a:lnTo>
                    <a:pt x="64793" y="10881"/>
                  </a:lnTo>
                  <a:cubicBezTo>
                    <a:pt x="68626" y="10881"/>
                    <a:pt x="70481" y="9026"/>
                    <a:pt x="70481" y="5441"/>
                  </a:cubicBezTo>
                  <a:cubicBezTo>
                    <a:pt x="70481" y="3586"/>
                    <a:pt x="68626" y="0"/>
                    <a:pt x="64793" y="0"/>
                  </a:cubicBezTo>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71" name="Freeform: Shape 70">
              <a:extLst>
                <a:ext uri="{FF2B5EF4-FFF2-40B4-BE49-F238E27FC236}">
                  <a16:creationId xmlns:a16="http://schemas.microsoft.com/office/drawing/2014/main" id="{C721E21E-C17F-02F3-C103-A0CD07F8F8FA}"/>
                </a:ext>
              </a:extLst>
            </p:cNvPr>
            <p:cNvSpPr/>
            <p:nvPr/>
          </p:nvSpPr>
          <p:spPr>
            <a:xfrm>
              <a:off x="6438140" y="6759659"/>
              <a:ext cx="20773" cy="20773"/>
            </a:xfrm>
            <a:custGeom>
              <a:avLst/>
              <a:gdLst>
                <a:gd name="connsiteX0" fmla="*/ 10387 w 20773"/>
                <a:gd name="connsiteY0" fmla="*/ 0 h 20773"/>
                <a:gd name="connsiteX1" fmla="*/ 0 w 20773"/>
                <a:gd name="connsiteY1" fmla="*/ 10387 h 20773"/>
                <a:gd name="connsiteX2" fmla="*/ 10387 w 20773"/>
                <a:gd name="connsiteY2" fmla="*/ 20774 h 20773"/>
                <a:gd name="connsiteX3" fmla="*/ 20773 w 20773"/>
                <a:gd name="connsiteY3" fmla="*/ 10387 h 20773"/>
                <a:gd name="connsiteX4" fmla="*/ 10387 w 20773"/>
                <a:gd name="connsiteY4" fmla="*/ 0 h 20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20773">
                  <a:moveTo>
                    <a:pt x="10387" y="0"/>
                  </a:moveTo>
                  <a:cubicBezTo>
                    <a:pt x="4699" y="0"/>
                    <a:pt x="0" y="4699"/>
                    <a:pt x="0" y="10387"/>
                  </a:cubicBezTo>
                  <a:cubicBezTo>
                    <a:pt x="0" y="16075"/>
                    <a:pt x="4699" y="20774"/>
                    <a:pt x="10387" y="20774"/>
                  </a:cubicBezTo>
                  <a:cubicBezTo>
                    <a:pt x="16074" y="20774"/>
                    <a:pt x="20773" y="16075"/>
                    <a:pt x="20773" y="10387"/>
                  </a:cubicBezTo>
                  <a:cubicBezTo>
                    <a:pt x="20773" y="4699"/>
                    <a:pt x="16074" y="0"/>
                    <a:pt x="10387" y="0"/>
                  </a:cubicBezTo>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72" name="Freeform: Shape 71">
              <a:extLst>
                <a:ext uri="{FF2B5EF4-FFF2-40B4-BE49-F238E27FC236}">
                  <a16:creationId xmlns:a16="http://schemas.microsoft.com/office/drawing/2014/main" id="{87875BAF-7678-6475-FB48-80CA933BEEEE}"/>
                </a:ext>
              </a:extLst>
            </p:cNvPr>
            <p:cNvSpPr/>
            <p:nvPr/>
          </p:nvSpPr>
          <p:spPr>
            <a:xfrm>
              <a:off x="6438140" y="6795271"/>
              <a:ext cx="20773" cy="20773"/>
            </a:xfrm>
            <a:custGeom>
              <a:avLst/>
              <a:gdLst>
                <a:gd name="connsiteX0" fmla="*/ 10387 w 20773"/>
                <a:gd name="connsiteY0" fmla="*/ 0 h 20773"/>
                <a:gd name="connsiteX1" fmla="*/ 0 w 20773"/>
                <a:gd name="connsiteY1" fmla="*/ 10387 h 20773"/>
                <a:gd name="connsiteX2" fmla="*/ 10387 w 20773"/>
                <a:gd name="connsiteY2" fmla="*/ 20773 h 20773"/>
                <a:gd name="connsiteX3" fmla="*/ 20773 w 20773"/>
                <a:gd name="connsiteY3" fmla="*/ 10387 h 20773"/>
                <a:gd name="connsiteX4" fmla="*/ 10387 w 20773"/>
                <a:gd name="connsiteY4" fmla="*/ 0 h 20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20773">
                  <a:moveTo>
                    <a:pt x="10387" y="0"/>
                  </a:moveTo>
                  <a:cubicBezTo>
                    <a:pt x="4699" y="0"/>
                    <a:pt x="0" y="4699"/>
                    <a:pt x="0" y="10387"/>
                  </a:cubicBezTo>
                  <a:cubicBezTo>
                    <a:pt x="0" y="16075"/>
                    <a:pt x="4699" y="20773"/>
                    <a:pt x="10387" y="20773"/>
                  </a:cubicBezTo>
                  <a:cubicBezTo>
                    <a:pt x="16074" y="20773"/>
                    <a:pt x="20773" y="16075"/>
                    <a:pt x="20773" y="10387"/>
                  </a:cubicBezTo>
                  <a:cubicBezTo>
                    <a:pt x="20773" y="4699"/>
                    <a:pt x="16074" y="0"/>
                    <a:pt x="10387" y="0"/>
                  </a:cubicBezTo>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73" name="Freeform: Shape 72">
              <a:extLst>
                <a:ext uri="{FF2B5EF4-FFF2-40B4-BE49-F238E27FC236}">
                  <a16:creationId xmlns:a16="http://schemas.microsoft.com/office/drawing/2014/main" id="{117F7284-9A4C-9ECB-78F0-96C4F264A9CE}"/>
                </a:ext>
              </a:extLst>
            </p:cNvPr>
            <p:cNvSpPr/>
            <p:nvPr/>
          </p:nvSpPr>
          <p:spPr>
            <a:xfrm>
              <a:off x="6438140" y="6831254"/>
              <a:ext cx="20773" cy="19908"/>
            </a:xfrm>
            <a:custGeom>
              <a:avLst/>
              <a:gdLst>
                <a:gd name="connsiteX0" fmla="*/ 10387 w 20773"/>
                <a:gd name="connsiteY0" fmla="*/ 0 h 19908"/>
                <a:gd name="connsiteX1" fmla="*/ 0 w 20773"/>
                <a:gd name="connsiteY1" fmla="*/ 10016 h 19908"/>
                <a:gd name="connsiteX2" fmla="*/ 10387 w 20773"/>
                <a:gd name="connsiteY2" fmla="*/ 19908 h 19908"/>
                <a:gd name="connsiteX3" fmla="*/ 20773 w 20773"/>
                <a:gd name="connsiteY3" fmla="*/ 10016 h 19908"/>
                <a:gd name="connsiteX4" fmla="*/ 10387 w 20773"/>
                <a:gd name="connsiteY4" fmla="*/ 0 h 1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19908">
                  <a:moveTo>
                    <a:pt x="10387" y="0"/>
                  </a:moveTo>
                  <a:cubicBezTo>
                    <a:pt x="4699" y="0"/>
                    <a:pt x="0" y="4452"/>
                    <a:pt x="0" y="10016"/>
                  </a:cubicBezTo>
                  <a:cubicBezTo>
                    <a:pt x="0" y="15580"/>
                    <a:pt x="4699" y="19908"/>
                    <a:pt x="10387" y="19908"/>
                  </a:cubicBezTo>
                  <a:cubicBezTo>
                    <a:pt x="16074" y="19908"/>
                    <a:pt x="20773" y="15456"/>
                    <a:pt x="20773" y="10016"/>
                  </a:cubicBezTo>
                  <a:cubicBezTo>
                    <a:pt x="20773" y="4575"/>
                    <a:pt x="16074" y="0"/>
                    <a:pt x="10387" y="0"/>
                  </a:cubicBezTo>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74" name="Freeform: Shape 73">
              <a:extLst>
                <a:ext uri="{FF2B5EF4-FFF2-40B4-BE49-F238E27FC236}">
                  <a16:creationId xmlns:a16="http://schemas.microsoft.com/office/drawing/2014/main" id="{27C76D1F-81BD-3A52-5595-CDDC43531852}"/>
                </a:ext>
              </a:extLst>
            </p:cNvPr>
            <p:cNvSpPr/>
            <p:nvPr/>
          </p:nvSpPr>
          <p:spPr>
            <a:xfrm>
              <a:off x="6393254" y="6651341"/>
              <a:ext cx="208970" cy="288230"/>
            </a:xfrm>
            <a:custGeom>
              <a:avLst/>
              <a:gdLst>
                <a:gd name="connsiteX0" fmla="*/ 138119 w 208970"/>
                <a:gd name="connsiteY0" fmla="*/ 276731 h 288230"/>
                <a:gd name="connsiteX1" fmla="*/ 28687 w 208970"/>
                <a:gd name="connsiteY1" fmla="*/ 276731 h 288230"/>
                <a:gd name="connsiteX2" fmla="*/ 13478 w 208970"/>
                <a:gd name="connsiteY2" fmla="*/ 261522 h 288230"/>
                <a:gd name="connsiteX3" fmla="*/ 13478 w 208970"/>
                <a:gd name="connsiteY3" fmla="*/ 72336 h 288230"/>
                <a:gd name="connsiteX4" fmla="*/ 28687 w 208970"/>
                <a:gd name="connsiteY4" fmla="*/ 55148 h 288230"/>
                <a:gd name="connsiteX5" fmla="*/ 47359 w 208970"/>
                <a:gd name="connsiteY5" fmla="*/ 55148 h 288230"/>
                <a:gd name="connsiteX6" fmla="*/ 47359 w 208970"/>
                <a:gd name="connsiteY6" fmla="*/ 57003 h 288230"/>
                <a:gd name="connsiteX7" fmla="*/ 60713 w 208970"/>
                <a:gd name="connsiteY7" fmla="*/ 70357 h 288230"/>
                <a:gd name="connsiteX8" fmla="*/ 148381 w 208970"/>
                <a:gd name="connsiteY8" fmla="*/ 70357 h 288230"/>
                <a:gd name="connsiteX9" fmla="*/ 161736 w 208970"/>
                <a:gd name="connsiteY9" fmla="*/ 57003 h 288230"/>
                <a:gd name="connsiteX10" fmla="*/ 161736 w 208970"/>
                <a:gd name="connsiteY10" fmla="*/ 55148 h 288230"/>
                <a:gd name="connsiteX11" fmla="*/ 180407 w 208970"/>
                <a:gd name="connsiteY11" fmla="*/ 55148 h 288230"/>
                <a:gd name="connsiteX12" fmla="*/ 195616 w 208970"/>
                <a:gd name="connsiteY12" fmla="*/ 72336 h 288230"/>
                <a:gd name="connsiteX13" fmla="*/ 195616 w 208970"/>
                <a:gd name="connsiteY13" fmla="*/ 172864 h 288230"/>
                <a:gd name="connsiteX14" fmla="*/ 208971 w 208970"/>
                <a:gd name="connsiteY14" fmla="*/ 169773 h 288230"/>
                <a:gd name="connsiteX15" fmla="*/ 208971 w 208970"/>
                <a:gd name="connsiteY15" fmla="*/ 72336 h 288230"/>
                <a:gd name="connsiteX16" fmla="*/ 180407 w 208970"/>
                <a:gd name="connsiteY16" fmla="*/ 43772 h 288230"/>
                <a:gd name="connsiteX17" fmla="*/ 161736 w 208970"/>
                <a:gd name="connsiteY17" fmla="*/ 43772 h 288230"/>
                <a:gd name="connsiteX18" fmla="*/ 161736 w 208970"/>
                <a:gd name="connsiteY18" fmla="*/ 28563 h 288230"/>
                <a:gd name="connsiteX19" fmla="*/ 148381 w 208970"/>
                <a:gd name="connsiteY19" fmla="*/ 15209 h 288230"/>
                <a:gd name="connsiteX20" fmla="*/ 117840 w 208970"/>
                <a:gd name="connsiteY20" fmla="*/ 15209 h 288230"/>
                <a:gd name="connsiteX21" fmla="*/ 117840 w 208970"/>
                <a:gd name="connsiteY21" fmla="*/ 13354 h 288230"/>
                <a:gd name="connsiteX22" fmla="*/ 104485 w 208970"/>
                <a:gd name="connsiteY22" fmla="*/ 0 h 288230"/>
                <a:gd name="connsiteX23" fmla="*/ 91131 w 208970"/>
                <a:gd name="connsiteY23" fmla="*/ 13354 h 288230"/>
                <a:gd name="connsiteX24" fmla="*/ 91131 w 208970"/>
                <a:gd name="connsiteY24" fmla="*/ 15209 h 288230"/>
                <a:gd name="connsiteX25" fmla="*/ 60589 w 208970"/>
                <a:gd name="connsiteY25" fmla="*/ 15209 h 288230"/>
                <a:gd name="connsiteX26" fmla="*/ 47235 w 208970"/>
                <a:gd name="connsiteY26" fmla="*/ 28563 h 288230"/>
                <a:gd name="connsiteX27" fmla="*/ 47235 w 208970"/>
                <a:gd name="connsiteY27" fmla="*/ 43772 h 288230"/>
                <a:gd name="connsiteX28" fmla="*/ 28563 w 208970"/>
                <a:gd name="connsiteY28" fmla="*/ 43772 h 288230"/>
                <a:gd name="connsiteX29" fmla="*/ 0 w 208970"/>
                <a:gd name="connsiteY29" fmla="*/ 72336 h 288230"/>
                <a:gd name="connsiteX30" fmla="*/ 0 w 208970"/>
                <a:gd name="connsiteY30" fmla="*/ 261522 h 288230"/>
                <a:gd name="connsiteX31" fmla="*/ 28563 w 208970"/>
                <a:gd name="connsiteY31" fmla="*/ 288231 h 288230"/>
                <a:gd name="connsiteX32" fmla="*/ 141333 w 208970"/>
                <a:gd name="connsiteY32" fmla="*/ 288231 h 288230"/>
                <a:gd name="connsiteX33" fmla="*/ 137995 w 208970"/>
                <a:gd name="connsiteY33" fmla="*/ 276731 h 288230"/>
                <a:gd name="connsiteX34" fmla="*/ 58734 w 208970"/>
                <a:gd name="connsiteY34" fmla="*/ 26585 h 288230"/>
                <a:gd name="connsiteX35" fmla="*/ 150236 w 208970"/>
                <a:gd name="connsiteY35" fmla="*/ 26585 h 288230"/>
                <a:gd name="connsiteX36" fmla="*/ 150236 w 208970"/>
                <a:gd name="connsiteY36" fmla="*/ 58981 h 288230"/>
                <a:gd name="connsiteX37" fmla="*/ 58734 w 208970"/>
                <a:gd name="connsiteY37" fmla="*/ 58981 h 288230"/>
                <a:gd name="connsiteX38" fmla="*/ 58734 w 208970"/>
                <a:gd name="connsiteY38" fmla="*/ 26585 h 28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8970" h="288230">
                  <a:moveTo>
                    <a:pt x="138119" y="276731"/>
                  </a:moveTo>
                  <a:lnTo>
                    <a:pt x="28687" y="276731"/>
                  </a:lnTo>
                  <a:cubicBezTo>
                    <a:pt x="19167" y="276731"/>
                    <a:pt x="13478" y="269064"/>
                    <a:pt x="13478" y="261522"/>
                  </a:cubicBezTo>
                  <a:lnTo>
                    <a:pt x="13478" y="72336"/>
                  </a:lnTo>
                  <a:cubicBezTo>
                    <a:pt x="13478" y="62815"/>
                    <a:pt x="19167" y="55148"/>
                    <a:pt x="28687" y="55148"/>
                  </a:cubicBezTo>
                  <a:lnTo>
                    <a:pt x="47359" y="55148"/>
                  </a:lnTo>
                  <a:lnTo>
                    <a:pt x="47359" y="57003"/>
                  </a:lnTo>
                  <a:cubicBezTo>
                    <a:pt x="47359" y="64669"/>
                    <a:pt x="53047" y="70357"/>
                    <a:pt x="60713" y="70357"/>
                  </a:cubicBezTo>
                  <a:lnTo>
                    <a:pt x="148381" y="70357"/>
                  </a:lnTo>
                  <a:cubicBezTo>
                    <a:pt x="156048" y="70357"/>
                    <a:pt x="161736" y="64669"/>
                    <a:pt x="161736" y="57003"/>
                  </a:cubicBezTo>
                  <a:lnTo>
                    <a:pt x="161736" y="55148"/>
                  </a:lnTo>
                  <a:lnTo>
                    <a:pt x="180407" y="55148"/>
                  </a:lnTo>
                  <a:cubicBezTo>
                    <a:pt x="189929" y="55148"/>
                    <a:pt x="195616" y="62815"/>
                    <a:pt x="195616" y="72336"/>
                  </a:cubicBezTo>
                  <a:lnTo>
                    <a:pt x="195616" y="172864"/>
                  </a:lnTo>
                  <a:lnTo>
                    <a:pt x="208971" y="169773"/>
                  </a:lnTo>
                  <a:lnTo>
                    <a:pt x="208971" y="72336"/>
                  </a:lnTo>
                  <a:cubicBezTo>
                    <a:pt x="208971" y="57127"/>
                    <a:pt x="195616" y="43772"/>
                    <a:pt x="180407" y="43772"/>
                  </a:cubicBezTo>
                  <a:lnTo>
                    <a:pt x="161736" y="43772"/>
                  </a:lnTo>
                  <a:lnTo>
                    <a:pt x="161736" y="28563"/>
                  </a:lnTo>
                  <a:cubicBezTo>
                    <a:pt x="161736" y="20897"/>
                    <a:pt x="156048" y="15209"/>
                    <a:pt x="148381" y="15209"/>
                  </a:cubicBezTo>
                  <a:lnTo>
                    <a:pt x="117840" y="15209"/>
                  </a:lnTo>
                  <a:lnTo>
                    <a:pt x="117840" y="13354"/>
                  </a:lnTo>
                  <a:cubicBezTo>
                    <a:pt x="117840" y="5688"/>
                    <a:pt x="112152" y="0"/>
                    <a:pt x="104485" y="0"/>
                  </a:cubicBezTo>
                  <a:cubicBezTo>
                    <a:pt x="96819" y="0"/>
                    <a:pt x="91131" y="5688"/>
                    <a:pt x="91131" y="13354"/>
                  </a:cubicBezTo>
                  <a:lnTo>
                    <a:pt x="91131" y="15209"/>
                  </a:lnTo>
                  <a:lnTo>
                    <a:pt x="60589" y="15209"/>
                  </a:lnTo>
                  <a:cubicBezTo>
                    <a:pt x="52923" y="15209"/>
                    <a:pt x="47235" y="20897"/>
                    <a:pt x="47235" y="28563"/>
                  </a:cubicBezTo>
                  <a:lnTo>
                    <a:pt x="47235" y="43772"/>
                  </a:lnTo>
                  <a:lnTo>
                    <a:pt x="28563" y="43772"/>
                  </a:lnTo>
                  <a:cubicBezTo>
                    <a:pt x="13355" y="43772"/>
                    <a:pt x="0" y="57127"/>
                    <a:pt x="0" y="72336"/>
                  </a:cubicBezTo>
                  <a:lnTo>
                    <a:pt x="0" y="261522"/>
                  </a:lnTo>
                  <a:cubicBezTo>
                    <a:pt x="0" y="276731"/>
                    <a:pt x="13355" y="288231"/>
                    <a:pt x="28563" y="288231"/>
                  </a:cubicBezTo>
                  <a:lnTo>
                    <a:pt x="141333" y="288231"/>
                  </a:lnTo>
                  <a:lnTo>
                    <a:pt x="137995" y="276731"/>
                  </a:lnTo>
                  <a:close/>
                  <a:moveTo>
                    <a:pt x="58734" y="26585"/>
                  </a:moveTo>
                  <a:lnTo>
                    <a:pt x="150236" y="26585"/>
                  </a:lnTo>
                  <a:lnTo>
                    <a:pt x="150236" y="58981"/>
                  </a:lnTo>
                  <a:lnTo>
                    <a:pt x="58734" y="58981"/>
                  </a:lnTo>
                  <a:lnTo>
                    <a:pt x="58734" y="26585"/>
                  </a:lnTo>
                  <a:close/>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75" name="Freeform: Shape 74">
              <a:extLst>
                <a:ext uri="{FF2B5EF4-FFF2-40B4-BE49-F238E27FC236}">
                  <a16:creationId xmlns:a16="http://schemas.microsoft.com/office/drawing/2014/main" id="{773D5B3C-ACA4-5216-0C31-770B60C2556F}"/>
                </a:ext>
              </a:extLst>
            </p:cNvPr>
            <p:cNvSpPr/>
            <p:nvPr/>
          </p:nvSpPr>
          <p:spPr>
            <a:xfrm>
              <a:off x="6537432" y="6832243"/>
              <a:ext cx="144176" cy="144176"/>
            </a:xfrm>
            <a:custGeom>
              <a:avLst/>
              <a:gdLst>
                <a:gd name="connsiteX0" fmla="*/ 140344 w 144176"/>
                <a:gd name="connsiteY0" fmla="*/ 48842 h 144176"/>
                <a:gd name="connsiteX1" fmla="*/ 137500 w 144176"/>
                <a:gd name="connsiteY1" fmla="*/ 45874 h 144176"/>
                <a:gd name="connsiteX2" fmla="*/ 133295 w 144176"/>
                <a:gd name="connsiteY2" fmla="*/ 45874 h 144176"/>
                <a:gd name="connsiteX3" fmla="*/ 130204 w 144176"/>
                <a:gd name="connsiteY3" fmla="*/ 52923 h 144176"/>
                <a:gd name="connsiteX4" fmla="*/ 133295 w 144176"/>
                <a:gd name="connsiteY4" fmla="*/ 72212 h 144176"/>
                <a:gd name="connsiteX5" fmla="*/ 72089 w 144176"/>
                <a:gd name="connsiteY5" fmla="*/ 133419 h 144176"/>
                <a:gd name="connsiteX6" fmla="*/ 10881 w 144176"/>
                <a:gd name="connsiteY6" fmla="*/ 72212 h 144176"/>
                <a:gd name="connsiteX7" fmla="*/ 72089 w 144176"/>
                <a:gd name="connsiteY7" fmla="*/ 11005 h 144176"/>
                <a:gd name="connsiteX8" fmla="*/ 114872 w 144176"/>
                <a:gd name="connsiteY8" fmla="*/ 28440 h 144176"/>
                <a:gd name="connsiteX9" fmla="*/ 118705 w 144176"/>
                <a:gd name="connsiteY9" fmla="*/ 30171 h 144176"/>
                <a:gd name="connsiteX10" fmla="*/ 118705 w 144176"/>
                <a:gd name="connsiteY10" fmla="*/ 30171 h 144176"/>
                <a:gd name="connsiteX11" fmla="*/ 122538 w 144176"/>
                <a:gd name="connsiteY11" fmla="*/ 28687 h 144176"/>
                <a:gd name="connsiteX12" fmla="*/ 124269 w 144176"/>
                <a:gd name="connsiteY12" fmla="*/ 24854 h 144176"/>
                <a:gd name="connsiteX13" fmla="*/ 122785 w 144176"/>
                <a:gd name="connsiteY13" fmla="*/ 20897 h 144176"/>
                <a:gd name="connsiteX14" fmla="*/ 72089 w 144176"/>
                <a:gd name="connsiteY14" fmla="*/ 0 h 144176"/>
                <a:gd name="connsiteX15" fmla="*/ 0 w 144176"/>
                <a:gd name="connsiteY15" fmla="*/ 72088 h 144176"/>
                <a:gd name="connsiteX16" fmla="*/ 72089 w 144176"/>
                <a:gd name="connsiteY16" fmla="*/ 144177 h 144176"/>
                <a:gd name="connsiteX17" fmla="*/ 144177 w 144176"/>
                <a:gd name="connsiteY17" fmla="*/ 72088 h 144176"/>
                <a:gd name="connsiteX18" fmla="*/ 140344 w 144176"/>
                <a:gd name="connsiteY18" fmla="*/ 48842 h 14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4176" h="144176">
                  <a:moveTo>
                    <a:pt x="140344" y="48842"/>
                  </a:moveTo>
                  <a:cubicBezTo>
                    <a:pt x="139849" y="47482"/>
                    <a:pt x="138736" y="46369"/>
                    <a:pt x="137500" y="45874"/>
                  </a:cubicBezTo>
                  <a:cubicBezTo>
                    <a:pt x="136140" y="45256"/>
                    <a:pt x="134656" y="45256"/>
                    <a:pt x="133295" y="45874"/>
                  </a:cubicBezTo>
                  <a:cubicBezTo>
                    <a:pt x="130452" y="46987"/>
                    <a:pt x="129092" y="50202"/>
                    <a:pt x="130204" y="52923"/>
                  </a:cubicBezTo>
                  <a:cubicBezTo>
                    <a:pt x="133049" y="60094"/>
                    <a:pt x="133295" y="64422"/>
                    <a:pt x="133295" y="72212"/>
                  </a:cubicBezTo>
                  <a:cubicBezTo>
                    <a:pt x="133295" y="105969"/>
                    <a:pt x="105845" y="133419"/>
                    <a:pt x="72089" y="133419"/>
                  </a:cubicBezTo>
                  <a:cubicBezTo>
                    <a:pt x="38332" y="133419"/>
                    <a:pt x="10881" y="105969"/>
                    <a:pt x="10881" y="72212"/>
                  </a:cubicBezTo>
                  <a:cubicBezTo>
                    <a:pt x="10881" y="38455"/>
                    <a:pt x="38332" y="11005"/>
                    <a:pt x="72089" y="11005"/>
                  </a:cubicBezTo>
                  <a:cubicBezTo>
                    <a:pt x="89029" y="11005"/>
                    <a:pt x="103248" y="16074"/>
                    <a:pt x="114872" y="28440"/>
                  </a:cubicBezTo>
                  <a:cubicBezTo>
                    <a:pt x="115861" y="29552"/>
                    <a:pt x="117221" y="30171"/>
                    <a:pt x="118705" y="30171"/>
                  </a:cubicBezTo>
                  <a:lnTo>
                    <a:pt x="118705" y="30171"/>
                  </a:lnTo>
                  <a:cubicBezTo>
                    <a:pt x="120188" y="30171"/>
                    <a:pt x="121549" y="29676"/>
                    <a:pt x="122538" y="28687"/>
                  </a:cubicBezTo>
                  <a:cubicBezTo>
                    <a:pt x="123651" y="27698"/>
                    <a:pt x="124269" y="26337"/>
                    <a:pt x="124269" y="24854"/>
                  </a:cubicBezTo>
                  <a:cubicBezTo>
                    <a:pt x="124269" y="23370"/>
                    <a:pt x="123775" y="22010"/>
                    <a:pt x="122785" y="20897"/>
                  </a:cubicBezTo>
                  <a:cubicBezTo>
                    <a:pt x="109060" y="6306"/>
                    <a:pt x="91996" y="0"/>
                    <a:pt x="72089" y="0"/>
                  </a:cubicBezTo>
                  <a:cubicBezTo>
                    <a:pt x="32273" y="0"/>
                    <a:pt x="0" y="32397"/>
                    <a:pt x="0" y="72088"/>
                  </a:cubicBezTo>
                  <a:cubicBezTo>
                    <a:pt x="0" y="111780"/>
                    <a:pt x="32397" y="144177"/>
                    <a:pt x="72089" y="144177"/>
                  </a:cubicBezTo>
                  <a:cubicBezTo>
                    <a:pt x="111780" y="144177"/>
                    <a:pt x="144177" y="111780"/>
                    <a:pt x="144177" y="72088"/>
                  </a:cubicBezTo>
                  <a:cubicBezTo>
                    <a:pt x="144177" y="62938"/>
                    <a:pt x="143682" y="57250"/>
                    <a:pt x="140344" y="48842"/>
                  </a:cubicBezTo>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76" name="Freeform: Shape 75">
              <a:extLst>
                <a:ext uri="{FF2B5EF4-FFF2-40B4-BE49-F238E27FC236}">
                  <a16:creationId xmlns:a16="http://schemas.microsoft.com/office/drawing/2014/main" id="{71D9DFA2-54BA-DDCB-8AA4-C31AA09614DE}"/>
                </a:ext>
              </a:extLst>
            </p:cNvPr>
            <p:cNvSpPr/>
            <p:nvPr/>
          </p:nvSpPr>
          <p:spPr>
            <a:xfrm>
              <a:off x="6572302" y="6854500"/>
              <a:ext cx="106788" cy="77281"/>
            </a:xfrm>
            <a:custGeom>
              <a:avLst/>
              <a:gdLst>
                <a:gd name="connsiteX0" fmla="*/ 9274 w 106788"/>
                <a:gd name="connsiteY0" fmla="*/ 36601 h 77281"/>
                <a:gd name="connsiteX1" fmla="*/ 1608 w 106788"/>
                <a:gd name="connsiteY1" fmla="*/ 36601 h 77281"/>
                <a:gd name="connsiteX2" fmla="*/ 0 w 106788"/>
                <a:gd name="connsiteY2" fmla="*/ 40434 h 77281"/>
                <a:gd name="connsiteX3" fmla="*/ 1608 w 106788"/>
                <a:gd name="connsiteY3" fmla="*/ 44267 h 77281"/>
                <a:gd name="connsiteX4" fmla="*/ 33262 w 106788"/>
                <a:gd name="connsiteY4" fmla="*/ 75674 h 77281"/>
                <a:gd name="connsiteX5" fmla="*/ 37219 w 106788"/>
                <a:gd name="connsiteY5" fmla="*/ 77282 h 77281"/>
                <a:gd name="connsiteX6" fmla="*/ 41052 w 106788"/>
                <a:gd name="connsiteY6" fmla="*/ 75674 h 77281"/>
                <a:gd name="connsiteX7" fmla="*/ 105227 w 106788"/>
                <a:gd name="connsiteY7" fmla="*/ 9274 h 77281"/>
                <a:gd name="connsiteX8" fmla="*/ 105103 w 106788"/>
                <a:gd name="connsiteY8" fmla="*/ 1608 h 77281"/>
                <a:gd name="connsiteX9" fmla="*/ 101270 w 106788"/>
                <a:gd name="connsiteY9" fmla="*/ 0 h 77281"/>
                <a:gd name="connsiteX10" fmla="*/ 97437 w 106788"/>
                <a:gd name="connsiteY10" fmla="*/ 1608 h 77281"/>
                <a:gd name="connsiteX11" fmla="*/ 37095 w 106788"/>
                <a:gd name="connsiteY11" fmla="*/ 64051 h 77281"/>
                <a:gd name="connsiteX12" fmla="*/ 9274 w 106788"/>
                <a:gd name="connsiteY12" fmla="*/ 36601 h 7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788" h="77281">
                  <a:moveTo>
                    <a:pt x="9274" y="36601"/>
                  </a:moveTo>
                  <a:cubicBezTo>
                    <a:pt x="7171" y="34499"/>
                    <a:pt x="3709" y="34499"/>
                    <a:pt x="1608" y="36601"/>
                  </a:cubicBezTo>
                  <a:cubicBezTo>
                    <a:pt x="618" y="37590"/>
                    <a:pt x="0" y="38950"/>
                    <a:pt x="0" y="40434"/>
                  </a:cubicBezTo>
                  <a:cubicBezTo>
                    <a:pt x="0" y="41918"/>
                    <a:pt x="618" y="43278"/>
                    <a:pt x="1608" y="44267"/>
                  </a:cubicBezTo>
                  <a:lnTo>
                    <a:pt x="33262" y="75674"/>
                  </a:lnTo>
                  <a:cubicBezTo>
                    <a:pt x="34251" y="76664"/>
                    <a:pt x="35612" y="77282"/>
                    <a:pt x="37219" y="77282"/>
                  </a:cubicBezTo>
                  <a:cubicBezTo>
                    <a:pt x="38703" y="77282"/>
                    <a:pt x="40063" y="76664"/>
                    <a:pt x="41052" y="75674"/>
                  </a:cubicBezTo>
                  <a:lnTo>
                    <a:pt x="105227" y="9274"/>
                  </a:lnTo>
                  <a:cubicBezTo>
                    <a:pt x="107329" y="7048"/>
                    <a:pt x="107329" y="3586"/>
                    <a:pt x="105103" y="1608"/>
                  </a:cubicBezTo>
                  <a:cubicBezTo>
                    <a:pt x="103866" y="371"/>
                    <a:pt x="102136" y="124"/>
                    <a:pt x="101270" y="0"/>
                  </a:cubicBezTo>
                  <a:cubicBezTo>
                    <a:pt x="99786" y="0"/>
                    <a:pt x="98426" y="618"/>
                    <a:pt x="97437" y="1608"/>
                  </a:cubicBezTo>
                  <a:lnTo>
                    <a:pt x="37095" y="64051"/>
                  </a:lnTo>
                  <a:lnTo>
                    <a:pt x="9274" y="36601"/>
                  </a:lnTo>
                  <a:close/>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grpSp>
      <p:grpSp>
        <p:nvGrpSpPr>
          <p:cNvPr id="77" name="Graphic 11">
            <a:extLst>
              <a:ext uri="{FF2B5EF4-FFF2-40B4-BE49-F238E27FC236}">
                <a16:creationId xmlns:a16="http://schemas.microsoft.com/office/drawing/2014/main" id="{14546BB8-9480-9044-F2D4-5E0A256E6889}"/>
              </a:ext>
              <a:ext uri="{C183D7F6-B498-43B3-948B-1728B52AA6E4}">
                <adec:decorative xmlns:adec="http://schemas.microsoft.com/office/drawing/2017/decorative" val="1"/>
              </a:ext>
            </a:extLst>
          </p:cNvPr>
          <p:cNvGrpSpPr/>
          <p:nvPr/>
        </p:nvGrpSpPr>
        <p:grpSpPr>
          <a:xfrm>
            <a:off x="749362" y="6866824"/>
            <a:ext cx="237023" cy="365546"/>
            <a:chOff x="8261004" y="6644540"/>
            <a:chExt cx="219603" cy="338680"/>
          </a:xfrm>
          <a:solidFill>
            <a:srgbClr val="A57FB2"/>
          </a:solidFill>
        </p:grpSpPr>
        <p:sp>
          <p:nvSpPr>
            <p:cNvPr id="78" name="Freeform: Shape 77">
              <a:extLst>
                <a:ext uri="{FF2B5EF4-FFF2-40B4-BE49-F238E27FC236}">
                  <a16:creationId xmlns:a16="http://schemas.microsoft.com/office/drawing/2014/main" id="{6B65C3A9-BC38-490B-3319-DE85C81F8CBB}"/>
                </a:ext>
              </a:extLst>
            </p:cNvPr>
            <p:cNvSpPr/>
            <p:nvPr/>
          </p:nvSpPr>
          <p:spPr>
            <a:xfrm>
              <a:off x="8261004" y="6644540"/>
              <a:ext cx="219603" cy="338680"/>
            </a:xfrm>
            <a:custGeom>
              <a:avLst/>
              <a:gdLst>
                <a:gd name="connsiteX0" fmla="*/ 213916 w 219603"/>
                <a:gd name="connsiteY0" fmla="*/ 18424 h 338680"/>
                <a:gd name="connsiteX1" fmla="*/ 195987 w 219603"/>
                <a:gd name="connsiteY1" fmla="*/ 18424 h 338680"/>
                <a:gd name="connsiteX2" fmla="*/ 195987 w 219603"/>
                <a:gd name="connsiteY2" fmla="*/ 5688 h 338680"/>
                <a:gd name="connsiteX3" fmla="*/ 190298 w 219603"/>
                <a:gd name="connsiteY3" fmla="*/ 0 h 338680"/>
                <a:gd name="connsiteX4" fmla="*/ 166187 w 219603"/>
                <a:gd name="connsiteY4" fmla="*/ 0 h 338680"/>
                <a:gd name="connsiteX5" fmla="*/ 160499 w 219603"/>
                <a:gd name="connsiteY5" fmla="*/ 5688 h 338680"/>
                <a:gd name="connsiteX6" fmla="*/ 160499 w 219603"/>
                <a:gd name="connsiteY6" fmla="*/ 18424 h 338680"/>
                <a:gd name="connsiteX7" fmla="*/ 57374 w 219603"/>
                <a:gd name="connsiteY7" fmla="*/ 18424 h 338680"/>
                <a:gd name="connsiteX8" fmla="*/ 57374 w 219603"/>
                <a:gd name="connsiteY8" fmla="*/ 5688 h 338680"/>
                <a:gd name="connsiteX9" fmla="*/ 51686 w 219603"/>
                <a:gd name="connsiteY9" fmla="*/ 0 h 338680"/>
                <a:gd name="connsiteX10" fmla="*/ 27574 w 219603"/>
                <a:gd name="connsiteY10" fmla="*/ 0 h 338680"/>
                <a:gd name="connsiteX11" fmla="*/ 21886 w 219603"/>
                <a:gd name="connsiteY11" fmla="*/ 5688 h 338680"/>
                <a:gd name="connsiteX12" fmla="*/ 21886 w 219603"/>
                <a:gd name="connsiteY12" fmla="*/ 18424 h 338680"/>
                <a:gd name="connsiteX13" fmla="*/ 5687 w 219603"/>
                <a:gd name="connsiteY13" fmla="*/ 18424 h 338680"/>
                <a:gd name="connsiteX14" fmla="*/ 0 w 219603"/>
                <a:gd name="connsiteY14" fmla="*/ 24112 h 338680"/>
                <a:gd name="connsiteX15" fmla="*/ 0 w 219603"/>
                <a:gd name="connsiteY15" fmla="*/ 245324 h 338680"/>
                <a:gd name="connsiteX16" fmla="*/ 5687 w 219603"/>
                <a:gd name="connsiteY16" fmla="*/ 251012 h 338680"/>
                <a:gd name="connsiteX17" fmla="*/ 21886 w 219603"/>
                <a:gd name="connsiteY17" fmla="*/ 251012 h 338680"/>
                <a:gd name="connsiteX18" fmla="*/ 21886 w 219603"/>
                <a:gd name="connsiteY18" fmla="*/ 332993 h 338680"/>
                <a:gd name="connsiteX19" fmla="*/ 27574 w 219603"/>
                <a:gd name="connsiteY19" fmla="*/ 338680 h 338680"/>
                <a:gd name="connsiteX20" fmla="*/ 51686 w 219603"/>
                <a:gd name="connsiteY20" fmla="*/ 338680 h 338680"/>
                <a:gd name="connsiteX21" fmla="*/ 57374 w 219603"/>
                <a:gd name="connsiteY21" fmla="*/ 332993 h 338680"/>
                <a:gd name="connsiteX22" fmla="*/ 57374 w 219603"/>
                <a:gd name="connsiteY22" fmla="*/ 251012 h 338680"/>
                <a:gd name="connsiteX23" fmla="*/ 160499 w 219603"/>
                <a:gd name="connsiteY23" fmla="*/ 251012 h 338680"/>
                <a:gd name="connsiteX24" fmla="*/ 160499 w 219603"/>
                <a:gd name="connsiteY24" fmla="*/ 332993 h 338680"/>
                <a:gd name="connsiteX25" fmla="*/ 166187 w 219603"/>
                <a:gd name="connsiteY25" fmla="*/ 338680 h 338680"/>
                <a:gd name="connsiteX26" fmla="*/ 190298 w 219603"/>
                <a:gd name="connsiteY26" fmla="*/ 338680 h 338680"/>
                <a:gd name="connsiteX27" fmla="*/ 195987 w 219603"/>
                <a:gd name="connsiteY27" fmla="*/ 332993 h 338680"/>
                <a:gd name="connsiteX28" fmla="*/ 195987 w 219603"/>
                <a:gd name="connsiteY28" fmla="*/ 251012 h 338680"/>
                <a:gd name="connsiteX29" fmla="*/ 213916 w 219603"/>
                <a:gd name="connsiteY29" fmla="*/ 251012 h 338680"/>
                <a:gd name="connsiteX30" fmla="*/ 219604 w 219603"/>
                <a:gd name="connsiteY30" fmla="*/ 245324 h 338680"/>
                <a:gd name="connsiteX31" fmla="*/ 219604 w 219603"/>
                <a:gd name="connsiteY31" fmla="*/ 24112 h 338680"/>
                <a:gd name="connsiteX32" fmla="*/ 213916 w 219603"/>
                <a:gd name="connsiteY32" fmla="*/ 18424 h 338680"/>
                <a:gd name="connsiteX33" fmla="*/ 171875 w 219603"/>
                <a:gd name="connsiteY33" fmla="*/ 11376 h 338680"/>
                <a:gd name="connsiteX34" fmla="*/ 184735 w 219603"/>
                <a:gd name="connsiteY34" fmla="*/ 11376 h 338680"/>
                <a:gd name="connsiteX35" fmla="*/ 184735 w 219603"/>
                <a:gd name="connsiteY35" fmla="*/ 18424 h 338680"/>
                <a:gd name="connsiteX36" fmla="*/ 171875 w 219603"/>
                <a:gd name="connsiteY36" fmla="*/ 18424 h 338680"/>
                <a:gd name="connsiteX37" fmla="*/ 171875 w 219603"/>
                <a:gd name="connsiteY37" fmla="*/ 11376 h 338680"/>
                <a:gd name="connsiteX38" fmla="*/ 33385 w 219603"/>
                <a:gd name="connsiteY38" fmla="*/ 11376 h 338680"/>
                <a:gd name="connsiteX39" fmla="*/ 46245 w 219603"/>
                <a:gd name="connsiteY39" fmla="*/ 11376 h 338680"/>
                <a:gd name="connsiteX40" fmla="*/ 46245 w 219603"/>
                <a:gd name="connsiteY40" fmla="*/ 18424 h 338680"/>
                <a:gd name="connsiteX41" fmla="*/ 33385 w 219603"/>
                <a:gd name="connsiteY41" fmla="*/ 18424 h 338680"/>
                <a:gd name="connsiteX42" fmla="*/ 33385 w 219603"/>
                <a:gd name="connsiteY42" fmla="*/ 11376 h 338680"/>
                <a:gd name="connsiteX43" fmla="*/ 46245 w 219603"/>
                <a:gd name="connsiteY43" fmla="*/ 327304 h 338680"/>
                <a:gd name="connsiteX44" fmla="*/ 33385 w 219603"/>
                <a:gd name="connsiteY44" fmla="*/ 327304 h 338680"/>
                <a:gd name="connsiteX45" fmla="*/ 33385 w 219603"/>
                <a:gd name="connsiteY45" fmla="*/ 251012 h 338680"/>
                <a:gd name="connsiteX46" fmla="*/ 46245 w 219603"/>
                <a:gd name="connsiteY46" fmla="*/ 251012 h 338680"/>
                <a:gd name="connsiteX47" fmla="*/ 46245 w 219603"/>
                <a:gd name="connsiteY47" fmla="*/ 327304 h 338680"/>
                <a:gd name="connsiteX48" fmla="*/ 184735 w 219603"/>
                <a:gd name="connsiteY48" fmla="*/ 327304 h 338680"/>
                <a:gd name="connsiteX49" fmla="*/ 171875 w 219603"/>
                <a:gd name="connsiteY49" fmla="*/ 327304 h 338680"/>
                <a:gd name="connsiteX50" fmla="*/ 171875 w 219603"/>
                <a:gd name="connsiteY50" fmla="*/ 251012 h 338680"/>
                <a:gd name="connsiteX51" fmla="*/ 184735 w 219603"/>
                <a:gd name="connsiteY51" fmla="*/ 251012 h 338680"/>
                <a:gd name="connsiteX52" fmla="*/ 184735 w 219603"/>
                <a:gd name="connsiteY52" fmla="*/ 327304 h 338680"/>
                <a:gd name="connsiteX53" fmla="*/ 208352 w 219603"/>
                <a:gd name="connsiteY53" fmla="*/ 239760 h 338680"/>
                <a:gd name="connsiteX54" fmla="*/ 11623 w 219603"/>
                <a:gd name="connsiteY54" fmla="*/ 239760 h 338680"/>
                <a:gd name="connsiteX55" fmla="*/ 11623 w 219603"/>
                <a:gd name="connsiteY55" fmla="*/ 29924 h 338680"/>
                <a:gd name="connsiteX56" fmla="*/ 208352 w 219603"/>
                <a:gd name="connsiteY56" fmla="*/ 29924 h 338680"/>
                <a:gd name="connsiteX57" fmla="*/ 208352 w 219603"/>
                <a:gd name="connsiteY57" fmla="*/ 239760 h 33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19603" h="338680">
                  <a:moveTo>
                    <a:pt x="213916" y="18424"/>
                  </a:moveTo>
                  <a:lnTo>
                    <a:pt x="195987" y="18424"/>
                  </a:lnTo>
                  <a:lnTo>
                    <a:pt x="195987" y="5688"/>
                  </a:lnTo>
                  <a:cubicBezTo>
                    <a:pt x="195987" y="2597"/>
                    <a:pt x="193513" y="0"/>
                    <a:pt x="190298" y="0"/>
                  </a:cubicBezTo>
                  <a:lnTo>
                    <a:pt x="166187" y="0"/>
                  </a:lnTo>
                  <a:cubicBezTo>
                    <a:pt x="163096" y="0"/>
                    <a:pt x="160499" y="2473"/>
                    <a:pt x="160499" y="5688"/>
                  </a:cubicBezTo>
                  <a:lnTo>
                    <a:pt x="160499" y="18424"/>
                  </a:lnTo>
                  <a:lnTo>
                    <a:pt x="57374" y="18424"/>
                  </a:lnTo>
                  <a:lnTo>
                    <a:pt x="57374" y="5688"/>
                  </a:lnTo>
                  <a:cubicBezTo>
                    <a:pt x="57374" y="2597"/>
                    <a:pt x="54901" y="0"/>
                    <a:pt x="51686" y="0"/>
                  </a:cubicBezTo>
                  <a:lnTo>
                    <a:pt x="27574" y="0"/>
                  </a:lnTo>
                  <a:cubicBezTo>
                    <a:pt x="24483" y="0"/>
                    <a:pt x="21886" y="2473"/>
                    <a:pt x="21886" y="5688"/>
                  </a:cubicBezTo>
                  <a:lnTo>
                    <a:pt x="21886" y="18424"/>
                  </a:lnTo>
                  <a:lnTo>
                    <a:pt x="5687" y="18424"/>
                  </a:lnTo>
                  <a:cubicBezTo>
                    <a:pt x="2596" y="18424"/>
                    <a:pt x="0" y="20897"/>
                    <a:pt x="0" y="24112"/>
                  </a:cubicBezTo>
                  <a:lnTo>
                    <a:pt x="0" y="245324"/>
                  </a:lnTo>
                  <a:cubicBezTo>
                    <a:pt x="0" y="248415"/>
                    <a:pt x="2472" y="251012"/>
                    <a:pt x="5687" y="251012"/>
                  </a:cubicBezTo>
                  <a:lnTo>
                    <a:pt x="21886" y="251012"/>
                  </a:lnTo>
                  <a:lnTo>
                    <a:pt x="21886" y="332993"/>
                  </a:lnTo>
                  <a:cubicBezTo>
                    <a:pt x="21886" y="336084"/>
                    <a:pt x="24359" y="338680"/>
                    <a:pt x="27574" y="338680"/>
                  </a:cubicBezTo>
                  <a:lnTo>
                    <a:pt x="51686" y="338680"/>
                  </a:lnTo>
                  <a:cubicBezTo>
                    <a:pt x="54777" y="338680"/>
                    <a:pt x="57374" y="336207"/>
                    <a:pt x="57374" y="332993"/>
                  </a:cubicBezTo>
                  <a:lnTo>
                    <a:pt x="57374" y="251012"/>
                  </a:lnTo>
                  <a:lnTo>
                    <a:pt x="160499" y="251012"/>
                  </a:lnTo>
                  <a:lnTo>
                    <a:pt x="160499" y="332993"/>
                  </a:lnTo>
                  <a:cubicBezTo>
                    <a:pt x="160499" y="336084"/>
                    <a:pt x="162972" y="338680"/>
                    <a:pt x="166187" y="338680"/>
                  </a:cubicBezTo>
                  <a:lnTo>
                    <a:pt x="190298" y="338680"/>
                  </a:lnTo>
                  <a:cubicBezTo>
                    <a:pt x="193390" y="338680"/>
                    <a:pt x="195987" y="336207"/>
                    <a:pt x="195987" y="332993"/>
                  </a:cubicBezTo>
                  <a:lnTo>
                    <a:pt x="195987" y="251012"/>
                  </a:lnTo>
                  <a:lnTo>
                    <a:pt x="213916" y="251012"/>
                  </a:lnTo>
                  <a:cubicBezTo>
                    <a:pt x="217007" y="251012"/>
                    <a:pt x="219604" y="248539"/>
                    <a:pt x="219604" y="245324"/>
                  </a:cubicBezTo>
                  <a:lnTo>
                    <a:pt x="219604" y="24112"/>
                  </a:lnTo>
                  <a:cubicBezTo>
                    <a:pt x="219604" y="21021"/>
                    <a:pt x="217131" y="18424"/>
                    <a:pt x="213916" y="18424"/>
                  </a:cubicBezTo>
                  <a:close/>
                  <a:moveTo>
                    <a:pt x="171875" y="11376"/>
                  </a:moveTo>
                  <a:lnTo>
                    <a:pt x="184735" y="11376"/>
                  </a:lnTo>
                  <a:lnTo>
                    <a:pt x="184735" y="18424"/>
                  </a:lnTo>
                  <a:lnTo>
                    <a:pt x="171875" y="18424"/>
                  </a:lnTo>
                  <a:lnTo>
                    <a:pt x="171875" y="11376"/>
                  </a:lnTo>
                  <a:close/>
                  <a:moveTo>
                    <a:pt x="33385" y="11376"/>
                  </a:moveTo>
                  <a:lnTo>
                    <a:pt x="46245" y="11376"/>
                  </a:lnTo>
                  <a:lnTo>
                    <a:pt x="46245" y="18424"/>
                  </a:lnTo>
                  <a:lnTo>
                    <a:pt x="33385" y="18424"/>
                  </a:lnTo>
                  <a:lnTo>
                    <a:pt x="33385" y="11376"/>
                  </a:lnTo>
                  <a:close/>
                  <a:moveTo>
                    <a:pt x="46245" y="327304"/>
                  </a:moveTo>
                  <a:lnTo>
                    <a:pt x="33385" y="327304"/>
                  </a:lnTo>
                  <a:lnTo>
                    <a:pt x="33385" y="251012"/>
                  </a:lnTo>
                  <a:lnTo>
                    <a:pt x="46245" y="251012"/>
                  </a:lnTo>
                  <a:lnTo>
                    <a:pt x="46245" y="327304"/>
                  </a:lnTo>
                  <a:close/>
                  <a:moveTo>
                    <a:pt x="184735" y="327304"/>
                  </a:moveTo>
                  <a:lnTo>
                    <a:pt x="171875" y="327304"/>
                  </a:lnTo>
                  <a:lnTo>
                    <a:pt x="171875" y="251012"/>
                  </a:lnTo>
                  <a:lnTo>
                    <a:pt x="184735" y="251012"/>
                  </a:lnTo>
                  <a:lnTo>
                    <a:pt x="184735" y="327304"/>
                  </a:lnTo>
                  <a:close/>
                  <a:moveTo>
                    <a:pt x="208352" y="239760"/>
                  </a:moveTo>
                  <a:lnTo>
                    <a:pt x="11623" y="239760"/>
                  </a:lnTo>
                  <a:lnTo>
                    <a:pt x="11623" y="29924"/>
                  </a:lnTo>
                  <a:lnTo>
                    <a:pt x="208352" y="29924"/>
                  </a:lnTo>
                  <a:lnTo>
                    <a:pt x="208352" y="239760"/>
                  </a:lnTo>
                  <a:close/>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79" name="Freeform: Shape 78">
              <a:extLst>
                <a:ext uri="{FF2B5EF4-FFF2-40B4-BE49-F238E27FC236}">
                  <a16:creationId xmlns:a16="http://schemas.microsoft.com/office/drawing/2014/main" id="{3787FA14-1643-7392-9FC1-8DE17D83FB27}"/>
                </a:ext>
              </a:extLst>
            </p:cNvPr>
            <p:cNvSpPr/>
            <p:nvPr/>
          </p:nvSpPr>
          <p:spPr>
            <a:xfrm>
              <a:off x="8295626" y="6717742"/>
              <a:ext cx="141827" cy="11375"/>
            </a:xfrm>
            <a:custGeom>
              <a:avLst/>
              <a:gdLst>
                <a:gd name="connsiteX0" fmla="*/ 136140 w 141827"/>
                <a:gd name="connsiteY0" fmla="*/ 0 h 11375"/>
                <a:gd name="connsiteX1" fmla="*/ 5687 w 141827"/>
                <a:gd name="connsiteY1" fmla="*/ 0 h 11375"/>
                <a:gd name="connsiteX2" fmla="*/ 0 w 141827"/>
                <a:gd name="connsiteY2" fmla="*/ 5688 h 11375"/>
                <a:gd name="connsiteX3" fmla="*/ 5687 w 141827"/>
                <a:gd name="connsiteY3" fmla="*/ 11376 h 11375"/>
                <a:gd name="connsiteX4" fmla="*/ 136140 w 141827"/>
                <a:gd name="connsiteY4" fmla="*/ 11376 h 11375"/>
                <a:gd name="connsiteX5" fmla="*/ 141827 w 141827"/>
                <a:gd name="connsiteY5" fmla="*/ 5688 h 11375"/>
                <a:gd name="connsiteX6" fmla="*/ 136140 w 141827"/>
                <a:gd name="connsiteY6" fmla="*/ 0 h 1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827" h="11375">
                  <a:moveTo>
                    <a:pt x="136140" y="0"/>
                  </a:moveTo>
                  <a:lnTo>
                    <a:pt x="5687" y="0"/>
                  </a:lnTo>
                  <a:cubicBezTo>
                    <a:pt x="2596" y="0"/>
                    <a:pt x="0" y="2473"/>
                    <a:pt x="0" y="5688"/>
                  </a:cubicBezTo>
                  <a:cubicBezTo>
                    <a:pt x="0" y="8903"/>
                    <a:pt x="2473" y="11376"/>
                    <a:pt x="5687" y="11376"/>
                  </a:cubicBezTo>
                  <a:lnTo>
                    <a:pt x="136140" y="11376"/>
                  </a:lnTo>
                  <a:cubicBezTo>
                    <a:pt x="139231" y="11376"/>
                    <a:pt x="141827" y="8903"/>
                    <a:pt x="141827" y="5688"/>
                  </a:cubicBezTo>
                  <a:cubicBezTo>
                    <a:pt x="141827" y="2473"/>
                    <a:pt x="139354" y="0"/>
                    <a:pt x="136140" y="0"/>
                  </a:cubicBezTo>
                  <a:close/>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80" name="Freeform: Shape 79">
              <a:extLst>
                <a:ext uri="{FF2B5EF4-FFF2-40B4-BE49-F238E27FC236}">
                  <a16:creationId xmlns:a16="http://schemas.microsoft.com/office/drawing/2014/main" id="{AF0353C8-51EF-E302-7896-6B76F72512CD}"/>
                </a:ext>
              </a:extLst>
            </p:cNvPr>
            <p:cNvSpPr/>
            <p:nvPr/>
          </p:nvSpPr>
          <p:spPr>
            <a:xfrm>
              <a:off x="8295626" y="6763740"/>
              <a:ext cx="141827" cy="11375"/>
            </a:xfrm>
            <a:custGeom>
              <a:avLst/>
              <a:gdLst>
                <a:gd name="connsiteX0" fmla="*/ 136140 w 141827"/>
                <a:gd name="connsiteY0" fmla="*/ 0 h 11375"/>
                <a:gd name="connsiteX1" fmla="*/ 5687 w 141827"/>
                <a:gd name="connsiteY1" fmla="*/ 0 h 11375"/>
                <a:gd name="connsiteX2" fmla="*/ 0 w 141827"/>
                <a:gd name="connsiteY2" fmla="*/ 5688 h 11375"/>
                <a:gd name="connsiteX3" fmla="*/ 5687 w 141827"/>
                <a:gd name="connsiteY3" fmla="*/ 11376 h 11375"/>
                <a:gd name="connsiteX4" fmla="*/ 136140 w 141827"/>
                <a:gd name="connsiteY4" fmla="*/ 11376 h 11375"/>
                <a:gd name="connsiteX5" fmla="*/ 141827 w 141827"/>
                <a:gd name="connsiteY5" fmla="*/ 5688 h 11375"/>
                <a:gd name="connsiteX6" fmla="*/ 136140 w 141827"/>
                <a:gd name="connsiteY6" fmla="*/ 0 h 1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827" h="11375">
                  <a:moveTo>
                    <a:pt x="136140" y="0"/>
                  </a:moveTo>
                  <a:lnTo>
                    <a:pt x="5687" y="0"/>
                  </a:lnTo>
                  <a:cubicBezTo>
                    <a:pt x="2596" y="0"/>
                    <a:pt x="0" y="2473"/>
                    <a:pt x="0" y="5688"/>
                  </a:cubicBezTo>
                  <a:cubicBezTo>
                    <a:pt x="0" y="8903"/>
                    <a:pt x="2473" y="11376"/>
                    <a:pt x="5687" y="11376"/>
                  </a:cubicBezTo>
                  <a:lnTo>
                    <a:pt x="136140" y="11376"/>
                  </a:lnTo>
                  <a:cubicBezTo>
                    <a:pt x="139231" y="11376"/>
                    <a:pt x="141827" y="8903"/>
                    <a:pt x="141827" y="5688"/>
                  </a:cubicBezTo>
                  <a:cubicBezTo>
                    <a:pt x="141827" y="2473"/>
                    <a:pt x="139354" y="0"/>
                    <a:pt x="136140" y="0"/>
                  </a:cubicBezTo>
                  <a:close/>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81" name="Freeform: Shape 80">
              <a:extLst>
                <a:ext uri="{FF2B5EF4-FFF2-40B4-BE49-F238E27FC236}">
                  <a16:creationId xmlns:a16="http://schemas.microsoft.com/office/drawing/2014/main" id="{35FB86EF-3893-2282-6CE1-31C30FF31958}"/>
                </a:ext>
              </a:extLst>
            </p:cNvPr>
            <p:cNvSpPr/>
            <p:nvPr/>
          </p:nvSpPr>
          <p:spPr>
            <a:xfrm>
              <a:off x="8295626" y="6816910"/>
              <a:ext cx="141827" cy="11376"/>
            </a:xfrm>
            <a:custGeom>
              <a:avLst/>
              <a:gdLst>
                <a:gd name="connsiteX0" fmla="*/ 136140 w 141827"/>
                <a:gd name="connsiteY0" fmla="*/ 0 h 11376"/>
                <a:gd name="connsiteX1" fmla="*/ 5687 w 141827"/>
                <a:gd name="connsiteY1" fmla="*/ 0 h 11376"/>
                <a:gd name="connsiteX2" fmla="*/ 0 w 141827"/>
                <a:gd name="connsiteY2" fmla="*/ 5688 h 11376"/>
                <a:gd name="connsiteX3" fmla="*/ 5687 w 141827"/>
                <a:gd name="connsiteY3" fmla="*/ 11376 h 11376"/>
                <a:gd name="connsiteX4" fmla="*/ 136140 w 141827"/>
                <a:gd name="connsiteY4" fmla="*/ 11376 h 11376"/>
                <a:gd name="connsiteX5" fmla="*/ 141827 w 141827"/>
                <a:gd name="connsiteY5" fmla="*/ 5688 h 11376"/>
                <a:gd name="connsiteX6" fmla="*/ 136140 w 141827"/>
                <a:gd name="connsiteY6" fmla="*/ 0 h 1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827" h="11376">
                  <a:moveTo>
                    <a:pt x="136140" y="0"/>
                  </a:moveTo>
                  <a:lnTo>
                    <a:pt x="5687" y="0"/>
                  </a:lnTo>
                  <a:cubicBezTo>
                    <a:pt x="2596" y="0"/>
                    <a:pt x="0" y="2473"/>
                    <a:pt x="0" y="5688"/>
                  </a:cubicBezTo>
                  <a:cubicBezTo>
                    <a:pt x="0" y="8903"/>
                    <a:pt x="2473" y="11376"/>
                    <a:pt x="5687" y="11376"/>
                  </a:cubicBezTo>
                  <a:lnTo>
                    <a:pt x="136140" y="11376"/>
                  </a:lnTo>
                  <a:cubicBezTo>
                    <a:pt x="139231" y="11376"/>
                    <a:pt x="141827" y="8903"/>
                    <a:pt x="141827" y="5688"/>
                  </a:cubicBezTo>
                  <a:cubicBezTo>
                    <a:pt x="141827" y="2473"/>
                    <a:pt x="139354" y="0"/>
                    <a:pt x="136140" y="0"/>
                  </a:cubicBezTo>
                  <a:close/>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grpSp>
      <p:grpSp>
        <p:nvGrpSpPr>
          <p:cNvPr id="82" name="Graphic 11">
            <a:extLst>
              <a:ext uri="{FF2B5EF4-FFF2-40B4-BE49-F238E27FC236}">
                <a16:creationId xmlns:a16="http://schemas.microsoft.com/office/drawing/2014/main" id="{3E148EF0-2A76-4AAC-8776-0256B130B9EF}"/>
              </a:ext>
              <a:ext uri="{C183D7F6-B498-43B3-948B-1728B52AA6E4}">
                <adec:decorative xmlns:adec="http://schemas.microsoft.com/office/drawing/2017/decorative" val="1"/>
              </a:ext>
            </a:extLst>
          </p:cNvPr>
          <p:cNvGrpSpPr/>
          <p:nvPr/>
        </p:nvGrpSpPr>
        <p:grpSpPr>
          <a:xfrm>
            <a:off x="2563591" y="6866824"/>
            <a:ext cx="304555" cy="361543"/>
            <a:chOff x="9889241" y="6646395"/>
            <a:chExt cx="282171" cy="334971"/>
          </a:xfrm>
          <a:solidFill>
            <a:schemeClr val="accent2"/>
          </a:solidFill>
        </p:grpSpPr>
        <p:sp>
          <p:nvSpPr>
            <p:cNvPr id="83" name="Freeform: Shape 82">
              <a:extLst>
                <a:ext uri="{FF2B5EF4-FFF2-40B4-BE49-F238E27FC236}">
                  <a16:creationId xmlns:a16="http://schemas.microsoft.com/office/drawing/2014/main" id="{E302F0F2-C871-4DA2-933F-4B83EE026B63}"/>
                </a:ext>
              </a:extLst>
            </p:cNvPr>
            <p:cNvSpPr/>
            <p:nvPr/>
          </p:nvSpPr>
          <p:spPr>
            <a:xfrm>
              <a:off x="10040342" y="6850296"/>
              <a:ext cx="131070" cy="131070"/>
            </a:xfrm>
            <a:custGeom>
              <a:avLst/>
              <a:gdLst>
                <a:gd name="connsiteX0" fmla="*/ 127608 w 131070"/>
                <a:gd name="connsiteY0" fmla="*/ 44267 h 131070"/>
                <a:gd name="connsiteX1" fmla="*/ 125011 w 131070"/>
                <a:gd name="connsiteY1" fmla="*/ 41547 h 131070"/>
                <a:gd name="connsiteX2" fmla="*/ 121178 w 131070"/>
                <a:gd name="connsiteY2" fmla="*/ 41547 h 131070"/>
                <a:gd name="connsiteX3" fmla="*/ 118334 w 131070"/>
                <a:gd name="connsiteY3" fmla="*/ 47977 h 131070"/>
                <a:gd name="connsiteX4" fmla="*/ 121178 w 131070"/>
                <a:gd name="connsiteY4" fmla="*/ 65535 h 131070"/>
                <a:gd name="connsiteX5" fmla="*/ 65535 w 131070"/>
                <a:gd name="connsiteY5" fmla="*/ 121178 h 131070"/>
                <a:gd name="connsiteX6" fmla="*/ 9892 w 131070"/>
                <a:gd name="connsiteY6" fmla="*/ 65535 h 131070"/>
                <a:gd name="connsiteX7" fmla="*/ 65535 w 131070"/>
                <a:gd name="connsiteY7" fmla="*/ 9892 h 131070"/>
                <a:gd name="connsiteX8" fmla="*/ 104485 w 131070"/>
                <a:gd name="connsiteY8" fmla="*/ 25719 h 131070"/>
                <a:gd name="connsiteX9" fmla="*/ 107947 w 131070"/>
                <a:gd name="connsiteY9" fmla="*/ 27327 h 131070"/>
                <a:gd name="connsiteX10" fmla="*/ 107947 w 131070"/>
                <a:gd name="connsiteY10" fmla="*/ 27327 h 131070"/>
                <a:gd name="connsiteX11" fmla="*/ 111410 w 131070"/>
                <a:gd name="connsiteY11" fmla="*/ 25967 h 131070"/>
                <a:gd name="connsiteX12" fmla="*/ 113017 w 131070"/>
                <a:gd name="connsiteY12" fmla="*/ 22505 h 131070"/>
                <a:gd name="connsiteX13" fmla="*/ 111657 w 131070"/>
                <a:gd name="connsiteY13" fmla="*/ 18919 h 131070"/>
                <a:gd name="connsiteX14" fmla="*/ 65535 w 131070"/>
                <a:gd name="connsiteY14" fmla="*/ 0 h 131070"/>
                <a:gd name="connsiteX15" fmla="*/ 0 w 131070"/>
                <a:gd name="connsiteY15" fmla="*/ 65535 h 131070"/>
                <a:gd name="connsiteX16" fmla="*/ 65535 w 131070"/>
                <a:gd name="connsiteY16" fmla="*/ 131070 h 131070"/>
                <a:gd name="connsiteX17" fmla="*/ 131071 w 131070"/>
                <a:gd name="connsiteY17" fmla="*/ 65535 h 131070"/>
                <a:gd name="connsiteX18" fmla="*/ 127608 w 131070"/>
                <a:gd name="connsiteY18" fmla="*/ 44391 h 13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070" h="131070">
                  <a:moveTo>
                    <a:pt x="127608" y="44267"/>
                  </a:moveTo>
                  <a:cubicBezTo>
                    <a:pt x="127114" y="43030"/>
                    <a:pt x="126248" y="42041"/>
                    <a:pt x="125011" y="41547"/>
                  </a:cubicBezTo>
                  <a:cubicBezTo>
                    <a:pt x="123775" y="41052"/>
                    <a:pt x="122415" y="41052"/>
                    <a:pt x="121178" y="41547"/>
                  </a:cubicBezTo>
                  <a:cubicBezTo>
                    <a:pt x="118582" y="42536"/>
                    <a:pt x="117345" y="45503"/>
                    <a:pt x="118334" y="47977"/>
                  </a:cubicBezTo>
                  <a:cubicBezTo>
                    <a:pt x="120931" y="54406"/>
                    <a:pt x="121178" y="58487"/>
                    <a:pt x="121178" y="65535"/>
                  </a:cubicBezTo>
                  <a:cubicBezTo>
                    <a:pt x="121178" y="96201"/>
                    <a:pt x="96201" y="121178"/>
                    <a:pt x="65535" y="121178"/>
                  </a:cubicBezTo>
                  <a:cubicBezTo>
                    <a:pt x="34870" y="121178"/>
                    <a:pt x="9892" y="96201"/>
                    <a:pt x="9892" y="65535"/>
                  </a:cubicBezTo>
                  <a:cubicBezTo>
                    <a:pt x="9892" y="34870"/>
                    <a:pt x="34870" y="9892"/>
                    <a:pt x="65535" y="9892"/>
                  </a:cubicBezTo>
                  <a:cubicBezTo>
                    <a:pt x="80991" y="9892"/>
                    <a:pt x="93851" y="14467"/>
                    <a:pt x="104485" y="25719"/>
                  </a:cubicBezTo>
                  <a:cubicBezTo>
                    <a:pt x="105351" y="26709"/>
                    <a:pt x="106587" y="27203"/>
                    <a:pt x="107947" y="27327"/>
                  </a:cubicBezTo>
                  <a:lnTo>
                    <a:pt x="107947" y="27327"/>
                  </a:lnTo>
                  <a:cubicBezTo>
                    <a:pt x="109308" y="27327"/>
                    <a:pt x="110544" y="26832"/>
                    <a:pt x="111410" y="25967"/>
                  </a:cubicBezTo>
                  <a:cubicBezTo>
                    <a:pt x="112399" y="25101"/>
                    <a:pt x="112893" y="23865"/>
                    <a:pt x="113017" y="22505"/>
                  </a:cubicBezTo>
                  <a:cubicBezTo>
                    <a:pt x="113017" y="21144"/>
                    <a:pt x="112523" y="19908"/>
                    <a:pt x="111657" y="18919"/>
                  </a:cubicBezTo>
                  <a:cubicBezTo>
                    <a:pt x="99168" y="5688"/>
                    <a:pt x="83712" y="0"/>
                    <a:pt x="65535" y="0"/>
                  </a:cubicBezTo>
                  <a:cubicBezTo>
                    <a:pt x="29429" y="0"/>
                    <a:pt x="0" y="29429"/>
                    <a:pt x="0" y="65535"/>
                  </a:cubicBezTo>
                  <a:cubicBezTo>
                    <a:pt x="0" y="101641"/>
                    <a:pt x="29429" y="131070"/>
                    <a:pt x="65535" y="131070"/>
                  </a:cubicBezTo>
                  <a:cubicBezTo>
                    <a:pt x="101642" y="131070"/>
                    <a:pt x="131071" y="101641"/>
                    <a:pt x="131071" y="65535"/>
                  </a:cubicBezTo>
                  <a:cubicBezTo>
                    <a:pt x="131071" y="57251"/>
                    <a:pt x="130575" y="52057"/>
                    <a:pt x="127608" y="44391"/>
                  </a:cubicBezTo>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84" name="Freeform: Shape 83">
              <a:extLst>
                <a:ext uri="{FF2B5EF4-FFF2-40B4-BE49-F238E27FC236}">
                  <a16:creationId xmlns:a16="http://schemas.microsoft.com/office/drawing/2014/main" id="{F1143E55-2D6B-5F35-1C9E-523E2142FFEC}"/>
                </a:ext>
              </a:extLst>
            </p:cNvPr>
            <p:cNvSpPr/>
            <p:nvPr/>
          </p:nvSpPr>
          <p:spPr>
            <a:xfrm>
              <a:off x="10071997" y="6870204"/>
              <a:ext cx="97097" cy="70234"/>
            </a:xfrm>
            <a:custGeom>
              <a:avLst/>
              <a:gdLst>
                <a:gd name="connsiteX0" fmla="*/ 8532 w 97097"/>
                <a:gd name="connsiteY0" fmla="*/ 33386 h 70234"/>
                <a:gd name="connsiteX1" fmla="*/ 1484 w 97097"/>
                <a:gd name="connsiteY1" fmla="*/ 33386 h 70234"/>
                <a:gd name="connsiteX2" fmla="*/ 0 w 97097"/>
                <a:gd name="connsiteY2" fmla="*/ 36848 h 70234"/>
                <a:gd name="connsiteX3" fmla="*/ 1484 w 97097"/>
                <a:gd name="connsiteY3" fmla="*/ 40310 h 70234"/>
                <a:gd name="connsiteX4" fmla="*/ 30295 w 97097"/>
                <a:gd name="connsiteY4" fmla="*/ 68750 h 70234"/>
                <a:gd name="connsiteX5" fmla="*/ 33880 w 97097"/>
                <a:gd name="connsiteY5" fmla="*/ 70234 h 70234"/>
                <a:gd name="connsiteX6" fmla="*/ 37343 w 97097"/>
                <a:gd name="connsiteY6" fmla="*/ 68750 h 70234"/>
                <a:gd name="connsiteX7" fmla="*/ 95706 w 97097"/>
                <a:gd name="connsiteY7" fmla="*/ 8409 h 70234"/>
                <a:gd name="connsiteX8" fmla="*/ 95706 w 97097"/>
                <a:gd name="connsiteY8" fmla="*/ 1360 h 70234"/>
                <a:gd name="connsiteX9" fmla="*/ 92120 w 97097"/>
                <a:gd name="connsiteY9" fmla="*/ 0 h 70234"/>
                <a:gd name="connsiteX10" fmla="*/ 88658 w 97097"/>
                <a:gd name="connsiteY10" fmla="*/ 1484 h 70234"/>
                <a:gd name="connsiteX11" fmla="*/ 33880 w 97097"/>
                <a:gd name="connsiteY11" fmla="*/ 58116 h 70234"/>
                <a:gd name="connsiteX12" fmla="*/ 8656 w 97097"/>
                <a:gd name="connsiteY12" fmla="*/ 33139 h 7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97" h="70234">
                  <a:moveTo>
                    <a:pt x="8532" y="33386"/>
                  </a:moveTo>
                  <a:cubicBezTo>
                    <a:pt x="6554" y="31407"/>
                    <a:pt x="3463" y="31531"/>
                    <a:pt x="1484" y="33386"/>
                  </a:cubicBezTo>
                  <a:cubicBezTo>
                    <a:pt x="495" y="34375"/>
                    <a:pt x="0" y="35612"/>
                    <a:pt x="0" y="36848"/>
                  </a:cubicBezTo>
                  <a:cubicBezTo>
                    <a:pt x="0" y="38208"/>
                    <a:pt x="495" y="39445"/>
                    <a:pt x="1484" y="40310"/>
                  </a:cubicBezTo>
                  <a:lnTo>
                    <a:pt x="30295" y="68750"/>
                  </a:lnTo>
                  <a:cubicBezTo>
                    <a:pt x="31284" y="69739"/>
                    <a:pt x="32520" y="70234"/>
                    <a:pt x="33880" y="70234"/>
                  </a:cubicBezTo>
                  <a:cubicBezTo>
                    <a:pt x="35241" y="70234"/>
                    <a:pt x="36477" y="69616"/>
                    <a:pt x="37343" y="68750"/>
                  </a:cubicBezTo>
                  <a:lnTo>
                    <a:pt x="95706" y="8409"/>
                  </a:lnTo>
                  <a:cubicBezTo>
                    <a:pt x="97561" y="6430"/>
                    <a:pt x="97561" y="3339"/>
                    <a:pt x="95706" y="1360"/>
                  </a:cubicBezTo>
                  <a:cubicBezTo>
                    <a:pt x="94593" y="248"/>
                    <a:pt x="92986" y="0"/>
                    <a:pt x="92120" y="0"/>
                  </a:cubicBezTo>
                  <a:cubicBezTo>
                    <a:pt x="90760" y="0"/>
                    <a:pt x="89523" y="618"/>
                    <a:pt x="88658" y="1484"/>
                  </a:cubicBezTo>
                  <a:lnTo>
                    <a:pt x="33880" y="58116"/>
                  </a:lnTo>
                  <a:lnTo>
                    <a:pt x="8656" y="33139"/>
                  </a:lnTo>
                  <a:close/>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85" name="Freeform: Shape 84">
              <a:extLst>
                <a:ext uri="{FF2B5EF4-FFF2-40B4-BE49-F238E27FC236}">
                  <a16:creationId xmlns:a16="http://schemas.microsoft.com/office/drawing/2014/main" id="{2E2827FB-DD7D-1F27-8D88-BB0764481A59}"/>
                </a:ext>
              </a:extLst>
            </p:cNvPr>
            <p:cNvSpPr/>
            <p:nvPr/>
          </p:nvSpPr>
          <p:spPr>
            <a:xfrm>
              <a:off x="9889241" y="6646395"/>
              <a:ext cx="239388" cy="293671"/>
            </a:xfrm>
            <a:custGeom>
              <a:avLst/>
              <a:gdLst>
                <a:gd name="connsiteX0" fmla="*/ 143311 w 239388"/>
                <a:gd name="connsiteY0" fmla="*/ 283161 h 293671"/>
                <a:gd name="connsiteX1" fmla="*/ 24483 w 239388"/>
                <a:gd name="connsiteY1" fmla="*/ 283161 h 293671"/>
                <a:gd name="connsiteX2" fmla="*/ 10510 w 239388"/>
                <a:gd name="connsiteY2" fmla="*/ 269189 h 293671"/>
                <a:gd name="connsiteX3" fmla="*/ 10510 w 239388"/>
                <a:gd name="connsiteY3" fmla="*/ 24483 h 293671"/>
                <a:gd name="connsiteX4" fmla="*/ 24483 w 239388"/>
                <a:gd name="connsiteY4" fmla="*/ 10510 h 293671"/>
                <a:gd name="connsiteX5" fmla="*/ 148505 w 239388"/>
                <a:gd name="connsiteY5" fmla="*/ 10510 h 293671"/>
                <a:gd name="connsiteX6" fmla="*/ 148505 w 239388"/>
                <a:gd name="connsiteY6" fmla="*/ 78642 h 293671"/>
                <a:gd name="connsiteX7" fmla="*/ 160746 w 239388"/>
                <a:gd name="connsiteY7" fmla="*/ 90884 h 293671"/>
                <a:gd name="connsiteX8" fmla="*/ 228878 w 239388"/>
                <a:gd name="connsiteY8" fmla="*/ 90884 h 293671"/>
                <a:gd name="connsiteX9" fmla="*/ 228878 w 239388"/>
                <a:gd name="connsiteY9" fmla="*/ 197718 h 293671"/>
                <a:gd name="connsiteX10" fmla="*/ 239388 w 239388"/>
                <a:gd name="connsiteY10" fmla="*/ 197718 h 293671"/>
                <a:gd name="connsiteX11" fmla="*/ 239388 w 239388"/>
                <a:gd name="connsiteY11" fmla="*/ 73449 h 293671"/>
                <a:gd name="connsiteX12" fmla="*/ 172988 w 239388"/>
                <a:gd name="connsiteY12" fmla="*/ 0 h 293671"/>
                <a:gd name="connsiteX13" fmla="*/ 24483 w 239388"/>
                <a:gd name="connsiteY13" fmla="*/ 0 h 293671"/>
                <a:gd name="connsiteX14" fmla="*/ 0 w 239388"/>
                <a:gd name="connsiteY14" fmla="*/ 24483 h 293671"/>
                <a:gd name="connsiteX15" fmla="*/ 0 w 239388"/>
                <a:gd name="connsiteY15" fmla="*/ 269189 h 293671"/>
                <a:gd name="connsiteX16" fmla="*/ 24483 w 239388"/>
                <a:gd name="connsiteY16" fmla="*/ 293671 h 293671"/>
                <a:gd name="connsiteX17" fmla="*/ 143311 w 239388"/>
                <a:gd name="connsiteY17" fmla="*/ 293671 h 293671"/>
                <a:gd name="connsiteX18" fmla="*/ 143311 w 239388"/>
                <a:gd name="connsiteY18" fmla="*/ 283161 h 293671"/>
                <a:gd name="connsiteX19" fmla="*/ 159015 w 239388"/>
                <a:gd name="connsiteY19" fmla="*/ 10510 h 293671"/>
                <a:gd name="connsiteX20" fmla="*/ 167795 w 239388"/>
                <a:gd name="connsiteY20" fmla="*/ 10510 h 293671"/>
                <a:gd name="connsiteX21" fmla="*/ 230733 w 239388"/>
                <a:gd name="connsiteY21" fmla="*/ 80373 h 293671"/>
                <a:gd name="connsiteX22" fmla="*/ 159139 w 239388"/>
                <a:gd name="connsiteY22" fmla="*/ 80373 h 293671"/>
                <a:gd name="connsiteX23" fmla="*/ 159139 w 239388"/>
                <a:gd name="connsiteY23" fmla="*/ 10510 h 29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9388" h="293671">
                  <a:moveTo>
                    <a:pt x="143311" y="283161"/>
                  </a:moveTo>
                  <a:lnTo>
                    <a:pt x="24483" y="283161"/>
                  </a:lnTo>
                  <a:cubicBezTo>
                    <a:pt x="17434" y="283161"/>
                    <a:pt x="10510" y="276113"/>
                    <a:pt x="10510" y="269189"/>
                  </a:cubicBezTo>
                  <a:lnTo>
                    <a:pt x="10510" y="24483"/>
                  </a:lnTo>
                  <a:cubicBezTo>
                    <a:pt x="10510" y="17435"/>
                    <a:pt x="17558" y="10510"/>
                    <a:pt x="24483" y="10510"/>
                  </a:cubicBezTo>
                  <a:lnTo>
                    <a:pt x="148505" y="10510"/>
                  </a:lnTo>
                  <a:lnTo>
                    <a:pt x="148505" y="78642"/>
                  </a:lnTo>
                  <a:cubicBezTo>
                    <a:pt x="148505" y="85690"/>
                    <a:pt x="153698" y="90884"/>
                    <a:pt x="160746" y="90884"/>
                  </a:cubicBezTo>
                  <a:lnTo>
                    <a:pt x="228878" y="90884"/>
                  </a:lnTo>
                  <a:lnTo>
                    <a:pt x="228878" y="197718"/>
                  </a:lnTo>
                  <a:lnTo>
                    <a:pt x="239388" y="197718"/>
                  </a:lnTo>
                  <a:lnTo>
                    <a:pt x="239388" y="73449"/>
                  </a:lnTo>
                  <a:lnTo>
                    <a:pt x="172988" y="0"/>
                  </a:lnTo>
                  <a:lnTo>
                    <a:pt x="24483" y="0"/>
                  </a:lnTo>
                  <a:cubicBezTo>
                    <a:pt x="10510" y="0"/>
                    <a:pt x="0" y="10510"/>
                    <a:pt x="0" y="24483"/>
                  </a:cubicBezTo>
                  <a:lnTo>
                    <a:pt x="0" y="269189"/>
                  </a:lnTo>
                  <a:cubicBezTo>
                    <a:pt x="0" y="283161"/>
                    <a:pt x="10510" y="293671"/>
                    <a:pt x="24483" y="293671"/>
                  </a:cubicBezTo>
                  <a:lnTo>
                    <a:pt x="143311" y="293671"/>
                  </a:lnTo>
                  <a:lnTo>
                    <a:pt x="143311" y="283161"/>
                  </a:lnTo>
                  <a:close/>
                  <a:moveTo>
                    <a:pt x="159015" y="10510"/>
                  </a:moveTo>
                  <a:lnTo>
                    <a:pt x="167795" y="10510"/>
                  </a:lnTo>
                  <a:lnTo>
                    <a:pt x="230733" y="80373"/>
                  </a:lnTo>
                  <a:lnTo>
                    <a:pt x="159139" y="80373"/>
                  </a:lnTo>
                  <a:lnTo>
                    <a:pt x="159139" y="10510"/>
                  </a:lnTo>
                  <a:close/>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grpSp>
      <p:grpSp>
        <p:nvGrpSpPr>
          <p:cNvPr id="86" name="Graphic 11">
            <a:extLst>
              <a:ext uri="{FF2B5EF4-FFF2-40B4-BE49-F238E27FC236}">
                <a16:creationId xmlns:a16="http://schemas.microsoft.com/office/drawing/2014/main" id="{C12B0382-5232-B705-E502-F82FD7043E8A}"/>
              </a:ext>
              <a:ext uri="{C183D7F6-B498-43B3-948B-1728B52AA6E4}">
                <adec:decorative xmlns:adec="http://schemas.microsoft.com/office/drawing/2017/decorative" val="1"/>
              </a:ext>
            </a:extLst>
          </p:cNvPr>
          <p:cNvGrpSpPr/>
          <p:nvPr/>
        </p:nvGrpSpPr>
        <p:grpSpPr>
          <a:xfrm>
            <a:off x="4382325" y="3767767"/>
            <a:ext cx="323507" cy="323507"/>
            <a:chOff x="4544795" y="6642315"/>
            <a:chExt cx="299730" cy="299730"/>
          </a:xfrm>
          <a:solidFill>
            <a:srgbClr val="A57FB2"/>
          </a:solidFill>
        </p:grpSpPr>
        <p:sp>
          <p:nvSpPr>
            <p:cNvPr id="87" name="Freeform: Shape 86">
              <a:extLst>
                <a:ext uri="{FF2B5EF4-FFF2-40B4-BE49-F238E27FC236}">
                  <a16:creationId xmlns:a16="http://schemas.microsoft.com/office/drawing/2014/main" id="{C99F70D9-2829-5469-2AF3-1517619F375B}"/>
                </a:ext>
              </a:extLst>
            </p:cNvPr>
            <p:cNvSpPr/>
            <p:nvPr/>
          </p:nvSpPr>
          <p:spPr>
            <a:xfrm>
              <a:off x="4544795" y="6642315"/>
              <a:ext cx="299730" cy="299730"/>
            </a:xfrm>
            <a:custGeom>
              <a:avLst/>
              <a:gdLst>
                <a:gd name="connsiteX0" fmla="*/ 149865 w 299730"/>
                <a:gd name="connsiteY0" fmla="*/ 286129 h 299730"/>
                <a:gd name="connsiteX1" fmla="*/ 13602 w 299730"/>
                <a:gd name="connsiteY1" fmla="*/ 149865 h 299730"/>
                <a:gd name="connsiteX2" fmla="*/ 149865 w 299730"/>
                <a:gd name="connsiteY2" fmla="*/ 13602 h 299730"/>
                <a:gd name="connsiteX3" fmla="*/ 286129 w 299730"/>
                <a:gd name="connsiteY3" fmla="*/ 149865 h 299730"/>
                <a:gd name="connsiteX4" fmla="*/ 149865 w 299730"/>
                <a:gd name="connsiteY4" fmla="*/ 286129 h 299730"/>
                <a:gd name="connsiteX5" fmla="*/ 149865 w 299730"/>
                <a:gd name="connsiteY5" fmla="*/ 0 h 299730"/>
                <a:gd name="connsiteX6" fmla="*/ 0 w 299730"/>
                <a:gd name="connsiteY6" fmla="*/ 149865 h 299730"/>
                <a:gd name="connsiteX7" fmla="*/ 149865 w 299730"/>
                <a:gd name="connsiteY7" fmla="*/ 299730 h 299730"/>
                <a:gd name="connsiteX8" fmla="*/ 299730 w 299730"/>
                <a:gd name="connsiteY8" fmla="*/ 149865 h 299730"/>
                <a:gd name="connsiteX9" fmla="*/ 149865 w 299730"/>
                <a:gd name="connsiteY9" fmla="*/ 0 h 2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730" h="299730">
                  <a:moveTo>
                    <a:pt x="149865" y="286129"/>
                  </a:moveTo>
                  <a:cubicBezTo>
                    <a:pt x="74562" y="286129"/>
                    <a:pt x="13602" y="225168"/>
                    <a:pt x="13602" y="149865"/>
                  </a:cubicBezTo>
                  <a:cubicBezTo>
                    <a:pt x="13602" y="74562"/>
                    <a:pt x="74562" y="13602"/>
                    <a:pt x="149865" y="13602"/>
                  </a:cubicBezTo>
                  <a:cubicBezTo>
                    <a:pt x="225169" y="13602"/>
                    <a:pt x="286129" y="74562"/>
                    <a:pt x="286129" y="149865"/>
                  </a:cubicBezTo>
                  <a:cubicBezTo>
                    <a:pt x="286129" y="225168"/>
                    <a:pt x="225169" y="286129"/>
                    <a:pt x="149865" y="286129"/>
                  </a:cubicBezTo>
                  <a:moveTo>
                    <a:pt x="149865" y="0"/>
                  </a:moveTo>
                  <a:cubicBezTo>
                    <a:pt x="67019" y="0"/>
                    <a:pt x="0" y="67142"/>
                    <a:pt x="0" y="149865"/>
                  </a:cubicBezTo>
                  <a:cubicBezTo>
                    <a:pt x="0" y="232588"/>
                    <a:pt x="67143" y="299730"/>
                    <a:pt x="149865" y="299730"/>
                  </a:cubicBezTo>
                  <a:cubicBezTo>
                    <a:pt x="232588" y="299730"/>
                    <a:pt x="299730" y="232588"/>
                    <a:pt x="299730" y="149865"/>
                  </a:cubicBezTo>
                  <a:cubicBezTo>
                    <a:pt x="299730" y="67142"/>
                    <a:pt x="232588" y="0"/>
                    <a:pt x="149865" y="0"/>
                  </a:cubicBezTo>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88" name="Freeform: Shape 87">
              <a:extLst>
                <a:ext uri="{FF2B5EF4-FFF2-40B4-BE49-F238E27FC236}">
                  <a16:creationId xmlns:a16="http://schemas.microsoft.com/office/drawing/2014/main" id="{07CD39CF-DA41-937F-068C-D047B53F1C26}"/>
                </a:ext>
              </a:extLst>
            </p:cNvPr>
            <p:cNvSpPr/>
            <p:nvPr/>
          </p:nvSpPr>
          <p:spPr>
            <a:xfrm>
              <a:off x="4544795" y="6642315"/>
              <a:ext cx="299730" cy="299730"/>
            </a:xfrm>
            <a:custGeom>
              <a:avLst/>
              <a:gdLst>
                <a:gd name="connsiteX0" fmla="*/ 149865 w 299730"/>
                <a:gd name="connsiteY0" fmla="*/ 286129 h 299730"/>
                <a:gd name="connsiteX1" fmla="*/ 13602 w 299730"/>
                <a:gd name="connsiteY1" fmla="*/ 149865 h 299730"/>
                <a:gd name="connsiteX2" fmla="*/ 149865 w 299730"/>
                <a:gd name="connsiteY2" fmla="*/ 13602 h 299730"/>
                <a:gd name="connsiteX3" fmla="*/ 286129 w 299730"/>
                <a:gd name="connsiteY3" fmla="*/ 149865 h 299730"/>
                <a:gd name="connsiteX4" fmla="*/ 149865 w 299730"/>
                <a:gd name="connsiteY4" fmla="*/ 286129 h 299730"/>
                <a:gd name="connsiteX5" fmla="*/ 149865 w 299730"/>
                <a:gd name="connsiteY5" fmla="*/ 0 h 299730"/>
                <a:gd name="connsiteX6" fmla="*/ 0 w 299730"/>
                <a:gd name="connsiteY6" fmla="*/ 149865 h 299730"/>
                <a:gd name="connsiteX7" fmla="*/ 149865 w 299730"/>
                <a:gd name="connsiteY7" fmla="*/ 299730 h 299730"/>
                <a:gd name="connsiteX8" fmla="*/ 299730 w 299730"/>
                <a:gd name="connsiteY8" fmla="*/ 149865 h 299730"/>
                <a:gd name="connsiteX9" fmla="*/ 149865 w 299730"/>
                <a:gd name="connsiteY9" fmla="*/ 0 h 2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730" h="299730">
                  <a:moveTo>
                    <a:pt x="149865" y="286129"/>
                  </a:moveTo>
                  <a:cubicBezTo>
                    <a:pt x="74562" y="286129"/>
                    <a:pt x="13602" y="225168"/>
                    <a:pt x="13602" y="149865"/>
                  </a:cubicBezTo>
                  <a:cubicBezTo>
                    <a:pt x="13602" y="74562"/>
                    <a:pt x="74562" y="13602"/>
                    <a:pt x="149865" y="13602"/>
                  </a:cubicBezTo>
                  <a:cubicBezTo>
                    <a:pt x="225169" y="13602"/>
                    <a:pt x="286129" y="74562"/>
                    <a:pt x="286129" y="149865"/>
                  </a:cubicBezTo>
                  <a:cubicBezTo>
                    <a:pt x="286129" y="225168"/>
                    <a:pt x="225169" y="286129"/>
                    <a:pt x="149865" y="286129"/>
                  </a:cubicBezTo>
                  <a:moveTo>
                    <a:pt x="149865" y="0"/>
                  </a:moveTo>
                  <a:cubicBezTo>
                    <a:pt x="67019" y="0"/>
                    <a:pt x="0" y="67142"/>
                    <a:pt x="0" y="149865"/>
                  </a:cubicBezTo>
                  <a:cubicBezTo>
                    <a:pt x="0" y="232588"/>
                    <a:pt x="67143" y="299730"/>
                    <a:pt x="149865" y="299730"/>
                  </a:cubicBezTo>
                  <a:cubicBezTo>
                    <a:pt x="232588" y="299730"/>
                    <a:pt x="299730" y="232588"/>
                    <a:pt x="299730" y="149865"/>
                  </a:cubicBezTo>
                  <a:cubicBezTo>
                    <a:pt x="299730" y="67142"/>
                    <a:pt x="232588" y="0"/>
                    <a:pt x="149865" y="0"/>
                  </a:cubicBezTo>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grpSp>
          <p:nvGrpSpPr>
            <p:cNvPr id="89" name="Graphic 11">
              <a:extLst>
                <a:ext uri="{FF2B5EF4-FFF2-40B4-BE49-F238E27FC236}">
                  <a16:creationId xmlns:a16="http://schemas.microsoft.com/office/drawing/2014/main" id="{3F01E9FA-73F0-D6CB-BDDB-A6B7D7905806}"/>
                </a:ext>
              </a:extLst>
            </p:cNvPr>
            <p:cNvGrpSpPr/>
            <p:nvPr/>
          </p:nvGrpSpPr>
          <p:grpSpPr>
            <a:xfrm>
              <a:off x="4651506" y="6724419"/>
              <a:ext cx="86555" cy="135521"/>
              <a:chOff x="4651506" y="6724419"/>
              <a:chExt cx="86555" cy="135521"/>
            </a:xfrm>
            <a:grpFill/>
          </p:grpSpPr>
          <p:sp>
            <p:nvSpPr>
              <p:cNvPr id="90" name="Freeform: Shape 89">
                <a:extLst>
                  <a:ext uri="{FF2B5EF4-FFF2-40B4-BE49-F238E27FC236}">
                    <a16:creationId xmlns:a16="http://schemas.microsoft.com/office/drawing/2014/main" id="{61876F99-27A1-A860-0E77-8468FFE08FC7}"/>
                  </a:ext>
                </a:extLst>
              </p:cNvPr>
              <p:cNvSpPr/>
              <p:nvPr/>
            </p:nvSpPr>
            <p:spPr>
              <a:xfrm>
                <a:off x="4651506" y="6724419"/>
                <a:ext cx="86555" cy="100651"/>
              </a:xfrm>
              <a:custGeom>
                <a:avLst/>
                <a:gdLst>
                  <a:gd name="connsiteX0" fmla="*/ 81115 w 86555"/>
                  <a:gd name="connsiteY0" fmla="*/ 17805 h 100651"/>
                  <a:gd name="connsiteX1" fmla="*/ 66277 w 86555"/>
                  <a:gd name="connsiteY1" fmla="*/ 4822 h 100651"/>
                  <a:gd name="connsiteX2" fmla="*/ 44144 w 86555"/>
                  <a:gd name="connsiteY2" fmla="*/ 0 h 100651"/>
                  <a:gd name="connsiteX3" fmla="*/ 20526 w 86555"/>
                  <a:gd name="connsiteY3" fmla="*/ 5688 h 100651"/>
                  <a:gd name="connsiteX4" fmla="*/ 5194 w 86555"/>
                  <a:gd name="connsiteY4" fmla="*/ 20155 h 100651"/>
                  <a:gd name="connsiteX5" fmla="*/ 0 w 86555"/>
                  <a:gd name="connsiteY5" fmla="*/ 37342 h 100651"/>
                  <a:gd name="connsiteX6" fmla="*/ 3215 w 86555"/>
                  <a:gd name="connsiteY6" fmla="*/ 44762 h 100651"/>
                  <a:gd name="connsiteX7" fmla="*/ 11252 w 86555"/>
                  <a:gd name="connsiteY7" fmla="*/ 48224 h 100651"/>
                  <a:gd name="connsiteX8" fmla="*/ 22134 w 86555"/>
                  <a:gd name="connsiteY8" fmla="*/ 38332 h 100651"/>
                  <a:gd name="connsiteX9" fmla="*/ 29924 w 86555"/>
                  <a:gd name="connsiteY9" fmla="*/ 23370 h 100651"/>
                  <a:gd name="connsiteX10" fmla="*/ 44267 w 86555"/>
                  <a:gd name="connsiteY10" fmla="*/ 18300 h 100651"/>
                  <a:gd name="connsiteX11" fmla="*/ 57869 w 86555"/>
                  <a:gd name="connsiteY11" fmla="*/ 23370 h 100651"/>
                  <a:gd name="connsiteX12" fmla="*/ 63186 w 86555"/>
                  <a:gd name="connsiteY12" fmla="*/ 35735 h 100651"/>
                  <a:gd name="connsiteX13" fmla="*/ 61455 w 86555"/>
                  <a:gd name="connsiteY13" fmla="*/ 42783 h 100651"/>
                  <a:gd name="connsiteX14" fmla="*/ 57251 w 86555"/>
                  <a:gd name="connsiteY14" fmla="*/ 48595 h 100651"/>
                  <a:gd name="connsiteX15" fmla="*/ 49213 w 86555"/>
                  <a:gd name="connsiteY15" fmla="*/ 56261 h 100651"/>
                  <a:gd name="connsiteX16" fmla="*/ 39198 w 86555"/>
                  <a:gd name="connsiteY16" fmla="*/ 66153 h 100651"/>
                  <a:gd name="connsiteX17" fmla="*/ 33262 w 86555"/>
                  <a:gd name="connsiteY17" fmla="*/ 75798 h 100651"/>
                  <a:gd name="connsiteX18" fmla="*/ 31037 w 86555"/>
                  <a:gd name="connsiteY18" fmla="*/ 88781 h 100651"/>
                  <a:gd name="connsiteX19" fmla="*/ 34004 w 86555"/>
                  <a:gd name="connsiteY19" fmla="*/ 97684 h 100651"/>
                  <a:gd name="connsiteX20" fmla="*/ 41423 w 86555"/>
                  <a:gd name="connsiteY20" fmla="*/ 100652 h 100651"/>
                  <a:gd name="connsiteX21" fmla="*/ 51439 w 86555"/>
                  <a:gd name="connsiteY21" fmla="*/ 91625 h 100651"/>
                  <a:gd name="connsiteX22" fmla="*/ 52923 w 86555"/>
                  <a:gd name="connsiteY22" fmla="*/ 85319 h 100651"/>
                  <a:gd name="connsiteX23" fmla="*/ 54283 w 86555"/>
                  <a:gd name="connsiteY23" fmla="*/ 81733 h 100651"/>
                  <a:gd name="connsiteX24" fmla="*/ 57003 w 86555"/>
                  <a:gd name="connsiteY24" fmla="*/ 77776 h 100651"/>
                  <a:gd name="connsiteX25" fmla="*/ 61702 w 86555"/>
                  <a:gd name="connsiteY25" fmla="*/ 72830 h 100651"/>
                  <a:gd name="connsiteX26" fmla="*/ 76540 w 86555"/>
                  <a:gd name="connsiteY26" fmla="*/ 58734 h 100651"/>
                  <a:gd name="connsiteX27" fmla="*/ 83588 w 86555"/>
                  <a:gd name="connsiteY27" fmla="*/ 48842 h 100651"/>
                  <a:gd name="connsiteX28" fmla="*/ 86556 w 86555"/>
                  <a:gd name="connsiteY28" fmla="*/ 35611 h 100651"/>
                  <a:gd name="connsiteX29" fmla="*/ 81363 w 86555"/>
                  <a:gd name="connsiteY29" fmla="*/ 17805 h 10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6555" h="100651">
                    <a:moveTo>
                      <a:pt x="81115" y="17805"/>
                    </a:moveTo>
                    <a:cubicBezTo>
                      <a:pt x="77653" y="12365"/>
                      <a:pt x="72707" y="8037"/>
                      <a:pt x="66277" y="4822"/>
                    </a:cubicBezTo>
                    <a:cubicBezTo>
                      <a:pt x="59847" y="1607"/>
                      <a:pt x="52428" y="0"/>
                      <a:pt x="44144" y="0"/>
                    </a:cubicBezTo>
                    <a:cubicBezTo>
                      <a:pt x="35241" y="0"/>
                      <a:pt x="27203" y="1855"/>
                      <a:pt x="20526" y="5688"/>
                    </a:cubicBezTo>
                    <a:cubicBezTo>
                      <a:pt x="13849" y="9521"/>
                      <a:pt x="8656" y="14343"/>
                      <a:pt x="5194" y="20155"/>
                    </a:cubicBezTo>
                    <a:cubicBezTo>
                      <a:pt x="1731" y="25966"/>
                      <a:pt x="0" y="31655"/>
                      <a:pt x="0" y="37342"/>
                    </a:cubicBezTo>
                    <a:cubicBezTo>
                      <a:pt x="0" y="40063"/>
                      <a:pt x="1113" y="42536"/>
                      <a:pt x="3215" y="44762"/>
                    </a:cubicBezTo>
                    <a:cubicBezTo>
                      <a:pt x="5441" y="47111"/>
                      <a:pt x="8037" y="48224"/>
                      <a:pt x="11252" y="48224"/>
                    </a:cubicBezTo>
                    <a:cubicBezTo>
                      <a:pt x="16693" y="48224"/>
                      <a:pt x="20279" y="45009"/>
                      <a:pt x="22134" y="38332"/>
                    </a:cubicBezTo>
                    <a:cubicBezTo>
                      <a:pt x="24236" y="31778"/>
                      <a:pt x="26832" y="26708"/>
                      <a:pt x="29924" y="23370"/>
                    </a:cubicBezTo>
                    <a:cubicBezTo>
                      <a:pt x="33015" y="20031"/>
                      <a:pt x="37837" y="18300"/>
                      <a:pt x="44267" y="18300"/>
                    </a:cubicBezTo>
                    <a:cubicBezTo>
                      <a:pt x="49831" y="18300"/>
                      <a:pt x="54406" y="20031"/>
                      <a:pt x="57869" y="23370"/>
                    </a:cubicBezTo>
                    <a:cubicBezTo>
                      <a:pt x="61331" y="26708"/>
                      <a:pt x="63186" y="30913"/>
                      <a:pt x="63186" y="35735"/>
                    </a:cubicBezTo>
                    <a:cubicBezTo>
                      <a:pt x="63186" y="38208"/>
                      <a:pt x="62567" y="40558"/>
                      <a:pt x="61455" y="42783"/>
                    </a:cubicBezTo>
                    <a:cubicBezTo>
                      <a:pt x="60342" y="44885"/>
                      <a:pt x="58858" y="46863"/>
                      <a:pt x="57251" y="48595"/>
                    </a:cubicBezTo>
                    <a:cubicBezTo>
                      <a:pt x="55643" y="50326"/>
                      <a:pt x="52923" y="52799"/>
                      <a:pt x="49213" y="56261"/>
                    </a:cubicBezTo>
                    <a:cubicBezTo>
                      <a:pt x="45009" y="60094"/>
                      <a:pt x="41670" y="63433"/>
                      <a:pt x="39198" y="66153"/>
                    </a:cubicBezTo>
                    <a:cubicBezTo>
                      <a:pt x="36724" y="68873"/>
                      <a:pt x="34746" y="72088"/>
                      <a:pt x="33262" y="75798"/>
                    </a:cubicBezTo>
                    <a:cubicBezTo>
                      <a:pt x="31778" y="79384"/>
                      <a:pt x="31037" y="83835"/>
                      <a:pt x="31037" y="88781"/>
                    </a:cubicBezTo>
                    <a:cubicBezTo>
                      <a:pt x="31037" y="92738"/>
                      <a:pt x="32026" y="95706"/>
                      <a:pt x="34004" y="97684"/>
                    </a:cubicBezTo>
                    <a:cubicBezTo>
                      <a:pt x="35983" y="99663"/>
                      <a:pt x="38456" y="100652"/>
                      <a:pt x="41423" y="100652"/>
                    </a:cubicBezTo>
                    <a:cubicBezTo>
                      <a:pt x="46988" y="100652"/>
                      <a:pt x="50326" y="97560"/>
                      <a:pt x="51439" y="91625"/>
                    </a:cubicBezTo>
                    <a:cubicBezTo>
                      <a:pt x="52057" y="88534"/>
                      <a:pt x="52552" y="86432"/>
                      <a:pt x="52923" y="85319"/>
                    </a:cubicBezTo>
                    <a:cubicBezTo>
                      <a:pt x="53294" y="84206"/>
                      <a:pt x="53665" y="82970"/>
                      <a:pt x="54283" y="81733"/>
                    </a:cubicBezTo>
                    <a:cubicBezTo>
                      <a:pt x="54901" y="80497"/>
                      <a:pt x="55767" y="79260"/>
                      <a:pt x="57003" y="77776"/>
                    </a:cubicBezTo>
                    <a:cubicBezTo>
                      <a:pt x="58116" y="76416"/>
                      <a:pt x="59724" y="74685"/>
                      <a:pt x="61702" y="72830"/>
                    </a:cubicBezTo>
                    <a:cubicBezTo>
                      <a:pt x="68874" y="66277"/>
                      <a:pt x="73820" y="61455"/>
                      <a:pt x="76540" y="58734"/>
                    </a:cubicBezTo>
                    <a:cubicBezTo>
                      <a:pt x="79260" y="56014"/>
                      <a:pt x="81610" y="52675"/>
                      <a:pt x="83588" y="48842"/>
                    </a:cubicBezTo>
                    <a:cubicBezTo>
                      <a:pt x="85567" y="45133"/>
                      <a:pt x="86556" y="40558"/>
                      <a:pt x="86556" y="35611"/>
                    </a:cubicBezTo>
                    <a:cubicBezTo>
                      <a:pt x="86556" y="29181"/>
                      <a:pt x="84825" y="23370"/>
                      <a:pt x="81363" y="17805"/>
                    </a:cubicBezTo>
                    <a:close/>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91" name="Freeform: Shape 90">
                <a:extLst>
                  <a:ext uri="{FF2B5EF4-FFF2-40B4-BE49-F238E27FC236}">
                    <a16:creationId xmlns:a16="http://schemas.microsoft.com/office/drawing/2014/main" id="{35C68360-55A9-9A58-EF46-D810223B639F}"/>
                  </a:ext>
                </a:extLst>
              </p:cNvPr>
              <p:cNvSpPr/>
              <p:nvPr/>
            </p:nvSpPr>
            <p:spPr>
              <a:xfrm>
                <a:off x="4680688" y="6833804"/>
                <a:ext cx="25472" cy="26136"/>
              </a:xfrm>
              <a:custGeom>
                <a:avLst/>
                <a:gdLst>
                  <a:gd name="connsiteX0" fmla="*/ 3709 w 25472"/>
                  <a:gd name="connsiteY0" fmla="*/ 3756 h 26136"/>
                  <a:gd name="connsiteX1" fmla="*/ 0 w 25472"/>
                  <a:gd name="connsiteY1" fmla="*/ 13030 h 26136"/>
                  <a:gd name="connsiteX2" fmla="*/ 3833 w 25472"/>
                  <a:gd name="connsiteY2" fmla="*/ 22675 h 26136"/>
                  <a:gd name="connsiteX3" fmla="*/ 12859 w 25472"/>
                  <a:gd name="connsiteY3" fmla="*/ 26137 h 26136"/>
                  <a:gd name="connsiteX4" fmla="*/ 21639 w 25472"/>
                  <a:gd name="connsiteY4" fmla="*/ 22675 h 26136"/>
                  <a:gd name="connsiteX5" fmla="*/ 25472 w 25472"/>
                  <a:gd name="connsiteY5" fmla="*/ 13030 h 26136"/>
                  <a:gd name="connsiteX6" fmla="*/ 21886 w 25472"/>
                  <a:gd name="connsiteY6" fmla="*/ 3756 h 26136"/>
                  <a:gd name="connsiteX7" fmla="*/ 3709 w 25472"/>
                  <a:gd name="connsiteY7" fmla="*/ 3756 h 2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72" h="26136">
                    <a:moveTo>
                      <a:pt x="3709" y="3756"/>
                    </a:moveTo>
                    <a:cubicBezTo>
                      <a:pt x="1237" y="6229"/>
                      <a:pt x="0" y="9444"/>
                      <a:pt x="0" y="13030"/>
                    </a:cubicBezTo>
                    <a:cubicBezTo>
                      <a:pt x="0" y="17234"/>
                      <a:pt x="1360" y="20449"/>
                      <a:pt x="3833" y="22675"/>
                    </a:cubicBezTo>
                    <a:cubicBezTo>
                      <a:pt x="6430" y="25024"/>
                      <a:pt x="9397" y="26137"/>
                      <a:pt x="12859" y="26137"/>
                    </a:cubicBezTo>
                    <a:cubicBezTo>
                      <a:pt x="16322" y="26137"/>
                      <a:pt x="19166" y="24900"/>
                      <a:pt x="21639" y="22675"/>
                    </a:cubicBezTo>
                    <a:cubicBezTo>
                      <a:pt x="24112" y="20325"/>
                      <a:pt x="25472" y="17110"/>
                      <a:pt x="25472" y="13030"/>
                    </a:cubicBezTo>
                    <a:cubicBezTo>
                      <a:pt x="25472" y="9320"/>
                      <a:pt x="24236" y="6229"/>
                      <a:pt x="21886" y="3756"/>
                    </a:cubicBezTo>
                    <a:cubicBezTo>
                      <a:pt x="16940" y="-1314"/>
                      <a:pt x="8655" y="-1190"/>
                      <a:pt x="3709" y="3756"/>
                    </a:cubicBezTo>
                    <a:close/>
                  </a:path>
                </a:pathLst>
              </a:custGeom>
              <a:grp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grpSp>
      </p:grpSp>
      <p:sp>
        <p:nvSpPr>
          <p:cNvPr id="96" name="Freeform: Shape 95">
            <a:extLst>
              <a:ext uri="{FF2B5EF4-FFF2-40B4-BE49-F238E27FC236}">
                <a16:creationId xmlns:a16="http://schemas.microsoft.com/office/drawing/2014/main" id="{33DEE4D6-97D7-D9AA-03EA-A4BA93EC431E}"/>
              </a:ext>
              <a:ext uri="{C183D7F6-B498-43B3-948B-1728B52AA6E4}">
                <adec:decorative xmlns:adec="http://schemas.microsoft.com/office/drawing/2017/decorative" val="1"/>
              </a:ext>
            </a:extLst>
          </p:cNvPr>
          <p:cNvSpPr/>
          <p:nvPr/>
        </p:nvSpPr>
        <p:spPr>
          <a:xfrm>
            <a:off x="443290" y="4194744"/>
            <a:ext cx="277863" cy="277596"/>
          </a:xfrm>
          <a:custGeom>
            <a:avLst/>
            <a:gdLst>
              <a:gd name="connsiteX0" fmla="*/ 257441 w 257441"/>
              <a:gd name="connsiteY0" fmla="*/ 128597 h 257194"/>
              <a:gd name="connsiteX1" fmla="*/ 128721 w 257441"/>
              <a:gd name="connsiteY1" fmla="*/ 257194 h 257194"/>
              <a:gd name="connsiteX2" fmla="*/ 0 w 257441"/>
              <a:gd name="connsiteY2" fmla="*/ 128597 h 257194"/>
              <a:gd name="connsiteX3" fmla="*/ 128721 w 257441"/>
              <a:gd name="connsiteY3" fmla="*/ 0 h 257194"/>
              <a:gd name="connsiteX4" fmla="*/ 257441 w 257441"/>
              <a:gd name="connsiteY4" fmla="*/ 128597 h 257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41" h="257194">
                <a:moveTo>
                  <a:pt x="257441" y="128597"/>
                </a:moveTo>
                <a:cubicBezTo>
                  <a:pt x="257441" y="199619"/>
                  <a:pt x="199811" y="257194"/>
                  <a:pt x="128721" y="257194"/>
                </a:cubicBezTo>
                <a:cubicBezTo>
                  <a:pt x="57630" y="257194"/>
                  <a:pt x="0" y="199619"/>
                  <a:pt x="0" y="128597"/>
                </a:cubicBezTo>
                <a:cubicBezTo>
                  <a:pt x="0" y="57575"/>
                  <a:pt x="57630" y="0"/>
                  <a:pt x="128721" y="0"/>
                </a:cubicBezTo>
                <a:cubicBezTo>
                  <a:pt x="199811" y="0"/>
                  <a:pt x="257441" y="57575"/>
                  <a:pt x="257441" y="128597"/>
                </a:cubicBezTo>
                <a:close/>
              </a:path>
            </a:pathLst>
          </a:custGeom>
          <a:solidFill>
            <a:srgbClr val="F2F2F3"/>
          </a:solidFill>
          <a:ln w="34979" cap="flat">
            <a:solidFill>
              <a:schemeClr val="tx2"/>
            </a:solid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185" name="Rectangle 184">
            <a:extLst>
              <a:ext uri="{FF2B5EF4-FFF2-40B4-BE49-F238E27FC236}">
                <a16:creationId xmlns:a16="http://schemas.microsoft.com/office/drawing/2014/main" id="{C2B33615-67D6-2930-F704-51F622F2B662}"/>
              </a:ext>
              <a:ext uri="{C183D7F6-B498-43B3-948B-1728B52AA6E4}">
                <adec:decorative xmlns:adec="http://schemas.microsoft.com/office/drawing/2017/decorative" val="1"/>
              </a:ext>
            </a:extLst>
          </p:cNvPr>
          <p:cNvSpPr/>
          <p:nvPr/>
        </p:nvSpPr>
        <p:spPr>
          <a:xfrm>
            <a:off x="784223" y="4241876"/>
            <a:ext cx="213707" cy="213707"/>
          </a:xfrm>
          <a:prstGeom prst="rect">
            <a:avLst/>
          </a:prstGeom>
          <a:solidFill>
            <a:schemeClr val="tx2"/>
          </a:solid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188" name="Isosceles Triangle 187">
            <a:extLst>
              <a:ext uri="{FF2B5EF4-FFF2-40B4-BE49-F238E27FC236}">
                <a16:creationId xmlns:a16="http://schemas.microsoft.com/office/drawing/2014/main" id="{805BBF54-8786-3073-0BAD-A2A97081A8EA}"/>
              </a:ext>
              <a:ext uri="{C183D7F6-B498-43B3-948B-1728B52AA6E4}">
                <adec:decorative xmlns:adec="http://schemas.microsoft.com/office/drawing/2017/decorative" val="1"/>
              </a:ext>
            </a:extLst>
          </p:cNvPr>
          <p:cNvSpPr/>
          <p:nvPr/>
        </p:nvSpPr>
        <p:spPr>
          <a:xfrm>
            <a:off x="4383649" y="6563003"/>
            <a:ext cx="212468" cy="212468"/>
          </a:xfrm>
          <a:prstGeom prst="triangle">
            <a:avLst/>
          </a:prstGeom>
          <a:solidFill>
            <a:srgbClr val="A57FB2"/>
          </a:solid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cxnSp>
        <p:nvCxnSpPr>
          <p:cNvPr id="197" name="Straight Connector 196">
            <a:extLst>
              <a:ext uri="{FF2B5EF4-FFF2-40B4-BE49-F238E27FC236}">
                <a16:creationId xmlns:a16="http://schemas.microsoft.com/office/drawing/2014/main" id="{ADCEAD4C-E469-6EED-8DA1-BEA5304E9555}"/>
              </a:ext>
              <a:ext uri="{C183D7F6-B498-43B3-948B-1728B52AA6E4}">
                <adec:decorative xmlns:adec="http://schemas.microsoft.com/office/drawing/2017/decorative" val="1"/>
              </a:ext>
            </a:extLst>
          </p:cNvPr>
          <p:cNvCxnSpPr>
            <a:cxnSpLocks/>
          </p:cNvCxnSpPr>
          <p:nvPr/>
        </p:nvCxnSpPr>
        <p:spPr>
          <a:xfrm flipV="1">
            <a:off x="2805327" y="4332894"/>
            <a:ext cx="1620090" cy="6642"/>
          </a:xfrm>
          <a:prstGeom prst="line">
            <a:avLst/>
          </a:prstGeom>
          <a:ln w="2857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345567D8-A1FF-F9DA-0BCA-5F09817218B8}"/>
              </a:ext>
              <a:ext uri="{C183D7F6-B498-43B3-948B-1728B52AA6E4}">
                <adec:decorative xmlns:adec="http://schemas.microsoft.com/office/drawing/2017/decorative" val="1"/>
              </a:ext>
            </a:extLst>
          </p:cNvPr>
          <p:cNvCxnSpPr>
            <a:cxnSpLocks/>
          </p:cNvCxnSpPr>
          <p:nvPr/>
        </p:nvCxnSpPr>
        <p:spPr>
          <a:xfrm>
            <a:off x="990280" y="6669304"/>
            <a:ext cx="1558088" cy="7117"/>
          </a:xfrm>
          <a:prstGeom prst="line">
            <a:avLst/>
          </a:prstGeom>
          <a:ln w="2857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10" name="Freeform: Shape 209">
            <a:extLst>
              <a:ext uri="{FF2B5EF4-FFF2-40B4-BE49-F238E27FC236}">
                <a16:creationId xmlns:a16="http://schemas.microsoft.com/office/drawing/2014/main" id="{2EAEEB1A-7789-E041-14B7-2F0880A0EF7E}"/>
              </a:ext>
              <a:ext uri="{C183D7F6-B498-43B3-948B-1728B52AA6E4}">
                <adec:decorative xmlns:adec="http://schemas.microsoft.com/office/drawing/2017/decorative" val="1"/>
              </a:ext>
            </a:extLst>
          </p:cNvPr>
          <p:cNvSpPr/>
          <p:nvPr/>
        </p:nvSpPr>
        <p:spPr>
          <a:xfrm>
            <a:off x="6200171" y="6502013"/>
            <a:ext cx="308025" cy="307758"/>
          </a:xfrm>
          <a:custGeom>
            <a:avLst/>
            <a:gdLst>
              <a:gd name="connsiteX0" fmla="*/ 285386 w 285386"/>
              <a:gd name="connsiteY0" fmla="*/ 142570 h 285139"/>
              <a:gd name="connsiteX1" fmla="*/ 142693 w 285386"/>
              <a:gd name="connsiteY1" fmla="*/ 285139 h 285139"/>
              <a:gd name="connsiteX2" fmla="*/ -1 w 285386"/>
              <a:gd name="connsiteY2" fmla="*/ 142570 h 285139"/>
              <a:gd name="connsiteX3" fmla="*/ 142693 w 285386"/>
              <a:gd name="connsiteY3" fmla="*/ 0 h 285139"/>
              <a:gd name="connsiteX4" fmla="*/ 285386 w 285386"/>
              <a:gd name="connsiteY4" fmla="*/ 142570 h 285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86" h="285139">
                <a:moveTo>
                  <a:pt x="285386" y="142570"/>
                </a:moveTo>
                <a:cubicBezTo>
                  <a:pt x="285386" y="221308"/>
                  <a:pt x="221501" y="285139"/>
                  <a:pt x="142693" y="285139"/>
                </a:cubicBezTo>
                <a:cubicBezTo>
                  <a:pt x="63885" y="285139"/>
                  <a:pt x="-1" y="221308"/>
                  <a:pt x="-1" y="142570"/>
                </a:cubicBezTo>
                <a:cubicBezTo>
                  <a:pt x="-1" y="63831"/>
                  <a:pt x="63885" y="0"/>
                  <a:pt x="142693" y="0"/>
                </a:cubicBezTo>
                <a:cubicBezTo>
                  <a:pt x="221501" y="0"/>
                  <a:pt x="285386" y="63831"/>
                  <a:pt x="285386" y="142570"/>
                </a:cubicBezTo>
                <a:close/>
              </a:path>
            </a:pathLst>
          </a:custGeom>
          <a:solidFill>
            <a:srgbClr val="F2F2F3"/>
          </a:solidFill>
          <a:ln w="34979" cap="flat">
            <a:solidFill>
              <a:schemeClr val="tx2"/>
            </a:solid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212" name="Freeform: Shape 211">
            <a:extLst>
              <a:ext uri="{FF2B5EF4-FFF2-40B4-BE49-F238E27FC236}">
                <a16:creationId xmlns:a16="http://schemas.microsoft.com/office/drawing/2014/main" id="{66FD148C-E0E2-3B3F-5404-AE47C5502C23}"/>
              </a:ext>
              <a:ext uri="{C183D7F6-B498-43B3-948B-1728B52AA6E4}">
                <adec:decorative xmlns:adec="http://schemas.microsoft.com/office/drawing/2017/decorative" val="1"/>
              </a:ext>
            </a:extLst>
          </p:cNvPr>
          <p:cNvSpPr/>
          <p:nvPr/>
        </p:nvSpPr>
        <p:spPr>
          <a:xfrm>
            <a:off x="1658272" y="9631181"/>
            <a:ext cx="427413" cy="13346"/>
          </a:xfrm>
          <a:custGeom>
            <a:avLst/>
            <a:gdLst>
              <a:gd name="connsiteX0" fmla="*/ 0 w 1553057"/>
              <a:gd name="connsiteY0" fmla="*/ 0 h 12365"/>
              <a:gd name="connsiteX1" fmla="*/ 1553057 w 1553057"/>
              <a:gd name="connsiteY1" fmla="*/ 0 h 12365"/>
            </a:gdLst>
            <a:ahLst/>
            <a:cxnLst>
              <a:cxn ang="0">
                <a:pos x="connsiteX0" y="connsiteY0"/>
              </a:cxn>
              <a:cxn ang="0">
                <a:pos x="connsiteX1" y="connsiteY1"/>
              </a:cxn>
            </a:cxnLst>
            <a:rect l="l" t="t" r="r" b="b"/>
            <a:pathLst>
              <a:path w="1553057" h="12365">
                <a:moveTo>
                  <a:pt x="0" y="0"/>
                </a:moveTo>
                <a:lnTo>
                  <a:pt x="1553057" y="0"/>
                </a:lnTo>
              </a:path>
            </a:pathLst>
          </a:custGeom>
          <a:ln w="34979" cap="flat">
            <a:solidFill>
              <a:schemeClr val="tx2"/>
            </a:solid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213" name="Freeform: Shape 212">
            <a:extLst>
              <a:ext uri="{FF2B5EF4-FFF2-40B4-BE49-F238E27FC236}">
                <a16:creationId xmlns:a16="http://schemas.microsoft.com/office/drawing/2014/main" id="{E8DB6BDC-A137-61C0-5DDC-EEB228CC7A37}"/>
              </a:ext>
              <a:ext uri="{C183D7F6-B498-43B3-948B-1728B52AA6E4}">
                <adec:decorative xmlns:adec="http://schemas.microsoft.com/office/drawing/2017/decorative" val="1"/>
              </a:ext>
            </a:extLst>
          </p:cNvPr>
          <p:cNvSpPr/>
          <p:nvPr/>
        </p:nvSpPr>
        <p:spPr>
          <a:xfrm>
            <a:off x="1658272" y="9967471"/>
            <a:ext cx="427413" cy="13346"/>
          </a:xfrm>
          <a:custGeom>
            <a:avLst/>
            <a:gdLst>
              <a:gd name="connsiteX0" fmla="*/ 0 w 1779215"/>
              <a:gd name="connsiteY0" fmla="*/ 0 h 12365"/>
              <a:gd name="connsiteX1" fmla="*/ 1779215 w 1779215"/>
              <a:gd name="connsiteY1" fmla="*/ 0 h 12365"/>
            </a:gdLst>
            <a:ahLst/>
            <a:cxnLst>
              <a:cxn ang="0">
                <a:pos x="connsiteX0" y="connsiteY0"/>
              </a:cxn>
              <a:cxn ang="0">
                <a:pos x="connsiteX1" y="connsiteY1"/>
              </a:cxn>
            </a:cxnLst>
            <a:rect l="l" t="t" r="r" b="b"/>
            <a:pathLst>
              <a:path w="1779215" h="12365">
                <a:moveTo>
                  <a:pt x="0" y="0"/>
                </a:moveTo>
                <a:lnTo>
                  <a:pt x="1779215" y="0"/>
                </a:lnTo>
              </a:path>
            </a:pathLst>
          </a:custGeom>
          <a:ln w="34979" cap="flat">
            <a:solidFill>
              <a:srgbClr val="26B3DF"/>
            </a:solidFill>
            <a:prstDash val="solid"/>
            <a:round/>
          </a:ln>
        </p:spPr>
        <p:txBody>
          <a:bodyPr rtlCol="0" anchor="ctr"/>
          <a:lstStyle/>
          <a:p>
            <a:endParaRPr lang="en-US" sz="1943">
              <a:latin typeface="Arial" panose="020B0604020202020204" pitchFamily="34" charset="0"/>
              <a:cs typeface="Arial" panose="020B0604020202020204" pitchFamily="34" charset="0"/>
            </a:endParaRPr>
          </a:p>
        </p:txBody>
      </p:sp>
      <p:cxnSp>
        <p:nvCxnSpPr>
          <p:cNvPr id="214" name="Straight Connector 213">
            <a:extLst>
              <a:ext uri="{FF2B5EF4-FFF2-40B4-BE49-F238E27FC236}">
                <a16:creationId xmlns:a16="http://schemas.microsoft.com/office/drawing/2014/main" id="{9934C308-5F9A-21D0-3B39-B45C87045C84}"/>
              </a:ext>
              <a:ext uri="{C183D7F6-B498-43B3-948B-1728B52AA6E4}">
                <adec:decorative xmlns:adec="http://schemas.microsoft.com/office/drawing/2017/decorative" val="1"/>
              </a:ext>
            </a:extLst>
          </p:cNvPr>
          <p:cNvCxnSpPr>
            <a:cxnSpLocks/>
          </p:cNvCxnSpPr>
          <p:nvPr/>
        </p:nvCxnSpPr>
        <p:spPr>
          <a:xfrm flipV="1">
            <a:off x="1658272" y="10312064"/>
            <a:ext cx="466269" cy="9335"/>
          </a:xfrm>
          <a:prstGeom prst="line">
            <a:avLst/>
          </a:prstGeom>
          <a:ln w="2857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15" name="Freeform: Shape 214">
            <a:extLst>
              <a:ext uri="{FF2B5EF4-FFF2-40B4-BE49-F238E27FC236}">
                <a16:creationId xmlns:a16="http://schemas.microsoft.com/office/drawing/2014/main" id="{0740E114-9BCC-9165-EC25-FB61F4E2D5BC}"/>
              </a:ext>
              <a:ext uri="{C183D7F6-B498-43B3-948B-1728B52AA6E4}">
                <adec:decorative xmlns:adec="http://schemas.microsoft.com/office/drawing/2017/decorative" val="1"/>
              </a:ext>
            </a:extLst>
          </p:cNvPr>
          <p:cNvSpPr/>
          <p:nvPr/>
        </p:nvSpPr>
        <p:spPr>
          <a:xfrm rot="16031945">
            <a:off x="4710024" y="10190173"/>
            <a:ext cx="189246" cy="189246"/>
          </a:xfrm>
          <a:custGeom>
            <a:avLst/>
            <a:gdLst>
              <a:gd name="connsiteX0" fmla="*/ 175337 w 175337"/>
              <a:gd name="connsiteY0" fmla="*/ 87668 h 175337"/>
              <a:gd name="connsiteX1" fmla="*/ 87669 w 175337"/>
              <a:gd name="connsiteY1" fmla="*/ 175337 h 175337"/>
              <a:gd name="connsiteX2" fmla="*/ 0 w 175337"/>
              <a:gd name="connsiteY2" fmla="*/ 87668 h 175337"/>
              <a:gd name="connsiteX3" fmla="*/ 87669 w 175337"/>
              <a:gd name="connsiteY3" fmla="*/ 0 h 175337"/>
              <a:gd name="connsiteX4" fmla="*/ 175337 w 175337"/>
              <a:gd name="connsiteY4" fmla="*/ 87668 h 175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37" h="175337">
                <a:moveTo>
                  <a:pt x="175337" y="87668"/>
                </a:moveTo>
                <a:cubicBezTo>
                  <a:pt x="175337" y="136087"/>
                  <a:pt x="136087" y="175337"/>
                  <a:pt x="87669" y="175337"/>
                </a:cubicBezTo>
                <a:cubicBezTo>
                  <a:pt x="39250" y="175337"/>
                  <a:pt x="0" y="136087"/>
                  <a:pt x="0" y="87668"/>
                </a:cubicBezTo>
                <a:cubicBezTo>
                  <a:pt x="0" y="39250"/>
                  <a:pt x="39250" y="0"/>
                  <a:pt x="87669" y="0"/>
                </a:cubicBezTo>
                <a:cubicBezTo>
                  <a:pt x="136087" y="0"/>
                  <a:pt x="175337" y="39250"/>
                  <a:pt x="175337" y="87668"/>
                </a:cubicBezTo>
                <a:close/>
              </a:path>
            </a:pathLst>
          </a:custGeom>
          <a:solidFill>
            <a:schemeClr val="accent3"/>
          </a:solid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216" name="Rectangle 215">
            <a:extLst>
              <a:ext uri="{FF2B5EF4-FFF2-40B4-BE49-F238E27FC236}">
                <a16:creationId xmlns:a16="http://schemas.microsoft.com/office/drawing/2014/main" id="{B984042D-F3CD-8B85-3A97-BF9073FDE016}"/>
              </a:ext>
              <a:ext uri="{C183D7F6-B498-43B3-948B-1728B52AA6E4}">
                <adec:decorative xmlns:adec="http://schemas.microsoft.com/office/drawing/2017/decorative" val="1"/>
              </a:ext>
            </a:extLst>
          </p:cNvPr>
          <p:cNvSpPr/>
          <p:nvPr/>
        </p:nvSpPr>
        <p:spPr>
          <a:xfrm>
            <a:off x="4709450" y="9594914"/>
            <a:ext cx="190393" cy="190393"/>
          </a:xfrm>
          <a:prstGeom prst="rect">
            <a:avLst/>
          </a:prstGeom>
          <a:solidFill>
            <a:srgbClr val="0072CE"/>
          </a:solid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217" name="Isosceles Triangle 216">
            <a:extLst>
              <a:ext uri="{FF2B5EF4-FFF2-40B4-BE49-F238E27FC236}">
                <a16:creationId xmlns:a16="http://schemas.microsoft.com/office/drawing/2014/main" id="{3F8D5022-8998-21E1-A938-90FD518214D8}"/>
              </a:ext>
              <a:ext uri="{C183D7F6-B498-43B3-948B-1728B52AA6E4}">
                <adec:decorative xmlns:adec="http://schemas.microsoft.com/office/drawing/2017/decorative" val="1"/>
              </a:ext>
            </a:extLst>
          </p:cNvPr>
          <p:cNvSpPr/>
          <p:nvPr/>
        </p:nvSpPr>
        <p:spPr>
          <a:xfrm>
            <a:off x="4709450" y="9899627"/>
            <a:ext cx="190393" cy="190393"/>
          </a:xfrm>
          <a:prstGeom prst="triangle">
            <a:avLst/>
          </a:prstGeom>
          <a:solidFill>
            <a:srgbClr val="A57FB2"/>
          </a:solid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232" name="TextBox 231">
            <a:extLst>
              <a:ext uri="{FF2B5EF4-FFF2-40B4-BE49-F238E27FC236}">
                <a16:creationId xmlns:a16="http://schemas.microsoft.com/office/drawing/2014/main" id="{F88CF160-015A-B9CE-58ED-63E39864AD51}"/>
              </a:ext>
            </a:extLst>
          </p:cNvPr>
          <p:cNvSpPr txBox="1"/>
          <p:nvPr/>
        </p:nvSpPr>
        <p:spPr>
          <a:xfrm>
            <a:off x="616223" y="8559794"/>
            <a:ext cx="806631" cy="225126"/>
          </a:xfrm>
          <a:prstGeom prst="rect">
            <a:avLst/>
          </a:prstGeom>
          <a:solidFill>
            <a:schemeClr val="bg1"/>
          </a:solidFill>
        </p:spPr>
        <p:txBody>
          <a:bodyPr wrap="none" rtlCol="0">
            <a:spAutoFit/>
          </a:bodyPr>
          <a:lstStyle/>
          <a:p>
            <a:pPr>
              <a:spcBef>
                <a:spcPts val="648"/>
              </a:spcBef>
              <a:spcAft>
                <a:spcPts val="648"/>
              </a:spcAft>
            </a:pPr>
            <a:r>
              <a:rPr lang="en-AU" sz="863" b="1" dirty="0">
                <a:solidFill>
                  <a:schemeClr val="accent6"/>
                </a:solidFill>
                <a:latin typeface="Arial" panose="020B0604020202020204" pitchFamily="34" charset="0"/>
                <a:cs typeface="Arial" panose="020B0604020202020204" pitchFamily="34" charset="0"/>
              </a:rPr>
              <a:t>*VICSMART</a:t>
            </a:r>
          </a:p>
        </p:txBody>
      </p:sp>
      <p:sp>
        <p:nvSpPr>
          <p:cNvPr id="221" name="TextBox 220">
            <a:extLst>
              <a:ext uri="{FF2B5EF4-FFF2-40B4-BE49-F238E27FC236}">
                <a16:creationId xmlns:a16="http://schemas.microsoft.com/office/drawing/2014/main" id="{48E9FE4C-035A-F92F-5366-DFB2156FFF23}"/>
              </a:ext>
            </a:extLst>
          </p:cNvPr>
          <p:cNvSpPr txBox="1"/>
          <p:nvPr/>
        </p:nvSpPr>
        <p:spPr>
          <a:xfrm>
            <a:off x="616224" y="8839811"/>
            <a:ext cx="2118939" cy="540533"/>
          </a:xfrm>
          <a:prstGeom prst="rect">
            <a:avLst/>
          </a:prstGeom>
          <a:noFill/>
        </p:spPr>
        <p:txBody>
          <a:bodyPr wrap="square" rtlCol="0">
            <a:spAutoFit/>
          </a:bodyPr>
          <a:lstStyle/>
          <a:p>
            <a:r>
              <a:rPr lang="en-AU" sz="971" dirty="0">
                <a:solidFill>
                  <a:schemeClr val="accent6"/>
                </a:solidFill>
                <a:latin typeface="Arial" panose="020B0604020202020204" pitchFamily="34" charset="0"/>
                <a:cs typeface="Arial" panose="020B0604020202020204" pitchFamily="34" charset="0"/>
              </a:rPr>
              <a:t>Minor subdivision, buildings and works, tree removal and lopping, signs, car parking reductions.</a:t>
            </a:r>
            <a:endParaRPr lang="en-US" sz="971" i="1" dirty="0">
              <a:solidFill>
                <a:schemeClr val="accent6"/>
              </a:solidFill>
              <a:latin typeface="Arial" panose="020B0604020202020204" pitchFamily="34" charset="0"/>
              <a:cs typeface="Arial" panose="020B0604020202020204" pitchFamily="34" charset="0"/>
            </a:endParaRPr>
          </a:p>
        </p:txBody>
      </p:sp>
      <p:sp>
        <p:nvSpPr>
          <p:cNvPr id="231" name="TextBox 230">
            <a:extLst>
              <a:ext uri="{FF2B5EF4-FFF2-40B4-BE49-F238E27FC236}">
                <a16:creationId xmlns:a16="http://schemas.microsoft.com/office/drawing/2014/main" id="{FBFAAA8D-C2C1-85C8-4519-35E7A32D5B1D}"/>
              </a:ext>
            </a:extLst>
          </p:cNvPr>
          <p:cNvSpPr txBox="1"/>
          <p:nvPr/>
        </p:nvSpPr>
        <p:spPr>
          <a:xfrm>
            <a:off x="2996637" y="8559794"/>
            <a:ext cx="596638" cy="225126"/>
          </a:xfrm>
          <a:prstGeom prst="rect">
            <a:avLst/>
          </a:prstGeom>
          <a:solidFill>
            <a:schemeClr val="accent6"/>
          </a:solidFill>
        </p:spPr>
        <p:txBody>
          <a:bodyPr wrap="none" rtlCol="0">
            <a:spAutoFit/>
          </a:bodyPr>
          <a:lstStyle/>
          <a:p>
            <a:pPr>
              <a:spcBef>
                <a:spcPts val="648"/>
              </a:spcBef>
              <a:spcAft>
                <a:spcPts val="648"/>
              </a:spcAft>
            </a:pPr>
            <a:r>
              <a:rPr lang="en-AU" sz="863" b="1" dirty="0">
                <a:solidFill>
                  <a:schemeClr val="accent1"/>
                </a:solidFill>
                <a:latin typeface="Arial" panose="020B0604020202020204" pitchFamily="34" charset="0"/>
                <a:cs typeface="Arial" panose="020B0604020202020204" pitchFamily="34" charset="0"/>
              </a:rPr>
              <a:t>SIMPLE</a:t>
            </a:r>
          </a:p>
        </p:txBody>
      </p:sp>
      <p:sp>
        <p:nvSpPr>
          <p:cNvPr id="222" name="TextBox 221">
            <a:extLst>
              <a:ext uri="{FF2B5EF4-FFF2-40B4-BE49-F238E27FC236}">
                <a16:creationId xmlns:a16="http://schemas.microsoft.com/office/drawing/2014/main" id="{AF70467B-DAB0-EAFE-5D06-8AFD9161D539}"/>
              </a:ext>
            </a:extLst>
          </p:cNvPr>
          <p:cNvSpPr txBox="1"/>
          <p:nvPr/>
        </p:nvSpPr>
        <p:spPr>
          <a:xfrm>
            <a:off x="2991727" y="8839811"/>
            <a:ext cx="1566683" cy="540533"/>
          </a:xfrm>
          <a:prstGeom prst="rect">
            <a:avLst/>
          </a:prstGeom>
          <a:noFill/>
        </p:spPr>
        <p:txBody>
          <a:bodyPr wrap="square" rtlCol="0">
            <a:spAutoFit/>
          </a:bodyPr>
          <a:lstStyle/>
          <a:p>
            <a:r>
              <a:rPr lang="en-AU" sz="971" dirty="0">
                <a:solidFill>
                  <a:schemeClr val="accent6"/>
                </a:solidFill>
                <a:latin typeface="Arial" panose="020B0604020202020204" pitchFamily="34" charset="0"/>
                <a:cs typeface="Arial" panose="020B0604020202020204" pitchFamily="34" charset="0"/>
              </a:rPr>
              <a:t>2-lot subdivisions, removal of vegetation, signage.</a:t>
            </a:r>
            <a:endParaRPr lang="en-US" sz="971" dirty="0">
              <a:solidFill>
                <a:schemeClr val="accent6"/>
              </a:solidFill>
              <a:latin typeface="Arial" panose="020B0604020202020204" pitchFamily="34" charset="0"/>
              <a:cs typeface="Arial" panose="020B0604020202020204" pitchFamily="34" charset="0"/>
            </a:endParaRPr>
          </a:p>
        </p:txBody>
      </p:sp>
      <p:sp>
        <p:nvSpPr>
          <p:cNvPr id="230" name="TextBox 229">
            <a:extLst>
              <a:ext uri="{FF2B5EF4-FFF2-40B4-BE49-F238E27FC236}">
                <a16:creationId xmlns:a16="http://schemas.microsoft.com/office/drawing/2014/main" id="{56050D0B-30C8-A3A6-5154-1A682D17655E}"/>
              </a:ext>
            </a:extLst>
          </p:cNvPr>
          <p:cNvSpPr txBox="1"/>
          <p:nvPr/>
        </p:nvSpPr>
        <p:spPr>
          <a:xfrm>
            <a:off x="4653492" y="8559794"/>
            <a:ext cx="732893" cy="225126"/>
          </a:xfrm>
          <a:prstGeom prst="rect">
            <a:avLst/>
          </a:prstGeom>
          <a:solidFill>
            <a:schemeClr val="accent6"/>
          </a:solidFill>
        </p:spPr>
        <p:txBody>
          <a:bodyPr wrap="none" rtlCol="0">
            <a:spAutoFit/>
          </a:bodyPr>
          <a:lstStyle/>
          <a:p>
            <a:pPr>
              <a:spcBef>
                <a:spcPts val="648"/>
              </a:spcBef>
              <a:spcAft>
                <a:spcPts val="648"/>
              </a:spcAft>
            </a:pPr>
            <a:r>
              <a:rPr lang="en-AU" sz="863" b="1" dirty="0">
                <a:solidFill>
                  <a:schemeClr val="accent4"/>
                </a:solidFill>
                <a:latin typeface="Arial" panose="020B0604020202020204" pitchFamily="34" charset="0"/>
                <a:cs typeface="Arial" panose="020B0604020202020204" pitchFamily="34" charset="0"/>
              </a:rPr>
              <a:t>COMPLEX</a:t>
            </a:r>
          </a:p>
        </p:txBody>
      </p:sp>
      <p:sp>
        <p:nvSpPr>
          <p:cNvPr id="223" name="TextBox 222">
            <a:extLst>
              <a:ext uri="{FF2B5EF4-FFF2-40B4-BE49-F238E27FC236}">
                <a16:creationId xmlns:a16="http://schemas.microsoft.com/office/drawing/2014/main" id="{AFB77C5F-4BF4-A3FF-DF19-4638ACC8B214}"/>
              </a:ext>
            </a:extLst>
          </p:cNvPr>
          <p:cNvSpPr txBox="1"/>
          <p:nvPr/>
        </p:nvSpPr>
        <p:spPr>
          <a:xfrm>
            <a:off x="4719208" y="8839812"/>
            <a:ext cx="2172185" cy="540533"/>
          </a:xfrm>
          <a:prstGeom prst="rect">
            <a:avLst/>
          </a:prstGeom>
          <a:noFill/>
        </p:spPr>
        <p:txBody>
          <a:bodyPr wrap="square" lIns="38856" rIns="38856" rtlCol="0">
            <a:spAutoFit/>
          </a:bodyPr>
          <a:lstStyle/>
          <a:p>
            <a:r>
              <a:rPr lang="en-AU" sz="971" dirty="0">
                <a:solidFill>
                  <a:schemeClr val="accent6"/>
                </a:solidFill>
                <a:latin typeface="Arial" panose="020B0604020202020204" pitchFamily="34" charset="0"/>
                <a:cs typeface="Arial" panose="020B0604020202020204" pitchFamily="34" charset="0"/>
              </a:rPr>
              <a:t>New developments, mixed-use, commercial.</a:t>
            </a:r>
          </a:p>
          <a:p>
            <a:r>
              <a:rPr lang="en-AU" sz="971" i="1" dirty="0">
                <a:solidFill>
                  <a:schemeClr val="accent6"/>
                </a:solidFill>
                <a:latin typeface="Arial" panose="020B0604020202020204" pitchFamily="34" charset="0"/>
                <a:cs typeface="Arial" panose="020B0604020202020204" pitchFamily="34" charset="0"/>
              </a:rPr>
              <a:t>May involve multiple permit triggers</a:t>
            </a:r>
            <a:endParaRPr lang="en-US" sz="971" i="1" dirty="0">
              <a:solidFill>
                <a:schemeClr val="accent6"/>
              </a:solidFill>
              <a:latin typeface="Arial" panose="020B0604020202020204" pitchFamily="34" charset="0"/>
              <a:cs typeface="Arial" panose="020B0604020202020204" pitchFamily="34" charset="0"/>
            </a:endParaRPr>
          </a:p>
        </p:txBody>
      </p:sp>
      <p:sp>
        <p:nvSpPr>
          <p:cNvPr id="218" name="TextBox 217">
            <a:extLst>
              <a:ext uri="{FF2B5EF4-FFF2-40B4-BE49-F238E27FC236}">
                <a16:creationId xmlns:a16="http://schemas.microsoft.com/office/drawing/2014/main" id="{234B91BE-B0B1-63DB-77A6-270E118FE967}"/>
              </a:ext>
              <a:ext uri="{C183D7F6-B498-43B3-948B-1728B52AA6E4}">
                <adec:decorative xmlns:adec="http://schemas.microsoft.com/office/drawing/2017/decorative" val="1"/>
              </a:ext>
            </a:extLst>
          </p:cNvPr>
          <p:cNvSpPr txBox="1"/>
          <p:nvPr/>
        </p:nvSpPr>
        <p:spPr>
          <a:xfrm>
            <a:off x="640384" y="9557164"/>
            <a:ext cx="847940" cy="258404"/>
          </a:xfrm>
          <a:prstGeom prst="rect">
            <a:avLst/>
          </a:prstGeom>
          <a:solidFill>
            <a:srgbClr val="017D7D"/>
          </a:solidFill>
        </p:spPr>
        <p:txBody>
          <a:bodyPr wrap="square" rtlCol="0">
            <a:spAutoFit/>
          </a:bodyPr>
          <a:lstStyle/>
          <a:p>
            <a:pPr>
              <a:spcBef>
                <a:spcPts val="648"/>
              </a:spcBef>
              <a:spcAft>
                <a:spcPts val="648"/>
              </a:spcAft>
            </a:pPr>
            <a:r>
              <a:rPr lang="en-AU" sz="1079" b="1" dirty="0">
                <a:solidFill>
                  <a:schemeClr val="bg1"/>
                </a:solidFill>
                <a:latin typeface="Arial" panose="020B0604020202020204" pitchFamily="34" charset="0"/>
                <a:cs typeface="Arial" panose="020B0604020202020204" pitchFamily="34" charset="0"/>
              </a:rPr>
              <a:t>LEGEND</a:t>
            </a:r>
          </a:p>
        </p:txBody>
      </p:sp>
      <p:sp>
        <p:nvSpPr>
          <p:cNvPr id="211" name="TextBox 210">
            <a:extLst>
              <a:ext uri="{FF2B5EF4-FFF2-40B4-BE49-F238E27FC236}">
                <a16:creationId xmlns:a16="http://schemas.microsoft.com/office/drawing/2014/main" id="{811BEA1C-A3E3-75F8-4AD1-A96C74757685}"/>
              </a:ext>
              <a:ext uri="{C183D7F6-B498-43B3-948B-1728B52AA6E4}">
                <adec:decorative xmlns:adec="http://schemas.microsoft.com/office/drawing/2017/decorative" val="1"/>
              </a:ext>
            </a:extLst>
          </p:cNvPr>
          <p:cNvSpPr txBox="1"/>
          <p:nvPr/>
        </p:nvSpPr>
        <p:spPr>
          <a:xfrm>
            <a:off x="2132768" y="9536459"/>
            <a:ext cx="5518028" cy="1025602"/>
          </a:xfrm>
          <a:prstGeom prst="rect">
            <a:avLst/>
          </a:prstGeom>
          <a:noFill/>
        </p:spPr>
        <p:txBody>
          <a:bodyPr wrap="square" numCol="2" spcCol="180000" rtlCol="0">
            <a:spAutoFit/>
          </a:bodyPr>
          <a:lstStyle/>
          <a:p>
            <a:pPr>
              <a:spcBef>
                <a:spcPts val="648"/>
              </a:spcBef>
              <a:spcAft>
                <a:spcPts val="648"/>
              </a:spcAft>
            </a:pPr>
            <a:r>
              <a:rPr lang="en-AU" sz="1000" dirty="0">
                <a:solidFill>
                  <a:schemeClr val="bg1"/>
                </a:solidFill>
                <a:latin typeface="Arial" panose="020B0604020202020204" pitchFamily="34" charset="0"/>
                <a:cs typeface="Arial" panose="020B0604020202020204" pitchFamily="34" charset="0"/>
              </a:rPr>
              <a:t>Typical pathway</a:t>
            </a:r>
          </a:p>
          <a:p>
            <a:pPr>
              <a:spcBef>
                <a:spcPts val="648"/>
              </a:spcBef>
              <a:spcAft>
                <a:spcPts val="648"/>
              </a:spcAft>
            </a:pPr>
            <a:r>
              <a:rPr lang="en-AU" sz="1000" dirty="0" err="1">
                <a:solidFill>
                  <a:schemeClr val="bg1"/>
                </a:solidFill>
                <a:latin typeface="Arial" panose="020B0604020202020204" pitchFamily="34" charset="0"/>
                <a:cs typeface="Arial" panose="020B0604020202020204" pitchFamily="34" charset="0"/>
              </a:rPr>
              <a:t>VicSmart</a:t>
            </a:r>
            <a:r>
              <a:rPr lang="en-AU" sz="1000" dirty="0">
                <a:solidFill>
                  <a:schemeClr val="bg1"/>
                </a:solidFill>
                <a:latin typeface="Arial" panose="020B0604020202020204" pitchFamily="34" charset="0"/>
                <a:cs typeface="Arial" panose="020B0604020202020204" pitchFamily="34" charset="0"/>
              </a:rPr>
              <a:t> timeframe</a:t>
            </a:r>
          </a:p>
          <a:p>
            <a:pPr>
              <a:spcBef>
                <a:spcPts val="648"/>
              </a:spcBef>
              <a:spcAft>
                <a:spcPts val="648"/>
              </a:spcAft>
            </a:pPr>
            <a:r>
              <a:rPr lang="en-AU" sz="1000" dirty="0">
                <a:solidFill>
                  <a:schemeClr val="bg1"/>
                </a:solidFill>
                <a:latin typeface="Arial" panose="020B0604020202020204" pitchFamily="34" charset="0"/>
                <a:cs typeface="Arial" panose="020B0604020202020204" pitchFamily="34" charset="0"/>
              </a:rPr>
              <a:t>Council has to make a decision within 60 </a:t>
            </a:r>
            <a:br>
              <a:rPr lang="en-AU" sz="1000" dirty="0">
                <a:solidFill>
                  <a:schemeClr val="bg1"/>
                </a:solidFill>
                <a:latin typeface="Arial" panose="020B0604020202020204" pitchFamily="34" charset="0"/>
                <a:cs typeface="Arial" panose="020B0604020202020204" pitchFamily="34" charset="0"/>
              </a:rPr>
            </a:br>
            <a:r>
              <a:rPr lang="en-AU" sz="1000" dirty="0">
                <a:solidFill>
                  <a:schemeClr val="bg1"/>
                </a:solidFill>
                <a:latin typeface="Arial" panose="020B0604020202020204" pitchFamily="34" charset="0"/>
                <a:cs typeface="Arial" panose="020B0604020202020204" pitchFamily="34" charset="0"/>
              </a:rPr>
              <a:t>days from lodgement (statutory clock active)</a:t>
            </a:r>
          </a:p>
          <a:p>
            <a:pPr>
              <a:spcBef>
                <a:spcPts val="648"/>
              </a:spcBef>
              <a:spcAft>
                <a:spcPts val="648"/>
              </a:spcAft>
            </a:pPr>
            <a:r>
              <a:rPr lang="en-AU" sz="1000" dirty="0">
                <a:solidFill>
                  <a:schemeClr val="bg1"/>
                </a:solidFill>
                <a:latin typeface="Arial" panose="020B0604020202020204" pitchFamily="34" charset="0"/>
                <a:cs typeface="Arial" panose="020B0604020202020204" pitchFamily="34" charset="0"/>
              </a:rPr>
              <a:t>Optional but highly encouraged step</a:t>
            </a:r>
          </a:p>
          <a:p>
            <a:pPr>
              <a:spcBef>
                <a:spcPts val="648"/>
              </a:spcBef>
              <a:spcAft>
                <a:spcPts val="648"/>
              </a:spcAft>
            </a:pPr>
            <a:r>
              <a:rPr lang="en-AU" sz="1000" dirty="0">
                <a:solidFill>
                  <a:schemeClr val="bg1"/>
                </a:solidFill>
                <a:latin typeface="Arial" panose="020B0604020202020204" pitchFamily="34" charset="0"/>
                <a:cs typeface="Arial" panose="020B0604020202020204" pitchFamily="34" charset="0"/>
              </a:rPr>
              <a:t>Only if applicable step</a:t>
            </a:r>
          </a:p>
          <a:p>
            <a:pPr>
              <a:spcBef>
                <a:spcPts val="648"/>
              </a:spcBef>
              <a:spcAft>
                <a:spcPts val="648"/>
              </a:spcAft>
            </a:pPr>
            <a:r>
              <a:rPr lang="en-AU" sz="1000" dirty="0">
                <a:solidFill>
                  <a:schemeClr val="bg1"/>
                </a:solidFill>
                <a:latin typeface="Arial" panose="020B0604020202020204" pitchFamily="34" charset="0"/>
                <a:cs typeface="Arial" panose="020B0604020202020204" pitchFamily="34" charset="0"/>
              </a:rPr>
              <a:t>Mandatory step</a:t>
            </a:r>
          </a:p>
        </p:txBody>
      </p:sp>
      <p:cxnSp>
        <p:nvCxnSpPr>
          <p:cNvPr id="233" name="Straight Connector 232">
            <a:extLst>
              <a:ext uri="{FF2B5EF4-FFF2-40B4-BE49-F238E27FC236}">
                <a16:creationId xmlns:a16="http://schemas.microsoft.com/office/drawing/2014/main" id="{7A0022C8-4335-D199-6190-18ECAEB53BAF}"/>
              </a:ext>
              <a:ext uri="{C183D7F6-B498-43B3-948B-1728B52AA6E4}">
                <adec:decorative xmlns:adec="http://schemas.microsoft.com/office/drawing/2017/decorative" val="1"/>
              </a:ext>
            </a:extLst>
          </p:cNvPr>
          <p:cNvCxnSpPr>
            <a:cxnSpLocks/>
          </p:cNvCxnSpPr>
          <p:nvPr/>
        </p:nvCxnSpPr>
        <p:spPr>
          <a:xfrm>
            <a:off x="493209" y="8593670"/>
            <a:ext cx="0" cy="699404"/>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2E3D8BC5-95E4-DE2D-8DBB-1D6A48A240A6}"/>
              </a:ext>
              <a:ext uri="{C183D7F6-B498-43B3-948B-1728B52AA6E4}">
                <adec:decorative xmlns:adec="http://schemas.microsoft.com/office/drawing/2017/decorative" val="1"/>
              </a:ext>
            </a:extLst>
          </p:cNvPr>
          <p:cNvCxnSpPr>
            <a:cxnSpLocks/>
          </p:cNvCxnSpPr>
          <p:nvPr/>
        </p:nvCxnSpPr>
        <p:spPr>
          <a:xfrm>
            <a:off x="2794203" y="8593670"/>
            <a:ext cx="0" cy="699404"/>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A59544E6-D923-20F4-9878-8F6BCAD612D1}"/>
              </a:ext>
              <a:ext uri="{C183D7F6-B498-43B3-948B-1728B52AA6E4}">
                <adec:decorative xmlns:adec="http://schemas.microsoft.com/office/drawing/2017/decorative" val="1"/>
              </a:ext>
            </a:extLst>
          </p:cNvPr>
          <p:cNvCxnSpPr>
            <a:cxnSpLocks/>
          </p:cNvCxnSpPr>
          <p:nvPr/>
        </p:nvCxnSpPr>
        <p:spPr>
          <a:xfrm>
            <a:off x="4569182" y="8593670"/>
            <a:ext cx="0" cy="699404"/>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6" name="Isosceles Triangle 185">
            <a:extLst>
              <a:ext uri="{FF2B5EF4-FFF2-40B4-BE49-F238E27FC236}">
                <a16:creationId xmlns:a16="http://schemas.microsoft.com/office/drawing/2014/main" id="{5C6B7F60-9A43-CF83-BDDB-ACD7552337E2}"/>
              </a:ext>
              <a:ext uri="{C183D7F6-B498-43B3-948B-1728B52AA6E4}">
                <adec:decorative xmlns:adec="http://schemas.microsoft.com/office/drawing/2017/decorative" val="1"/>
              </a:ext>
            </a:extLst>
          </p:cNvPr>
          <p:cNvSpPr/>
          <p:nvPr/>
        </p:nvSpPr>
        <p:spPr>
          <a:xfrm>
            <a:off x="4425417" y="4226660"/>
            <a:ext cx="212468" cy="212468"/>
          </a:xfrm>
          <a:prstGeom prst="triangle">
            <a:avLst/>
          </a:prstGeom>
          <a:solidFill>
            <a:srgbClr val="A57FB2"/>
          </a:solid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20" name="Freeform: Shape 19">
            <a:extLst>
              <a:ext uri="{FF2B5EF4-FFF2-40B4-BE49-F238E27FC236}">
                <a16:creationId xmlns:a16="http://schemas.microsoft.com/office/drawing/2014/main" id="{13207BF2-A93E-3ECE-67DA-CE82FDF9A43A}"/>
              </a:ext>
              <a:ext uri="{C183D7F6-B498-43B3-948B-1728B52AA6E4}">
                <adec:decorative xmlns:adec="http://schemas.microsoft.com/office/drawing/2017/decorative" val="1"/>
              </a:ext>
            </a:extLst>
          </p:cNvPr>
          <p:cNvSpPr/>
          <p:nvPr/>
        </p:nvSpPr>
        <p:spPr>
          <a:xfrm>
            <a:off x="2528040" y="6574167"/>
            <a:ext cx="213707" cy="213707"/>
          </a:xfrm>
          <a:custGeom>
            <a:avLst/>
            <a:gdLst>
              <a:gd name="connsiteX0" fmla="*/ 175337 w 175337"/>
              <a:gd name="connsiteY0" fmla="*/ 87668 h 175337"/>
              <a:gd name="connsiteX1" fmla="*/ 87669 w 175337"/>
              <a:gd name="connsiteY1" fmla="*/ 175337 h 175337"/>
              <a:gd name="connsiteX2" fmla="*/ 0 w 175337"/>
              <a:gd name="connsiteY2" fmla="*/ 87668 h 175337"/>
              <a:gd name="connsiteX3" fmla="*/ 87669 w 175337"/>
              <a:gd name="connsiteY3" fmla="*/ 0 h 175337"/>
              <a:gd name="connsiteX4" fmla="*/ 175337 w 175337"/>
              <a:gd name="connsiteY4" fmla="*/ 87668 h 175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37" h="175337">
                <a:moveTo>
                  <a:pt x="175337" y="87668"/>
                </a:moveTo>
                <a:cubicBezTo>
                  <a:pt x="175337" y="136087"/>
                  <a:pt x="136087" y="175337"/>
                  <a:pt x="87669" y="175337"/>
                </a:cubicBezTo>
                <a:cubicBezTo>
                  <a:pt x="39250" y="175337"/>
                  <a:pt x="0" y="136087"/>
                  <a:pt x="0" y="87668"/>
                </a:cubicBezTo>
                <a:cubicBezTo>
                  <a:pt x="0" y="39250"/>
                  <a:pt x="39250" y="0"/>
                  <a:pt x="87669" y="0"/>
                </a:cubicBezTo>
                <a:cubicBezTo>
                  <a:pt x="136087" y="0"/>
                  <a:pt x="175337" y="39250"/>
                  <a:pt x="175337" y="87668"/>
                </a:cubicBezTo>
                <a:close/>
              </a:path>
            </a:pathLst>
          </a:custGeom>
          <a:solidFill>
            <a:schemeClr val="accent2"/>
          </a:solid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245" name="Freeform: Shape 244">
            <a:extLst>
              <a:ext uri="{FF2B5EF4-FFF2-40B4-BE49-F238E27FC236}">
                <a16:creationId xmlns:a16="http://schemas.microsoft.com/office/drawing/2014/main" id="{30731A77-E1A3-7C2E-1099-2F57A3BD7266}"/>
              </a:ext>
              <a:ext uri="{C183D7F6-B498-43B3-948B-1728B52AA6E4}">
                <adec:decorative xmlns:adec="http://schemas.microsoft.com/office/drawing/2017/decorative" val="1"/>
              </a:ext>
            </a:extLst>
          </p:cNvPr>
          <p:cNvSpPr/>
          <p:nvPr/>
        </p:nvSpPr>
        <p:spPr>
          <a:xfrm>
            <a:off x="476814" y="4385900"/>
            <a:ext cx="6287069" cy="2232283"/>
          </a:xfrm>
          <a:custGeom>
            <a:avLst/>
            <a:gdLst>
              <a:gd name="connsiteX0" fmla="*/ 5548746 w 6158346"/>
              <a:gd name="connsiteY0" fmla="*/ 0 h 1219200"/>
              <a:gd name="connsiteX1" fmla="*/ 6158346 w 6158346"/>
              <a:gd name="connsiteY1" fmla="*/ 713509 h 1219200"/>
              <a:gd name="connsiteX2" fmla="*/ 0 w 6158346"/>
              <a:gd name="connsiteY2" fmla="*/ 734291 h 1219200"/>
              <a:gd name="connsiteX3" fmla="*/ 353291 w 6158346"/>
              <a:gd name="connsiteY3" fmla="*/ 1219200 h 1219200"/>
              <a:gd name="connsiteX0" fmla="*/ 5458691 w 6158346"/>
              <a:gd name="connsiteY0" fmla="*/ 0 h 1219200"/>
              <a:gd name="connsiteX1" fmla="*/ 6158346 w 6158346"/>
              <a:gd name="connsiteY1" fmla="*/ 713509 h 1219200"/>
              <a:gd name="connsiteX2" fmla="*/ 0 w 6158346"/>
              <a:gd name="connsiteY2" fmla="*/ 734291 h 1219200"/>
              <a:gd name="connsiteX3" fmla="*/ 353291 w 6158346"/>
              <a:gd name="connsiteY3" fmla="*/ 1219200 h 1219200"/>
              <a:gd name="connsiteX0" fmla="*/ 5458691 w 6158346"/>
              <a:gd name="connsiteY0" fmla="*/ 0 h 1219200"/>
              <a:gd name="connsiteX1" fmla="*/ 6158346 w 6158346"/>
              <a:gd name="connsiteY1" fmla="*/ 741218 h 1219200"/>
              <a:gd name="connsiteX2" fmla="*/ 0 w 6158346"/>
              <a:gd name="connsiteY2" fmla="*/ 734291 h 1219200"/>
              <a:gd name="connsiteX3" fmla="*/ 353291 w 6158346"/>
              <a:gd name="connsiteY3" fmla="*/ 1219200 h 1219200"/>
              <a:gd name="connsiteX0" fmla="*/ 5458691 w 6137565"/>
              <a:gd name="connsiteY0" fmla="*/ 0 h 1219200"/>
              <a:gd name="connsiteX1" fmla="*/ 6137565 w 6137565"/>
              <a:gd name="connsiteY1" fmla="*/ 768927 h 1219200"/>
              <a:gd name="connsiteX2" fmla="*/ 0 w 6137565"/>
              <a:gd name="connsiteY2" fmla="*/ 734291 h 1219200"/>
              <a:gd name="connsiteX3" fmla="*/ 353291 w 6137565"/>
              <a:gd name="connsiteY3" fmla="*/ 1219200 h 1219200"/>
              <a:gd name="connsiteX0" fmla="*/ 5458691 w 6158347"/>
              <a:gd name="connsiteY0" fmla="*/ 0 h 1219200"/>
              <a:gd name="connsiteX1" fmla="*/ 6158347 w 6158347"/>
              <a:gd name="connsiteY1" fmla="*/ 748145 h 1219200"/>
              <a:gd name="connsiteX2" fmla="*/ 0 w 6158347"/>
              <a:gd name="connsiteY2" fmla="*/ 734291 h 1219200"/>
              <a:gd name="connsiteX3" fmla="*/ 353291 w 6158347"/>
              <a:gd name="connsiteY3" fmla="*/ 1219200 h 1219200"/>
              <a:gd name="connsiteX0" fmla="*/ 5458691 w 6158347"/>
              <a:gd name="connsiteY0" fmla="*/ 0 h 1219200"/>
              <a:gd name="connsiteX1" fmla="*/ 6158347 w 6158347"/>
              <a:gd name="connsiteY1" fmla="*/ 741218 h 1219200"/>
              <a:gd name="connsiteX2" fmla="*/ 0 w 6158347"/>
              <a:gd name="connsiteY2" fmla="*/ 734291 h 1219200"/>
              <a:gd name="connsiteX3" fmla="*/ 353291 w 6158347"/>
              <a:gd name="connsiteY3" fmla="*/ 1219200 h 1219200"/>
              <a:gd name="connsiteX0" fmla="*/ 5458691 w 6158347"/>
              <a:gd name="connsiteY0" fmla="*/ 0 h 1219200"/>
              <a:gd name="connsiteX1" fmla="*/ 6158347 w 6158347"/>
              <a:gd name="connsiteY1" fmla="*/ 741218 h 1219200"/>
              <a:gd name="connsiteX2" fmla="*/ 0 w 6158347"/>
              <a:gd name="connsiteY2" fmla="*/ 734291 h 1219200"/>
              <a:gd name="connsiteX3" fmla="*/ 353291 w 6158347"/>
              <a:gd name="connsiteY3" fmla="*/ 1219200 h 1219200"/>
              <a:gd name="connsiteX0" fmla="*/ 5458691 w 6054438"/>
              <a:gd name="connsiteY0" fmla="*/ 0 h 1219200"/>
              <a:gd name="connsiteX1" fmla="*/ 6054438 w 6054438"/>
              <a:gd name="connsiteY1" fmla="*/ 741218 h 1219200"/>
              <a:gd name="connsiteX2" fmla="*/ 0 w 6054438"/>
              <a:gd name="connsiteY2" fmla="*/ 734291 h 1219200"/>
              <a:gd name="connsiteX3" fmla="*/ 353291 w 6054438"/>
              <a:gd name="connsiteY3" fmla="*/ 1219200 h 1219200"/>
              <a:gd name="connsiteX0" fmla="*/ 5458691 w 6054438"/>
              <a:gd name="connsiteY0" fmla="*/ 0 h 1219200"/>
              <a:gd name="connsiteX1" fmla="*/ 6054438 w 6054438"/>
              <a:gd name="connsiteY1" fmla="*/ 741218 h 1219200"/>
              <a:gd name="connsiteX2" fmla="*/ 0 w 6054438"/>
              <a:gd name="connsiteY2" fmla="*/ 603617 h 1219200"/>
              <a:gd name="connsiteX3" fmla="*/ 353291 w 6054438"/>
              <a:gd name="connsiteY3" fmla="*/ 1219200 h 1219200"/>
              <a:gd name="connsiteX0" fmla="*/ 5458691 w 5928140"/>
              <a:gd name="connsiteY0" fmla="*/ 0 h 1219200"/>
              <a:gd name="connsiteX1" fmla="*/ 5928140 w 5928140"/>
              <a:gd name="connsiteY1" fmla="*/ 598292 h 1219200"/>
              <a:gd name="connsiteX2" fmla="*/ 0 w 5928140"/>
              <a:gd name="connsiteY2" fmla="*/ 603617 h 1219200"/>
              <a:gd name="connsiteX3" fmla="*/ 353291 w 5928140"/>
              <a:gd name="connsiteY3" fmla="*/ 1219200 h 1219200"/>
              <a:gd name="connsiteX0" fmla="*/ 5458691 w 5914106"/>
              <a:gd name="connsiteY0" fmla="*/ 0 h 1219200"/>
              <a:gd name="connsiteX1" fmla="*/ 5914106 w 5914106"/>
              <a:gd name="connsiteY1" fmla="*/ 622793 h 1219200"/>
              <a:gd name="connsiteX2" fmla="*/ 0 w 5914106"/>
              <a:gd name="connsiteY2" fmla="*/ 603617 h 1219200"/>
              <a:gd name="connsiteX3" fmla="*/ 353291 w 5914106"/>
              <a:gd name="connsiteY3" fmla="*/ 1219200 h 1219200"/>
              <a:gd name="connsiteX0" fmla="*/ 5458691 w 5900073"/>
              <a:gd name="connsiteY0" fmla="*/ 0 h 1219200"/>
              <a:gd name="connsiteX1" fmla="*/ 5900073 w 5900073"/>
              <a:gd name="connsiteY1" fmla="*/ 590124 h 1219200"/>
              <a:gd name="connsiteX2" fmla="*/ 0 w 5900073"/>
              <a:gd name="connsiteY2" fmla="*/ 603617 h 1219200"/>
              <a:gd name="connsiteX3" fmla="*/ 353291 w 5900073"/>
              <a:gd name="connsiteY3" fmla="*/ 1219200 h 1219200"/>
              <a:gd name="connsiteX0" fmla="*/ 5458691 w 5900073"/>
              <a:gd name="connsiteY0" fmla="*/ 0 h 1219200"/>
              <a:gd name="connsiteX1" fmla="*/ 5900073 w 5900073"/>
              <a:gd name="connsiteY1" fmla="*/ 618709 h 1219200"/>
              <a:gd name="connsiteX2" fmla="*/ 0 w 5900073"/>
              <a:gd name="connsiteY2" fmla="*/ 603617 h 1219200"/>
              <a:gd name="connsiteX3" fmla="*/ 353291 w 5900073"/>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5900073" h="1219200">
                <a:moveTo>
                  <a:pt x="5458691" y="0"/>
                </a:moveTo>
                <a:lnTo>
                  <a:pt x="5900073" y="618709"/>
                </a:lnTo>
                <a:lnTo>
                  <a:pt x="0" y="603617"/>
                </a:lnTo>
                <a:lnTo>
                  <a:pt x="353291" y="1219200"/>
                </a:lnTo>
              </a:path>
            </a:pathLst>
          </a:custGeom>
          <a:ln w="28575">
            <a:solidFill>
              <a:schemeClr val="bg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82">
              <a:latin typeface="Arial" panose="020B0604020202020204" pitchFamily="34" charset="0"/>
              <a:cs typeface="Arial" panose="020B0604020202020204" pitchFamily="34" charset="0"/>
            </a:endParaRPr>
          </a:p>
        </p:txBody>
      </p:sp>
      <p:sp>
        <p:nvSpPr>
          <p:cNvPr id="209" name="Freeform: Shape 208">
            <a:extLst>
              <a:ext uri="{FF2B5EF4-FFF2-40B4-BE49-F238E27FC236}">
                <a16:creationId xmlns:a16="http://schemas.microsoft.com/office/drawing/2014/main" id="{8943DBDB-1D41-7A17-2239-68EBF43D52DD}"/>
              </a:ext>
              <a:ext uri="{C183D7F6-B498-43B3-948B-1728B52AA6E4}">
                <adec:decorative xmlns:adec="http://schemas.microsoft.com/office/drawing/2017/decorative" val="1"/>
              </a:ext>
            </a:extLst>
          </p:cNvPr>
          <p:cNvSpPr/>
          <p:nvPr/>
        </p:nvSpPr>
        <p:spPr>
          <a:xfrm>
            <a:off x="6143131" y="4238326"/>
            <a:ext cx="213707" cy="213707"/>
          </a:xfrm>
          <a:custGeom>
            <a:avLst/>
            <a:gdLst>
              <a:gd name="connsiteX0" fmla="*/ 175337 w 175337"/>
              <a:gd name="connsiteY0" fmla="*/ 87668 h 175337"/>
              <a:gd name="connsiteX1" fmla="*/ 87668 w 175337"/>
              <a:gd name="connsiteY1" fmla="*/ 175337 h 175337"/>
              <a:gd name="connsiteX2" fmla="*/ -1 w 175337"/>
              <a:gd name="connsiteY2" fmla="*/ 87668 h 175337"/>
              <a:gd name="connsiteX3" fmla="*/ 87668 w 175337"/>
              <a:gd name="connsiteY3" fmla="*/ 0 h 175337"/>
              <a:gd name="connsiteX4" fmla="*/ 175337 w 175337"/>
              <a:gd name="connsiteY4" fmla="*/ 87668 h 175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37" h="175337">
                <a:moveTo>
                  <a:pt x="175337" y="87668"/>
                </a:moveTo>
                <a:cubicBezTo>
                  <a:pt x="175337" y="136087"/>
                  <a:pt x="136086" y="175337"/>
                  <a:pt x="87668" y="175337"/>
                </a:cubicBezTo>
                <a:cubicBezTo>
                  <a:pt x="39250" y="175337"/>
                  <a:pt x="-1" y="136087"/>
                  <a:pt x="-1" y="87668"/>
                </a:cubicBezTo>
                <a:cubicBezTo>
                  <a:pt x="-1" y="39250"/>
                  <a:pt x="39250" y="0"/>
                  <a:pt x="87668" y="0"/>
                </a:cubicBezTo>
                <a:cubicBezTo>
                  <a:pt x="136086" y="0"/>
                  <a:pt x="175337" y="39250"/>
                  <a:pt x="175337" y="87668"/>
                </a:cubicBezTo>
                <a:close/>
              </a:path>
            </a:pathLst>
          </a:custGeom>
          <a:solidFill>
            <a:schemeClr val="accent2"/>
          </a:solid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187" name="Isosceles Triangle 186">
            <a:extLst>
              <a:ext uri="{FF2B5EF4-FFF2-40B4-BE49-F238E27FC236}">
                <a16:creationId xmlns:a16="http://schemas.microsoft.com/office/drawing/2014/main" id="{D2A4AC74-D2EE-4C0E-31A4-19E34E6CC210}"/>
              </a:ext>
              <a:ext uri="{C183D7F6-B498-43B3-948B-1728B52AA6E4}">
                <adec:decorative xmlns:adec="http://schemas.microsoft.com/office/drawing/2017/decorative" val="1"/>
              </a:ext>
            </a:extLst>
          </p:cNvPr>
          <p:cNvSpPr/>
          <p:nvPr/>
        </p:nvSpPr>
        <p:spPr>
          <a:xfrm>
            <a:off x="763894" y="6562870"/>
            <a:ext cx="212468" cy="212468"/>
          </a:xfrm>
          <a:prstGeom prst="triangle">
            <a:avLst/>
          </a:prstGeom>
          <a:solidFill>
            <a:srgbClr val="A57FB2"/>
          </a:solid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19" name="Freeform: Shape 18">
            <a:extLst>
              <a:ext uri="{FF2B5EF4-FFF2-40B4-BE49-F238E27FC236}">
                <a16:creationId xmlns:a16="http://schemas.microsoft.com/office/drawing/2014/main" id="{508CE6BC-79D8-9CEA-3F58-F7BB6EF33BD3}"/>
              </a:ext>
              <a:ext uri="{C183D7F6-B498-43B3-948B-1728B52AA6E4}">
                <adec:decorative xmlns:adec="http://schemas.microsoft.com/office/drawing/2017/decorative" val="1"/>
              </a:ext>
            </a:extLst>
          </p:cNvPr>
          <p:cNvSpPr/>
          <p:nvPr/>
        </p:nvSpPr>
        <p:spPr>
          <a:xfrm>
            <a:off x="2529000" y="4197566"/>
            <a:ext cx="252505" cy="252239"/>
          </a:xfrm>
          <a:custGeom>
            <a:avLst/>
            <a:gdLst>
              <a:gd name="connsiteX0" fmla="*/ 233948 w 233947"/>
              <a:gd name="connsiteY0" fmla="*/ 116850 h 233700"/>
              <a:gd name="connsiteX1" fmla="*/ 116974 w 233947"/>
              <a:gd name="connsiteY1" fmla="*/ 233700 h 233700"/>
              <a:gd name="connsiteX2" fmla="*/ 0 w 233947"/>
              <a:gd name="connsiteY2" fmla="*/ 116850 h 233700"/>
              <a:gd name="connsiteX3" fmla="*/ 116974 w 233947"/>
              <a:gd name="connsiteY3" fmla="*/ 0 h 233700"/>
              <a:gd name="connsiteX4" fmla="*/ 233948 w 233947"/>
              <a:gd name="connsiteY4" fmla="*/ 116850 h 23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47" h="233700">
                <a:moveTo>
                  <a:pt x="233948" y="116850"/>
                </a:moveTo>
                <a:cubicBezTo>
                  <a:pt x="233948" y="181385"/>
                  <a:pt x="181577" y="233700"/>
                  <a:pt x="116974" y="233700"/>
                </a:cubicBezTo>
                <a:cubicBezTo>
                  <a:pt x="52371" y="233700"/>
                  <a:pt x="0" y="181385"/>
                  <a:pt x="0" y="116850"/>
                </a:cubicBezTo>
                <a:cubicBezTo>
                  <a:pt x="0" y="52316"/>
                  <a:pt x="52371" y="0"/>
                  <a:pt x="116974" y="0"/>
                </a:cubicBezTo>
                <a:cubicBezTo>
                  <a:pt x="181577" y="0"/>
                  <a:pt x="233948" y="52315"/>
                  <a:pt x="233948" y="116850"/>
                </a:cubicBezTo>
                <a:close/>
              </a:path>
            </a:pathLst>
          </a:custGeom>
          <a:noFill/>
          <a:ln w="17551" cap="flat">
            <a:solidFill>
              <a:schemeClr val="accent2"/>
            </a:solid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58" name="Freeform: Shape 57">
            <a:extLst>
              <a:ext uri="{FF2B5EF4-FFF2-40B4-BE49-F238E27FC236}">
                <a16:creationId xmlns:a16="http://schemas.microsoft.com/office/drawing/2014/main" id="{1490E080-6298-DFF0-1C80-015744A6F5D3}"/>
              </a:ext>
              <a:ext uri="{C183D7F6-B498-43B3-948B-1728B52AA6E4}">
                <adec:decorative xmlns:adec="http://schemas.microsoft.com/office/drawing/2017/decorative" val="1"/>
              </a:ext>
            </a:extLst>
          </p:cNvPr>
          <p:cNvSpPr/>
          <p:nvPr/>
        </p:nvSpPr>
        <p:spPr>
          <a:xfrm>
            <a:off x="2462520" y="3721364"/>
            <a:ext cx="386516" cy="369910"/>
          </a:xfrm>
          <a:custGeom>
            <a:avLst/>
            <a:gdLst>
              <a:gd name="connsiteX0" fmla="*/ 357367 w 358108"/>
              <a:gd name="connsiteY0" fmla="*/ 243803 h 342723"/>
              <a:gd name="connsiteX1" fmla="*/ 356130 w 358108"/>
              <a:gd name="connsiteY1" fmla="*/ 239476 h 342723"/>
              <a:gd name="connsiteX2" fmla="*/ 338448 w 358108"/>
              <a:gd name="connsiteY2" fmla="*/ 208934 h 342723"/>
              <a:gd name="connsiteX3" fmla="*/ 317427 w 358108"/>
              <a:gd name="connsiteY3" fmla="*/ 172580 h 342723"/>
              <a:gd name="connsiteX4" fmla="*/ 311245 w 358108"/>
              <a:gd name="connsiteY4" fmla="*/ 168870 h 342723"/>
              <a:gd name="connsiteX5" fmla="*/ 311245 w 358108"/>
              <a:gd name="connsiteY5" fmla="*/ 168870 h 342723"/>
              <a:gd name="connsiteX6" fmla="*/ 296159 w 358108"/>
              <a:gd name="connsiteY6" fmla="*/ 168870 h 342723"/>
              <a:gd name="connsiteX7" fmla="*/ 289606 w 358108"/>
              <a:gd name="connsiteY7" fmla="*/ 168870 h 342723"/>
              <a:gd name="connsiteX8" fmla="*/ 275881 w 358108"/>
              <a:gd name="connsiteY8" fmla="*/ 168870 h 342723"/>
              <a:gd name="connsiteX9" fmla="*/ 269451 w 358108"/>
              <a:gd name="connsiteY9" fmla="*/ 168870 h 342723"/>
              <a:gd name="connsiteX10" fmla="*/ 269451 w 358108"/>
              <a:gd name="connsiteY10" fmla="*/ 135732 h 342723"/>
              <a:gd name="connsiteX11" fmla="*/ 269451 w 358108"/>
              <a:gd name="connsiteY11" fmla="*/ 95298 h 342723"/>
              <a:gd name="connsiteX12" fmla="*/ 250532 w 358108"/>
              <a:gd name="connsiteY12" fmla="*/ 75761 h 342723"/>
              <a:gd name="connsiteX13" fmla="*/ 250532 w 358108"/>
              <a:gd name="connsiteY13" fmla="*/ 75761 h 342723"/>
              <a:gd name="connsiteX14" fmla="*/ 189201 w 358108"/>
              <a:gd name="connsiteY14" fmla="*/ 75761 h 342723"/>
              <a:gd name="connsiteX15" fmla="*/ 189201 w 358108"/>
              <a:gd name="connsiteY15" fmla="*/ 75761 h 342723"/>
              <a:gd name="connsiteX16" fmla="*/ 185121 w 358108"/>
              <a:gd name="connsiteY16" fmla="*/ 73659 h 342723"/>
              <a:gd name="connsiteX17" fmla="*/ 174734 w 358108"/>
              <a:gd name="connsiteY17" fmla="*/ 57955 h 342723"/>
              <a:gd name="connsiteX18" fmla="*/ 173745 w 358108"/>
              <a:gd name="connsiteY18" fmla="*/ 56472 h 342723"/>
              <a:gd name="connsiteX19" fmla="*/ 143698 w 358108"/>
              <a:gd name="connsiteY19" fmla="*/ 38048 h 342723"/>
              <a:gd name="connsiteX20" fmla="*/ 96710 w 358108"/>
              <a:gd name="connsiteY20" fmla="*/ 35327 h 342723"/>
              <a:gd name="connsiteX21" fmla="*/ 76308 w 358108"/>
              <a:gd name="connsiteY21" fmla="*/ 29021 h 342723"/>
              <a:gd name="connsiteX22" fmla="*/ 70373 w 358108"/>
              <a:gd name="connsiteY22" fmla="*/ 26301 h 342723"/>
              <a:gd name="connsiteX23" fmla="*/ 70373 w 358108"/>
              <a:gd name="connsiteY23" fmla="*/ 25930 h 342723"/>
              <a:gd name="connsiteX24" fmla="*/ 70867 w 358108"/>
              <a:gd name="connsiteY24" fmla="*/ 24941 h 342723"/>
              <a:gd name="connsiteX25" fmla="*/ 63819 w 358108"/>
              <a:gd name="connsiteY25" fmla="*/ 7011 h 342723"/>
              <a:gd name="connsiteX26" fmla="*/ 55164 w 358108"/>
              <a:gd name="connsiteY26" fmla="*/ 2931 h 342723"/>
              <a:gd name="connsiteX27" fmla="*/ 52196 w 358108"/>
              <a:gd name="connsiteY27" fmla="*/ 1571 h 342723"/>
              <a:gd name="connsiteX28" fmla="*/ 34514 w 358108"/>
              <a:gd name="connsiteY28" fmla="*/ 7753 h 342723"/>
              <a:gd name="connsiteX29" fmla="*/ 1499 w 358108"/>
              <a:gd name="connsiteY29" fmla="*/ 78358 h 342723"/>
              <a:gd name="connsiteX30" fmla="*/ 7434 w 358108"/>
              <a:gd name="connsiteY30" fmla="*/ 95669 h 342723"/>
              <a:gd name="connsiteX31" fmla="*/ 17821 w 358108"/>
              <a:gd name="connsiteY31" fmla="*/ 100615 h 342723"/>
              <a:gd name="connsiteX32" fmla="*/ 20665 w 358108"/>
              <a:gd name="connsiteY32" fmla="*/ 101975 h 342723"/>
              <a:gd name="connsiteX33" fmla="*/ 37976 w 358108"/>
              <a:gd name="connsiteY33" fmla="*/ 95916 h 342723"/>
              <a:gd name="connsiteX34" fmla="*/ 39584 w 358108"/>
              <a:gd name="connsiteY34" fmla="*/ 92825 h 342723"/>
              <a:gd name="connsiteX35" fmla="*/ 39831 w 358108"/>
              <a:gd name="connsiteY35" fmla="*/ 92207 h 342723"/>
              <a:gd name="connsiteX36" fmla="*/ 44777 w 358108"/>
              <a:gd name="connsiteY36" fmla="*/ 94556 h 342723"/>
              <a:gd name="connsiteX37" fmla="*/ 61470 w 358108"/>
              <a:gd name="connsiteY37" fmla="*/ 102346 h 342723"/>
              <a:gd name="connsiteX38" fmla="*/ 91393 w 358108"/>
              <a:gd name="connsiteY38" fmla="*/ 109394 h 342723"/>
              <a:gd name="connsiteX39" fmla="*/ 92753 w 358108"/>
              <a:gd name="connsiteY39" fmla="*/ 109394 h 342723"/>
              <a:gd name="connsiteX40" fmla="*/ 121688 w 358108"/>
              <a:gd name="connsiteY40" fmla="*/ 116195 h 342723"/>
              <a:gd name="connsiteX41" fmla="*/ 138133 w 358108"/>
              <a:gd name="connsiteY41" fmla="*/ 123862 h 342723"/>
              <a:gd name="connsiteX42" fmla="*/ 145305 w 358108"/>
              <a:gd name="connsiteY42" fmla="*/ 127200 h 342723"/>
              <a:gd name="connsiteX43" fmla="*/ 145305 w 358108"/>
              <a:gd name="connsiteY43" fmla="*/ 168870 h 342723"/>
              <a:gd name="connsiteX44" fmla="*/ 144563 w 358108"/>
              <a:gd name="connsiteY44" fmla="*/ 168870 h 342723"/>
              <a:gd name="connsiteX45" fmla="*/ 142461 w 358108"/>
              <a:gd name="connsiteY45" fmla="*/ 168870 h 342723"/>
              <a:gd name="connsiteX46" fmla="*/ 132075 w 358108"/>
              <a:gd name="connsiteY46" fmla="*/ 168870 h 342723"/>
              <a:gd name="connsiteX47" fmla="*/ 105366 w 358108"/>
              <a:gd name="connsiteY47" fmla="*/ 168994 h 342723"/>
              <a:gd name="connsiteX48" fmla="*/ 105366 w 358108"/>
              <a:gd name="connsiteY48" fmla="*/ 168994 h 342723"/>
              <a:gd name="connsiteX49" fmla="*/ 97947 w 358108"/>
              <a:gd name="connsiteY49" fmla="*/ 173322 h 342723"/>
              <a:gd name="connsiteX50" fmla="*/ 75566 w 358108"/>
              <a:gd name="connsiteY50" fmla="*/ 212272 h 342723"/>
              <a:gd name="connsiteX51" fmla="*/ 59986 w 358108"/>
              <a:gd name="connsiteY51" fmla="*/ 239352 h 342723"/>
              <a:gd name="connsiteX52" fmla="*/ 58502 w 358108"/>
              <a:gd name="connsiteY52" fmla="*/ 243556 h 342723"/>
              <a:gd name="connsiteX53" fmla="*/ 58502 w 358108"/>
              <a:gd name="connsiteY53" fmla="*/ 260620 h 342723"/>
              <a:gd name="connsiteX54" fmla="*/ 58502 w 358108"/>
              <a:gd name="connsiteY54" fmla="*/ 266060 h 342723"/>
              <a:gd name="connsiteX55" fmla="*/ 63325 w 358108"/>
              <a:gd name="connsiteY55" fmla="*/ 271006 h 342723"/>
              <a:gd name="connsiteX56" fmla="*/ 68147 w 358108"/>
              <a:gd name="connsiteY56" fmla="*/ 271006 h 342723"/>
              <a:gd name="connsiteX57" fmla="*/ 69507 w 358108"/>
              <a:gd name="connsiteY57" fmla="*/ 271006 h 342723"/>
              <a:gd name="connsiteX58" fmla="*/ 86695 w 358108"/>
              <a:gd name="connsiteY58" fmla="*/ 271006 h 342723"/>
              <a:gd name="connsiteX59" fmla="*/ 95103 w 358108"/>
              <a:gd name="connsiteY59" fmla="*/ 271006 h 342723"/>
              <a:gd name="connsiteX60" fmla="*/ 95103 w 358108"/>
              <a:gd name="connsiteY60" fmla="*/ 275087 h 342723"/>
              <a:gd name="connsiteX61" fmla="*/ 95103 w 358108"/>
              <a:gd name="connsiteY61" fmla="*/ 335305 h 342723"/>
              <a:gd name="connsiteX62" fmla="*/ 102522 w 358108"/>
              <a:gd name="connsiteY62" fmla="*/ 342724 h 342723"/>
              <a:gd name="connsiteX63" fmla="*/ 135166 w 358108"/>
              <a:gd name="connsiteY63" fmla="*/ 342724 h 342723"/>
              <a:gd name="connsiteX64" fmla="*/ 184132 w 358108"/>
              <a:gd name="connsiteY64" fmla="*/ 342724 h 342723"/>
              <a:gd name="connsiteX65" fmla="*/ 313841 w 358108"/>
              <a:gd name="connsiteY65" fmla="*/ 342724 h 342723"/>
              <a:gd name="connsiteX66" fmla="*/ 321632 w 358108"/>
              <a:gd name="connsiteY66" fmla="*/ 335181 h 342723"/>
              <a:gd name="connsiteX67" fmla="*/ 321632 w 358108"/>
              <a:gd name="connsiteY67" fmla="*/ 274221 h 342723"/>
              <a:gd name="connsiteX68" fmla="*/ 321632 w 358108"/>
              <a:gd name="connsiteY68" fmla="*/ 270883 h 342723"/>
              <a:gd name="connsiteX69" fmla="*/ 328804 w 358108"/>
              <a:gd name="connsiteY69" fmla="*/ 270883 h 342723"/>
              <a:gd name="connsiteX70" fmla="*/ 351431 w 358108"/>
              <a:gd name="connsiteY70" fmla="*/ 270883 h 342723"/>
              <a:gd name="connsiteX71" fmla="*/ 351431 w 358108"/>
              <a:gd name="connsiteY71" fmla="*/ 270883 h 342723"/>
              <a:gd name="connsiteX72" fmla="*/ 358109 w 358108"/>
              <a:gd name="connsiteY72" fmla="*/ 264453 h 342723"/>
              <a:gd name="connsiteX73" fmla="*/ 358109 w 358108"/>
              <a:gd name="connsiteY73" fmla="*/ 243432 h 342723"/>
              <a:gd name="connsiteX74" fmla="*/ 310998 w 358108"/>
              <a:gd name="connsiteY74" fmla="*/ 271501 h 342723"/>
              <a:gd name="connsiteX75" fmla="*/ 310998 w 358108"/>
              <a:gd name="connsiteY75" fmla="*/ 332956 h 342723"/>
              <a:gd name="connsiteX76" fmla="*/ 104253 w 358108"/>
              <a:gd name="connsiteY76" fmla="*/ 332956 h 342723"/>
              <a:gd name="connsiteX77" fmla="*/ 104253 w 358108"/>
              <a:gd name="connsiteY77" fmla="*/ 271501 h 342723"/>
              <a:gd name="connsiteX78" fmla="*/ 310998 w 358108"/>
              <a:gd name="connsiteY78" fmla="*/ 271501 h 342723"/>
              <a:gd name="connsiteX79" fmla="*/ 347475 w 358108"/>
              <a:gd name="connsiteY79" fmla="*/ 248255 h 342723"/>
              <a:gd name="connsiteX80" fmla="*/ 347475 w 358108"/>
              <a:gd name="connsiteY80" fmla="*/ 261238 h 342723"/>
              <a:gd name="connsiteX81" fmla="*/ 67900 w 358108"/>
              <a:gd name="connsiteY81" fmla="*/ 261238 h 342723"/>
              <a:gd name="connsiteX82" fmla="*/ 67900 w 358108"/>
              <a:gd name="connsiteY82" fmla="*/ 248255 h 342723"/>
              <a:gd name="connsiteX83" fmla="*/ 347475 w 358108"/>
              <a:gd name="connsiteY83" fmla="*/ 248255 h 342723"/>
              <a:gd name="connsiteX84" fmla="*/ 259188 w 358108"/>
              <a:gd name="connsiteY84" fmla="*/ 180865 h 342723"/>
              <a:gd name="connsiteX85" fmla="*/ 259188 w 358108"/>
              <a:gd name="connsiteY85" fmla="*/ 203369 h 342723"/>
              <a:gd name="connsiteX86" fmla="*/ 154950 w 358108"/>
              <a:gd name="connsiteY86" fmla="*/ 203369 h 342723"/>
              <a:gd name="connsiteX87" fmla="*/ 154950 w 358108"/>
              <a:gd name="connsiteY87" fmla="*/ 126582 h 342723"/>
              <a:gd name="connsiteX88" fmla="*/ 169417 w 358108"/>
              <a:gd name="connsiteY88" fmla="*/ 115206 h 342723"/>
              <a:gd name="connsiteX89" fmla="*/ 167810 w 358108"/>
              <a:gd name="connsiteY89" fmla="*/ 99626 h 342723"/>
              <a:gd name="connsiteX90" fmla="*/ 160267 w 358108"/>
              <a:gd name="connsiteY90" fmla="*/ 92578 h 342723"/>
              <a:gd name="connsiteX91" fmla="*/ 157052 w 358108"/>
              <a:gd name="connsiteY91" fmla="*/ 89734 h 342723"/>
              <a:gd name="connsiteX92" fmla="*/ 164348 w 358108"/>
              <a:gd name="connsiteY92" fmla="*/ 85777 h 342723"/>
              <a:gd name="connsiteX93" fmla="*/ 248430 w 358108"/>
              <a:gd name="connsiteY93" fmla="*/ 85777 h 342723"/>
              <a:gd name="connsiteX94" fmla="*/ 259188 w 358108"/>
              <a:gd name="connsiteY94" fmla="*/ 96782 h 342723"/>
              <a:gd name="connsiteX95" fmla="*/ 259188 w 358108"/>
              <a:gd name="connsiteY95" fmla="*/ 180865 h 342723"/>
              <a:gd name="connsiteX96" fmla="*/ 171767 w 358108"/>
              <a:gd name="connsiteY96" fmla="*/ 75885 h 342723"/>
              <a:gd name="connsiteX97" fmla="*/ 147160 w 358108"/>
              <a:gd name="connsiteY97" fmla="*/ 85777 h 342723"/>
              <a:gd name="connsiteX98" fmla="*/ 121688 w 358108"/>
              <a:gd name="connsiteY98" fmla="*/ 73907 h 342723"/>
              <a:gd name="connsiteX99" fmla="*/ 119710 w 358108"/>
              <a:gd name="connsiteY99" fmla="*/ 72918 h 342723"/>
              <a:gd name="connsiteX100" fmla="*/ 114887 w 358108"/>
              <a:gd name="connsiteY100" fmla="*/ 70692 h 342723"/>
              <a:gd name="connsiteX101" fmla="*/ 107715 w 358108"/>
              <a:gd name="connsiteY101" fmla="*/ 72918 h 342723"/>
              <a:gd name="connsiteX102" fmla="*/ 110930 w 358108"/>
              <a:gd name="connsiteY102" fmla="*/ 79718 h 342723"/>
              <a:gd name="connsiteX103" fmla="*/ 120699 w 358108"/>
              <a:gd name="connsiteY103" fmla="*/ 84293 h 342723"/>
              <a:gd name="connsiteX104" fmla="*/ 147284 w 358108"/>
              <a:gd name="connsiteY104" fmla="*/ 96782 h 342723"/>
              <a:gd name="connsiteX105" fmla="*/ 158412 w 358108"/>
              <a:gd name="connsiteY105" fmla="*/ 103954 h 342723"/>
              <a:gd name="connsiteX106" fmla="*/ 159896 w 358108"/>
              <a:gd name="connsiteY106" fmla="*/ 105066 h 342723"/>
              <a:gd name="connsiteX107" fmla="*/ 160391 w 358108"/>
              <a:gd name="connsiteY107" fmla="*/ 111126 h 342723"/>
              <a:gd name="connsiteX108" fmla="*/ 143574 w 358108"/>
              <a:gd name="connsiteY108" fmla="*/ 115948 h 342723"/>
              <a:gd name="connsiteX109" fmla="*/ 122924 w 358108"/>
              <a:gd name="connsiteY109" fmla="*/ 106303 h 342723"/>
              <a:gd name="connsiteX110" fmla="*/ 94856 w 358108"/>
              <a:gd name="connsiteY110" fmla="*/ 99750 h 342723"/>
              <a:gd name="connsiteX111" fmla="*/ 93990 w 358108"/>
              <a:gd name="connsiteY111" fmla="*/ 99750 h 342723"/>
              <a:gd name="connsiteX112" fmla="*/ 63696 w 358108"/>
              <a:gd name="connsiteY112" fmla="*/ 92949 h 342723"/>
              <a:gd name="connsiteX113" fmla="*/ 48486 w 358108"/>
              <a:gd name="connsiteY113" fmla="*/ 85777 h 342723"/>
              <a:gd name="connsiteX114" fmla="*/ 43169 w 358108"/>
              <a:gd name="connsiteY114" fmla="*/ 83304 h 342723"/>
              <a:gd name="connsiteX115" fmla="*/ 65550 w 358108"/>
              <a:gd name="connsiteY115" fmla="*/ 35575 h 342723"/>
              <a:gd name="connsiteX116" fmla="*/ 66416 w 358108"/>
              <a:gd name="connsiteY116" fmla="*/ 35946 h 342723"/>
              <a:gd name="connsiteX117" fmla="*/ 69260 w 358108"/>
              <a:gd name="connsiteY117" fmla="*/ 37306 h 342723"/>
              <a:gd name="connsiteX118" fmla="*/ 105490 w 358108"/>
              <a:gd name="connsiteY118" fmla="*/ 45961 h 342723"/>
              <a:gd name="connsiteX119" fmla="*/ 137886 w 358108"/>
              <a:gd name="connsiteY119" fmla="*/ 47816 h 342723"/>
              <a:gd name="connsiteX120" fmla="*/ 140978 w 358108"/>
              <a:gd name="connsiteY120" fmla="*/ 48064 h 342723"/>
              <a:gd name="connsiteX121" fmla="*/ 163606 w 358108"/>
              <a:gd name="connsiteY121" fmla="*/ 60800 h 342723"/>
              <a:gd name="connsiteX122" fmla="*/ 170901 w 358108"/>
              <a:gd name="connsiteY122" fmla="*/ 71557 h 342723"/>
              <a:gd name="connsiteX123" fmla="*/ 173869 w 358108"/>
              <a:gd name="connsiteY123" fmla="*/ 76009 h 342723"/>
              <a:gd name="connsiteX124" fmla="*/ 171396 w 358108"/>
              <a:gd name="connsiteY124" fmla="*/ 76009 h 342723"/>
              <a:gd name="connsiteX125" fmla="*/ 144811 w 358108"/>
              <a:gd name="connsiteY125" fmla="*/ 203740 h 342723"/>
              <a:gd name="connsiteX126" fmla="*/ 135660 w 358108"/>
              <a:gd name="connsiteY126" fmla="*/ 203740 h 342723"/>
              <a:gd name="connsiteX127" fmla="*/ 135660 w 358108"/>
              <a:gd name="connsiteY127" fmla="*/ 203740 h 342723"/>
              <a:gd name="connsiteX128" fmla="*/ 130591 w 358108"/>
              <a:gd name="connsiteY128" fmla="*/ 205471 h 342723"/>
              <a:gd name="connsiteX129" fmla="*/ 129354 w 358108"/>
              <a:gd name="connsiteY129" fmla="*/ 208810 h 342723"/>
              <a:gd name="connsiteX130" fmla="*/ 135537 w 358108"/>
              <a:gd name="connsiteY130" fmla="*/ 213509 h 342723"/>
              <a:gd name="connsiteX131" fmla="*/ 274521 w 358108"/>
              <a:gd name="connsiteY131" fmla="*/ 213509 h 342723"/>
              <a:gd name="connsiteX132" fmla="*/ 276870 w 358108"/>
              <a:gd name="connsiteY132" fmla="*/ 213509 h 342723"/>
              <a:gd name="connsiteX133" fmla="*/ 279837 w 358108"/>
              <a:gd name="connsiteY133" fmla="*/ 213509 h 342723"/>
              <a:gd name="connsiteX134" fmla="*/ 283794 w 358108"/>
              <a:gd name="connsiteY134" fmla="*/ 212396 h 342723"/>
              <a:gd name="connsiteX135" fmla="*/ 285526 w 358108"/>
              <a:gd name="connsiteY135" fmla="*/ 208686 h 342723"/>
              <a:gd name="connsiteX136" fmla="*/ 284289 w 358108"/>
              <a:gd name="connsiteY136" fmla="*/ 205224 h 342723"/>
              <a:gd name="connsiteX137" fmla="*/ 280085 w 358108"/>
              <a:gd name="connsiteY137" fmla="*/ 203740 h 342723"/>
              <a:gd name="connsiteX138" fmla="*/ 280085 w 358108"/>
              <a:gd name="connsiteY138" fmla="*/ 203740 h 342723"/>
              <a:gd name="connsiteX139" fmla="*/ 272295 w 358108"/>
              <a:gd name="connsiteY139" fmla="*/ 203740 h 342723"/>
              <a:gd name="connsiteX140" fmla="*/ 269451 w 358108"/>
              <a:gd name="connsiteY140" fmla="*/ 203740 h 342723"/>
              <a:gd name="connsiteX141" fmla="*/ 269451 w 358108"/>
              <a:gd name="connsiteY141" fmla="*/ 178886 h 342723"/>
              <a:gd name="connsiteX142" fmla="*/ 282929 w 358108"/>
              <a:gd name="connsiteY142" fmla="*/ 178886 h 342723"/>
              <a:gd name="connsiteX143" fmla="*/ 307783 w 358108"/>
              <a:gd name="connsiteY143" fmla="*/ 178886 h 342723"/>
              <a:gd name="connsiteX144" fmla="*/ 310627 w 358108"/>
              <a:gd name="connsiteY144" fmla="*/ 180370 h 342723"/>
              <a:gd name="connsiteX145" fmla="*/ 342405 w 358108"/>
              <a:gd name="connsiteY145" fmla="*/ 235148 h 342723"/>
              <a:gd name="connsiteX146" fmla="*/ 344012 w 358108"/>
              <a:gd name="connsiteY146" fmla="*/ 237991 h 342723"/>
              <a:gd name="connsiteX147" fmla="*/ 344012 w 358108"/>
              <a:gd name="connsiteY147" fmla="*/ 238239 h 342723"/>
              <a:gd name="connsiteX148" fmla="*/ 71486 w 358108"/>
              <a:gd name="connsiteY148" fmla="*/ 238239 h 342723"/>
              <a:gd name="connsiteX149" fmla="*/ 73217 w 358108"/>
              <a:gd name="connsiteY149" fmla="*/ 235024 h 342723"/>
              <a:gd name="connsiteX150" fmla="*/ 77792 w 358108"/>
              <a:gd name="connsiteY150" fmla="*/ 226739 h 342723"/>
              <a:gd name="connsiteX151" fmla="*/ 87560 w 358108"/>
              <a:gd name="connsiteY151" fmla="*/ 209799 h 342723"/>
              <a:gd name="connsiteX152" fmla="*/ 104006 w 358108"/>
              <a:gd name="connsiteY152" fmla="*/ 181359 h 342723"/>
              <a:gd name="connsiteX153" fmla="*/ 108457 w 358108"/>
              <a:gd name="connsiteY153" fmla="*/ 178763 h 342723"/>
              <a:gd name="connsiteX154" fmla="*/ 108457 w 358108"/>
              <a:gd name="connsiteY154" fmla="*/ 178763 h 342723"/>
              <a:gd name="connsiteX155" fmla="*/ 142709 w 358108"/>
              <a:gd name="connsiteY155" fmla="*/ 178763 h 342723"/>
              <a:gd name="connsiteX156" fmla="*/ 144316 w 358108"/>
              <a:gd name="connsiteY156" fmla="*/ 178886 h 342723"/>
              <a:gd name="connsiteX157" fmla="*/ 144687 w 358108"/>
              <a:gd name="connsiteY157" fmla="*/ 178886 h 342723"/>
              <a:gd name="connsiteX158" fmla="*/ 144687 w 358108"/>
              <a:gd name="connsiteY158" fmla="*/ 203616 h 342723"/>
              <a:gd name="connsiteX159" fmla="*/ 26847 w 358108"/>
              <a:gd name="connsiteY159" fmla="*/ 93567 h 342723"/>
              <a:gd name="connsiteX160" fmla="*/ 22891 w 358108"/>
              <a:gd name="connsiteY160" fmla="*/ 92578 h 342723"/>
              <a:gd name="connsiteX161" fmla="*/ 12009 w 358108"/>
              <a:gd name="connsiteY161" fmla="*/ 87384 h 342723"/>
              <a:gd name="connsiteX162" fmla="*/ 9784 w 358108"/>
              <a:gd name="connsiteY162" fmla="*/ 85406 h 342723"/>
              <a:gd name="connsiteX163" fmla="*/ 10155 w 358108"/>
              <a:gd name="connsiteY163" fmla="*/ 82562 h 342723"/>
              <a:gd name="connsiteX164" fmla="*/ 25240 w 358108"/>
              <a:gd name="connsiteY164" fmla="*/ 50413 h 342723"/>
              <a:gd name="connsiteX165" fmla="*/ 42922 w 358108"/>
              <a:gd name="connsiteY165" fmla="*/ 12823 h 342723"/>
              <a:gd name="connsiteX166" fmla="*/ 45272 w 358108"/>
              <a:gd name="connsiteY166" fmla="*/ 9855 h 342723"/>
              <a:gd name="connsiteX167" fmla="*/ 45642 w 358108"/>
              <a:gd name="connsiteY167" fmla="*/ 9855 h 342723"/>
              <a:gd name="connsiteX168" fmla="*/ 46384 w 358108"/>
              <a:gd name="connsiteY168" fmla="*/ 10103 h 342723"/>
              <a:gd name="connsiteX169" fmla="*/ 46384 w 358108"/>
              <a:gd name="connsiteY169" fmla="*/ 10103 h 342723"/>
              <a:gd name="connsiteX170" fmla="*/ 50589 w 358108"/>
              <a:gd name="connsiteY170" fmla="*/ 12205 h 342723"/>
              <a:gd name="connsiteX171" fmla="*/ 61470 w 358108"/>
              <a:gd name="connsiteY171" fmla="*/ 17893 h 342723"/>
              <a:gd name="connsiteX172" fmla="*/ 61099 w 358108"/>
              <a:gd name="connsiteY172" fmla="*/ 21850 h 342723"/>
              <a:gd name="connsiteX173" fmla="*/ 61099 w 358108"/>
              <a:gd name="connsiteY173" fmla="*/ 22097 h 342723"/>
              <a:gd name="connsiteX174" fmla="*/ 47250 w 358108"/>
              <a:gd name="connsiteY174" fmla="*/ 51773 h 342723"/>
              <a:gd name="connsiteX175" fmla="*/ 41933 w 358108"/>
              <a:gd name="connsiteY175" fmla="*/ 63025 h 342723"/>
              <a:gd name="connsiteX176" fmla="*/ 35627 w 358108"/>
              <a:gd name="connsiteY176" fmla="*/ 76751 h 342723"/>
              <a:gd name="connsiteX177" fmla="*/ 29321 w 358108"/>
              <a:gd name="connsiteY177" fmla="*/ 90476 h 342723"/>
              <a:gd name="connsiteX178" fmla="*/ 26971 w 358108"/>
              <a:gd name="connsiteY178" fmla="*/ 93691 h 342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358108" h="342723">
                <a:moveTo>
                  <a:pt x="357367" y="243803"/>
                </a:moveTo>
                <a:cubicBezTo>
                  <a:pt x="357367" y="242443"/>
                  <a:pt x="356872" y="240959"/>
                  <a:pt x="356130" y="239476"/>
                </a:cubicBezTo>
                <a:cubicBezTo>
                  <a:pt x="350195" y="229336"/>
                  <a:pt x="344383" y="219073"/>
                  <a:pt x="338448" y="208934"/>
                </a:cubicBezTo>
                <a:cubicBezTo>
                  <a:pt x="331400" y="196816"/>
                  <a:pt x="324476" y="184698"/>
                  <a:pt x="317427" y="172580"/>
                </a:cubicBezTo>
                <a:cubicBezTo>
                  <a:pt x="315944" y="169983"/>
                  <a:pt x="314089" y="168870"/>
                  <a:pt x="311245" y="168870"/>
                </a:cubicBezTo>
                <a:lnTo>
                  <a:pt x="311245" y="168870"/>
                </a:lnTo>
                <a:cubicBezTo>
                  <a:pt x="306175" y="168870"/>
                  <a:pt x="301229" y="168870"/>
                  <a:pt x="296159" y="168870"/>
                </a:cubicBezTo>
                <a:cubicBezTo>
                  <a:pt x="293934" y="168870"/>
                  <a:pt x="291708" y="168870"/>
                  <a:pt x="289606" y="168870"/>
                </a:cubicBezTo>
                <a:cubicBezTo>
                  <a:pt x="285031" y="168870"/>
                  <a:pt x="280580" y="168870"/>
                  <a:pt x="275881" y="168870"/>
                </a:cubicBezTo>
                <a:lnTo>
                  <a:pt x="269451" y="168870"/>
                </a:lnTo>
                <a:lnTo>
                  <a:pt x="269451" y="135732"/>
                </a:lnTo>
                <a:cubicBezTo>
                  <a:pt x="269451" y="122254"/>
                  <a:pt x="269451" y="108776"/>
                  <a:pt x="269451" y="95298"/>
                </a:cubicBezTo>
                <a:cubicBezTo>
                  <a:pt x="269451" y="84046"/>
                  <a:pt x="261414" y="75761"/>
                  <a:pt x="250532" y="75761"/>
                </a:cubicBezTo>
                <a:lnTo>
                  <a:pt x="250532" y="75761"/>
                </a:lnTo>
                <a:cubicBezTo>
                  <a:pt x="230130" y="75761"/>
                  <a:pt x="209604" y="75761"/>
                  <a:pt x="189201" y="75761"/>
                </a:cubicBezTo>
                <a:lnTo>
                  <a:pt x="189201" y="75761"/>
                </a:lnTo>
                <a:cubicBezTo>
                  <a:pt x="187223" y="75761"/>
                  <a:pt x="186110" y="75143"/>
                  <a:pt x="185121" y="73659"/>
                </a:cubicBezTo>
                <a:cubicBezTo>
                  <a:pt x="181659" y="68342"/>
                  <a:pt x="178073" y="63025"/>
                  <a:pt x="174734" y="57955"/>
                </a:cubicBezTo>
                <a:lnTo>
                  <a:pt x="173745" y="56472"/>
                </a:lnTo>
                <a:cubicBezTo>
                  <a:pt x="166202" y="45219"/>
                  <a:pt x="156063" y="39037"/>
                  <a:pt x="143698" y="38048"/>
                </a:cubicBezTo>
                <a:cubicBezTo>
                  <a:pt x="125274" y="36564"/>
                  <a:pt x="110436" y="35698"/>
                  <a:pt x="96710" y="35327"/>
                </a:cubicBezTo>
                <a:cubicBezTo>
                  <a:pt x="89168" y="35080"/>
                  <a:pt x="82985" y="32112"/>
                  <a:pt x="76308" y="29021"/>
                </a:cubicBezTo>
                <a:cubicBezTo>
                  <a:pt x="74330" y="28156"/>
                  <a:pt x="72351" y="27166"/>
                  <a:pt x="70373" y="26301"/>
                </a:cubicBezTo>
                <a:lnTo>
                  <a:pt x="70373" y="25930"/>
                </a:lnTo>
                <a:cubicBezTo>
                  <a:pt x="70373" y="25930"/>
                  <a:pt x="70744" y="25188"/>
                  <a:pt x="70867" y="24941"/>
                </a:cubicBezTo>
                <a:cubicBezTo>
                  <a:pt x="74206" y="16780"/>
                  <a:pt x="71733" y="10597"/>
                  <a:pt x="63819" y="7011"/>
                </a:cubicBezTo>
                <a:cubicBezTo>
                  <a:pt x="60975" y="5651"/>
                  <a:pt x="58008" y="4291"/>
                  <a:pt x="55164" y="2931"/>
                </a:cubicBezTo>
                <a:lnTo>
                  <a:pt x="52196" y="1571"/>
                </a:lnTo>
                <a:cubicBezTo>
                  <a:pt x="44777" y="-1892"/>
                  <a:pt x="37852" y="458"/>
                  <a:pt x="34514" y="7753"/>
                </a:cubicBezTo>
                <a:cubicBezTo>
                  <a:pt x="23262" y="31618"/>
                  <a:pt x="12133" y="55359"/>
                  <a:pt x="1499" y="78358"/>
                </a:cubicBezTo>
                <a:cubicBezTo>
                  <a:pt x="-1839" y="85406"/>
                  <a:pt x="510" y="92083"/>
                  <a:pt x="7434" y="95669"/>
                </a:cubicBezTo>
                <a:cubicBezTo>
                  <a:pt x="10773" y="97400"/>
                  <a:pt x="14359" y="99008"/>
                  <a:pt x="17821" y="100615"/>
                </a:cubicBezTo>
                <a:lnTo>
                  <a:pt x="20665" y="101975"/>
                </a:lnTo>
                <a:cubicBezTo>
                  <a:pt x="27713" y="105190"/>
                  <a:pt x="34390" y="102841"/>
                  <a:pt x="37976" y="95916"/>
                </a:cubicBezTo>
                <a:cubicBezTo>
                  <a:pt x="38471" y="94927"/>
                  <a:pt x="38965" y="93938"/>
                  <a:pt x="39584" y="92825"/>
                </a:cubicBezTo>
                <a:lnTo>
                  <a:pt x="39831" y="92207"/>
                </a:lnTo>
                <a:lnTo>
                  <a:pt x="44777" y="94556"/>
                </a:lnTo>
                <a:cubicBezTo>
                  <a:pt x="50465" y="97153"/>
                  <a:pt x="55906" y="99750"/>
                  <a:pt x="61470" y="102346"/>
                </a:cubicBezTo>
                <a:cubicBezTo>
                  <a:pt x="71609" y="107045"/>
                  <a:pt x="81501" y="109394"/>
                  <a:pt x="91393" y="109394"/>
                </a:cubicBezTo>
                <a:cubicBezTo>
                  <a:pt x="91888" y="109394"/>
                  <a:pt x="92259" y="109394"/>
                  <a:pt x="92753" y="109394"/>
                </a:cubicBezTo>
                <a:cubicBezTo>
                  <a:pt x="102275" y="109147"/>
                  <a:pt x="111672" y="111373"/>
                  <a:pt x="121688" y="116195"/>
                </a:cubicBezTo>
                <a:cubicBezTo>
                  <a:pt x="127128" y="118792"/>
                  <a:pt x="132693" y="121389"/>
                  <a:pt x="138133" y="123862"/>
                </a:cubicBezTo>
                <a:cubicBezTo>
                  <a:pt x="140483" y="124975"/>
                  <a:pt x="142832" y="126087"/>
                  <a:pt x="145305" y="127200"/>
                </a:cubicBezTo>
                <a:lnTo>
                  <a:pt x="145305" y="168870"/>
                </a:lnTo>
                <a:lnTo>
                  <a:pt x="144563" y="168870"/>
                </a:lnTo>
                <a:cubicBezTo>
                  <a:pt x="143821" y="168870"/>
                  <a:pt x="143080" y="168870"/>
                  <a:pt x="142461" y="168870"/>
                </a:cubicBezTo>
                <a:lnTo>
                  <a:pt x="132075" y="168870"/>
                </a:lnTo>
                <a:cubicBezTo>
                  <a:pt x="123295" y="168870"/>
                  <a:pt x="114269" y="168994"/>
                  <a:pt x="105366" y="168994"/>
                </a:cubicBezTo>
                <a:lnTo>
                  <a:pt x="105366" y="168994"/>
                </a:lnTo>
                <a:cubicBezTo>
                  <a:pt x="102027" y="168994"/>
                  <a:pt x="99678" y="170354"/>
                  <a:pt x="97947" y="173322"/>
                </a:cubicBezTo>
                <a:cubicBezTo>
                  <a:pt x="90528" y="186305"/>
                  <a:pt x="82985" y="199289"/>
                  <a:pt x="75566" y="212272"/>
                </a:cubicBezTo>
                <a:cubicBezTo>
                  <a:pt x="70373" y="221299"/>
                  <a:pt x="65179" y="230325"/>
                  <a:pt x="59986" y="239352"/>
                </a:cubicBezTo>
                <a:cubicBezTo>
                  <a:pt x="58997" y="240959"/>
                  <a:pt x="58502" y="242443"/>
                  <a:pt x="58502" y="243556"/>
                </a:cubicBezTo>
                <a:cubicBezTo>
                  <a:pt x="58502" y="249244"/>
                  <a:pt x="58502" y="255055"/>
                  <a:pt x="58502" y="260620"/>
                </a:cubicBezTo>
                <a:lnTo>
                  <a:pt x="58502" y="266060"/>
                </a:lnTo>
                <a:cubicBezTo>
                  <a:pt x="58502" y="269028"/>
                  <a:pt x="60233" y="270759"/>
                  <a:pt x="63325" y="271006"/>
                </a:cubicBezTo>
                <a:cubicBezTo>
                  <a:pt x="64932" y="271130"/>
                  <a:pt x="66540" y="271006"/>
                  <a:pt x="68147" y="271006"/>
                </a:cubicBezTo>
                <a:lnTo>
                  <a:pt x="69507" y="271006"/>
                </a:lnTo>
                <a:cubicBezTo>
                  <a:pt x="75195" y="271006"/>
                  <a:pt x="80883" y="271006"/>
                  <a:pt x="86695" y="271006"/>
                </a:cubicBezTo>
                <a:lnTo>
                  <a:pt x="95103" y="271006"/>
                </a:lnTo>
                <a:lnTo>
                  <a:pt x="95103" y="275087"/>
                </a:lnTo>
                <a:cubicBezTo>
                  <a:pt x="95103" y="295118"/>
                  <a:pt x="95103" y="315273"/>
                  <a:pt x="95103" y="335305"/>
                </a:cubicBezTo>
                <a:cubicBezTo>
                  <a:pt x="95103" y="341488"/>
                  <a:pt x="96339" y="342724"/>
                  <a:pt x="102522" y="342724"/>
                </a:cubicBezTo>
                <a:lnTo>
                  <a:pt x="135166" y="342724"/>
                </a:lnTo>
                <a:cubicBezTo>
                  <a:pt x="151488" y="342724"/>
                  <a:pt x="167810" y="342724"/>
                  <a:pt x="184132" y="342724"/>
                </a:cubicBezTo>
                <a:lnTo>
                  <a:pt x="313841" y="342724"/>
                </a:lnTo>
                <a:cubicBezTo>
                  <a:pt x="320272" y="342724"/>
                  <a:pt x="321632" y="341488"/>
                  <a:pt x="321632" y="335181"/>
                </a:cubicBezTo>
                <a:cubicBezTo>
                  <a:pt x="321632" y="314902"/>
                  <a:pt x="321632" y="294500"/>
                  <a:pt x="321632" y="274221"/>
                </a:cubicBezTo>
                <a:lnTo>
                  <a:pt x="321632" y="270883"/>
                </a:lnTo>
                <a:lnTo>
                  <a:pt x="328804" y="270883"/>
                </a:lnTo>
                <a:cubicBezTo>
                  <a:pt x="336470" y="270883"/>
                  <a:pt x="343889" y="270883"/>
                  <a:pt x="351431" y="270883"/>
                </a:cubicBezTo>
                <a:lnTo>
                  <a:pt x="351431" y="270883"/>
                </a:lnTo>
                <a:cubicBezTo>
                  <a:pt x="356377" y="270883"/>
                  <a:pt x="358109" y="269275"/>
                  <a:pt x="358109" y="264453"/>
                </a:cubicBezTo>
                <a:cubicBezTo>
                  <a:pt x="358109" y="257652"/>
                  <a:pt x="358109" y="250480"/>
                  <a:pt x="358109" y="243432"/>
                </a:cubicBezTo>
                <a:close/>
                <a:moveTo>
                  <a:pt x="310998" y="271501"/>
                </a:moveTo>
                <a:lnTo>
                  <a:pt x="310998" y="332956"/>
                </a:lnTo>
                <a:lnTo>
                  <a:pt x="104253" y="332956"/>
                </a:lnTo>
                <a:lnTo>
                  <a:pt x="104253" y="271501"/>
                </a:lnTo>
                <a:lnTo>
                  <a:pt x="310998" y="271501"/>
                </a:lnTo>
                <a:close/>
                <a:moveTo>
                  <a:pt x="347475" y="248255"/>
                </a:moveTo>
                <a:lnTo>
                  <a:pt x="347475" y="261238"/>
                </a:lnTo>
                <a:lnTo>
                  <a:pt x="67900" y="261238"/>
                </a:lnTo>
                <a:lnTo>
                  <a:pt x="67900" y="248255"/>
                </a:lnTo>
                <a:lnTo>
                  <a:pt x="347475" y="248255"/>
                </a:lnTo>
                <a:close/>
                <a:moveTo>
                  <a:pt x="259188" y="180865"/>
                </a:moveTo>
                <a:lnTo>
                  <a:pt x="259188" y="203369"/>
                </a:lnTo>
                <a:lnTo>
                  <a:pt x="154950" y="203369"/>
                </a:lnTo>
                <a:lnTo>
                  <a:pt x="154950" y="126582"/>
                </a:lnTo>
                <a:cubicBezTo>
                  <a:pt x="161380" y="124727"/>
                  <a:pt x="166202" y="120894"/>
                  <a:pt x="169417" y="115206"/>
                </a:cubicBezTo>
                <a:cubicBezTo>
                  <a:pt x="172632" y="109642"/>
                  <a:pt x="172014" y="103954"/>
                  <a:pt x="167810" y="99626"/>
                </a:cubicBezTo>
                <a:cubicBezTo>
                  <a:pt x="165460" y="97153"/>
                  <a:pt x="162864" y="94927"/>
                  <a:pt x="160267" y="92578"/>
                </a:cubicBezTo>
                <a:cubicBezTo>
                  <a:pt x="159154" y="91589"/>
                  <a:pt x="158165" y="90723"/>
                  <a:pt x="157052" y="89734"/>
                </a:cubicBezTo>
                <a:cubicBezTo>
                  <a:pt x="158783" y="87261"/>
                  <a:pt x="161380" y="85901"/>
                  <a:pt x="164348" y="85777"/>
                </a:cubicBezTo>
                <a:cubicBezTo>
                  <a:pt x="195755" y="85777"/>
                  <a:pt x="223329" y="85777"/>
                  <a:pt x="248430" y="85777"/>
                </a:cubicBezTo>
                <a:cubicBezTo>
                  <a:pt x="255355" y="85777"/>
                  <a:pt x="259188" y="89734"/>
                  <a:pt x="259188" y="96782"/>
                </a:cubicBezTo>
                <a:cubicBezTo>
                  <a:pt x="259188" y="124727"/>
                  <a:pt x="259188" y="152796"/>
                  <a:pt x="259188" y="180865"/>
                </a:cubicBezTo>
                <a:close/>
                <a:moveTo>
                  <a:pt x="171767" y="75885"/>
                </a:moveTo>
                <a:cubicBezTo>
                  <a:pt x="162493" y="75885"/>
                  <a:pt x="152724" y="75638"/>
                  <a:pt x="147160" y="85777"/>
                </a:cubicBezTo>
                <a:lnTo>
                  <a:pt x="121688" y="73907"/>
                </a:lnTo>
                <a:cubicBezTo>
                  <a:pt x="121070" y="73536"/>
                  <a:pt x="120328" y="73288"/>
                  <a:pt x="119710" y="72918"/>
                </a:cubicBezTo>
                <a:cubicBezTo>
                  <a:pt x="118102" y="72175"/>
                  <a:pt x="116494" y="71433"/>
                  <a:pt x="114887" y="70692"/>
                </a:cubicBezTo>
                <a:cubicBezTo>
                  <a:pt x="111549" y="69332"/>
                  <a:pt x="108952" y="70197"/>
                  <a:pt x="107715" y="72918"/>
                </a:cubicBezTo>
                <a:cubicBezTo>
                  <a:pt x="106479" y="75761"/>
                  <a:pt x="107592" y="78234"/>
                  <a:pt x="110930" y="79718"/>
                </a:cubicBezTo>
                <a:cubicBezTo>
                  <a:pt x="114145" y="81202"/>
                  <a:pt x="117484" y="82686"/>
                  <a:pt x="120699" y="84293"/>
                </a:cubicBezTo>
                <a:cubicBezTo>
                  <a:pt x="129478" y="88374"/>
                  <a:pt x="138504" y="92454"/>
                  <a:pt x="147284" y="96782"/>
                </a:cubicBezTo>
                <a:cubicBezTo>
                  <a:pt x="151241" y="98761"/>
                  <a:pt x="154826" y="101357"/>
                  <a:pt x="158412" y="103954"/>
                </a:cubicBezTo>
                <a:lnTo>
                  <a:pt x="159896" y="105066"/>
                </a:lnTo>
                <a:cubicBezTo>
                  <a:pt x="161875" y="106551"/>
                  <a:pt x="162122" y="108529"/>
                  <a:pt x="160391" y="111126"/>
                </a:cubicBezTo>
                <a:cubicBezTo>
                  <a:pt x="156928" y="116566"/>
                  <a:pt x="149633" y="118668"/>
                  <a:pt x="143574" y="115948"/>
                </a:cubicBezTo>
                <a:cubicBezTo>
                  <a:pt x="137886" y="113351"/>
                  <a:pt x="130467" y="109889"/>
                  <a:pt x="122924" y="106303"/>
                </a:cubicBezTo>
                <a:cubicBezTo>
                  <a:pt x="114021" y="101975"/>
                  <a:pt x="104624" y="99750"/>
                  <a:pt x="94856" y="99750"/>
                </a:cubicBezTo>
                <a:cubicBezTo>
                  <a:pt x="94608" y="99750"/>
                  <a:pt x="94237" y="99750"/>
                  <a:pt x="93990" y="99750"/>
                </a:cubicBezTo>
                <a:cubicBezTo>
                  <a:pt x="83233" y="99750"/>
                  <a:pt x="73340" y="97524"/>
                  <a:pt x="63696" y="92949"/>
                </a:cubicBezTo>
                <a:cubicBezTo>
                  <a:pt x="58749" y="90600"/>
                  <a:pt x="53680" y="88250"/>
                  <a:pt x="48486" y="85777"/>
                </a:cubicBezTo>
                <a:lnTo>
                  <a:pt x="43169" y="83304"/>
                </a:lnTo>
                <a:lnTo>
                  <a:pt x="65550" y="35575"/>
                </a:lnTo>
                <a:cubicBezTo>
                  <a:pt x="65550" y="35575"/>
                  <a:pt x="66169" y="35822"/>
                  <a:pt x="66416" y="35946"/>
                </a:cubicBezTo>
                <a:cubicBezTo>
                  <a:pt x="67405" y="36317"/>
                  <a:pt x="68394" y="36811"/>
                  <a:pt x="69260" y="37306"/>
                </a:cubicBezTo>
                <a:cubicBezTo>
                  <a:pt x="81378" y="44354"/>
                  <a:pt x="94361" y="45714"/>
                  <a:pt x="105490" y="45961"/>
                </a:cubicBezTo>
                <a:cubicBezTo>
                  <a:pt x="116247" y="46209"/>
                  <a:pt x="127252" y="47074"/>
                  <a:pt x="137886" y="47816"/>
                </a:cubicBezTo>
                <a:lnTo>
                  <a:pt x="140978" y="48064"/>
                </a:lnTo>
                <a:cubicBezTo>
                  <a:pt x="150499" y="48682"/>
                  <a:pt x="158041" y="53009"/>
                  <a:pt x="163606" y="60800"/>
                </a:cubicBezTo>
                <a:cubicBezTo>
                  <a:pt x="166079" y="64262"/>
                  <a:pt x="168428" y="67848"/>
                  <a:pt x="170901" y="71557"/>
                </a:cubicBezTo>
                <a:cubicBezTo>
                  <a:pt x="171890" y="73041"/>
                  <a:pt x="172880" y="74525"/>
                  <a:pt x="173869" y="76009"/>
                </a:cubicBezTo>
                <a:lnTo>
                  <a:pt x="171396" y="76009"/>
                </a:lnTo>
                <a:close/>
                <a:moveTo>
                  <a:pt x="144811" y="203740"/>
                </a:moveTo>
                <a:cubicBezTo>
                  <a:pt x="141843" y="203740"/>
                  <a:pt x="138752" y="203740"/>
                  <a:pt x="135660" y="203740"/>
                </a:cubicBezTo>
                <a:lnTo>
                  <a:pt x="135660" y="203740"/>
                </a:lnTo>
                <a:cubicBezTo>
                  <a:pt x="133435" y="203740"/>
                  <a:pt x="131704" y="204358"/>
                  <a:pt x="130591" y="205471"/>
                </a:cubicBezTo>
                <a:cubicBezTo>
                  <a:pt x="129725" y="206337"/>
                  <a:pt x="129354" y="207450"/>
                  <a:pt x="129354" y="208810"/>
                </a:cubicBezTo>
                <a:cubicBezTo>
                  <a:pt x="129354" y="211777"/>
                  <a:pt x="131704" y="213509"/>
                  <a:pt x="135537" y="213509"/>
                </a:cubicBezTo>
                <a:lnTo>
                  <a:pt x="274521" y="213509"/>
                </a:lnTo>
                <a:cubicBezTo>
                  <a:pt x="275262" y="213509"/>
                  <a:pt x="276128" y="213509"/>
                  <a:pt x="276870" y="213509"/>
                </a:cubicBezTo>
                <a:cubicBezTo>
                  <a:pt x="277859" y="213509"/>
                  <a:pt x="278848" y="213509"/>
                  <a:pt x="279837" y="213509"/>
                </a:cubicBezTo>
                <a:cubicBezTo>
                  <a:pt x="281445" y="213509"/>
                  <a:pt x="282929" y="213138"/>
                  <a:pt x="283794" y="212396"/>
                </a:cubicBezTo>
                <a:cubicBezTo>
                  <a:pt x="284907" y="211530"/>
                  <a:pt x="285526" y="210294"/>
                  <a:pt x="285526" y="208686"/>
                </a:cubicBezTo>
                <a:cubicBezTo>
                  <a:pt x="285526" y="207202"/>
                  <a:pt x="285155" y="206090"/>
                  <a:pt x="284289" y="205224"/>
                </a:cubicBezTo>
                <a:cubicBezTo>
                  <a:pt x="283300" y="204235"/>
                  <a:pt x="281816" y="203740"/>
                  <a:pt x="280085" y="203740"/>
                </a:cubicBezTo>
                <a:lnTo>
                  <a:pt x="280085" y="203740"/>
                </a:lnTo>
                <a:cubicBezTo>
                  <a:pt x="277488" y="203740"/>
                  <a:pt x="274891" y="203740"/>
                  <a:pt x="272295" y="203740"/>
                </a:cubicBezTo>
                <a:lnTo>
                  <a:pt x="269451" y="203740"/>
                </a:lnTo>
                <a:lnTo>
                  <a:pt x="269451" y="178886"/>
                </a:lnTo>
                <a:lnTo>
                  <a:pt x="282929" y="178886"/>
                </a:lnTo>
                <a:cubicBezTo>
                  <a:pt x="291090" y="178886"/>
                  <a:pt x="299498" y="178763"/>
                  <a:pt x="307783" y="178886"/>
                </a:cubicBezTo>
                <a:cubicBezTo>
                  <a:pt x="308772" y="178886"/>
                  <a:pt x="310132" y="179628"/>
                  <a:pt x="310627" y="180370"/>
                </a:cubicBezTo>
                <a:cubicBezTo>
                  <a:pt x="321261" y="198547"/>
                  <a:pt x="332018" y="217094"/>
                  <a:pt x="342405" y="235148"/>
                </a:cubicBezTo>
                <a:lnTo>
                  <a:pt x="344012" y="237991"/>
                </a:lnTo>
                <a:lnTo>
                  <a:pt x="344012" y="238239"/>
                </a:lnTo>
                <a:lnTo>
                  <a:pt x="71486" y="238239"/>
                </a:lnTo>
                <a:cubicBezTo>
                  <a:pt x="72104" y="237126"/>
                  <a:pt x="72722" y="236013"/>
                  <a:pt x="73217" y="235024"/>
                </a:cubicBezTo>
                <a:cubicBezTo>
                  <a:pt x="74824" y="232180"/>
                  <a:pt x="76308" y="229459"/>
                  <a:pt x="77792" y="226739"/>
                </a:cubicBezTo>
                <a:cubicBezTo>
                  <a:pt x="81007" y="221051"/>
                  <a:pt x="84345" y="215487"/>
                  <a:pt x="87560" y="209799"/>
                </a:cubicBezTo>
                <a:cubicBezTo>
                  <a:pt x="93001" y="200525"/>
                  <a:pt x="98565" y="190880"/>
                  <a:pt x="104006" y="181359"/>
                </a:cubicBezTo>
                <a:cubicBezTo>
                  <a:pt x="105119" y="179381"/>
                  <a:pt x="106355" y="178763"/>
                  <a:pt x="108457" y="178763"/>
                </a:cubicBezTo>
                <a:lnTo>
                  <a:pt x="108457" y="178763"/>
                </a:lnTo>
                <a:cubicBezTo>
                  <a:pt x="119833" y="178763"/>
                  <a:pt x="131209" y="178763"/>
                  <a:pt x="142709" y="178763"/>
                </a:cubicBezTo>
                <a:cubicBezTo>
                  <a:pt x="143203" y="178763"/>
                  <a:pt x="143698" y="178763"/>
                  <a:pt x="144316" y="178886"/>
                </a:cubicBezTo>
                <a:lnTo>
                  <a:pt x="144687" y="178886"/>
                </a:lnTo>
                <a:lnTo>
                  <a:pt x="144687" y="203616"/>
                </a:lnTo>
                <a:close/>
                <a:moveTo>
                  <a:pt x="26847" y="93567"/>
                </a:moveTo>
                <a:cubicBezTo>
                  <a:pt x="25982" y="93938"/>
                  <a:pt x="24745" y="93443"/>
                  <a:pt x="22891" y="92578"/>
                </a:cubicBezTo>
                <a:cubicBezTo>
                  <a:pt x="19305" y="90847"/>
                  <a:pt x="15595" y="89116"/>
                  <a:pt x="12009" y="87384"/>
                </a:cubicBezTo>
                <a:cubicBezTo>
                  <a:pt x="10773" y="86766"/>
                  <a:pt x="10031" y="86148"/>
                  <a:pt x="9784" y="85406"/>
                </a:cubicBezTo>
                <a:cubicBezTo>
                  <a:pt x="9536" y="84664"/>
                  <a:pt x="9660" y="83675"/>
                  <a:pt x="10155" y="82562"/>
                </a:cubicBezTo>
                <a:cubicBezTo>
                  <a:pt x="15224" y="71804"/>
                  <a:pt x="20170" y="61171"/>
                  <a:pt x="25240" y="50413"/>
                </a:cubicBezTo>
                <a:cubicBezTo>
                  <a:pt x="31052" y="37924"/>
                  <a:pt x="36987" y="25435"/>
                  <a:pt x="42922" y="12823"/>
                </a:cubicBezTo>
                <a:cubicBezTo>
                  <a:pt x="43417" y="11957"/>
                  <a:pt x="44159" y="10226"/>
                  <a:pt x="45272" y="9855"/>
                </a:cubicBezTo>
                <a:cubicBezTo>
                  <a:pt x="45395" y="9855"/>
                  <a:pt x="45519" y="9855"/>
                  <a:pt x="45642" y="9855"/>
                </a:cubicBezTo>
                <a:cubicBezTo>
                  <a:pt x="45890" y="9855"/>
                  <a:pt x="46137" y="9855"/>
                  <a:pt x="46384" y="10103"/>
                </a:cubicBezTo>
                <a:lnTo>
                  <a:pt x="46384" y="10103"/>
                </a:lnTo>
                <a:cubicBezTo>
                  <a:pt x="47868" y="10844"/>
                  <a:pt x="49228" y="11586"/>
                  <a:pt x="50589" y="12205"/>
                </a:cubicBezTo>
                <a:cubicBezTo>
                  <a:pt x="54422" y="14059"/>
                  <a:pt x="57760" y="15667"/>
                  <a:pt x="61470" y="17893"/>
                </a:cubicBezTo>
                <a:cubicBezTo>
                  <a:pt x="62583" y="18511"/>
                  <a:pt x="61965" y="20242"/>
                  <a:pt x="61099" y="21850"/>
                </a:cubicBezTo>
                <a:lnTo>
                  <a:pt x="61099" y="22097"/>
                </a:lnTo>
                <a:cubicBezTo>
                  <a:pt x="56524" y="31989"/>
                  <a:pt x="51825" y="42005"/>
                  <a:pt x="47250" y="51773"/>
                </a:cubicBezTo>
                <a:cubicBezTo>
                  <a:pt x="45519" y="55483"/>
                  <a:pt x="43788" y="59316"/>
                  <a:pt x="41933" y="63025"/>
                </a:cubicBezTo>
                <a:cubicBezTo>
                  <a:pt x="39831" y="67600"/>
                  <a:pt x="37729" y="72175"/>
                  <a:pt x="35627" y="76751"/>
                </a:cubicBezTo>
                <a:cubicBezTo>
                  <a:pt x="33525" y="81326"/>
                  <a:pt x="31423" y="85901"/>
                  <a:pt x="29321" y="90476"/>
                </a:cubicBezTo>
                <a:cubicBezTo>
                  <a:pt x="28331" y="92578"/>
                  <a:pt x="27713" y="93443"/>
                  <a:pt x="26971" y="93691"/>
                </a:cubicBezTo>
                <a:close/>
              </a:path>
            </a:pathLst>
          </a:custGeom>
          <a:solidFill>
            <a:schemeClr val="accent2"/>
          </a:solid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95" name="Freeform: Shape 94">
            <a:extLst>
              <a:ext uri="{FF2B5EF4-FFF2-40B4-BE49-F238E27FC236}">
                <a16:creationId xmlns:a16="http://schemas.microsoft.com/office/drawing/2014/main" id="{4F26FF19-AECF-DF89-C62D-16975B6BCA84}"/>
              </a:ext>
              <a:ext uri="{C183D7F6-B498-43B3-948B-1728B52AA6E4}">
                <adec:decorative xmlns:adec="http://schemas.microsoft.com/office/drawing/2017/decorative" val="1"/>
              </a:ext>
            </a:extLst>
          </p:cNvPr>
          <p:cNvSpPr/>
          <p:nvPr/>
        </p:nvSpPr>
        <p:spPr>
          <a:xfrm>
            <a:off x="2560631" y="4224925"/>
            <a:ext cx="189246" cy="189246"/>
          </a:xfrm>
          <a:custGeom>
            <a:avLst/>
            <a:gdLst>
              <a:gd name="connsiteX0" fmla="*/ 175337 w 175337"/>
              <a:gd name="connsiteY0" fmla="*/ 87668 h 175337"/>
              <a:gd name="connsiteX1" fmla="*/ 87669 w 175337"/>
              <a:gd name="connsiteY1" fmla="*/ 175337 h 175337"/>
              <a:gd name="connsiteX2" fmla="*/ 0 w 175337"/>
              <a:gd name="connsiteY2" fmla="*/ 87668 h 175337"/>
              <a:gd name="connsiteX3" fmla="*/ 87669 w 175337"/>
              <a:gd name="connsiteY3" fmla="*/ 0 h 175337"/>
              <a:gd name="connsiteX4" fmla="*/ 175337 w 175337"/>
              <a:gd name="connsiteY4" fmla="*/ 87668 h 175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37" h="175337">
                <a:moveTo>
                  <a:pt x="175337" y="87668"/>
                </a:moveTo>
                <a:cubicBezTo>
                  <a:pt x="175337" y="136087"/>
                  <a:pt x="136087" y="175337"/>
                  <a:pt x="87669" y="175337"/>
                </a:cubicBezTo>
                <a:cubicBezTo>
                  <a:pt x="39251" y="175337"/>
                  <a:pt x="0" y="136087"/>
                  <a:pt x="0" y="87668"/>
                </a:cubicBezTo>
                <a:cubicBezTo>
                  <a:pt x="0" y="39250"/>
                  <a:pt x="39251" y="0"/>
                  <a:pt x="87669" y="0"/>
                </a:cubicBezTo>
                <a:cubicBezTo>
                  <a:pt x="136087" y="0"/>
                  <a:pt x="175337" y="39250"/>
                  <a:pt x="175337" y="87668"/>
                </a:cubicBezTo>
                <a:close/>
              </a:path>
            </a:pathLst>
          </a:custGeom>
          <a:solidFill>
            <a:schemeClr val="accent2"/>
          </a:solidFill>
          <a:ln w="12360" cap="flat">
            <a:no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sp>
        <p:nvSpPr>
          <p:cNvPr id="21" name="Freeform: Shape 20">
            <a:extLst>
              <a:ext uri="{FF2B5EF4-FFF2-40B4-BE49-F238E27FC236}">
                <a16:creationId xmlns:a16="http://schemas.microsoft.com/office/drawing/2014/main" id="{CBAC95D4-D241-B5FB-0319-B75709882E84}"/>
              </a:ext>
              <a:ext uri="{C183D7F6-B498-43B3-948B-1728B52AA6E4}">
                <adec:decorative xmlns:adec="http://schemas.microsoft.com/office/drawing/2017/decorative" val="1"/>
              </a:ext>
            </a:extLst>
          </p:cNvPr>
          <p:cNvSpPr/>
          <p:nvPr/>
        </p:nvSpPr>
        <p:spPr>
          <a:xfrm>
            <a:off x="2487228" y="4155793"/>
            <a:ext cx="336052" cy="335785"/>
          </a:xfrm>
          <a:custGeom>
            <a:avLst/>
            <a:gdLst>
              <a:gd name="connsiteX0" fmla="*/ 311353 w 311353"/>
              <a:gd name="connsiteY0" fmla="*/ 155553 h 311106"/>
              <a:gd name="connsiteX1" fmla="*/ 155677 w 311353"/>
              <a:gd name="connsiteY1" fmla="*/ 311106 h 311106"/>
              <a:gd name="connsiteX2" fmla="*/ 0 w 311353"/>
              <a:gd name="connsiteY2" fmla="*/ 155553 h 311106"/>
              <a:gd name="connsiteX3" fmla="*/ 155677 w 311353"/>
              <a:gd name="connsiteY3" fmla="*/ 0 h 311106"/>
              <a:gd name="connsiteX4" fmla="*/ 311353 w 311353"/>
              <a:gd name="connsiteY4" fmla="*/ 155553 h 31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53" h="311106">
                <a:moveTo>
                  <a:pt x="311353" y="155553"/>
                </a:moveTo>
                <a:cubicBezTo>
                  <a:pt x="311353" y="241463"/>
                  <a:pt x="241654" y="311106"/>
                  <a:pt x="155677" y="311106"/>
                </a:cubicBezTo>
                <a:cubicBezTo>
                  <a:pt x="69699" y="311106"/>
                  <a:pt x="0" y="241462"/>
                  <a:pt x="0" y="155553"/>
                </a:cubicBezTo>
                <a:cubicBezTo>
                  <a:pt x="0" y="69643"/>
                  <a:pt x="69699" y="0"/>
                  <a:pt x="155677" y="0"/>
                </a:cubicBezTo>
                <a:cubicBezTo>
                  <a:pt x="241655" y="0"/>
                  <a:pt x="311353" y="69644"/>
                  <a:pt x="311353" y="155553"/>
                </a:cubicBezTo>
                <a:close/>
              </a:path>
            </a:pathLst>
          </a:custGeom>
          <a:noFill/>
          <a:ln w="17551" cap="flat">
            <a:solidFill>
              <a:schemeClr val="accent2"/>
            </a:solidFill>
            <a:prstDash val="solid"/>
            <a:miter/>
          </a:ln>
        </p:spPr>
        <p:txBody>
          <a:bodyPr rtlCol="0" anchor="ctr"/>
          <a:lstStyle/>
          <a:p>
            <a:endParaRPr lang="en-US" sz="1943">
              <a:latin typeface="Arial" panose="020B0604020202020204" pitchFamily="34" charset="0"/>
              <a:cs typeface="Arial" panose="020B0604020202020204" pitchFamily="34" charset="0"/>
            </a:endParaRPr>
          </a:p>
        </p:txBody>
      </p:sp>
      <p:cxnSp>
        <p:nvCxnSpPr>
          <p:cNvPr id="274" name="Straight Connector 273">
            <a:extLst>
              <a:ext uri="{FF2B5EF4-FFF2-40B4-BE49-F238E27FC236}">
                <a16:creationId xmlns:a16="http://schemas.microsoft.com/office/drawing/2014/main" id="{786BB985-A735-CE59-7D9C-9A1BA02F9FFB}"/>
              </a:ext>
              <a:ext uri="{C183D7F6-B498-43B3-948B-1728B52AA6E4}">
                <adec:decorative xmlns:adec="http://schemas.microsoft.com/office/drawing/2017/decorative" val="1"/>
              </a:ext>
            </a:extLst>
          </p:cNvPr>
          <p:cNvCxnSpPr/>
          <p:nvPr/>
        </p:nvCxnSpPr>
        <p:spPr>
          <a:xfrm>
            <a:off x="700517" y="2564540"/>
            <a:ext cx="6178067"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91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753590594"/>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hidden="1">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45" name="Rectangle 44">
            <a:extLst>
              <a:ext uri="{FF2B5EF4-FFF2-40B4-BE49-F238E27FC236}">
                <a16:creationId xmlns:a16="http://schemas.microsoft.com/office/drawing/2014/main" id="{30A4EF19-1EB1-1263-2F61-0B325B45D58A}"/>
              </a:ext>
              <a:ext uri="{C183D7F6-B498-43B3-948B-1728B52AA6E4}">
                <adec:decorative xmlns:adec="http://schemas.microsoft.com/office/drawing/2017/decorative" val="1"/>
              </a:ext>
            </a:extLst>
          </p:cNvPr>
          <p:cNvSpPr/>
          <p:nvPr/>
        </p:nvSpPr>
        <p:spPr>
          <a:xfrm>
            <a:off x="-1" y="134582"/>
            <a:ext cx="7559675" cy="4390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82"/>
          </a:p>
        </p:txBody>
      </p:sp>
      <p:sp>
        <p:nvSpPr>
          <p:cNvPr id="48" name="Rectangle 47">
            <a:extLst>
              <a:ext uri="{FF2B5EF4-FFF2-40B4-BE49-F238E27FC236}">
                <a16:creationId xmlns:a16="http://schemas.microsoft.com/office/drawing/2014/main" id="{B1CD1595-92DC-A9F7-513F-25085291FDE6}"/>
              </a:ext>
              <a:ext uri="{C183D7F6-B498-43B3-948B-1728B52AA6E4}">
                <adec:decorative xmlns:adec="http://schemas.microsoft.com/office/drawing/2017/decorative" val="1"/>
              </a:ext>
            </a:extLst>
          </p:cNvPr>
          <p:cNvSpPr/>
          <p:nvPr/>
        </p:nvSpPr>
        <p:spPr>
          <a:xfrm>
            <a:off x="545094" y="3807865"/>
            <a:ext cx="6469486" cy="5906077"/>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858DD977-1097-382B-4E98-BF7DC6574A83}"/>
              </a:ext>
            </a:extLst>
          </p:cNvPr>
          <p:cNvSpPr>
            <a:spLocks noGrp="1"/>
          </p:cNvSpPr>
          <p:nvPr>
            <p:ph type="title"/>
          </p:nvPr>
        </p:nvSpPr>
        <p:spPr>
          <a:xfrm>
            <a:off x="634933" y="893683"/>
            <a:ext cx="6309650" cy="425584"/>
          </a:xfrm>
        </p:spPr>
        <p:txBody>
          <a:bodyPr vert="horz"/>
          <a:lstStyle/>
          <a:p>
            <a:r>
              <a:rPr lang="en-AU" dirty="0"/>
              <a:t>Who are </a:t>
            </a:r>
            <a:r>
              <a:rPr lang="en-AU" sz="3000" dirty="0"/>
              <a:t>our</a:t>
            </a:r>
            <a:r>
              <a:rPr lang="en-AU" dirty="0"/>
              <a:t> external customers?</a:t>
            </a:r>
            <a:endParaRPr lang="en-US" dirty="0"/>
          </a:p>
        </p:txBody>
      </p:sp>
      <p:sp>
        <p:nvSpPr>
          <p:cNvPr id="47" name="TextBox 46">
            <a:extLst>
              <a:ext uri="{FF2B5EF4-FFF2-40B4-BE49-F238E27FC236}">
                <a16:creationId xmlns:a16="http://schemas.microsoft.com/office/drawing/2014/main" id="{303B0AC5-2780-BD21-6B44-B18C81CBD1A3}"/>
              </a:ext>
            </a:extLst>
          </p:cNvPr>
          <p:cNvSpPr txBox="1"/>
          <p:nvPr/>
        </p:nvSpPr>
        <p:spPr>
          <a:xfrm>
            <a:off x="634933" y="1631943"/>
            <a:ext cx="6178067" cy="1802688"/>
          </a:xfrm>
          <a:prstGeom prst="rect">
            <a:avLst/>
          </a:prstGeom>
          <a:noFill/>
        </p:spPr>
        <p:txBody>
          <a:bodyPr wrap="square" lIns="0" tIns="49347" rIns="0" bIns="49347" anchor="t">
            <a:spAutoFit/>
          </a:bodyPr>
          <a:lstStyle/>
          <a:p>
            <a:pPr>
              <a:spcBef>
                <a:spcPts val="848"/>
              </a:spcBef>
              <a:spcAft>
                <a:spcPts val="848"/>
              </a:spcAft>
            </a:pPr>
            <a:r>
              <a:rPr lang="en-AU" sz="1400" dirty="0">
                <a:solidFill>
                  <a:schemeClr val="accent6"/>
                </a:solidFill>
                <a:latin typeface="Arial"/>
                <a:cs typeface="Arial"/>
              </a:rPr>
              <a:t>The main types of customers you work with are applicants. They can be broadly categorised into the three groups shown below.</a:t>
            </a:r>
          </a:p>
          <a:p>
            <a:pPr>
              <a:spcBef>
                <a:spcPts val="848"/>
              </a:spcBef>
              <a:spcAft>
                <a:spcPts val="848"/>
              </a:spcAft>
            </a:pPr>
            <a:r>
              <a:rPr lang="en-AU" sz="1400" b="1" dirty="0">
                <a:solidFill>
                  <a:schemeClr val="accent6"/>
                </a:solidFill>
                <a:latin typeface="Arial"/>
                <a:cs typeface="Arial"/>
              </a:rPr>
              <a:t>This guide focuses on supporting you to engage with the least experienced applicant group - Individual Residents and </a:t>
            </a:r>
            <a:br>
              <a:rPr lang="en-AU" sz="1400" b="1" dirty="0">
                <a:solidFill>
                  <a:schemeClr val="accent6"/>
                </a:solidFill>
                <a:latin typeface="Arial"/>
                <a:cs typeface="Arial"/>
              </a:rPr>
            </a:br>
            <a:r>
              <a:rPr lang="en-AU" sz="1400" b="1" dirty="0">
                <a:solidFill>
                  <a:schemeClr val="accent6"/>
                </a:solidFill>
                <a:latin typeface="Arial"/>
                <a:cs typeface="Arial"/>
              </a:rPr>
              <a:t>Business Owners.</a:t>
            </a:r>
          </a:p>
          <a:p>
            <a:pPr>
              <a:spcBef>
                <a:spcPts val="848"/>
              </a:spcBef>
              <a:spcAft>
                <a:spcPts val="848"/>
              </a:spcAft>
            </a:pPr>
            <a:r>
              <a:rPr lang="en-AU" sz="1400" dirty="0">
                <a:solidFill>
                  <a:schemeClr val="accent6"/>
                </a:solidFill>
                <a:latin typeface="Arial"/>
                <a:cs typeface="Arial"/>
              </a:rPr>
              <a:t>This guide also supports you to speak with inexperienced objectors.</a:t>
            </a:r>
          </a:p>
        </p:txBody>
      </p:sp>
      <p:sp>
        <p:nvSpPr>
          <p:cNvPr id="37" name="TextBox 36">
            <a:extLst>
              <a:ext uri="{FF2B5EF4-FFF2-40B4-BE49-F238E27FC236}">
                <a16:creationId xmlns:a16="http://schemas.microsoft.com/office/drawing/2014/main" id="{6B6A74FD-5A2A-05A5-63BA-15D47748439B}"/>
              </a:ext>
            </a:extLst>
          </p:cNvPr>
          <p:cNvSpPr txBox="1"/>
          <p:nvPr/>
        </p:nvSpPr>
        <p:spPr>
          <a:xfrm>
            <a:off x="828437" y="8141956"/>
            <a:ext cx="1308049" cy="400110"/>
          </a:xfrm>
          <a:prstGeom prst="rect">
            <a:avLst/>
          </a:prstGeom>
          <a:noFill/>
        </p:spPr>
        <p:txBody>
          <a:bodyPr wrap="square" rtlCol="0">
            <a:spAutoFit/>
          </a:bodyPr>
          <a:lstStyle/>
          <a:p>
            <a:r>
              <a:rPr lang="en-AU" sz="1000" b="1" dirty="0">
                <a:solidFill>
                  <a:schemeClr val="accent6"/>
                </a:solidFill>
                <a:latin typeface="Arial" panose="020B0604020202020204" pitchFamily="34" charset="0"/>
                <a:cs typeface="Arial" panose="020B0604020202020204" pitchFamily="34" charset="0"/>
              </a:rPr>
              <a:t>Low level of experience</a:t>
            </a:r>
          </a:p>
        </p:txBody>
      </p:sp>
      <p:sp>
        <p:nvSpPr>
          <p:cNvPr id="38" name="TextBox 37">
            <a:extLst>
              <a:ext uri="{FF2B5EF4-FFF2-40B4-BE49-F238E27FC236}">
                <a16:creationId xmlns:a16="http://schemas.microsoft.com/office/drawing/2014/main" id="{C0944F1E-140D-3A10-7FFC-209743DB5BAA}"/>
              </a:ext>
            </a:extLst>
          </p:cNvPr>
          <p:cNvSpPr txBox="1"/>
          <p:nvPr/>
        </p:nvSpPr>
        <p:spPr>
          <a:xfrm>
            <a:off x="828436" y="8606043"/>
            <a:ext cx="2109891" cy="553998"/>
          </a:xfrm>
          <a:prstGeom prst="rect">
            <a:avLst/>
          </a:prstGeom>
          <a:noFill/>
        </p:spPr>
        <p:txBody>
          <a:bodyPr wrap="square" rtlCol="0">
            <a:spAutoFit/>
          </a:bodyPr>
          <a:lstStyle/>
          <a:p>
            <a:r>
              <a:rPr lang="en-AU" sz="1000" b="1" dirty="0">
                <a:solidFill>
                  <a:schemeClr val="accent6"/>
                </a:solidFill>
                <a:latin typeface="Arial" panose="020B0604020202020204" pitchFamily="34" charset="0"/>
                <a:cs typeface="Arial" panose="020B0604020202020204" pitchFamily="34" charset="0"/>
              </a:rPr>
              <a:t>High</a:t>
            </a:r>
            <a:r>
              <a:rPr lang="en-AU" sz="1000" dirty="0">
                <a:solidFill>
                  <a:schemeClr val="accent6"/>
                </a:solidFill>
                <a:latin typeface="Arial" panose="020B0604020202020204" pitchFamily="34" charset="0"/>
                <a:cs typeface="Arial" panose="020B0604020202020204" pitchFamily="34" charset="0"/>
              </a:rPr>
              <a:t> </a:t>
            </a:r>
            <a:br>
              <a:rPr lang="en-AU" sz="1000" dirty="0">
                <a:solidFill>
                  <a:schemeClr val="accent6"/>
                </a:solidFill>
                <a:latin typeface="Arial" panose="020B0604020202020204" pitchFamily="34" charset="0"/>
                <a:cs typeface="Arial" panose="020B0604020202020204" pitchFamily="34" charset="0"/>
              </a:rPr>
            </a:br>
            <a:r>
              <a:rPr lang="en-AU" sz="1000" dirty="0">
                <a:solidFill>
                  <a:schemeClr val="accent6"/>
                </a:solidFill>
                <a:latin typeface="Arial" panose="020B0604020202020204" pitchFamily="34" charset="0"/>
                <a:cs typeface="Arial" panose="020B0604020202020204" pitchFamily="34" charset="0"/>
              </a:rPr>
              <a:t>council effort </a:t>
            </a:r>
          </a:p>
          <a:p>
            <a:r>
              <a:rPr lang="en-AU" sz="1000" dirty="0">
                <a:solidFill>
                  <a:schemeClr val="accent6"/>
                </a:solidFill>
                <a:latin typeface="Arial" panose="020B0604020202020204" pitchFamily="34" charset="0"/>
                <a:cs typeface="Arial" panose="020B0604020202020204" pitchFamily="34" charset="0"/>
              </a:rPr>
              <a:t>relative to complexity</a:t>
            </a:r>
          </a:p>
        </p:txBody>
      </p:sp>
      <p:sp>
        <p:nvSpPr>
          <p:cNvPr id="28" name="Oval 27">
            <a:extLst>
              <a:ext uri="{FF2B5EF4-FFF2-40B4-BE49-F238E27FC236}">
                <a16:creationId xmlns:a16="http://schemas.microsoft.com/office/drawing/2014/main" id="{69C7F27B-4390-A276-0A91-842764797EA1}"/>
              </a:ext>
              <a:ext uri="{C183D7F6-B498-43B3-948B-1728B52AA6E4}">
                <adec:decorative xmlns:adec="http://schemas.microsoft.com/office/drawing/2017/decorative" val="1"/>
              </a:ext>
            </a:extLst>
          </p:cNvPr>
          <p:cNvSpPr/>
          <p:nvPr/>
        </p:nvSpPr>
        <p:spPr>
          <a:xfrm>
            <a:off x="942197" y="4372763"/>
            <a:ext cx="1684808" cy="3171030"/>
          </a:xfrm>
          <a:prstGeom prst="ellipse">
            <a:avLst/>
          </a:prstGeom>
          <a:solidFill>
            <a:srgbClr val="FFFFFF">
              <a:alpha val="8392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3">
              <a:solidFill>
                <a:schemeClr val="bg2"/>
              </a:solidFill>
            </a:endParaRPr>
          </a:p>
        </p:txBody>
      </p:sp>
      <p:sp>
        <p:nvSpPr>
          <p:cNvPr id="29" name="Text Placeholder 3">
            <a:extLst>
              <a:ext uri="{FF2B5EF4-FFF2-40B4-BE49-F238E27FC236}">
                <a16:creationId xmlns:a16="http://schemas.microsoft.com/office/drawing/2014/main" id="{820042E1-4C04-C6AE-66A4-352D2FE9CCD2}"/>
              </a:ext>
            </a:extLst>
          </p:cNvPr>
          <p:cNvSpPr txBox="1">
            <a:spLocks/>
          </p:cNvSpPr>
          <p:nvPr/>
        </p:nvSpPr>
        <p:spPr>
          <a:xfrm>
            <a:off x="942198" y="6661623"/>
            <a:ext cx="1673411" cy="240714"/>
          </a:xfrm>
          <a:prstGeom prst="rect">
            <a:avLst/>
          </a:prstGeom>
        </p:spPr>
        <p:txBody>
          <a:bodyPr lIns="77712" rIns="77712"/>
          <a:lstStyle>
            <a:lvl1pPr marL="0" indent="0" algn="l" defTabSz="914349" rtl="0" eaLnBrk="1" latinLnBrk="0" hangingPunct="1">
              <a:spcBef>
                <a:spcPts val="1200"/>
              </a:spcBef>
              <a:buFont typeface="Arial" pitchFamily="34" charset="0"/>
              <a:buNone/>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80000" indent="-180000" algn="l" defTabSz="914349" rtl="0" eaLnBrk="1" latinLnBrk="0" hangingPunct="1">
              <a:spcBef>
                <a:spcPts val="400"/>
              </a:spcBef>
              <a:buClr>
                <a:schemeClr val="bg2"/>
              </a:buClr>
              <a:buFont typeface="Arial" pitchFamily="34" charset="0"/>
              <a:buChar char="•"/>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504000" indent="-180000" algn="l" defTabSz="914349" rtl="0" eaLnBrk="1" latinLnBrk="0" hangingPunct="1">
              <a:spcBef>
                <a:spcPts val="400"/>
              </a:spcBef>
              <a:buClr>
                <a:schemeClr val="bg2"/>
              </a:buClr>
              <a:buFont typeface="Arial" pitchFamily="34" charset="0"/>
              <a:buChar char="•"/>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828000" indent="-180000" algn="l" defTabSz="914349" rtl="0" eaLnBrk="1" latinLnBrk="0" hangingPunct="1">
              <a:spcBef>
                <a:spcPts val="400"/>
              </a:spcBef>
              <a:buClr>
                <a:schemeClr val="bg2"/>
              </a:buClr>
              <a:buFont typeface="Arial" pitchFamily="34" charset="0"/>
              <a:buChar char="•"/>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116000" indent="-180000" algn="l" defTabSz="914349" rtl="0" eaLnBrk="1" latinLnBrk="0" hangingPunct="1">
              <a:spcBef>
                <a:spcPts val="400"/>
              </a:spcBef>
              <a:buClr>
                <a:schemeClr val="bg2"/>
              </a:buClr>
              <a:buFont typeface="Arial" pitchFamily="34" charset="0"/>
              <a:buChar char="•"/>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539970" indent="-269985" algn="l" defTabSz="914349" rtl="0" eaLnBrk="1" latinLnBrk="0" hangingPunct="1">
              <a:spcBef>
                <a:spcPts val="400"/>
              </a:spcBef>
              <a:buClr>
                <a:schemeClr val="accent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accent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accent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AU" sz="1000" b="1" dirty="0">
                <a:solidFill>
                  <a:schemeClr val="accent6"/>
                </a:solidFill>
                <a:latin typeface="Arial" panose="020B0604020202020204" pitchFamily="34" charset="0"/>
                <a:cs typeface="Arial" panose="020B0604020202020204" pitchFamily="34" charset="0"/>
              </a:rPr>
              <a:t>Individual residents and business owners</a:t>
            </a:r>
          </a:p>
        </p:txBody>
      </p:sp>
      <p:sp>
        <p:nvSpPr>
          <p:cNvPr id="5" name="TextBox 4">
            <a:extLst>
              <a:ext uri="{FF2B5EF4-FFF2-40B4-BE49-F238E27FC236}">
                <a16:creationId xmlns:a16="http://schemas.microsoft.com/office/drawing/2014/main" id="{A936A70C-FD73-469F-D485-6E9BFE1446EA}"/>
              </a:ext>
            </a:extLst>
          </p:cNvPr>
          <p:cNvSpPr txBox="1"/>
          <p:nvPr/>
        </p:nvSpPr>
        <p:spPr>
          <a:xfrm>
            <a:off x="850489" y="7347814"/>
            <a:ext cx="1831378" cy="400110"/>
          </a:xfrm>
          <a:prstGeom prst="rect">
            <a:avLst/>
          </a:prstGeom>
          <a:noFill/>
        </p:spPr>
        <p:txBody>
          <a:bodyPr wrap="square">
            <a:spAutoFit/>
          </a:bodyPr>
          <a:lstStyle/>
          <a:p>
            <a:pPr algn="ctr"/>
            <a:r>
              <a:rPr kumimoji="0" lang="en-AU" sz="10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Little to no prior interaction with council planning</a:t>
            </a:r>
            <a:endParaRPr lang="en-US" dirty="0"/>
          </a:p>
        </p:txBody>
      </p:sp>
      <p:sp>
        <p:nvSpPr>
          <p:cNvPr id="32" name="Oval 31">
            <a:extLst>
              <a:ext uri="{FF2B5EF4-FFF2-40B4-BE49-F238E27FC236}">
                <a16:creationId xmlns:a16="http://schemas.microsoft.com/office/drawing/2014/main" id="{A2E8C349-E3B8-6842-59AA-0AC2AD5A6471}"/>
              </a:ext>
              <a:ext uri="{C183D7F6-B498-43B3-948B-1728B52AA6E4}">
                <adec:decorative xmlns:adec="http://schemas.microsoft.com/office/drawing/2017/decorative" val="1"/>
              </a:ext>
            </a:extLst>
          </p:cNvPr>
          <p:cNvSpPr/>
          <p:nvPr/>
        </p:nvSpPr>
        <p:spPr>
          <a:xfrm>
            <a:off x="2927215" y="4372763"/>
            <a:ext cx="1684808" cy="3171030"/>
          </a:xfrm>
          <a:prstGeom prst="ellipse">
            <a:avLst/>
          </a:prstGeom>
          <a:solidFill>
            <a:srgbClr val="FFFFFF">
              <a:alpha val="8392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3">
              <a:solidFill>
                <a:schemeClr val="bg2"/>
              </a:solidFill>
            </a:endParaRPr>
          </a:p>
        </p:txBody>
      </p:sp>
      <p:sp>
        <p:nvSpPr>
          <p:cNvPr id="33" name="Text Placeholder 3">
            <a:extLst>
              <a:ext uri="{FF2B5EF4-FFF2-40B4-BE49-F238E27FC236}">
                <a16:creationId xmlns:a16="http://schemas.microsoft.com/office/drawing/2014/main" id="{AB1FF87B-817F-EAAF-7324-69E44EE1DBEC}"/>
              </a:ext>
            </a:extLst>
          </p:cNvPr>
          <p:cNvSpPr txBox="1">
            <a:spLocks/>
          </p:cNvSpPr>
          <p:nvPr/>
        </p:nvSpPr>
        <p:spPr>
          <a:xfrm>
            <a:off x="2938328" y="6661623"/>
            <a:ext cx="1673411" cy="240714"/>
          </a:xfrm>
          <a:prstGeom prst="rect">
            <a:avLst/>
          </a:prstGeom>
        </p:spPr>
        <p:txBody>
          <a:bodyPr lIns="77712" rIns="77712"/>
          <a:lstStyle>
            <a:lvl1pPr marL="0" indent="0" algn="l" defTabSz="914349" rtl="0" eaLnBrk="1" latinLnBrk="0" hangingPunct="1">
              <a:spcBef>
                <a:spcPts val="1200"/>
              </a:spcBef>
              <a:buFont typeface="Arial" pitchFamily="34" charset="0"/>
              <a:buNone/>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80000" indent="-180000" algn="l" defTabSz="914349" rtl="0" eaLnBrk="1" latinLnBrk="0" hangingPunct="1">
              <a:spcBef>
                <a:spcPts val="400"/>
              </a:spcBef>
              <a:buClr>
                <a:schemeClr val="bg2"/>
              </a:buClr>
              <a:buFont typeface="Arial" pitchFamily="34" charset="0"/>
              <a:buChar char="•"/>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504000" indent="-180000" algn="l" defTabSz="914349" rtl="0" eaLnBrk="1" latinLnBrk="0" hangingPunct="1">
              <a:spcBef>
                <a:spcPts val="400"/>
              </a:spcBef>
              <a:buClr>
                <a:schemeClr val="bg2"/>
              </a:buClr>
              <a:buFont typeface="Arial" pitchFamily="34" charset="0"/>
              <a:buChar char="•"/>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828000" indent="-180000" algn="l" defTabSz="914349" rtl="0" eaLnBrk="1" latinLnBrk="0" hangingPunct="1">
              <a:spcBef>
                <a:spcPts val="400"/>
              </a:spcBef>
              <a:buClr>
                <a:schemeClr val="bg2"/>
              </a:buClr>
              <a:buFont typeface="Arial" pitchFamily="34" charset="0"/>
              <a:buChar char="•"/>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116000" indent="-180000" algn="l" defTabSz="914349" rtl="0" eaLnBrk="1" latinLnBrk="0" hangingPunct="1">
              <a:spcBef>
                <a:spcPts val="400"/>
              </a:spcBef>
              <a:buClr>
                <a:schemeClr val="bg2"/>
              </a:buClr>
              <a:buFont typeface="Arial" pitchFamily="34" charset="0"/>
              <a:buChar char="•"/>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539970" indent="-269985" algn="l" defTabSz="914349" rtl="0" eaLnBrk="1" latinLnBrk="0" hangingPunct="1">
              <a:spcBef>
                <a:spcPts val="400"/>
              </a:spcBef>
              <a:buClr>
                <a:schemeClr val="accent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accent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accent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AU" sz="1000" b="1" dirty="0">
                <a:solidFill>
                  <a:schemeClr val="accent6"/>
                </a:solidFill>
                <a:latin typeface="Arial" panose="020B0604020202020204" pitchFamily="34" charset="0"/>
                <a:cs typeface="Arial" panose="020B0604020202020204" pitchFamily="34" charset="0"/>
              </a:rPr>
              <a:t>Architect / </a:t>
            </a:r>
            <a:br>
              <a:rPr lang="en-AU" sz="1000" b="1" dirty="0">
                <a:solidFill>
                  <a:schemeClr val="accent6"/>
                </a:solidFill>
                <a:latin typeface="Arial" panose="020B0604020202020204" pitchFamily="34" charset="0"/>
                <a:cs typeface="Arial" panose="020B0604020202020204" pitchFamily="34" charset="0"/>
              </a:rPr>
            </a:br>
            <a:r>
              <a:rPr lang="en-AU" sz="1000" b="1" dirty="0">
                <a:solidFill>
                  <a:schemeClr val="accent6"/>
                </a:solidFill>
                <a:latin typeface="Arial" panose="020B0604020202020204" pitchFamily="34" charset="0"/>
                <a:cs typeface="Arial" panose="020B0604020202020204" pitchFamily="34" charset="0"/>
              </a:rPr>
              <a:t>draftsperson / </a:t>
            </a:r>
            <a:br>
              <a:rPr lang="en-AU" sz="1000" b="1" dirty="0">
                <a:solidFill>
                  <a:schemeClr val="accent6"/>
                </a:solidFill>
                <a:latin typeface="Arial" panose="020B0604020202020204" pitchFamily="34" charset="0"/>
                <a:cs typeface="Arial" panose="020B0604020202020204" pitchFamily="34" charset="0"/>
              </a:rPr>
            </a:br>
            <a:r>
              <a:rPr lang="en-AU" sz="1000" b="1" dirty="0">
                <a:solidFill>
                  <a:schemeClr val="accent6"/>
                </a:solidFill>
                <a:latin typeface="Arial" panose="020B0604020202020204" pitchFamily="34" charset="0"/>
                <a:cs typeface="Arial" panose="020B0604020202020204" pitchFamily="34" charset="0"/>
              </a:rPr>
              <a:t>builder</a:t>
            </a:r>
          </a:p>
        </p:txBody>
      </p:sp>
      <p:sp>
        <p:nvSpPr>
          <p:cNvPr id="8" name="TextBox 7">
            <a:extLst>
              <a:ext uri="{FF2B5EF4-FFF2-40B4-BE49-F238E27FC236}">
                <a16:creationId xmlns:a16="http://schemas.microsoft.com/office/drawing/2014/main" id="{79B6E3CD-4CF2-CFDB-7B83-31D5770345F4}"/>
              </a:ext>
            </a:extLst>
          </p:cNvPr>
          <p:cNvSpPr txBox="1"/>
          <p:nvPr/>
        </p:nvSpPr>
        <p:spPr>
          <a:xfrm>
            <a:off x="2713661" y="7347814"/>
            <a:ext cx="1898078" cy="400110"/>
          </a:xfrm>
          <a:prstGeom prst="rect">
            <a:avLst/>
          </a:prstGeom>
          <a:noFill/>
        </p:spPr>
        <p:txBody>
          <a:bodyPr wrap="square">
            <a:spAutoFit/>
          </a:bodyPr>
          <a:lstStyle/>
          <a:p>
            <a:pPr marL="0" marR="0" lvl="0" indent="0" algn="ctr" defTabSz="995192"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Some work with certain councils more than others</a:t>
            </a:r>
            <a:endParaRPr kumimoji="0" lang="en-AU" sz="11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endParaRPr>
          </a:p>
        </p:txBody>
      </p:sp>
      <p:sp>
        <p:nvSpPr>
          <p:cNvPr id="34" name="Oval 33">
            <a:extLst>
              <a:ext uri="{FF2B5EF4-FFF2-40B4-BE49-F238E27FC236}">
                <a16:creationId xmlns:a16="http://schemas.microsoft.com/office/drawing/2014/main" id="{4B426047-48EE-E0C5-381E-12B0B4ACF89C}"/>
              </a:ext>
              <a:ext uri="{C183D7F6-B498-43B3-948B-1728B52AA6E4}">
                <adec:decorative xmlns:adec="http://schemas.microsoft.com/office/drawing/2017/decorative" val="1"/>
              </a:ext>
            </a:extLst>
          </p:cNvPr>
          <p:cNvSpPr/>
          <p:nvPr/>
        </p:nvSpPr>
        <p:spPr>
          <a:xfrm>
            <a:off x="4912233" y="4372763"/>
            <a:ext cx="1684808" cy="3171032"/>
          </a:xfrm>
          <a:prstGeom prst="ellipse">
            <a:avLst/>
          </a:prstGeom>
          <a:solidFill>
            <a:srgbClr val="FFFFFF">
              <a:alpha val="8392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3">
              <a:solidFill>
                <a:schemeClr val="bg2"/>
              </a:solidFill>
            </a:endParaRPr>
          </a:p>
        </p:txBody>
      </p:sp>
      <p:sp>
        <p:nvSpPr>
          <p:cNvPr id="35" name="Text Placeholder 3">
            <a:extLst>
              <a:ext uri="{FF2B5EF4-FFF2-40B4-BE49-F238E27FC236}">
                <a16:creationId xmlns:a16="http://schemas.microsoft.com/office/drawing/2014/main" id="{9BB42A8E-0308-888D-8F67-C2D14A85DCFE}"/>
              </a:ext>
            </a:extLst>
          </p:cNvPr>
          <p:cNvSpPr txBox="1">
            <a:spLocks/>
          </p:cNvSpPr>
          <p:nvPr/>
        </p:nvSpPr>
        <p:spPr>
          <a:xfrm>
            <a:off x="4857018" y="6669734"/>
            <a:ext cx="1795239" cy="240714"/>
          </a:xfrm>
          <a:prstGeom prst="rect">
            <a:avLst/>
          </a:prstGeom>
        </p:spPr>
        <p:txBody>
          <a:bodyPr lIns="77712" rIns="77712"/>
          <a:lstStyle>
            <a:lvl1pPr marL="0" indent="0" algn="l" defTabSz="914349" rtl="0" eaLnBrk="1" latinLnBrk="0" hangingPunct="1">
              <a:spcBef>
                <a:spcPts val="1200"/>
              </a:spcBef>
              <a:buFont typeface="Arial" pitchFamily="34" charset="0"/>
              <a:buNone/>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80000" indent="-180000" algn="l" defTabSz="914349" rtl="0" eaLnBrk="1" latinLnBrk="0" hangingPunct="1">
              <a:spcBef>
                <a:spcPts val="400"/>
              </a:spcBef>
              <a:buClr>
                <a:schemeClr val="bg2"/>
              </a:buClr>
              <a:buFont typeface="Arial" pitchFamily="34" charset="0"/>
              <a:buChar char="•"/>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504000" indent="-180000" algn="l" defTabSz="914349" rtl="0" eaLnBrk="1" latinLnBrk="0" hangingPunct="1">
              <a:spcBef>
                <a:spcPts val="400"/>
              </a:spcBef>
              <a:buClr>
                <a:schemeClr val="bg2"/>
              </a:buClr>
              <a:buFont typeface="Arial" pitchFamily="34" charset="0"/>
              <a:buChar char="•"/>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828000" indent="-180000" algn="l" defTabSz="914349" rtl="0" eaLnBrk="1" latinLnBrk="0" hangingPunct="1">
              <a:spcBef>
                <a:spcPts val="400"/>
              </a:spcBef>
              <a:buClr>
                <a:schemeClr val="bg2"/>
              </a:buClr>
              <a:buFont typeface="Arial" pitchFamily="34" charset="0"/>
              <a:buChar char="•"/>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116000" indent="-180000" algn="l" defTabSz="914349" rtl="0" eaLnBrk="1" latinLnBrk="0" hangingPunct="1">
              <a:spcBef>
                <a:spcPts val="400"/>
              </a:spcBef>
              <a:buClr>
                <a:schemeClr val="bg2"/>
              </a:buClr>
              <a:buFont typeface="Arial" pitchFamily="34" charset="0"/>
              <a:buChar char="•"/>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539970" indent="-269985" algn="l" defTabSz="914349" rtl="0" eaLnBrk="1" latinLnBrk="0" hangingPunct="1">
              <a:spcBef>
                <a:spcPts val="400"/>
              </a:spcBef>
              <a:buClr>
                <a:schemeClr val="accent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accent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accent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727"/>
              </a:spcBef>
            </a:pPr>
            <a:r>
              <a:rPr lang="en-AU" sz="1000" b="1" dirty="0">
                <a:solidFill>
                  <a:schemeClr val="accent6"/>
                </a:solidFill>
                <a:latin typeface="Arial" panose="020B0604020202020204" pitchFamily="34" charset="0"/>
                <a:cs typeface="Arial" panose="020B0604020202020204" pitchFamily="34" charset="0"/>
              </a:rPr>
              <a:t>Professional applicants (Developers and planning consultants</a:t>
            </a:r>
            <a:endParaRPr lang="en-AU" sz="1100" dirty="0">
              <a:solidFill>
                <a:schemeClr val="accent6"/>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BC20996-B205-5C18-3D20-2AD30E2EE8EE}"/>
              </a:ext>
            </a:extLst>
          </p:cNvPr>
          <p:cNvSpPr txBox="1"/>
          <p:nvPr/>
        </p:nvSpPr>
        <p:spPr>
          <a:xfrm>
            <a:off x="4911949" y="7347814"/>
            <a:ext cx="1666114" cy="400110"/>
          </a:xfrm>
          <a:prstGeom prst="rect">
            <a:avLst/>
          </a:prstGeom>
          <a:noFill/>
        </p:spPr>
        <p:txBody>
          <a:bodyPr wrap="square">
            <a:spAutoFit/>
          </a:bodyPr>
          <a:lstStyle/>
          <a:p>
            <a:pPr algn="ctr"/>
            <a:r>
              <a:rPr kumimoji="0" lang="en-AU" sz="10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most have worked with a range of councils</a:t>
            </a:r>
            <a:endParaRPr lang="en-US" dirty="0"/>
          </a:p>
        </p:txBody>
      </p:sp>
      <p:sp>
        <p:nvSpPr>
          <p:cNvPr id="36" name="TextBox 35">
            <a:extLst>
              <a:ext uri="{FF2B5EF4-FFF2-40B4-BE49-F238E27FC236}">
                <a16:creationId xmlns:a16="http://schemas.microsoft.com/office/drawing/2014/main" id="{F514A548-5195-5C88-33EB-BE5150F2611B}"/>
              </a:ext>
            </a:extLst>
          </p:cNvPr>
          <p:cNvSpPr txBox="1"/>
          <p:nvPr/>
        </p:nvSpPr>
        <p:spPr>
          <a:xfrm>
            <a:off x="5271965" y="8141842"/>
            <a:ext cx="1308048" cy="400110"/>
          </a:xfrm>
          <a:prstGeom prst="rect">
            <a:avLst/>
          </a:prstGeom>
          <a:noFill/>
        </p:spPr>
        <p:txBody>
          <a:bodyPr wrap="square" rtlCol="0">
            <a:spAutoFit/>
          </a:bodyPr>
          <a:lstStyle/>
          <a:p>
            <a:pPr algn="r"/>
            <a:r>
              <a:rPr lang="en-AU" sz="1000" b="1" dirty="0">
                <a:solidFill>
                  <a:schemeClr val="accent6"/>
                </a:solidFill>
                <a:latin typeface="Arial" panose="020B0604020202020204" pitchFamily="34" charset="0"/>
                <a:cs typeface="Arial" panose="020B0604020202020204" pitchFamily="34" charset="0"/>
              </a:rPr>
              <a:t>High level of experience</a:t>
            </a:r>
          </a:p>
        </p:txBody>
      </p:sp>
      <p:sp>
        <p:nvSpPr>
          <p:cNvPr id="39" name="TextBox 38">
            <a:extLst>
              <a:ext uri="{FF2B5EF4-FFF2-40B4-BE49-F238E27FC236}">
                <a16:creationId xmlns:a16="http://schemas.microsoft.com/office/drawing/2014/main" id="{CEF0CB2B-532E-04CD-484E-14B1CC4124E4}"/>
              </a:ext>
            </a:extLst>
          </p:cNvPr>
          <p:cNvSpPr txBox="1"/>
          <p:nvPr/>
        </p:nvSpPr>
        <p:spPr>
          <a:xfrm>
            <a:off x="4801803" y="8606043"/>
            <a:ext cx="1795239" cy="553998"/>
          </a:xfrm>
          <a:prstGeom prst="rect">
            <a:avLst/>
          </a:prstGeom>
          <a:noFill/>
        </p:spPr>
        <p:txBody>
          <a:bodyPr wrap="square" rtlCol="0">
            <a:spAutoFit/>
          </a:bodyPr>
          <a:lstStyle/>
          <a:p>
            <a:pPr algn="r"/>
            <a:r>
              <a:rPr lang="en-AU" sz="1000" b="1" dirty="0">
                <a:solidFill>
                  <a:schemeClr val="accent6"/>
                </a:solidFill>
                <a:latin typeface="Arial" panose="020B0604020202020204" pitchFamily="34" charset="0"/>
                <a:cs typeface="Arial" panose="020B0604020202020204" pitchFamily="34" charset="0"/>
              </a:rPr>
              <a:t>Commensurate </a:t>
            </a:r>
          </a:p>
          <a:p>
            <a:pPr algn="r"/>
            <a:r>
              <a:rPr lang="en-AU" sz="1000" dirty="0">
                <a:solidFill>
                  <a:schemeClr val="accent6"/>
                </a:solidFill>
                <a:latin typeface="Arial" panose="020B0604020202020204" pitchFamily="34" charset="0"/>
                <a:cs typeface="Arial" panose="020B0604020202020204" pitchFamily="34" charset="0"/>
              </a:rPr>
              <a:t>council effort relative to complexity</a:t>
            </a:r>
          </a:p>
        </p:txBody>
      </p:sp>
      <p:cxnSp>
        <p:nvCxnSpPr>
          <p:cNvPr id="44" name="Straight Connector 43">
            <a:extLst>
              <a:ext uri="{FF2B5EF4-FFF2-40B4-BE49-F238E27FC236}">
                <a16:creationId xmlns:a16="http://schemas.microsoft.com/office/drawing/2014/main" id="{E6DE3AD0-1716-A345-2818-7D2CF79D1FEB}"/>
              </a:ext>
              <a:ext uri="{C183D7F6-B498-43B3-948B-1728B52AA6E4}">
                <adec:decorative xmlns:adec="http://schemas.microsoft.com/office/drawing/2017/decorative" val="1"/>
              </a:ext>
            </a:extLst>
          </p:cNvPr>
          <p:cNvCxnSpPr/>
          <p:nvPr/>
        </p:nvCxnSpPr>
        <p:spPr>
          <a:xfrm>
            <a:off x="942197" y="8087436"/>
            <a:ext cx="5637816" cy="0"/>
          </a:xfrm>
          <a:prstGeom prst="line">
            <a:avLst/>
          </a:prstGeom>
          <a:ln w="25400">
            <a:gradFill flip="none" rotWithShape="1">
              <a:gsLst>
                <a:gs pos="0">
                  <a:schemeClr val="accent3"/>
                </a:gs>
                <a:gs pos="100000">
                  <a:schemeClr val="accent2"/>
                </a:gs>
              </a:gsLst>
              <a:lin ang="0" scaled="1"/>
              <a:tileRect/>
            </a:gra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626D9B05-6BB4-C07F-A67E-B2AE223DDC2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16210" y="4526043"/>
            <a:ext cx="914972" cy="2118360"/>
          </a:xfrm>
          <a:prstGeom prst="rect">
            <a:avLst/>
          </a:prstGeom>
        </p:spPr>
      </p:pic>
      <p:pic>
        <p:nvPicPr>
          <p:cNvPr id="17" name="Graphic 16">
            <a:extLst>
              <a:ext uri="{FF2B5EF4-FFF2-40B4-BE49-F238E27FC236}">
                <a16:creationId xmlns:a16="http://schemas.microsoft.com/office/drawing/2014/main" id="{81B783A8-2209-F9D3-CD8B-E2C13BFD7D6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31622" y="4516322"/>
            <a:ext cx="914972" cy="2128082"/>
          </a:xfrm>
          <a:prstGeom prst="rect">
            <a:avLst/>
          </a:prstGeom>
        </p:spPr>
      </p:pic>
      <p:grpSp>
        <p:nvGrpSpPr>
          <p:cNvPr id="53" name="Group 52">
            <a:extLst>
              <a:ext uri="{FF2B5EF4-FFF2-40B4-BE49-F238E27FC236}">
                <a16:creationId xmlns:a16="http://schemas.microsoft.com/office/drawing/2014/main" id="{AC2DAE84-4249-BD4B-8088-93CC17C3C262}"/>
              </a:ext>
              <a:ext uri="{C183D7F6-B498-43B3-948B-1728B52AA6E4}">
                <adec:decorative xmlns:adec="http://schemas.microsoft.com/office/drawing/2017/decorative" val="1"/>
              </a:ext>
            </a:extLst>
          </p:cNvPr>
          <p:cNvGrpSpPr/>
          <p:nvPr/>
        </p:nvGrpSpPr>
        <p:grpSpPr>
          <a:xfrm>
            <a:off x="1107999" y="4521182"/>
            <a:ext cx="1339539" cy="2128083"/>
            <a:chOff x="305448" y="3548471"/>
            <a:chExt cx="1366994" cy="2171700"/>
          </a:xfrm>
        </p:grpSpPr>
        <p:pic>
          <p:nvPicPr>
            <p:cNvPr id="50" name="Graphic 49">
              <a:extLst>
                <a:ext uri="{FF2B5EF4-FFF2-40B4-BE49-F238E27FC236}">
                  <a16:creationId xmlns:a16="http://schemas.microsoft.com/office/drawing/2014/main" id="{16F0B984-6CE0-D682-F243-2CCA148176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7117" y="3687842"/>
              <a:ext cx="695325" cy="1981200"/>
            </a:xfrm>
            <a:prstGeom prst="rect">
              <a:avLst/>
            </a:prstGeom>
          </p:spPr>
        </p:pic>
        <p:pic>
          <p:nvPicPr>
            <p:cNvPr id="52" name="Graphic 51">
              <a:extLst>
                <a:ext uri="{FF2B5EF4-FFF2-40B4-BE49-F238E27FC236}">
                  <a16:creationId xmlns:a16="http://schemas.microsoft.com/office/drawing/2014/main" id="{92A8A521-A840-23D1-F881-22EB808E761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5448" y="3548471"/>
              <a:ext cx="1114425" cy="2171700"/>
            </a:xfrm>
            <a:prstGeom prst="rect">
              <a:avLst/>
            </a:prstGeom>
          </p:spPr>
        </p:pic>
      </p:grpSp>
      <p:sp>
        <p:nvSpPr>
          <p:cNvPr id="19" name="TextBox 18">
            <a:extLst>
              <a:ext uri="{FF2B5EF4-FFF2-40B4-BE49-F238E27FC236}">
                <a16:creationId xmlns:a16="http://schemas.microsoft.com/office/drawing/2014/main" id="{BF45CA4F-C21E-23D7-D219-859EB74F1018}"/>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5</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96043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222196037"/>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hidden="1">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61" name="Rectangle 60">
            <a:extLst>
              <a:ext uri="{FF2B5EF4-FFF2-40B4-BE49-F238E27FC236}">
                <a16:creationId xmlns:a16="http://schemas.microsoft.com/office/drawing/2014/main" id="{C19993DB-D0CC-0552-12CA-4E206D54CEC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19307"/>
            <a:ext cx="7559675" cy="67609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31" name="Rectangle 30">
            <a:extLst>
              <a:ext uri="{FF2B5EF4-FFF2-40B4-BE49-F238E27FC236}">
                <a16:creationId xmlns:a16="http://schemas.microsoft.com/office/drawing/2014/main" id="{F5219C66-D7DE-9675-159D-B26FC57CD6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45094" y="3730153"/>
            <a:ext cx="6469486" cy="6061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87">
              <a:solidFill>
                <a:schemeClr val="bg2"/>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F45CA4F-C21E-23D7-D219-859EB74F1018}"/>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6</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9" name="Rectangle 58">
            <a:extLst>
              <a:ext uri="{FF2B5EF4-FFF2-40B4-BE49-F238E27FC236}">
                <a16:creationId xmlns:a16="http://schemas.microsoft.com/office/drawing/2014/main" id="{390C66F1-C1D9-7FD4-53D8-F08755BB06E0}"/>
              </a:ext>
              <a:ext uri="{C183D7F6-B498-43B3-948B-1728B52AA6E4}">
                <adec:decorative xmlns:adec="http://schemas.microsoft.com/office/drawing/2017/decorative" val="1"/>
              </a:ext>
            </a:extLst>
          </p:cNvPr>
          <p:cNvSpPr/>
          <p:nvPr/>
        </p:nvSpPr>
        <p:spPr>
          <a:xfrm>
            <a:off x="0" y="135996"/>
            <a:ext cx="7559675" cy="5602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 name="Title 1">
            <a:extLst>
              <a:ext uri="{FF2B5EF4-FFF2-40B4-BE49-F238E27FC236}">
                <a16:creationId xmlns:a16="http://schemas.microsoft.com/office/drawing/2014/main" id="{BCD07A95-12E0-9A1A-D217-0E7559C72713}"/>
              </a:ext>
            </a:extLst>
          </p:cNvPr>
          <p:cNvSpPr>
            <a:spLocks noGrp="1"/>
          </p:cNvSpPr>
          <p:nvPr>
            <p:ph type="title"/>
          </p:nvPr>
        </p:nvSpPr>
        <p:spPr>
          <a:xfrm>
            <a:off x="700517" y="338261"/>
            <a:ext cx="6178067" cy="330343"/>
          </a:xfrm>
        </p:spPr>
        <p:txBody>
          <a:bodyPr vert="horz"/>
          <a:lstStyle/>
          <a:p>
            <a:r>
              <a:rPr lang="en-US" b="1" dirty="0">
                <a:latin typeface="Arial" panose="020B0604020202020204" pitchFamily="34" charset="0"/>
                <a:cs typeface="Arial" panose="020B0604020202020204" pitchFamily="34" charset="0"/>
              </a:rPr>
              <a:t>External customers: INEXPERIENCED APPLICANTS</a:t>
            </a:r>
          </a:p>
        </p:txBody>
      </p:sp>
      <p:sp>
        <p:nvSpPr>
          <p:cNvPr id="3" name="TextBox 2">
            <a:extLst>
              <a:ext uri="{FF2B5EF4-FFF2-40B4-BE49-F238E27FC236}">
                <a16:creationId xmlns:a16="http://schemas.microsoft.com/office/drawing/2014/main" id="{E223D031-4541-504A-E8DF-DE732FFD0307}"/>
              </a:ext>
            </a:extLst>
          </p:cNvPr>
          <p:cNvSpPr txBox="1"/>
          <p:nvPr/>
        </p:nvSpPr>
        <p:spPr>
          <a:xfrm>
            <a:off x="700517" y="905827"/>
            <a:ext cx="3871483" cy="2254094"/>
          </a:xfrm>
          <a:prstGeom prst="rect">
            <a:avLst/>
          </a:prstGeom>
          <a:noFill/>
        </p:spPr>
        <p:txBody>
          <a:bodyPr wrap="square" lIns="0" tIns="49347" rIns="0" bIns="49347" rtlCol="0" anchor="t">
            <a:spAutoFit/>
          </a:bodyPr>
          <a:lstStyle/>
          <a:p>
            <a:r>
              <a:rPr lang="en-AU" sz="1400" dirty="0">
                <a:latin typeface="Arial"/>
                <a:cs typeface="Arial"/>
              </a:rPr>
              <a:t>Individual Residents and Business Owners are a group that can sometimes ask for extra support from the planning team. </a:t>
            </a:r>
            <a:endParaRPr lang="en-US" sz="1400" dirty="0"/>
          </a:p>
          <a:p>
            <a:endParaRPr lang="en-AU" sz="1400" dirty="0">
              <a:latin typeface="Arial" panose="020B0604020202020204" pitchFamily="34" charset="0"/>
              <a:cs typeface="Arial" panose="020B0604020202020204" pitchFamily="34" charset="0"/>
            </a:endParaRPr>
          </a:p>
          <a:p>
            <a:r>
              <a:rPr lang="en-AU" sz="1400" dirty="0">
                <a:latin typeface="Arial"/>
                <a:cs typeface="Arial"/>
              </a:rPr>
              <a:t>The table below provides details about this group based on research undertaken across Victoria. In the </a:t>
            </a:r>
            <a:r>
              <a:rPr lang="en-AU" sz="1400" dirty="0">
                <a:highlight>
                  <a:srgbClr val="FFFF00"/>
                </a:highlight>
                <a:latin typeface="Arial"/>
                <a:cs typeface="Arial"/>
              </a:rPr>
              <a:t>[Insert Council Name] context, vegetation controls and extensive heritage overlays </a:t>
            </a:r>
            <a:r>
              <a:rPr lang="en-AU" sz="1400" dirty="0">
                <a:latin typeface="Arial"/>
                <a:cs typeface="Arial"/>
              </a:rPr>
              <a:t>can make the planning process particularly challenging for this group.</a:t>
            </a:r>
            <a:endParaRPr lang="en-US" sz="1400" dirty="0">
              <a:latin typeface="Arial"/>
              <a:cs typeface="Arial"/>
            </a:endParaRPr>
          </a:p>
        </p:txBody>
      </p:sp>
      <p:pic>
        <p:nvPicPr>
          <p:cNvPr id="62" name="Graphic 61">
            <a:extLst>
              <a:ext uri="{FF2B5EF4-FFF2-40B4-BE49-F238E27FC236}">
                <a16:creationId xmlns:a16="http://schemas.microsoft.com/office/drawing/2014/main" id="{FCFB481A-C963-BCC7-D845-4B7B7F12CD6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4176" y="1145277"/>
            <a:ext cx="1940404" cy="1589478"/>
          </a:xfrm>
          <a:prstGeom prst="rect">
            <a:avLst/>
          </a:prstGeom>
        </p:spPr>
      </p:pic>
      <p:sp>
        <p:nvSpPr>
          <p:cNvPr id="4" name="TextBox 3">
            <a:extLst>
              <a:ext uri="{FF2B5EF4-FFF2-40B4-BE49-F238E27FC236}">
                <a16:creationId xmlns:a16="http://schemas.microsoft.com/office/drawing/2014/main" id="{0CF1EC9C-99B9-91B0-A0CC-AA83EAD01F7A}"/>
              </a:ext>
            </a:extLst>
          </p:cNvPr>
          <p:cNvSpPr txBox="1"/>
          <p:nvPr/>
        </p:nvSpPr>
        <p:spPr>
          <a:xfrm>
            <a:off x="4083626" y="2879104"/>
            <a:ext cx="3314701" cy="697514"/>
          </a:xfrm>
          <a:prstGeom prst="rect">
            <a:avLst/>
          </a:prstGeom>
          <a:noFill/>
          <a:ln>
            <a:solidFill>
              <a:srgbClr val="FF0000"/>
            </a:solidFill>
          </a:ln>
        </p:spPr>
        <p:txBody>
          <a:bodyPr rot="0" spcFirstLastPara="0" vertOverflow="overflow" horzOverflow="overflow" vert="horz" wrap="square" lIns="98694" tIns="49347" rIns="98694" bIns="49347" numCol="1" spcCol="0" rtlCol="0" fromWordArt="0" anchor="t" anchorCtr="0" forceAA="0" compatLnSpc="1">
            <a:prstTxWarp prst="textNoShape">
              <a:avLst/>
            </a:prstTxWarp>
            <a:spAutoFit/>
          </a:bodyPr>
          <a:lstStyle/>
          <a:p>
            <a:r>
              <a:rPr lang="en-US" sz="1295" dirty="0">
                <a:solidFill>
                  <a:srgbClr val="C00000"/>
                </a:solidFill>
                <a:cs typeface="Segoe UI"/>
              </a:rPr>
              <a:t>I</a:t>
            </a:r>
            <a:r>
              <a:rPr lang="en-US" sz="1295" b="1" dirty="0">
                <a:solidFill>
                  <a:srgbClr val="C00000"/>
                </a:solidFill>
                <a:cs typeface="Segoe UI"/>
              </a:rPr>
              <a:t>mplementation note  (delete)</a:t>
            </a:r>
          </a:p>
          <a:p>
            <a:r>
              <a:rPr lang="en-AU" sz="1295" dirty="0">
                <a:solidFill>
                  <a:srgbClr val="C00000"/>
                </a:solidFill>
                <a:latin typeface="Segoe UI"/>
                <a:cs typeface="Segoe UI"/>
              </a:rPr>
              <a:t>Highlighted section to be edited by council with relevant context inserted.. </a:t>
            </a:r>
            <a:endParaRPr lang="en-US" sz="1295" b="1" dirty="0">
              <a:solidFill>
                <a:srgbClr val="C00000"/>
              </a:solidFill>
              <a:cs typeface="Segoe UI"/>
            </a:endParaRPr>
          </a:p>
        </p:txBody>
      </p:sp>
      <p:sp>
        <p:nvSpPr>
          <p:cNvPr id="11" name="TextBox 10">
            <a:extLst>
              <a:ext uri="{FF2B5EF4-FFF2-40B4-BE49-F238E27FC236}">
                <a16:creationId xmlns:a16="http://schemas.microsoft.com/office/drawing/2014/main" id="{F4A2F23E-DBD1-3C09-0414-7D425D731A09}"/>
              </a:ext>
            </a:extLst>
          </p:cNvPr>
          <p:cNvSpPr txBox="1"/>
          <p:nvPr/>
        </p:nvSpPr>
        <p:spPr>
          <a:xfrm>
            <a:off x="545094" y="3801950"/>
            <a:ext cx="1483302" cy="492443"/>
          </a:xfrm>
          <a:prstGeom prst="rect">
            <a:avLst/>
          </a:prstGeom>
          <a:noFill/>
        </p:spPr>
        <p:txBody>
          <a:bodyPr wrap="square">
            <a:spAutoFit/>
          </a:bodyPr>
          <a:lstStyle/>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Familiarity </a:t>
            </a:r>
            <a:b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br>
            <a: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with process</a:t>
            </a:r>
          </a:p>
        </p:txBody>
      </p:sp>
      <p:sp>
        <p:nvSpPr>
          <p:cNvPr id="23" name="TextBox 22">
            <a:extLst>
              <a:ext uri="{FF2B5EF4-FFF2-40B4-BE49-F238E27FC236}">
                <a16:creationId xmlns:a16="http://schemas.microsoft.com/office/drawing/2014/main" id="{BB1C7BF8-8EF1-E9D5-44C3-5840D5BC62CB}"/>
              </a:ext>
            </a:extLst>
          </p:cNvPr>
          <p:cNvSpPr txBox="1"/>
          <p:nvPr/>
        </p:nvSpPr>
        <p:spPr>
          <a:xfrm>
            <a:off x="2053281" y="3801950"/>
            <a:ext cx="4961299" cy="276999"/>
          </a:xfrm>
          <a:prstGeom prst="rect">
            <a:avLst/>
          </a:prstGeom>
          <a:noFill/>
        </p:spPr>
        <p:txBody>
          <a:bodyPr wrap="square">
            <a:spAutoFit/>
          </a:bodyPr>
          <a:lstStyle/>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Very low: little to no prior interaction with council planning</a:t>
            </a:r>
          </a:p>
        </p:txBody>
      </p:sp>
      <p:sp>
        <p:nvSpPr>
          <p:cNvPr id="13" name="TextBox 12">
            <a:extLst>
              <a:ext uri="{FF2B5EF4-FFF2-40B4-BE49-F238E27FC236}">
                <a16:creationId xmlns:a16="http://schemas.microsoft.com/office/drawing/2014/main" id="{98B176C3-6463-BDC0-C295-409617BE88DB}"/>
              </a:ext>
            </a:extLst>
          </p:cNvPr>
          <p:cNvSpPr txBox="1"/>
          <p:nvPr/>
        </p:nvSpPr>
        <p:spPr>
          <a:xfrm>
            <a:off x="545095" y="4346776"/>
            <a:ext cx="1445854" cy="492443"/>
          </a:xfrm>
          <a:prstGeom prst="rect">
            <a:avLst/>
          </a:prstGeom>
          <a:noFill/>
        </p:spPr>
        <p:txBody>
          <a:bodyPr wrap="square">
            <a:spAutoFit/>
          </a:bodyPr>
          <a:lstStyle/>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What they </a:t>
            </a:r>
            <a:b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br>
            <a: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need</a:t>
            </a:r>
          </a:p>
        </p:txBody>
      </p:sp>
      <p:sp>
        <p:nvSpPr>
          <p:cNvPr id="25" name="TextBox 24">
            <a:extLst>
              <a:ext uri="{FF2B5EF4-FFF2-40B4-BE49-F238E27FC236}">
                <a16:creationId xmlns:a16="http://schemas.microsoft.com/office/drawing/2014/main" id="{E4F69A6A-EC03-F609-E30A-1C03CABB509C}"/>
              </a:ext>
            </a:extLst>
          </p:cNvPr>
          <p:cNvSpPr txBox="1"/>
          <p:nvPr/>
        </p:nvSpPr>
        <p:spPr>
          <a:xfrm>
            <a:off x="2053281" y="4346776"/>
            <a:ext cx="4825303" cy="1200329"/>
          </a:xfrm>
          <a:prstGeom prst="rect">
            <a:avLst/>
          </a:prstGeom>
          <a:noFill/>
        </p:spPr>
        <p:txBody>
          <a:bodyPr wrap="square">
            <a:spAutoFit/>
          </a:bodyPr>
          <a:lstStyle/>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Help identifying what permits they need and how to respond to RFIs</a:t>
            </a:r>
          </a:p>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Opportunities to engage in conversation and ask questions </a:t>
            </a:r>
          </a:p>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Easy to navigate council website</a:t>
            </a:r>
          </a:p>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Accessible, Plain English documents, templates and tools</a:t>
            </a:r>
          </a:p>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Ongoing guidance and advice</a:t>
            </a:r>
          </a:p>
        </p:txBody>
      </p:sp>
      <p:sp>
        <p:nvSpPr>
          <p:cNvPr id="15" name="TextBox 14">
            <a:extLst>
              <a:ext uri="{FF2B5EF4-FFF2-40B4-BE49-F238E27FC236}">
                <a16:creationId xmlns:a16="http://schemas.microsoft.com/office/drawing/2014/main" id="{381EBA25-84B2-A382-82DD-AD55E0FDB21B}"/>
              </a:ext>
            </a:extLst>
          </p:cNvPr>
          <p:cNvSpPr txBox="1"/>
          <p:nvPr/>
        </p:nvSpPr>
        <p:spPr>
          <a:xfrm>
            <a:off x="545095" y="5666741"/>
            <a:ext cx="1445854" cy="492443"/>
          </a:xfrm>
          <a:prstGeom prst="rect">
            <a:avLst/>
          </a:prstGeom>
          <a:noFill/>
        </p:spPr>
        <p:txBody>
          <a:bodyPr wrap="square">
            <a:spAutoFit/>
          </a:bodyPr>
          <a:lstStyle/>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Expectations </a:t>
            </a:r>
            <a:b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br>
            <a: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and behaviour</a:t>
            </a:r>
          </a:p>
        </p:txBody>
      </p:sp>
      <p:sp>
        <p:nvSpPr>
          <p:cNvPr id="29" name="TextBox 28">
            <a:extLst>
              <a:ext uri="{FF2B5EF4-FFF2-40B4-BE49-F238E27FC236}">
                <a16:creationId xmlns:a16="http://schemas.microsoft.com/office/drawing/2014/main" id="{1724CBB4-E585-0AA3-7BB0-B14589921722}"/>
              </a:ext>
            </a:extLst>
          </p:cNvPr>
          <p:cNvSpPr txBox="1"/>
          <p:nvPr/>
        </p:nvSpPr>
        <p:spPr>
          <a:xfrm>
            <a:off x="2053281" y="5666741"/>
            <a:ext cx="4809785" cy="1200329"/>
          </a:xfrm>
          <a:prstGeom prst="rect">
            <a:avLst/>
          </a:prstGeom>
          <a:noFill/>
        </p:spPr>
        <p:txBody>
          <a:bodyPr wrap="square">
            <a:spAutoFit/>
          </a:bodyPr>
          <a:lstStyle/>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Expect high level of customer service and responsiveness </a:t>
            </a:r>
          </a:p>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Sometimes politicise applications by escalating issues to councillors in attempts to expedite the process </a:t>
            </a:r>
          </a:p>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Many submit incomplete applications</a:t>
            </a:r>
          </a:p>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Can take a long time to respond to queries and provide information</a:t>
            </a:r>
          </a:p>
        </p:txBody>
      </p:sp>
      <p:sp>
        <p:nvSpPr>
          <p:cNvPr id="17" name="TextBox 16">
            <a:extLst>
              <a:ext uri="{FF2B5EF4-FFF2-40B4-BE49-F238E27FC236}">
                <a16:creationId xmlns:a16="http://schemas.microsoft.com/office/drawing/2014/main" id="{2FA80C8B-582E-E5EF-FB3E-7D218F9A5016}"/>
              </a:ext>
            </a:extLst>
          </p:cNvPr>
          <p:cNvSpPr txBox="1"/>
          <p:nvPr/>
        </p:nvSpPr>
        <p:spPr>
          <a:xfrm>
            <a:off x="545095" y="7064434"/>
            <a:ext cx="1445854" cy="492443"/>
          </a:xfrm>
          <a:prstGeom prst="rect">
            <a:avLst/>
          </a:prstGeom>
          <a:noFill/>
        </p:spPr>
        <p:txBody>
          <a:bodyPr wrap="square">
            <a:spAutoFit/>
          </a:bodyPr>
          <a:lstStyle/>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What they </a:t>
            </a:r>
            <a:b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br>
            <a: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struggle with</a:t>
            </a:r>
          </a:p>
        </p:txBody>
      </p:sp>
      <p:sp>
        <p:nvSpPr>
          <p:cNvPr id="32" name="TextBox 31">
            <a:extLst>
              <a:ext uri="{FF2B5EF4-FFF2-40B4-BE49-F238E27FC236}">
                <a16:creationId xmlns:a16="http://schemas.microsoft.com/office/drawing/2014/main" id="{D9B30683-5BFC-5F14-3262-9B7F102055A8}"/>
              </a:ext>
            </a:extLst>
          </p:cNvPr>
          <p:cNvSpPr txBox="1"/>
          <p:nvPr/>
        </p:nvSpPr>
        <p:spPr>
          <a:xfrm>
            <a:off x="2053281" y="7064434"/>
            <a:ext cx="4809785" cy="1015663"/>
          </a:xfrm>
          <a:prstGeom prst="rect">
            <a:avLst/>
          </a:prstGeom>
          <a:noFill/>
        </p:spPr>
        <p:txBody>
          <a:bodyPr wrap="square">
            <a:spAutoFit/>
          </a:bodyPr>
          <a:lstStyle/>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Understanding what permits they need</a:t>
            </a:r>
          </a:p>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Knowing what information to provide</a:t>
            </a:r>
          </a:p>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Interpreting technical jargon </a:t>
            </a:r>
          </a:p>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Finding relevant information on council websites</a:t>
            </a:r>
          </a:p>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Knowing how long the process will take</a:t>
            </a:r>
          </a:p>
        </p:txBody>
      </p:sp>
      <p:sp>
        <p:nvSpPr>
          <p:cNvPr id="21" name="TextBox 20">
            <a:extLst>
              <a:ext uri="{FF2B5EF4-FFF2-40B4-BE49-F238E27FC236}">
                <a16:creationId xmlns:a16="http://schemas.microsoft.com/office/drawing/2014/main" id="{3A03243E-F33B-9296-C6DF-615B024653AB}"/>
              </a:ext>
            </a:extLst>
          </p:cNvPr>
          <p:cNvSpPr txBox="1"/>
          <p:nvPr/>
        </p:nvSpPr>
        <p:spPr>
          <a:xfrm>
            <a:off x="545095" y="8269373"/>
            <a:ext cx="1445854" cy="492443"/>
          </a:xfrm>
          <a:prstGeom prst="rect">
            <a:avLst/>
          </a:prstGeom>
          <a:noFill/>
        </p:spPr>
        <p:txBody>
          <a:bodyPr wrap="square">
            <a:spAutoFit/>
          </a:bodyPr>
          <a:lstStyle/>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Other common characteristics</a:t>
            </a:r>
          </a:p>
        </p:txBody>
      </p:sp>
      <p:sp>
        <p:nvSpPr>
          <p:cNvPr id="34" name="TextBox 33">
            <a:extLst>
              <a:ext uri="{FF2B5EF4-FFF2-40B4-BE49-F238E27FC236}">
                <a16:creationId xmlns:a16="http://schemas.microsoft.com/office/drawing/2014/main" id="{712C2B5F-7067-298B-152E-67662FABDEC4}"/>
              </a:ext>
            </a:extLst>
          </p:cNvPr>
          <p:cNvSpPr txBox="1"/>
          <p:nvPr/>
        </p:nvSpPr>
        <p:spPr>
          <a:xfrm>
            <a:off x="2053281" y="8269373"/>
            <a:ext cx="4898966" cy="1384995"/>
          </a:xfrm>
          <a:prstGeom prst="rect">
            <a:avLst/>
          </a:prstGeom>
          <a:noFill/>
        </p:spPr>
        <p:txBody>
          <a:bodyPr wrap="square">
            <a:spAutoFit/>
          </a:bodyPr>
          <a:lstStyle/>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Submit applications of low complexity</a:t>
            </a:r>
          </a:p>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Submit one-off applications and so have little incentive to invest in learning about the process</a:t>
            </a:r>
          </a:p>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Most do not use pre-application service as they are unaware of it, do not understand the benefits or mistakenly think they have received pre-application advice through a preliminary council phone call</a:t>
            </a:r>
          </a:p>
        </p:txBody>
      </p:sp>
      <p:sp>
        <p:nvSpPr>
          <p:cNvPr id="27" name="TextBox 26">
            <a:extLst>
              <a:ext uri="{FF2B5EF4-FFF2-40B4-BE49-F238E27FC236}">
                <a16:creationId xmlns:a16="http://schemas.microsoft.com/office/drawing/2014/main" id="{8BC3796B-1A3C-E0CC-D0CA-DB242FF04702}"/>
              </a:ext>
            </a:extLst>
          </p:cNvPr>
          <p:cNvSpPr txBox="1"/>
          <p:nvPr/>
        </p:nvSpPr>
        <p:spPr>
          <a:xfrm>
            <a:off x="545094" y="9836579"/>
            <a:ext cx="6369078" cy="258404"/>
          </a:xfrm>
          <a:prstGeom prst="rect">
            <a:avLst/>
          </a:prstGeom>
          <a:noFill/>
        </p:spPr>
        <p:txBody>
          <a:bodyPr wrap="square" lIns="0">
            <a:spAutoFit/>
          </a:bodyPr>
          <a:lstStyle/>
          <a:p>
            <a:r>
              <a:rPr lang="en-AU" sz="1079" dirty="0"/>
              <a:t>Source: Nous Group 2021, in report to the Department of Environment, Land, Water and Planning.</a:t>
            </a:r>
            <a:endParaRPr lang="en-US" sz="1079" dirty="0"/>
          </a:p>
        </p:txBody>
      </p:sp>
      <p:cxnSp>
        <p:nvCxnSpPr>
          <p:cNvPr id="36" name="Straight Connector 35">
            <a:extLst>
              <a:ext uri="{FF2B5EF4-FFF2-40B4-BE49-F238E27FC236}">
                <a16:creationId xmlns:a16="http://schemas.microsoft.com/office/drawing/2014/main" id="{AE4AC78E-453C-2D51-89D9-28A5804A3A01}"/>
              </a:ext>
              <a:ext uri="{C183D7F6-B498-43B3-948B-1728B52AA6E4}">
                <adec:decorative xmlns:adec="http://schemas.microsoft.com/office/drawing/2017/decorative" val="1"/>
              </a:ext>
            </a:extLst>
          </p:cNvPr>
          <p:cNvCxnSpPr/>
          <p:nvPr/>
        </p:nvCxnSpPr>
        <p:spPr>
          <a:xfrm>
            <a:off x="696609" y="4294393"/>
            <a:ext cx="61625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89F8D9C-1B9D-F9A6-145B-47ECBF3ED3C5}"/>
              </a:ext>
              <a:ext uri="{C183D7F6-B498-43B3-948B-1728B52AA6E4}">
                <adec:decorative xmlns:adec="http://schemas.microsoft.com/office/drawing/2017/decorative" val="1"/>
              </a:ext>
            </a:extLst>
          </p:cNvPr>
          <p:cNvCxnSpPr/>
          <p:nvPr/>
        </p:nvCxnSpPr>
        <p:spPr>
          <a:xfrm>
            <a:off x="696609" y="5565806"/>
            <a:ext cx="61625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CA5F0D8-F9D1-0DED-2112-13733CEB2104}"/>
              </a:ext>
              <a:ext uri="{C183D7F6-B498-43B3-948B-1728B52AA6E4}">
                <adec:decorative xmlns:adec="http://schemas.microsoft.com/office/drawing/2017/decorative" val="1"/>
              </a:ext>
            </a:extLst>
          </p:cNvPr>
          <p:cNvCxnSpPr/>
          <p:nvPr/>
        </p:nvCxnSpPr>
        <p:spPr>
          <a:xfrm>
            <a:off x="696609" y="6952240"/>
            <a:ext cx="61625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5A7689-5BE7-E1B3-2D99-E052A2617C4C}"/>
              </a:ext>
              <a:ext uri="{C183D7F6-B498-43B3-948B-1728B52AA6E4}">
                <adec:decorative xmlns:adec="http://schemas.microsoft.com/office/drawing/2017/decorative" val="1"/>
              </a:ext>
            </a:extLst>
          </p:cNvPr>
          <p:cNvCxnSpPr/>
          <p:nvPr/>
        </p:nvCxnSpPr>
        <p:spPr>
          <a:xfrm>
            <a:off x="696609" y="8224446"/>
            <a:ext cx="61625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683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65506076"/>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59" name="Rectangle 58">
            <a:extLst>
              <a:ext uri="{FF2B5EF4-FFF2-40B4-BE49-F238E27FC236}">
                <a16:creationId xmlns:a16="http://schemas.microsoft.com/office/drawing/2014/main" id="{390C66F1-C1D9-7FD4-53D8-F08755BB06E0}"/>
              </a:ext>
              <a:ext uri="{C183D7F6-B498-43B3-948B-1728B52AA6E4}">
                <adec:decorative xmlns:adec="http://schemas.microsoft.com/office/drawing/2017/decorative" val="1"/>
              </a:ext>
            </a:extLst>
          </p:cNvPr>
          <p:cNvSpPr/>
          <p:nvPr/>
        </p:nvSpPr>
        <p:spPr>
          <a:xfrm>
            <a:off x="0" y="135996"/>
            <a:ext cx="7559675" cy="5602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61" name="Rectangle 60">
            <a:extLst>
              <a:ext uri="{FF2B5EF4-FFF2-40B4-BE49-F238E27FC236}">
                <a16:creationId xmlns:a16="http://schemas.microsoft.com/office/drawing/2014/main" id="{C19993DB-D0CC-0552-12CA-4E206D54CECD}"/>
              </a:ext>
              <a:ext uri="{C183D7F6-B498-43B3-948B-1728B52AA6E4}">
                <adec:decorative xmlns:adec="http://schemas.microsoft.com/office/drawing/2017/decorative" val="1"/>
              </a:ext>
            </a:extLst>
          </p:cNvPr>
          <p:cNvSpPr/>
          <p:nvPr/>
        </p:nvSpPr>
        <p:spPr>
          <a:xfrm>
            <a:off x="0" y="3419307"/>
            <a:ext cx="7559676" cy="67609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31" name="Rectangle 30">
            <a:extLst>
              <a:ext uri="{FF2B5EF4-FFF2-40B4-BE49-F238E27FC236}">
                <a16:creationId xmlns:a16="http://schemas.microsoft.com/office/drawing/2014/main" id="{F5219C66-D7DE-9675-159D-B26FC57CD6AC}"/>
              </a:ext>
              <a:ext uri="{C183D7F6-B498-43B3-948B-1728B52AA6E4}">
                <adec:decorative xmlns:adec="http://schemas.microsoft.com/office/drawing/2017/decorative" val="1"/>
              </a:ext>
            </a:extLst>
          </p:cNvPr>
          <p:cNvSpPr/>
          <p:nvPr/>
        </p:nvSpPr>
        <p:spPr>
          <a:xfrm>
            <a:off x="545094" y="3730151"/>
            <a:ext cx="6469486" cy="6061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87">
              <a:solidFill>
                <a:schemeClr val="bg2"/>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CD07A95-12E0-9A1A-D217-0E7559C72713}"/>
              </a:ext>
            </a:extLst>
          </p:cNvPr>
          <p:cNvSpPr>
            <a:spLocks noGrp="1"/>
          </p:cNvSpPr>
          <p:nvPr>
            <p:ph type="title"/>
          </p:nvPr>
        </p:nvSpPr>
        <p:spPr>
          <a:xfrm>
            <a:off x="700517" y="310846"/>
            <a:ext cx="6570611" cy="330343"/>
          </a:xfrm>
        </p:spPr>
        <p:txBody>
          <a:bodyPr vert="horz"/>
          <a:lstStyle/>
          <a:p>
            <a:pPr defTabSz="986599">
              <a:lnSpc>
                <a:spcPct val="100000"/>
              </a:lnSpc>
              <a:spcBef>
                <a:spcPts val="0"/>
              </a:spcBef>
              <a:defRPr/>
            </a:pPr>
            <a:r>
              <a:rPr lang="en-US" dirty="0">
                <a:ea typeface="+mn-ea"/>
              </a:rPr>
              <a:t>External customers: OBJECTORS AND SUPPORTERS</a:t>
            </a:r>
          </a:p>
        </p:txBody>
      </p:sp>
      <p:sp>
        <p:nvSpPr>
          <p:cNvPr id="3" name="TextBox 2">
            <a:extLst>
              <a:ext uri="{FF2B5EF4-FFF2-40B4-BE49-F238E27FC236}">
                <a16:creationId xmlns:a16="http://schemas.microsoft.com/office/drawing/2014/main" id="{E223D031-4541-504A-E8DF-DE732FFD0307}"/>
              </a:ext>
            </a:extLst>
          </p:cNvPr>
          <p:cNvSpPr txBox="1"/>
          <p:nvPr/>
        </p:nvSpPr>
        <p:spPr>
          <a:xfrm>
            <a:off x="700517" y="1165673"/>
            <a:ext cx="4360440" cy="1494655"/>
          </a:xfrm>
          <a:prstGeom prst="rect">
            <a:avLst/>
          </a:prstGeom>
          <a:noFill/>
        </p:spPr>
        <p:txBody>
          <a:bodyPr wrap="square" lIns="0" tIns="49347" rIns="0" bIns="49347" rtlCol="0" anchor="t">
            <a:spAutoFit/>
          </a:bodyPr>
          <a:lstStyle/>
          <a:p>
            <a:r>
              <a:rPr lang="en-AU" sz="1295" dirty="0">
                <a:latin typeface="Arial"/>
                <a:cs typeface="Arial"/>
              </a:rPr>
              <a:t>Objectors and supporters are other groups you might frequently engage with who are at times inexperienced with the planning process. </a:t>
            </a:r>
            <a:endParaRPr lang="en-AU" sz="1295" dirty="0">
              <a:latin typeface="Arial" panose="020B0604020202020204" pitchFamily="34" charset="0"/>
              <a:cs typeface="Arial" panose="020B0604020202020204" pitchFamily="34" charset="0"/>
            </a:endParaRPr>
          </a:p>
          <a:p>
            <a:endParaRPr lang="en-AU" sz="1295" dirty="0">
              <a:latin typeface="Arial"/>
              <a:cs typeface="Arial"/>
            </a:endParaRPr>
          </a:p>
          <a:p>
            <a:r>
              <a:rPr lang="en-AU" sz="1295" dirty="0">
                <a:latin typeface="Arial"/>
                <a:cs typeface="Arial"/>
              </a:rPr>
              <a:t>This guide will also focus on your engagement with objectors.</a:t>
            </a:r>
          </a:p>
          <a:p>
            <a:endParaRPr lang="en-US" sz="1295"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F45CA4F-C21E-23D7-D219-859EB74F1018}"/>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7</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 name="Graphic 9">
            <a:extLst>
              <a:ext uri="{FF2B5EF4-FFF2-40B4-BE49-F238E27FC236}">
                <a16:creationId xmlns:a16="http://schemas.microsoft.com/office/drawing/2014/main" id="{3EB5FD3B-EC5F-7B05-1626-444DFCA7741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4742" y="1034134"/>
            <a:ext cx="444415" cy="1699693"/>
          </a:xfrm>
          <a:prstGeom prst="rect">
            <a:avLst/>
          </a:prstGeom>
        </p:spPr>
      </p:pic>
      <p:pic>
        <p:nvPicPr>
          <p:cNvPr id="12" name="Graphic 11">
            <a:extLst>
              <a:ext uri="{FF2B5EF4-FFF2-40B4-BE49-F238E27FC236}">
                <a16:creationId xmlns:a16="http://schemas.microsoft.com/office/drawing/2014/main" id="{62D18C05-451B-3AFD-80B8-2CDF7630C96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24168" y="1224493"/>
            <a:ext cx="1161707" cy="1840225"/>
          </a:xfrm>
          <a:prstGeom prst="rect">
            <a:avLst/>
          </a:prstGeom>
        </p:spPr>
      </p:pic>
      <p:sp>
        <p:nvSpPr>
          <p:cNvPr id="7" name="TextBox 6">
            <a:extLst>
              <a:ext uri="{FF2B5EF4-FFF2-40B4-BE49-F238E27FC236}">
                <a16:creationId xmlns:a16="http://schemas.microsoft.com/office/drawing/2014/main" id="{8475B985-75E1-635F-A74C-C6BCA5D22662}"/>
              </a:ext>
            </a:extLst>
          </p:cNvPr>
          <p:cNvSpPr txBox="1"/>
          <p:nvPr/>
        </p:nvSpPr>
        <p:spPr>
          <a:xfrm>
            <a:off x="545094" y="3801950"/>
            <a:ext cx="1483302" cy="492443"/>
          </a:xfrm>
          <a:prstGeom prst="rect">
            <a:avLst/>
          </a:prstGeom>
          <a:noFill/>
        </p:spPr>
        <p:txBody>
          <a:bodyPr wrap="square">
            <a:spAutoFit/>
          </a:bodyPr>
          <a:lstStyle/>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Familiarity </a:t>
            </a:r>
            <a:b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br>
            <a: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with process</a:t>
            </a:r>
          </a:p>
        </p:txBody>
      </p:sp>
      <p:sp>
        <p:nvSpPr>
          <p:cNvPr id="14" name="TextBox 13">
            <a:extLst>
              <a:ext uri="{FF2B5EF4-FFF2-40B4-BE49-F238E27FC236}">
                <a16:creationId xmlns:a16="http://schemas.microsoft.com/office/drawing/2014/main" id="{384A822A-F7E5-18C6-231F-5BA90FB74297}"/>
              </a:ext>
            </a:extLst>
          </p:cNvPr>
          <p:cNvSpPr txBox="1"/>
          <p:nvPr/>
        </p:nvSpPr>
        <p:spPr>
          <a:xfrm>
            <a:off x="2053281" y="3801950"/>
            <a:ext cx="4961299" cy="276999"/>
          </a:xfrm>
          <a:prstGeom prst="rect">
            <a:avLst/>
          </a:prstGeom>
          <a:noFill/>
        </p:spPr>
        <p:txBody>
          <a:bodyPr wrap="square">
            <a:spAutoFit/>
          </a:bodyPr>
          <a:lstStyle/>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Very low: little to no prior interaction with council planning</a:t>
            </a:r>
          </a:p>
        </p:txBody>
      </p:sp>
      <p:sp>
        <p:nvSpPr>
          <p:cNvPr id="8" name="TextBox 7">
            <a:extLst>
              <a:ext uri="{FF2B5EF4-FFF2-40B4-BE49-F238E27FC236}">
                <a16:creationId xmlns:a16="http://schemas.microsoft.com/office/drawing/2014/main" id="{2A291117-D195-2F92-AEA0-BAB15A0057A9}"/>
              </a:ext>
            </a:extLst>
          </p:cNvPr>
          <p:cNvSpPr txBox="1"/>
          <p:nvPr/>
        </p:nvSpPr>
        <p:spPr>
          <a:xfrm>
            <a:off x="545095" y="4346776"/>
            <a:ext cx="1445854" cy="492443"/>
          </a:xfrm>
          <a:prstGeom prst="rect">
            <a:avLst/>
          </a:prstGeom>
          <a:noFill/>
        </p:spPr>
        <p:txBody>
          <a:bodyPr wrap="square">
            <a:spAutoFit/>
          </a:bodyPr>
          <a:lstStyle/>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What they </a:t>
            </a:r>
            <a:b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br>
            <a: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need</a:t>
            </a:r>
          </a:p>
        </p:txBody>
      </p:sp>
      <p:sp>
        <p:nvSpPr>
          <p:cNvPr id="15" name="TextBox 14">
            <a:extLst>
              <a:ext uri="{FF2B5EF4-FFF2-40B4-BE49-F238E27FC236}">
                <a16:creationId xmlns:a16="http://schemas.microsoft.com/office/drawing/2014/main" id="{D0594C11-1F58-7FA5-B7AC-DCF489E2AFD1}"/>
              </a:ext>
            </a:extLst>
          </p:cNvPr>
          <p:cNvSpPr txBox="1"/>
          <p:nvPr/>
        </p:nvSpPr>
        <p:spPr>
          <a:xfrm>
            <a:off x="2053281" y="4346776"/>
            <a:ext cx="4825303" cy="830997"/>
          </a:xfrm>
          <a:prstGeom prst="rect">
            <a:avLst/>
          </a:prstGeom>
          <a:noFill/>
        </p:spPr>
        <p:txBody>
          <a:bodyPr wrap="square">
            <a:spAutoFit/>
          </a:bodyPr>
          <a:lstStyle/>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Help understanding how their feedback will be reflected in the planning process</a:t>
            </a:r>
          </a:p>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Guidance to understand what they can object to</a:t>
            </a:r>
          </a:p>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Reminders that their objections must relate to the issue at hand</a:t>
            </a:r>
          </a:p>
        </p:txBody>
      </p:sp>
      <p:sp>
        <p:nvSpPr>
          <p:cNvPr id="9" name="TextBox 8">
            <a:extLst>
              <a:ext uri="{FF2B5EF4-FFF2-40B4-BE49-F238E27FC236}">
                <a16:creationId xmlns:a16="http://schemas.microsoft.com/office/drawing/2014/main" id="{D2C2C943-5FDB-1A23-A846-335C8431F99E}"/>
              </a:ext>
            </a:extLst>
          </p:cNvPr>
          <p:cNvSpPr txBox="1"/>
          <p:nvPr/>
        </p:nvSpPr>
        <p:spPr>
          <a:xfrm>
            <a:off x="545095" y="5433113"/>
            <a:ext cx="1445854" cy="492443"/>
          </a:xfrm>
          <a:prstGeom prst="rect">
            <a:avLst/>
          </a:prstGeom>
          <a:noFill/>
        </p:spPr>
        <p:txBody>
          <a:bodyPr wrap="square">
            <a:spAutoFit/>
          </a:bodyPr>
          <a:lstStyle/>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Expectations </a:t>
            </a:r>
            <a:b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br>
            <a: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and behaviour</a:t>
            </a:r>
          </a:p>
        </p:txBody>
      </p:sp>
      <p:sp>
        <p:nvSpPr>
          <p:cNvPr id="16" name="TextBox 15">
            <a:extLst>
              <a:ext uri="{FF2B5EF4-FFF2-40B4-BE49-F238E27FC236}">
                <a16:creationId xmlns:a16="http://schemas.microsoft.com/office/drawing/2014/main" id="{0CDEA80E-4B85-3AD8-885E-B5A7B272E6B4}"/>
              </a:ext>
            </a:extLst>
          </p:cNvPr>
          <p:cNvSpPr txBox="1"/>
          <p:nvPr/>
        </p:nvSpPr>
        <p:spPr>
          <a:xfrm>
            <a:off x="2053281" y="5433113"/>
            <a:ext cx="4809785" cy="1200329"/>
          </a:xfrm>
          <a:prstGeom prst="rect">
            <a:avLst/>
          </a:prstGeom>
          <a:noFill/>
        </p:spPr>
        <p:txBody>
          <a:bodyPr wrap="square">
            <a:spAutoFit/>
          </a:bodyPr>
          <a:lstStyle/>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Expect proposed developments to be halted simply due to their objection</a:t>
            </a:r>
          </a:p>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Can rally other community members to oppose a proposal</a:t>
            </a:r>
          </a:p>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Sometimes politicise objections by taking issues to councillors and the media</a:t>
            </a:r>
          </a:p>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Sometimes seek to cause indefinite delays to applications</a:t>
            </a:r>
          </a:p>
        </p:txBody>
      </p:sp>
      <p:sp>
        <p:nvSpPr>
          <p:cNvPr id="11" name="TextBox 10">
            <a:extLst>
              <a:ext uri="{FF2B5EF4-FFF2-40B4-BE49-F238E27FC236}">
                <a16:creationId xmlns:a16="http://schemas.microsoft.com/office/drawing/2014/main" id="{3FE4CFF1-13C3-60BF-C42A-5E3AA96A3A78}"/>
              </a:ext>
            </a:extLst>
          </p:cNvPr>
          <p:cNvSpPr txBox="1"/>
          <p:nvPr/>
        </p:nvSpPr>
        <p:spPr>
          <a:xfrm>
            <a:off x="545095" y="6830806"/>
            <a:ext cx="1445854" cy="492443"/>
          </a:xfrm>
          <a:prstGeom prst="rect">
            <a:avLst/>
          </a:prstGeom>
          <a:noFill/>
        </p:spPr>
        <p:txBody>
          <a:bodyPr wrap="square">
            <a:spAutoFit/>
          </a:bodyPr>
          <a:lstStyle/>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What they </a:t>
            </a:r>
            <a:b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br>
            <a: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struggle with</a:t>
            </a:r>
          </a:p>
        </p:txBody>
      </p:sp>
      <p:sp>
        <p:nvSpPr>
          <p:cNvPr id="17" name="TextBox 16">
            <a:extLst>
              <a:ext uri="{FF2B5EF4-FFF2-40B4-BE49-F238E27FC236}">
                <a16:creationId xmlns:a16="http://schemas.microsoft.com/office/drawing/2014/main" id="{B4690E7B-4E44-9A04-11BB-988CF374922D}"/>
              </a:ext>
            </a:extLst>
          </p:cNvPr>
          <p:cNvSpPr txBox="1"/>
          <p:nvPr/>
        </p:nvSpPr>
        <p:spPr>
          <a:xfrm>
            <a:off x="2053281" y="6830806"/>
            <a:ext cx="4809785" cy="830997"/>
          </a:xfrm>
          <a:prstGeom prst="rect">
            <a:avLst/>
          </a:prstGeom>
          <a:noFill/>
        </p:spPr>
        <p:txBody>
          <a:bodyPr wrap="square">
            <a:spAutoFit/>
          </a:bodyPr>
          <a:lstStyle/>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Understanding what they can object to within the planning scheme</a:t>
            </a:r>
          </a:p>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Reading plans and technical reports</a:t>
            </a:r>
          </a:p>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Interpreting technical jargon</a:t>
            </a:r>
          </a:p>
        </p:txBody>
      </p:sp>
      <p:sp>
        <p:nvSpPr>
          <p:cNvPr id="13" name="TextBox 12">
            <a:extLst>
              <a:ext uri="{FF2B5EF4-FFF2-40B4-BE49-F238E27FC236}">
                <a16:creationId xmlns:a16="http://schemas.microsoft.com/office/drawing/2014/main" id="{7998DFB1-6AF6-3CEF-5B2F-74EEB706CC8E}"/>
              </a:ext>
            </a:extLst>
          </p:cNvPr>
          <p:cNvSpPr txBox="1"/>
          <p:nvPr/>
        </p:nvSpPr>
        <p:spPr>
          <a:xfrm>
            <a:off x="545095" y="8035745"/>
            <a:ext cx="1445854" cy="492443"/>
          </a:xfrm>
          <a:prstGeom prst="rect">
            <a:avLst/>
          </a:prstGeom>
          <a:noFill/>
        </p:spPr>
        <p:txBody>
          <a:bodyPr wrap="square">
            <a:spAutoFit/>
          </a:bodyPr>
          <a:lstStyle/>
          <a:p>
            <a:pPr marL="72000" marR="0" lvl="0" indent="0" algn="l" defTabSz="871821" rtl="0" eaLnBrk="1" fontAlgn="b" latinLnBrk="0" hangingPunct="1">
              <a:lnSpc>
                <a:spcPct val="100000"/>
              </a:lnSpc>
              <a:spcBef>
                <a:spcPts val="200"/>
              </a:spcBef>
              <a:spcAft>
                <a:spcPts val="200"/>
              </a:spcAft>
              <a:buClrTx/>
              <a:buSzTx/>
              <a:buFontTx/>
              <a:buNone/>
              <a:tabLst/>
              <a:defRPr/>
            </a:pPr>
            <a:r>
              <a:rPr kumimoji="0" lang="en-AU" sz="1300" b="1"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Other common characteristics</a:t>
            </a:r>
          </a:p>
        </p:txBody>
      </p:sp>
      <p:sp>
        <p:nvSpPr>
          <p:cNvPr id="20" name="TextBox 19">
            <a:extLst>
              <a:ext uri="{FF2B5EF4-FFF2-40B4-BE49-F238E27FC236}">
                <a16:creationId xmlns:a16="http://schemas.microsoft.com/office/drawing/2014/main" id="{BDD461AF-6030-5F6A-B7EC-40CC911DEF56}"/>
              </a:ext>
            </a:extLst>
          </p:cNvPr>
          <p:cNvSpPr txBox="1"/>
          <p:nvPr/>
        </p:nvSpPr>
        <p:spPr>
          <a:xfrm>
            <a:off x="2053281" y="8035745"/>
            <a:ext cx="4898966" cy="461665"/>
          </a:xfrm>
          <a:prstGeom prst="rect">
            <a:avLst/>
          </a:prstGeom>
          <a:noFill/>
        </p:spPr>
        <p:txBody>
          <a:bodyPr wrap="square">
            <a:spAutoFit/>
          </a:bodyPr>
          <a:lstStyle/>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Talk about irrelevant things </a:t>
            </a:r>
          </a:p>
          <a:p>
            <a:pPr marL="171450" marR="0" lvl="0" indent="-171450" algn="l" defTabSz="914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Verbally provide concerns rather than in writing</a:t>
            </a:r>
          </a:p>
        </p:txBody>
      </p:sp>
      <p:cxnSp>
        <p:nvCxnSpPr>
          <p:cNvPr id="21" name="Straight Connector 20">
            <a:extLst>
              <a:ext uri="{FF2B5EF4-FFF2-40B4-BE49-F238E27FC236}">
                <a16:creationId xmlns:a16="http://schemas.microsoft.com/office/drawing/2014/main" id="{0C115C3A-73B2-37E3-527F-BBEA45FAE5E4}"/>
              </a:ext>
              <a:ext uri="{C183D7F6-B498-43B3-948B-1728B52AA6E4}">
                <adec:decorative xmlns:adec="http://schemas.microsoft.com/office/drawing/2017/decorative" val="1"/>
              </a:ext>
            </a:extLst>
          </p:cNvPr>
          <p:cNvCxnSpPr/>
          <p:nvPr/>
        </p:nvCxnSpPr>
        <p:spPr>
          <a:xfrm>
            <a:off x="696609" y="4294393"/>
            <a:ext cx="61625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F42BAE8-E8BE-629B-0654-781CBE39C3A4}"/>
              </a:ext>
              <a:ext uri="{C183D7F6-B498-43B3-948B-1728B52AA6E4}">
                <adec:decorative xmlns:adec="http://schemas.microsoft.com/office/drawing/2017/decorative" val="1"/>
              </a:ext>
            </a:extLst>
          </p:cNvPr>
          <p:cNvCxnSpPr/>
          <p:nvPr/>
        </p:nvCxnSpPr>
        <p:spPr>
          <a:xfrm>
            <a:off x="696609" y="5332178"/>
            <a:ext cx="61625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214FC50-70CB-F27F-A51D-5F9C5BBDDD36}"/>
              </a:ext>
              <a:ext uri="{C183D7F6-B498-43B3-948B-1728B52AA6E4}">
                <adec:decorative xmlns:adec="http://schemas.microsoft.com/office/drawing/2017/decorative" val="1"/>
              </a:ext>
            </a:extLst>
          </p:cNvPr>
          <p:cNvCxnSpPr/>
          <p:nvPr/>
        </p:nvCxnSpPr>
        <p:spPr>
          <a:xfrm>
            <a:off x="696609" y="6718612"/>
            <a:ext cx="61625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907CD7-2C77-50FA-602C-8696619ABBD9}"/>
              </a:ext>
              <a:ext uri="{C183D7F6-B498-43B3-948B-1728B52AA6E4}">
                <adec:decorative xmlns:adec="http://schemas.microsoft.com/office/drawing/2017/decorative" val="1"/>
              </a:ext>
            </a:extLst>
          </p:cNvPr>
          <p:cNvCxnSpPr/>
          <p:nvPr/>
        </p:nvCxnSpPr>
        <p:spPr>
          <a:xfrm>
            <a:off x="696609" y="7990818"/>
            <a:ext cx="61625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5BAFB06-87D9-85B0-A3D3-E26B62BB7540}"/>
              </a:ext>
            </a:extLst>
          </p:cNvPr>
          <p:cNvSpPr txBox="1"/>
          <p:nvPr/>
        </p:nvSpPr>
        <p:spPr>
          <a:xfrm>
            <a:off x="545094" y="9836579"/>
            <a:ext cx="6369078" cy="258404"/>
          </a:xfrm>
          <a:prstGeom prst="rect">
            <a:avLst/>
          </a:prstGeom>
          <a:noFill/>
        </p:spPr>
        <p:txBody>
          <a:bodyPr wrap="square" lIns="0">
            <a:spAutoFit/>
          </a:bodyPr>
          <a:lstStyle/>
          <a:p>
            <a:r>
              <a:rPr lang="en-AU" sz="1079" dirty="0"/>
              <a:t>Source: Nous Group 2021, in report to the Department of Environment, Land, Water and Planning.</a:t>
            </a:r>
            <a:endParaRPr lang="en-US" sz="1079" dirty="0"/>
          </a:p>
        </p:txBody>
      </p:sp>
    </p:spTree>
    <p:extLst>
      <p:ext uri="{BB962C8B-B14F-4D97-AF65-F5344CB8AC3E}">
        <p14:creationId xmlns:p14="http://schemas.microsoft.com/office/powerpoint/2010/main" val="2805437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496764173"/>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hidden="1">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88" name="Rectangle 87">
            <a:extLst>
              <a:ext uri="{FF2B5EF4-FFF2-40B4-BE49-F238E27FC236}">
                <a16:creationId xmlns:a16="http://schemas.microsoft.com/office/drawing/2014/main" id="{6B46865D-02C8-C5B7-FBAC-E77436CBC44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 y="130657"/>
            <a:ext cx="7559674" cy="4307756"/>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182"/>
          </a:p>
        </p:txBody>
      </p:sp>
      <p:sp>
        <p:nvSpPr>
          <p:cNvPr id="21" name="Rectangle 20">
            <a:extLst>
              <a:ext uri="{FF2B5EF4-FFF2-40B4-BE49-F238E27FC236}">
                <a16:creationId xmlns:a16="http://schemas.microsoft.com/office/drawing/2014/main" id="{9AA2B77F-DF3C-52E3-0F15-856D9AFF8C8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45094" y="3807865"/>
            <a:ext cx="6469486" cy="5906077"/>
          </a:xfrm>
          <a:prstGeom prst="rect">
            <a:avLst/>
          </a:prstGeom>
          <a:solidFill>
            <a:schemeClr val="bg1">
              <a:lumMod val="95000"/>
            </a:schemeClr>
          </a:solid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CD07A95-12E0-9A1A-D217-0E7559C72713}"/>
              </a:ext>
            </a:extLst>
          </p:cNvPr>
          <p:cNvSpPr>
            <a:spLocks noGrp="1"/>
          </p:cNvSpPr>
          <p:nvPr>
            <p:ph type="title"/>
          </p:nvPr>
        </p:nvSpPr>
        <p:spPr>
          <a:xfrm>
            <a:off x="700517" y="893682"/>
            <a:ext cx="6178067" cy="456490"/>
          </a:xfrm>
        </p:spPr>
        <p:txBody>
          <a:bodyPr vert="horz">
            <a:spAutoFit/>
          </a:bodyPr>
          <a:lstStyle/>
          <a:p>
            <a:r>
              <a:rPr lang="en-US" dirty="0">
                <a:solidFill>
                  <a:schemeClr val="bg1"/>
                </a:solidFill>
                <a:latin typeface="Arial"/>
                <a:cs typeface="Arial"/>
              </a:rPr>
              <a:t>Customer service principles</a:t>
            </a:r>
          </a:p>
        </p:txBody>
      </p:sp>
      <p:sp>
        <p:nvSpPr>
          <p:cNvPr id="4" name="TextBox 3">
            <a:extLst>
              <a:ext uri="{FF2B5EF4-FFF2-40B4-BE49-F238E27FC236}">
                <a16:creationId xmlns:a16="http://schemas.microsoft.com/office/drawing/2014/main" id="{F66057F7-0750-AA6D-EFD2-473C22C4A8D1}"/>
              </a:ext>
            </a:extLst>
          </p:cNvPr>
          <p:cNvSpPr txBox="1"/>
          <p:nvPr/>
        </p:nvSpPr>
        <p:spPr>
          <a:xfrm>
            <a:off x="700517" y="1631942"/>
            <a:ext cx="4157567" cy="1597504"/>
          </a:xfrm>
          <a:prstGeom prst="rect">
            <a:avLst/>
          </a:prstGeom>
          <a:noFill/>
        </p:spPr>
        <p:txBody>
          <a:bodyPr wrap="square" lIns="0" tIns="49347" rIns="0" bIns="49347" anchor="t">
            <a:spAutoFit/>
          </a:bodyPr>
          <a:lstStyle/>
          <a:p>
            <a:pPr>
              <a:spcBef>
                <a:spcPts val="848"/>
              </a:spcBef>
              <a:spcAft>
                <a:spcPts val="848"/>
              </a:spcAft>
            </a:pPr>
            <a:r>
              <a:rPr lang="en-AU" sz="1400" dirty="0">
                <a:solidFill>
                  <a:schemeClr val="bg1"/>
                </a:solidFill>
                <a:latin typeface="Arial"/>
                <a:cs typeface="Arial"/>
              </a:rPr>
              <a:t>The following principles make up the backbone of the </a:t>
            </a:r>
            <a:r>
              <a:rPr lang="en-AU" sz="1400" dirty="0">
                <a:solidFill>
                  <a:schemeClr val="bg1"/>
                </a:solidFill>
                <a:highlight>
                  <a:srgbClr val="0000FF"/>
                </a:highlight>
                <a:latin typeface="Arial"/>
                <a:cs typeface="Arial"/>
              </a:rPr>
              <a:t>[Council Name] </a:t>
            </a:r>
            <a:r>
              <a:rPr lang="en-AU" sz="1400" dirty="0">
                <a:solidFill>
                  <a:schemeClr val="bg1"/>
                </a:solidFill>
                <a:latin typeface="Arial"/>
                <a:cs typeface="Arial"/>
              </a:rPr>
              <a:t>approach to supporting external customers when they engage with the planning application process. </a:t>
            </a:r>
            <a:endParaRPr lang="en-AU" sz="1400" dirty="0">
              <a:solidFill>
                <a:schemeClr val="bg1"/>
              </a:solidFill>
              <a:latin typeface="Arial" panose="020B0604020202020204" pitchFamily="34" charset="0"/>
              <a:cs typeface="Arial" panose="020B0604020202020204" pitchFamily="34" charset="0"/>
            </a:endParaRPr>
          </a:p>
          <a:p>
            <a:pPr>
              <a:spcBef>
                <a:spcPts val="848"/>
              </a:spcBef>
              <a:spcAft>
                <a:spcPts val="848"/>
              </a:spcAft>
            </a:pPr>
            <a:r>
              <a:rPr lang="en-AU" sz="1400" dirty="0">
                <a:solidFill>
                  <a:schemeClr val="bg1"/>
                </a:solidFill>
                <a:latin typeface="Arial"/>
                <a:cs typeface="Arial"/>
              </a:rPr>
              <a:t>More detail about how these principles are </a:t>
            </a:r>
            <a:br>
              <a:rPr lang="en-AU" sz="1400" dirty="0">
                <a:solidFill>
                  <a:schemeClr val="bg1"/>
                </a:solidFill>
                <a:latin typeface="Arial" panose="020B0604020202020204" pitchFamily="34" charset="0"/>
                <a:cs typeface="Arial" panose="020B0604020202020204" pitchFamily="34" charset="0"/>
              </a:rPr>
            </a:br>
            <a:r>
              <a:rPr lang="en-AU" sz="1400" dirty="0">
                <a:solidFill>
                  <a:schemeClr val="bg1"/>
                </a:solidFill>
                <a:latin typeface="Arial"/>
                <a:cs typeface="Arial"/>
              </a:rPr>
              <a:t>practised at </a:t>
            </a:r>
            <a:r>
              <a:rPr lang="en-AU" sz="1400" dirty="0">
                <a:solidFill>
                  <a:schemeClr val="bg1"/>
                </a:solidFill>
                <a:highlight>
                  <a:srgbClr val="0000FF"/>
                </a:highlight>
                <a:latin typeface="Arial"/>
                <a:cs typeface="Arial"/>
              </a:rPr>
              <a:t>[Council] </a:t>
            </a:r>
            <a:r>
              <a:rPr lang="en-AU" sz="1400" dirty="0">
                <a:solidFill>
                  <a:schemeClr val="bg1"/>
                </a:solidFill>
                <a:latin typeface="Arial"/>
                <a:cs typeface="Arial"/>
              </a:rPr>
              <a:t>follows on the next few pages.</a:t>
            </a:r>
          </a:p>
        </p:txBody>
      </p:sp>
      <p:sp>
        <p:nvSpPr>
          <p:cNvPr id="22" name="TextBox 21">
            <a:extLst>
              <a:ext uri="{FF2B5EF4-FFF2-40B4-BE49-F238E27FC236}">
                <a16:creationId xmlns:a16="http://schemas.microsoft.com/office/drawing/2014/main" id="{A715D543-2C2A-C632-09C7-D4240A030572}"/>
              </a:ext>
            </a:extLst>
          </p:cNvPr>
          <p:cNvSpPr txBox="1"/>
          <p:nvPr/>
        </p:nvSpPr>
        <p:spPr>
          <a:xfrm>
            <a:off x="1476237" y="4088183"/>
            <a:ext cx="5486082" cy="5350198"/>
          </a:xfrm>
          <a:prstGeom prst="rect">
            <a:avLst/>
          </a:prstGeom>
          <a:noFill/>
        </p:spPr>
        <p:txBody>
          <a:bodyPr wrap="square" lIns="98694" tIns="49347" rIns="98694" bIns="49347" anchor="t">
            <a:spAutoFit/>
          </a:bodyPr>
          <a:lstStyle/>
          <a:p>
            <a:pPr>
              <a:spcBef>
                <a:spcPts val="2914"/>
              </a:spcBef>
              <a:spcAft>
                <a:spcPts val="1295"/>
              </a:spcAft>
            </a:pPr>
            <a:r>
              <a:rPr lang="en-AU" sz="1500" dirty="0">
                <a:latin typeface="Arial"/>
                <a:cs typeface="Arial"/>
              </a:rPr>
              <a:t>We strive to respond to our customers in a </a:t>
            </a:r>
            <a:br>
              <a:rPr lang="en-AU" sz="1500" dirty="0">
                <a:latin typeface="Arial"/>
                <a:cs typeface="Arial"/>
              </a:rPr>
            </a:br>
            <a:r>
              <a:rPr lang="en-AU" sz="1500" dirty="0">
                <a:latin typeface="Arial"/>
                <a:cs typeface="Arial"/>
              </a:rPr>
              <a:t>timely manner</a:t>
            </a:r>
          </a:p>
          <a:p>
            <a:pPr>
              <a:spcBef>
                <a:spcPts val="2914"/>
              </a:spcBef>
              <a:spcAft>
                <a:spcPts val="1295"/>
              </a:spcAft>
            </a:pPr>
            <a:r>
              <a:rPr lang="en-AU" sz="1500" dirty="0">
                <a:latin typeface="Arial"/>
                <a:cs typeface="Arial"/>
              </a:rPr>
              <a:t>We provide an informed response based on the information we are given</a:t>
            </a:r>
          </a:p>
          <a:p>
            <a:pPr>
              <a:spcBef>
                <a:spcPts val="2914"/>
              </a:spcBef>
              <a:spcAft>
                <a:spcPts val="1295"/>
              </a:spcAft>
            </a:pPr>
            <a:r>
              <a:rPr lang="en-AU" sz="1500" dirty="0">
                <a:latin typeface="Arial"/>
                <a:cs typeface="Arial"/>
              </a:rPr>
              <a:t>Our service is easy to access and understand</a:t>
            </a:r>
          </a:p>
          <a:p>
            <a:pPr>
              <a:spcBef>
                <a:spcPts val="2914"/>
              </a:spcBef>
              <a:spcAft>
                <a:spcPts val="1295"/>
              </a:spcAft>
            </a:pPr>
            <a:r>
              <a:rPr lang="en-AU" sz="1500" dirty="0">
                <a:latin typeface="Arial"/>
                <a:cs typeface="Arial"/>
              </a:rPr>
              <a:t>We interact with customers consistently and respectfully, following due process</a:t>
            </a:r>
          </a:p>
          <a:p>
            <a:pPr>
              <a:spcBef>
                <a:spcPts val="2914"/>
              </a:spcBef>
              <a:spcAft>
                <a:spcPts val="1295"/>
              </a:spcAft>
            </a:pPr>
            <a:r>
              <a:rPr lang="en-AU" sz="1500" dirty="0">
                <a:latin typeface="Arial"/>
                <a:cs typeface="Arial"/>
              </a:rPr>
              <a:t>We set clear expectations and commitments </a:t>
            </a:r>
            <a:br>
              <a:rPr lang="en-AU" sz="1500" dirty="0">
                <a:latin typeface="Arial"/>
                <a:cs typeface="Arial"/>
              </a:rPr>
            </a:br>
            <a:r>
              <a:rPr lang="en-AU" sz="1500" dirty="0">
                <a:latin typeface="Arial"/>
                <a:cs typeface="Arial"/>
              </a:rPr>
              <a:t>with customers</a:t>
            </a:r>
          </a:p>
          <a:p>
            <a:pPr>
              <a:spcBef>
                <a:spcPts val="2914"/>
              </a:spcBef>
              <a:spcAft>
                <a:spcPts val="1295"/>
              </a:spcAft>
            </a:pPr>
            <a:r>
              <a:rPr lang="en-AU" sz="1500" dirty="0">
                <a:latin typeface="Arial"/>
                <a:cs typeface="Arial"/>
              </a:rPr>
              <a:t>We work as a team to support each other, </a:t>
            </a:r>
            <a:br>
              <a:rPr lang="en-AU" sz="1500" dirty="0">
                <a:latin typeface="Arial"/>
                <a:cs typeface="Arial"/>
              </a:rPr>
            </a:br>
            <a:r>
              <a:rPr lang="en-AU" sz="1500" dirty="0">
                <a:latin typeface="Arial"/>
                <a:cs typeface="Arial"/>
              </a:rPr>
              <a:t>innovate and improve</a:t>
            </a:r>
          </a:p>
        </p:txBody>
      </p:sp>
      <p:sp>
        <p:nvSpPr>
          <p:cNvPr id="19" name="TextBox 18">
            <a:extLst>
              <a:ext uri="{FF2B5EF4-FFF2-40B4-BE49-F238E27FC236}">
                <a16:creationId xmlns:a16="http://schemas.microsoft.com/office/drawing/2014/main" id="{BF45CA4F-C21E-23D7-D219-859EB74F1018}"/>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8</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Rectangle: Diagonal Corners Rounded 31">
            <a:extLst>
              <a:ext uri="{FF2B5EF4-FFF2-40B4-BE49-F238E27FC236}">
                <a16:creationId xmlns:a16="http://schemas.microsoft.com/office/drawing/2014/main" id="{125AE4EC-9877-51CA-AA51-0A7D8041A3AF}"/>
              </a:ext>
              <a:ext uri="{C183D7F6-B498-43B3-948B-1728B52AA6E4}">
                <adec:decorative xmlns:adec="http://schemas.microsoft.com/office/drawing/2017/decorative" val="1"/>
              </a:ext>
            </a:extLst>
          </p:cNvPr>
          <p:cNvSpPr/>
          <p:nvPr/>
        </p:nvSpPr>
        <p:spPr>
          <a:xfrm>
            <a:off x="739374" y="4058303"/>
            <a:ext cx="626166" cy="600958"/>
          </a:xfrm>
          <a:prstGeom prst="round2Diag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1D526530-DD3D-4226-20EB-78A61ACCE162}"/>
              </a:ext>
              <a:ext uri="{C183D7F6-B498-43B3-948B-1728B52AA6E4}">
                <adec:decorative xmlns:adec="http://schemas.microsoft.com/office/drawing/2017/decorative" val="1"/>
              </a:ext>
            </a:extLst>
          </p:cNvPr>
          <p:cNvGrpSpPr/>
          <p:nvPr/>
        </p:nvGrpSpPr>
        <p:grpSpPr>
          <a:xfrm>
            <a:off x="891965" y="4136540"/>
            <a:ext cx="320859" cy="444471"/>
            <a:chOff x="891965" y="4136540"/>
            <a:chExt cx="320859" cy="444471"/>
          </a:xfrm>
        </p:grpSpPr>
        <p:sp>
          <p:nvSpPr>
            <p:cNvPr id="42" name="Oval 68">
              <a:extLst>
                <a:ext uri="{FF2B5EF4-FFF2-40B4-BE49-F238E27FC236}">
                  <a16:creationId xmlns:a16="http://schemas.microsoft.com/office/drawing/2014/main" id="{C6A20774-7C26-CAD5-DA0A-02B68B765669}"/>
                </a:ext>
                <a:ext uri="{C183D7F6-B498-43B3-948B-1728B52AA6E4}">
                  <adec:decorative xmlns:adec="http://schemas.microsoft.com/office/drawing/2017/decorative" val="1"/>
                </a:ext>
              </a:extLst>
            </p:cNvPr>
            <p:cNvSpPr>
              <a:spLocks noChangeArrowheads="1"/>
            </p:cNvSpPr>
            <p:nvPr/>
          </p:nvSpPr>
          <p:spPr bwMode="auto">
            <a:xfrm>
              <a:off x="1027419" y="4537616"/>
              <a:ext cx="18410" cy="1709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3" name="Oval 69">
              <a:extLst>
                <a:ext uri="{FF2B5EF4-FFF2-40B4-BE49-F238E27FC236}">
                  <a16:creationId xmlns:a16="http://schemas.microsoft.com/office/drawing/2014/main" id="{8A115FEE-E070-4D69-9EEB-E3E76F49296F}"/>
                </a:ext>
                <a:ext uri="{C183D7F6-B498-43B3-948B-1728B52AA6E4}">
                  <adec:decorative xmlns:adec="http://schemas.microsoft.com/office/drawing/2017/decorative" val="1"/>
                </a:ext>
              </a:extLst>
            </p:cNvPr>
            <p:cNvSpPr>
              <a:spLocks noChangeArrowheads="1"/>
            </p:cNvSpPr>
            <p:nvPr/>
          </p:nvSpPr>
          <p:spPr bwMode="auto">
            <a:xfrm>
              <a:off x="1061609" y="4537616"/>
              <a:ext cx="18410" cy="1709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4" name="Oval 70">
              <a:extLst>
                <a:ext uri="{FF2B5EF4-FFF2-40B4-BE49-F238E27FC236}">
                  <a16:creationId xmlns:a16="http://schemas.microsoft.com/office/drawing/2014/main" id="{F45017C1-1059-3200-A323-4E95478B79CF}"/>
                </a:ext>
                <a:ext uri="{C183D7F6-B498-43B3-948B-1728B52AA6E4}">
                  <adec:decorative xmlns:adec="http://schemas.microsoft.com/office/drawing/2017/decorative" val="1"/>
                </a:ext>
              </a:extLst>
            </p:cNvPr>
            <p:cNvSpPr>
              <a:spLocks noChangeArrowheads="1"/>
            </p:cNvSpPr>
            <p:nvPr/>
          </p:nvSpPr>
          <p:spPr bwMode="auto">
            <a:xfrm>
              <a:off x="1095799" y="4537616"/>
              <a:ext cx="18410" cy="1709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5" name="Oval 71">
              <a:extLst>
                <a:ext uri="{FF2B5EF4-FFF2-40B4-BE49-F238E27FC236}">
                  <a16:creationId xmlns:a16="http://schemas.microsoft.com/office/drawing/2014/main" id="{D705117A-857A-E5FF-2B29-E41ED9B0DF77}"/>
                </a:ext>
                <a:ext uri="{C183D7F6-B498-43B3-948B-1728B52AA6E4}">
                  <adec:decorative xmlns:adec="http://schemas.microsoft.com/office/drawing/2017/decorative" val="1"/>
                </a:ext>
              </a:extLst>
            </p:cNvPr>
            <p:cNvSpPr>
              <a:spLocks noChangeArrowheads="1"/>
            </p:cNvSpPr>
            <p:nvPr/>
          </p:nvSpPr>
          <p:spPr bwMode="auto">
            <a:xfrm>
              <a:off x="1045829" y="4374556"/>
              <a:ext cx="15780" cy="157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6" name="Oval 72">
              <a:extLst>
                <a:ext uri="{FF2B5EF4-FFF2-40B4-BE49-F238E27FC236}">
                  <a16:creationId xmlns:a16="http://schemas.microsoft.com/office/drawing/2014/main" id="{7CC3D9D9-4F06-EE0C-DDC8-858F0A6E6AE1}"/>
                </a:ext>
                <a:ext uri="{C183D7F6-B498-43B3-948B-1728B52AA6E4}">
                  <adec:decorative xmlns:adec="http://schemas.microsoft.com/office/drawing/2017/decorative" val="1"/>
                </a:ext>
              </a:extLst>
            </p:cNvPr>
            <p:cNvSpPr>
              <a:spLocks noChangeArrowheads="1"/>
            </p:cNvSpPr>
            <p:nvPr/>
          </p:nvSpPr>
          <p:spPr bwMode="auto">
            <a:xfrm>
              <a:off x="993229" y="4278560"/>
              <a:ext cx="18410" cy="157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7" name="Oval 73">
              <a:extLst>
                <a:ext uri="{FF2B5EF4-FFF2-40B4-BE49-F238E27FC236}">
                  <a16:creationId xmlns:a16="http://schemas.microsoft.com/office/drawing/2014/main" id="{0B2A034B-73F7-9B9A-C093-DF8D72D51763}"/>
                </a:ext>
                <a:ext uri="{C183D7F6-B498-43B3-948B-1728B52AA6E4}">
                  <adec:decorative xmlns:adec="http://schemas.microsoft.com/office/drawing/2017/decorative" val="1"/>
                </a:ext>
              </a:extLst>
            </p:cNvPr>
            <p:cNvSpPr>
              <a:spLocks noChangeArrowheads="1"/>
            </p:cNvSpPr>
            <p:nvPr/>
          </p:nvSpPr>
          <p:spPr bwMode="auto">
            <a:xfrm>
              <a:off x="1027419" y="4278560"/>
              <a:ext cx="18410" cy="157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8" name="Oval 74">
              <a:extLst>
                <a:ext uri="{FF2B5EF4-FFF2-40B4-BE49-F238E27FC236}">
                  <a16:creationId xmlns:a16="http://schemas.microsoft.com/office/drawing/2014/main" id="{A0A19707-1C46-2166-CE5C-EBFE36ADB014}"/>
                </a:ext>
                <a:ext uri="{C183D7F6-B498-43B3-948B-1728B52AA6E4}">
                  <adec:decorative xmlns:adec="http://schemas.microsoft.com/office/drawing/2017/decorative" val="1"/>
                </a:ext>
              </a:extLst>
            </p:cNvPr>
            <p:cNvSpPr>
              <a:spLocks noChangeArrowheads="1"/>
            </p:cNvSpPr>
            <p:nvPr/>
          </p:nvSpPr>
          <p:spPr bwMode="auto">
            <a:xfrm>
              <a:off x="1061609" y="4278560"/>
              <a:ext cx="18410" cy="157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9" name="Oval 75">
              <a:extLst>
                <a:ext uri="{FF2B5EF4-FFF2-40B4-BE49-F238E27FC236}">
                  <a16:creationId xmlns:a16="http://schemas.microsoft.com/office/drawing/2014/main" id="{35CB40A3-8ABE-6250-E4EC-AC18858C9728}"/>
                </a:ext>
                <a:ext uri="{C183D7F6-B498-43B3-948B-1728B52AA6E4}">
                  <adec:decorative xmlns:adec="http://schemas.microsoft.com/office/drawing/2017/decorative" val="1"/>
                </a:ext>
              </a:extLst>
            </p:cNvPr>
            <p:cNvSpPr>
              <a:spLocks noChangeArrowheads="1"/>
            </p:cNvSpPr>
            <p:nvPr/>
          </p:nvSpPr>
          <p:spPr bwMode="auto">
            <a:xfrm>
              <a:off x="1095799" y="4278560"/>
              <a:ext cx="18410" cy="157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0" name="Oval 76">
              <a:extLst>
                <a:ext uri="{FF2B5EF4-FFF2-40B4-BE49-F238E27FC236}">
                  <a16:creationId xmlns:a16="http://schemas.microsoft.com/office/drawing/2014/main" id="{7767870E-E1AD-246A-95FC-A04439628F46}"/>
                </a:ext>
                <a:ext uri="{C183D7F6-B498-43B3-948B-1728B52AA6E4}">
                  <adec:decorative xmlns:adec="http://schemas.microsoft.com/office/drawing/2017/decorative" val="1"/>
                </a:ext>
              </a:extLst>
            </p:cNvPr>
            <p:cNvSpPr>
              <a:spLocks noChangeArrowheads="1"/>
            </p:cNvSpPr>
            <p:nvPr/>
          </p:nvSpPr>
          <p:spPr bwMode="auto">
            <a:xfrm>
              <a:off x="1080019" y="4260150"/>
              <a:ext cx="15780" cy="1841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1" name="Oval 77">
              <a:extLst>
                <a:ext uri="{FF2B5EF4-FFF2-40B4-BE49-F238E27FC236}">
                  <a16:creationId xmlns:a16="http://schemas.microsoft.com/office/drawing/2014/main" id="{D1C93280-50BD-3ED1-F6C7-A65BCE51A445}"/>
                </a:ext>
                <a:ext uri="{C183D7F6-B498-43B3-948B-1728B52AA6E4}">
                  <adec:decorative xmlns:adec="http://schemas.microsoft.com/office/drawing/2017/decorative" val="1"/>
                </a:ext>
              </a:extLst>
            </p:cNvPr>
            <p:cNvSpPr>
              <a:spLocks noChangeArrowheads="1"/>
            </p:cNvSpPr>
            <p:nvPr/>
          </p:nvSpPr>
          <p:spPr bwMode="auto">
            <a:xfrm>
              <a:off x="1045829" y="4260150"/>
              <a:ext cx="15780" cy="1841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2" name="Oval 78">
              <a:extLst>
                <a:ext uri="{FF2B5EF4-FFF2-40B4-BE49-F238E27FC236}">
                  <a16:creationId xmlns:a16="http://schemas.microsoft.com/office/drawing/2014/main" id="{E2ED79B2-B725-12C9-D177-3836F849AD1F}"/>
                </a:ext>
                <a:ext uri="{C183D7F6-B498-43B3-948B-1728B52AA6E4}">
                  <adec:decorative xmlns:adec="http://schemas.microsoft.com/office/drawing/2017/decorative" val="1"/>
                </a:ext>
              </a:extLst>
            </p:cNvPr>
            <p:cNvSpPr>
              <a:spLocks noChangeArrowheads="1"/>
            </p:cNvSpPr>
            <p:nvPr/>
          </p:nvSpPr>
          <p:spPr bwMode="auto">
            <a:xfrm>
              <a:off x="1011639" y="4294340"/>
              <a:ext cx="15780" cy="1972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3" name="Oval 79">
              <a:extLst>
                <a:ext uri="{FF2B5EF4-FFF2-40B4-BE49-F238E27FC236}">
                  <a16:creationId xmlns:a16="http://schemas.microsoft.com/office/drawing/2014/main" id="{A2C92E55-D24D-C68B-44D5-29703808EC7A}"/>
                </a:ext>
                <a:ext uri="{C183D7F6-B498-43B3-948B-1728B52AA6E4}">
                  <adec:decorative xmlns:adec="http://schemas.microsoft.com/office/drawing/2017/decorative" val="1"/>
                </a:ext>
              </a:extLst>
            </p:cNvPr>
            <p:cNvSpPr>
              <a:spLocks noChangeArrowheads="1"/>
            </p:cNvSpPr>
            <p:nvPr/>
          </p:nvSpPr>
          <p:spPr bwMode="auto">
            <a:xfrm>
              <a:off x="1027419" y="4314066"/>
              <a:ext cx="18410" cy="157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4" name="Oval 80">
              <a:extLst>
                <a:ext uri="{FF2B5EF4-FFF2-40B4-BE49-F238E27FC236}">
                  <a16:creationId xmlns:a16="http://schemas.microsoft.com/office/drawing/2014/main" id="{3E0991B7-B833-3CD2-A125-7CB8CFC6ABF0}"/>
                </a:ext>
                <a:ext uri="{C183D7F6-B498-43B3-948B-1728B52AA6E4}">
                  <adec:decorative xmlns:adec="http://schemas.microsoft.com/office/drawing/2017/decorative" val="1"/>
                </a:ext>
              </a:extLst>
            </p:cNvPr>
            <p:cNvSpPr>
              <a:spLocks noChangeArrowheads="1"/>
            </p:cNvSpPr>
            <p:nvPr/>
          </p:nvSpPr>
          <p:spPr bwMode="auto">
            <a:xfrm>
              <a:off x="1061609" y="4314066"/>
              <a:ext cx="18410" cy="157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5" name="Oval 81">
              <a:extLst>
                <a:ext uri="{FF2B5EF4-FFF2-40B4-BE49-F238E27FC236}">
                  <a16:creationId xmlns:a16="http://schemas.microsoft.com/office/drawing/2014/main" id="{46D6E9CA-B9B6-6061-08D7-C576E94B8CE5}"/>
                </a:ext>
                <a:ext uri="{C183D7F6-B498-43B3-948B-1728B52AA6E4}">
                  <adec:decorative xmlns:adec="http://schemas.microsoft.com/office/drawing/2017/decorative" val="1"/>
                </a:ext>
              </a:extLst>
            </p:cNvPr>
            <p:cNvSpPr>
              <a:spLocks noChangeArrowheads="1"/>
            </p:cNvSpPr>
            <p:nvPr/>
          </p:nvSpPr>
          <p:spPr bwMode="auto">
            <a:xfrm>
              <a:off x="1045829" y="4294340"/>
              <a:ext cx="15780" cy="1972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6" name="Oval 82">
              <a:extLst>
                <a:ext uri="{FF2B5EF4-FFF2-40B4-BE49-F238E27FC236}">
                  <a16:creationId xmlns:a16="http://schemas.microsoft.com/office/drawing/2014/main" id="{CEC93AD9-78B3-2423-DB43-1418FF0001F0}"/>
                </a:ext>
                <a:ext uri="{C183D7F6-B498-43B3-948B-1728B52AA6E4}">
                  <adec:decorative xmlns:adec="http://schemas.microsoft.com/office/drawing/2017/decorative" val="1"/>
                </a:ext>
              </a:extLst>
            </p:cNvPr>
            <p:cNvSpPr>
              <a:spLocks noChangeArrowheads="1"/>
            </p:cNvSpPr>
            <p:nvPr/>
          </p:nvSpPr>
          <p:spPr bwMode="auto">
            <a:xfrm>
              <a:off x="1080019" y="4294340"/>
              <a:ext cx="15780" cy="1972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7" name="Oval 83">
              <a:extLst>
                <a:ext uri="{FF2B5EF4-FFF2-40B4-BE49-F238E27FC236}">
                  <a16:creationId xmlns:a16="http://schemas.microsoft.com/office/drawing/2014/main" id="{98F5003F-B8E9-41A3-597E-BB76721E3961}"/>
                </a:ext>
                <a:ext uri="{C183D7F6-B498-43B3-948B-1728B52AA6E4}">
                  <adec:decorative xmlns:adec="http://schemas.microsoft.com/office/drawing/2017/decorative" val="1"/>
                </a:ext>
              </a:extLst>
            </p:cNvPr>
            <p:cNvSpPr>
              <a:spLocks noChangeArrowheads="1"/>
            </p:cNvSpPr>
            <p:nvPr/>
          </p:nvSpPr>
          <p:spPr bwMode="auto">
            <a:xfrm>
              <a:off x="1045829" y="4398226"/>
              <a:ext cx="15780" cy="1841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8" name="Oval 84">
              <a:extLst>
                <a:ext uri="{FF2B5EF4-FFF2-40B4-BE49-F238E27FC236}">
                  <a16:creationId xmlns:a16="http://schemas.microsoft.com/office/drawing/2014/main" id="{BD51648D-BB6C-4EA9-0CF1-00F0FF44E4D8}"/>
                </a:ext>
                <a:ext uri="{C183D7F6-B498-43B3-948B-1728B52AA6E4}">
                  <adec:decorative xmlns:adec="http://schemas.microsoft.com/office/drawing/2017/decorative" val="1"/>
                </a:ext>
              </a:extLst>
            </p:cNvPr>
            <p:cNvSpPr>
              <a:spLocks noChangeArrowheads="1"/>
            </p:cNvSpPr>
            <p:nvPr/>
          </p:nvSpPr>
          <p:spPr bwMode="auto">
            <a:xfrm>
              <a:off x="1045829" y="4424526"/>
              <a:ext cx="15780" cy="1841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9" name="Oval 85">
              <a:extLst>
                <a:ext uri="{FF2B5EF4-FFF2-40B4-BE49-F238E27FC236}">
                  <a16:creationId xmlns:a16="http://schemas.microsoft.com/office/drawing/2014/main" id="{4D12D9EF-80EA-D5C5-7004-EB2CDBF059AB}"/>
                </a:ext>
                <a:ext uri="{C183D7F6-B498-43B3-948B-1728B52AA6E4}">
                  <adec:decorative xmlns:adec="http://schemas.microsoft.com/office/drawing/2017/decorative" val="1"/>
                </a:ext>
              </a:extLst>
            </p:cNvPr>
            <p:cNvSpPr>
              <a:spLocks noChangeArrowheads="1"/>
            </p:cNvSpPr>
            <p:nvPr/>
          </p:nvSpPr>
          <p:spPr bwMode="auto">
            <a:xfrm>
              <a:off x="1045829" y="4450826"/>
              <a:ext cx="15780" cy="157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0" name="Oval 86">
              <a:extLst>
                <a:ext uri="{FF2B5EF4-FFF2-40B4-BE49-F238E27FC236}">
                  <a16:creationId xmlns:a16="http://schemas.microsoft.com/office/drawing/2014/main" id="{C71CA880-EE54-6A96-037B-5EA15CAD2747}"/>
                </a:ext>
                <a:ext uri="{C183D7F6-B498-43B3-948B-1728B52AA6E4}">
                  <adec:decorative xmlns:adec="http://schemas.microsoft.com/office/drawing/2017/decorative" val="1"/>
                </a:ext>
              </a:extLst>
            </p:cNvPr>
            <p:cNvSpPr>
              <a:spLocks noChangeArrowheads="1"/>
            </p:cNvSpPr>
            <p:nvPr/>
          </p:nvSpPr>
          <p:spPr bwMode="auto">
            <a:xfrm>
              <a:off x="1045829" y="4477126"/>
              <a:ext cx="15780" cy="157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1" name="Oval 87">
              <a:extLst>
                <a:ext uri="{FF2B5EF4-FFF2-40B4-BE49-F238E27FC236}">
                  <a16:creationId xmlns:a16="http://schemas.microsoft.com/office/drawing/2014/main" id="{71028D34-7E88-6F24-93B3-A63082183B71}"/>
                </a:ext>
                <a:ext uri="{C183D7F6-B498-43B3-948B-1728B52AA6E4}">
                  <adec:decorative xmlns:adec="http://schemas.microsoft.com/office/drawing/2017/decorative" val="1"/>
                </a:ext>
              </a:extLst>
            </p:cNvPr>
            <p:cNvSpPr>
              <a:spLocks noChangeArrowheads="1"/>
            </p:cNvSpPr>
            <p:nvPr/>
          </p:nvSpPr>
          <p:spPr bwMode="auto">
            <a:xfrm>
              <a:off x="1045829" y="4503426"/>
              <a:ext cx="15780" cy="157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2" name="Freeform 88">
              <a:extLst>
                <a:ext uri="{FF2B5EF4-FFF2-40B4-BE49-F238E27FC236}">
                  <a16:creationId xmlns:a16="http://schemas.microsoft.com/office/drawing/2014/main" id="{1F7FA839-B3A9-9F17-3F7F-8B793EA50D3F}"/>
                </a:ext>
                <a:ext uri="{C183D7F6-B498-43B3-948B-1728B52AA6E4}">
                  <adec:decorative xmlns:adec="http://schemas.microsoft.com/office/drawing/2017/decorative" val="1"/>
                </a:ext>
              </a:extLst>
            </p:cNvPr>
            <p:cNvSpPr>
              <a:spLocks noEditPoints="1"/>
            </p:cNvSpPr>
            <p:nvPr/>
          </p:nvSpPr>
          <p:spPr bwMode="auto">
            <a:xfrm>
              <a:off x="891965" y="4136540"/>
              <a:ext cx="320859" cy="444471"/>
            </a:xfrm>
            <a:custGeom>
              <a:avLst/>
              <a:gdLst>
                <a:gd name="T0" fmla="*/ 118 w 121"/>
                <a:gd name="T1" fmla="*/ 161 h 168"/>
                <a:gd name="T2" fmla="*/ 110 w 121"/>
                <a:gd name="T3" fmla="*/ 161 h 168"/>
                <a:gd name="T4" fmla="*/ 110 w 121"/>
                <a:gd name="T5" fmla="*/ 142 h 168"/>
                <a:gd name="T6" fmla="*/ 75 w 121"/>
                <a:gd name="T7" fmla="*/ 83 h 168"/>
                <a:gd name="T8" fmla="*/ 110 w 121"/>
                <a:gd name="T9" fmla="*/ 24 h 168"/>
                <a:gd name="T10" fmla="*/ 110 w 121"/>
                <a:gd name="T11" fmla="*/ 6 h 168"/>
                <a:gd name="T12" fmla="*/ 118 w 121"/>
                <a:gd name="T13" fmla="*/ 6 h 168"/>
                <a:gd name="T14" fmla="*/ 121 w 121"/>
                <a:gd name="T15" fmla="*/ 3 h 168"/>
                <a:gd name="T16" fmla="*/ 118 w 121"/>
                <a:gd name="T17" fmla="*/ 0 h 168"/>
                <a:gd name="T18" fmla="*/ 3 w 121"/>
                <a:gd name="T19" fmla="*/ 0 h 168"/>
                <a:gd name="T20" fmla="*/ 0 w 121"/>
                <a:gd name="T21" fmla="*/ 3 h 168"/>
                <a:gd name="T22" fmla="*/ 3 w 121"/>
                <a:gd name="T23" fmla="*/ 6 h 168"/>
                <a:gd name="T24" fmla="*/ 12 w 121"/>
                <a:gd name="T25" fmla="*/ 6 h 168"/>
                <a:gd name="T26" fmla="*/ 12 w 121"/>
                <a:gd name="T27" fmla="*/ 24 h 168"/>
                <a:gd name="T28" fmla="*/ 47 w 121"/>
                <a:gd name="T29" fmla="*/ 83 h 168"/>
                <a:gd name="T30" fmla="*/ 12 w 121"/>
                <a:gd name="T31" fmla="*/ 142 h 168"/>
                <a:gd name="T32" fmla="*/ 12 w 121"/>
                <a:gd name="T33" fmla="*/ 161 h 168"/>
                <a:gd name="T34" fmla="*/ 3 w 121"/>
                <a:gd name="T35" fmla="*/ 161 h 168"/>
                <a:gd name="T36" fmla="*/ 0 w 121"/>
                <a:gd name="T37" fmla="*/ 165 h 168"/>
                <a:gd name="T38" fmla="*/ 3 w 121"/>
                <a:gd name="T39" fmla="*/ 168 h 168"/>
                <a:gd name="T40" fmla="*/ 12 w 121"/>
                <a:gd name="T41" fmla="*/ 168 h 168"/>
                <a:gd name="T42" fmla="*/ 12 w 121"/>
                <a:gd name="T43" fmla="*/ 168 h 168"/>
                <a:gd name="T44" fmla="*/ 110 w 121"/>
                <a:gd name="T45" fmla="*/ 168 h 168"/>
                <a:gd name="T46" fmla="*/ 110 w 121"/>
                <a:gd name="T47" fmla="*/ 168 h 168"/>
                <a:gd name="T48" fmla="*/ 118 w 121"/>
                <a:gd name="T49" fmla="*/ 168 h 168"/>
                <a:gd name="T50" fmla="*/ 121 w 121"/>
                <a:gd name="T51" fmla="*/ 165 h 168"/>
                <a:gd name="T52" fmla="*/ 118 w 121"/>
                <a:gd name="T53" fmla="*/ 161 h 168"/>
                <a:gd name="T54" fmla="*/ 19 w 121"/>
                <a:gd name="T55" fmla="*/ 24 h 168"/>
                <a:gd name="T56" fmla="*/ 19 w 121"/>
                <a:gd name="T57" fmla="*/ 6 h 168"/>
                <a:gd name="T58" fmla="*/ 103 w 121"/>
                <a:gd name="T59" fmla="*/ 6 h 168"/>
                <a:gd name="T60" fmla="*/ 103 w 121"/>
                <a:gd name="T61" fmla="*/ 24 h 168"/>
                <a:gd name="T62" fmla="*/ 67 w 121"/>
                <a:gd name="T63" fmla="*/ 80 h 168"/>
                <a:gd name="T64" fmla="*/ 55 w 121"/>
                <a:gd name="T65" fmla="*/ 80 h 168"/>
                <a:gd name="T66" fmla="*/ 19 w 121"/>
                <a:gd name="T67" fmla="*/ 24 h 168"/>
                <a:gd name="T68" fmla="*/ 19 w 121"/>
                <a:gd name="T69" fmla="*/ 142 h 168"/>
                <a:gd name="T70" fmla="*/ 55 w 121"/>
                <a:gd name="T71" fmla="*/ 86 h 168"/>
                <a:gd name="T72" fmla="*/ 67 w 121"/>
                <a:gd name="T73" fmla="*/ 86 h 168"/>
                <a:gd name="T74" fmla="*/ 103 w 121"/>
                <a:gd name="T75" fmla="*/ 142 h 168"/>
                <a:gd name="T76" fmla="*/ 103 w 121"/>
                <a:gd name="T77" fmla="*/ 161 h 168"/>
                <a:gd name="T78" fmla="*/ 103 w 121"/>
                <a:gd name="T79" fmla="*/ 161 h 168"/>
                <a:gd name="T80" fmla="*/ 100 w 121"/>
                <a:gd name="T81" fmla="*/ 158 h 168"/>
                <a:gd name="T82" fmla="*/ 97 w 121"/>
                <a:gd name="T83" fmla="*/ 161 h 168"/>
                <a:gd name="T84" fmla="*/ 90 w 121"/>
                <a:gd name="T85" fmla="*/ 161 h 168"/>
                <a:gd name="T86" fmla="*/ 87 w 121"/>
                <a:gd name="T87" fmla="*/ 158 h 168"/>
                <a:gd name="T88" fmla="*/ 84 w 121"/>
                <a:gd name="T89" fmla="*/ 161 h 168"/>
                <a:gd name="T90" fmla="*/ 77 w 121"/>
                <a:gd name="T91" fmla="*/ 161 h 168"/>
                <a:gd name="T92" fmla="*/ 74 w 121"/>
                <a:gd name="T93" fmla="*/ 158 h 168"/>
                <a:gd name="T94" fmla="*/ 71 w 121"/>
                <a:gd name="T95" fmla="*/ 161 h 168"/>
                <a:gd name="T96" fmla="*/ 64 w 121"/>
                <a:gd name="T97" fmla="*/ 161 h 168"/>
                <a:gd name="T98" fmla="*/ 61 w 121"/>
                <a:gd name="T99" fmla="*/ 158 h 168"/>
                <a:gd name="T100" fmla="*/ 58 w 121"/>
                <a:gd name="T101" fmla="*/ 161 h 168"/>
                <a:gd name="T102" fmla="*/ 51 w 121"/>
                <a:gd name="T103" fmla="*/ 161 h 168"/>
                <a:gd name="T104" fmla="*/ 48 w 121"/>
                <a:gd name="T105" fmla="*/ 158 h 168"/>
                <a:gd name="T106" fmla="*/ 45 w 121"/>
                <a:gd name="T107" fmla="*/ 161 h 168"/>
                <a:gd name="T108" fmla="*/ 38 w 121"/>
                <a:gd name="T109" fmla="*/ 161 h 168"/>
                <a:gd name="T110" fmla="*/ 35 w 121"/>
                <a:gd name="T111" fmla="*/ 158 h 168"/>
                <a:gd name="T112" fmla="*/ 32 w 121"/>
                <a:gd name="T113" fmla="*/ 161 h 168"/>
                <a:gd name="T114" fmla="*/ 25 w 121"/>
                <a:gd name="T115" fmla="*/ 161 h 168"/>
                <a:gd name="T116" fmla="*/ 22 w 121"/>
                <a:gd name="T117" fmla="*/ 158 h 168"/>
                <a:gd name="T118" fmla="*/ 19 w 121"/>
                <a:gd name="T119" fmla="*/ 161 h 168"/>
                <a:gd name="T120" fmla="*/ 19 w 121"/>
                <a:gd name="T121" fmla="*/ 161 h 168"/>
                <a:gd name="T122" fmla="*/ 19 w 121"/>
                <a:gd name="T123" fmla="*/ 14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168">
                  <a:moveTo>
                    <a:pt x="118" y="161"/>
                  </a:moveTo>
                  <a:cubicBezTo>
                    <a:pt x="110" y="161"/>
                    <a:pt x="110" y="161"/>
                    <a:pt x="110" y="161"/>
                  </a:cubicBezTo>
                  <a:cubicBezTo>
                    <a:pt x="110" y="142"/>
                    <a:pt x="110" y="142"/>
                    <a:pt x="110" y="142"/>
                  </a:cubicBezTo>
                  <a:cubicBezTo>
                    <a:pt x="110" y="117"/>
                    <a:pt x="96" y="95"/>
                    <a:pt x="75" y="83"/>
                  </a:cubicBezTo>
                  <a:cubicBezTo>
                    <a:pt x="96" y="71"/>
                    <a:pt x="110" y="49"/>
                    <a:pt x="110" y="24"/>
                  </a:cubicBezTo>
                  <a:cubicBezTo>
                    <a:pt x="110" y="6"/>
                    <a:pt x="110" y="6"/>
                    <a:pt x="110" y="6"/>
                  </a:cubicBezTo>
                  <a:cubicBezTo>
                    <a:pt x="118" y="6"/>
                    <a:pt x="118" y="6"/>
                    <a:pt x="118" y="6"/>
                  </a:cubicBezTo>
                  <a:cubicBezTo>
                    <a:pt x="120" y="6"/>
                    <a:pt x="121" y="5"/>
                    <a:pt x="121" y="3"/>
                  </a:cubicBezTo>
                  <a:cubicBezTo>
                    <a:pt x="121" y="1"/>
                    <a:pt x="120" y="0"/>
                    <a:pt x="118" y="0"/>
                  </a:cubicBezTo>
                  <a:cubicBezTo>
                    <a:pt x="3" y="0"/>
                    <a:pt x="3" y="0"/>
                    <a:pt x="3" y="0"/>
                  </a:cubicBezTo>
                  <a:cubicBezTo>
                    <a:pt x="1" y="0"/>
                    <a:pt x="0" y="1"/>
                    <a:pt x="0" y="3"/>
                  </a:cubicBezTo>
                  <a:cubicBezTo>
                    <a:pt x="0" y="5"/>
                    <a:pt x="1" y="6"/>
                    <a:pt x="3" y="6"/>
                  </a:cubicBezTo>
                  <a:cubicBezTo>
                    <a:pt x="12" y="6"/>
                    <a:pt x="12" y="6"/>
                    <a:pt x="12" y="6"/>
                  </a:cubicBezTo>
                  <a:cubicBezTo>
                    <a:pt x="12" y="24"/>
                    <a:pt x="12" y="24"/>
                    <a:pt x="12" y="24"/>
                  </a:cubicBezTo>
                  <a:cubicBezTo>
                    <a:pt x="12" y="49"/>
                    <a:pt x="26" y="71"/>
                    <a:pt x="47" y="83"/>
                  </a:cubicBezTo>
                  <a:cubicBezTo>
                    <a:pt x="26" y="95"/>
                    <a:pt x="12" y="117"/>
                    <a:pt x="12" y="142"/>
                  </a:cubicBezTo>
                  <a:cubicBezTo>
                    <a:pt x="12" y="161"/>
                    <a:pt x="12" y="161"/>
                    <a:pt x="12" y="161"/>
                  </a:cubicBezTo>
                  <a:cubicBezTo>
                    <a:pt x="3" y="161"/>
                    <a:pt x="3" y="161"/>
                    <a:pt x="3" y="161"/>
                  </a:cubicBezTo>
                  <a:cubicBezTo>
                    <a:pt x="1" y="161"/>
                    <a:pt x="0" y="163"/>
                    <a:pt x="0" y="165"/>
                  </a:cubicBezTo>
                  <a:cubicBezTo>
                    <a:pt x="0" y="166"/>
                    <a:pt x="1" y="168"/>
                    <a:pt x="3" y="168"/>
                  </a:cubicBezTo>
                  <a:cubicBezTo>
                    <a:pt x="12" y="168"/>
                    <a:pt x="12" y="168"/>
                    <a:pt x="12" y="168"/>
                  </a:cubicBezTo>
                  <a:cubicBezTo>
                    <a:pt x="12" y="168"/>
                    <a:pt x="12" y="168"/>
                    <a:pt x="12" y="168"/>
                  </a:cubicBezTo>
                  <a:cubicBezTo>
                    <a:pt x="110" y="168"/>
                    <a:pt x="110" y="168"/>
                    <a:pt x="110" y="168"/>
                  </a:cubicBezTo>
                  <a:cubicBezTo>
                    <a:pt x="110" y="168"/>
                    <a:pt x="110" y="168"/>
                    <a:pt x="110" y="168"/>
                  </a:cubicBezTo>
                  <a:cubicBezTo>
                    <a:pt x="118" y="168"/>
                    <a:pt x="118" y="168"/>
                    <a:pt x="118" y="168"/>
                  </a:cubicBezTo>
                  <a:cubicBezTo>
                    <a:pt x="120" y="168"/>
                    <a:pt x="121" y="166"/>
                    <a:pt x="121" y="165"/>
                  </a:cubicBezTo>
                  <a:cubicBezTo>
                    <a:pt x="121" y="163"/>
                    <a:pt x="120" y="161"/>
                    <a:pt x="118" y="161"/>
                  </a:cubicBezTo>
                  <a:close/>
                  <a:moveTo>
                    <a:pt x="19" y="24"/>
                  </a:moveTo>
                  <a:cubicBezTo>
                    <a:pt x="19" y="6"/>
                    <a:pt x="19" y="6"/>
                    <a:pt x="19" y="6"/>
                  </a:cubicBezTo>
                  <a:cubicBezTo>
                    <a:pt x="103" y="6"/>
                    <a:pt x="103" y="6"/>
                    <a:pt x="103" y="6"/>
                  </a:cubicBezTo>
                  <a:cubicBezTo>
                    <a:pt x="103" y="24"/>
                    <a:pt x="103" y="24"/>
                    <a:pt x="103" y="24"/>
                  </a:cubicBezTo>
                  <a:cubicBezTo>
                    <a:pt x="103" y="49"/>
                    <a:pt x="89" y="70"/>
                    <a:pt x="67" y="80"/>
                  </a:cubicBezTo>
                  <a:cubicBezTo>
                    <a:pt x="55" y="80"/>
                    <a:pt x="55" y="80"/>
                    <a:pt x="55" y="80"/>
                  </a:cubicBezTo>
                  <a:cubicBezTo>
                    <a:pt x="33" y="70"/>
                    <a:pt x="19" y="49"/>
                    <a:pt x="19" y="24"/>
                  </a:cubicBezTo>
                  <a:close/>
                  <a:moveTo>
                    <a:pt x="19" y="142"/>
                  </a:moveTo>
                  <a:cubicBezTo>
                    <a:pt x="19" y="118"/>
                    <a:pt x="33" y="96"/>
                    <a:pt x="55" y="86"/>
                  </a:cubicBezTo>
                  <a:cubicBezTo>
                    <a:pt x="67" y="86"/>
                    <a:pt x="67" y="86"/>
                    <a:pt x="67" y="86"/>
                  </a:cubicBezTo>
                  <a:cubicBezTo>
                    <a:pt x="89" y="96"/>
                    <a:pt x="103" y="118"/>
                    <a:pt x="103" y="142"/>
                  </a:cubicBezTo>
                  <a:cubicBezTo>
                    <a:pt x="103" y="161"/>
                    <a:pt x="103" y="161"/>
                    <a:pt x="103" y="161"/>
                  </a:cubicBezTo>
                  <a:cubicBezTo>
                    <a:pt x="103" y="161"/>
                    <a:pt x="103" y="161"/>
                    <a:pt x="103" y="161"/>
                  </a:cubicBezTo>
                  <a:cubicBezTo>
                    <a:pt x="103" y="160"/>
                    <a:pt x="102" y="158"/>
                    <a:pt x="100" y="158"/>
                  </a:cubicBezTo>
                  <a:cubicBezTo>
                    <a:pt x="98" y="158"/>
                    <a:pt x="97" y="160"/>
                    <a:pt x="97" y="161"/>
                  </a:cubicBezTo>
                  <a:cubicBezTo>
                    <a:pt x="90" y="161"/>
                    <a:pt x="90" y="161"/>
                    <a:pt x="90" y="161"/>
                  </a:cubicBezTo>
                  <a:cubicBezTo>
                    <a:pt x="90" y="160"/>
                    <a:pt x="89" y="158"/>
                    <a:pt x="87" y="158"/>
                  </a:cubicBezTo>
                  <a:cubicBezTo>
                    <a:pt x="85" y="158"/>
                    <a:pt x="84" y="160"/>
                    <a:pt x="84" y="161"/>
                  </a:cubicBezTo>
                  <a:cubicBezTo>
                    <a:pt x="77" y="161"/>
                    <a:pt x="77" y="161"/>
                    <a:pt x="77" y="161"/>
                  </a:cubicBezTo>
                  <a:cubicBezTo>
                    <a:pt x="77" y="160"/>
                    <a:pt x="76" y="158"/>
                    <a:pt x="74" y="158"/>
                  </a:cubicBezTo>
                  <a:cubicBezTo>
                    <a:pt x="72" y="158"/>
                    <a:pt x="71" y="160"/>
                    <a:pt x="71" y="161"/>
                  </a:cubicBezTo>
                  <a:cubicBezTo>
                    <a:pt x="64" y="161"/>
                    <a:pt x="64" y="161"/>
                    <a:pt x="64" y="161"/>
                  </a:cubicBezTo>
                  <a:cubicBezTo>
                    <a:pt x="64" y="160"/>
                    <a:pt x="63" y="158"/>
                    <a:pt x="61" y="158"/>
                  </a:cubicBezTo>
                  <a:cubicBezTo>
                    <a:pt x="59" y="158"/>
                    <a:pt x="58" y="160"/>
                    <a:pt x="58" y="161"/>
                  </a:cubicBezTo>
                  <a:cubicBezTo>
                    <a:pt x="51" y="161"/>
                    <a:pt x="51" y="161"/>
                    <a:pt x="51" y="161"/>
                  </a:cubicBezTo>
                  <a:cubicBezTo>
                    <a:pt x="51" y="160"/>
                    <a:pt x="50" y="158"/>
                    <a:pt x="48" y="158"/>
                  </a:cubicBezTo>
                  <a:cubicBezTo>
                    <a:pt x="46" y="158"/>
                    <a:pt x="45" y="160"/>
                    <a:pt x="45" y="161"/>
                  </a:cubicBezTo>
                  <a:cubicBezTo>
                    <a:pt x="38" y="161"/>
                    <a:pt x="38" y="161"/>
                    <a:pt x="38" y="161"/>
                  </a:cubicBezTo>
                  <a:cubicBezTo>
                    <a:pt x="38" y="160"/>
                    <a:pt x="37" y="158"/>
                    <a:pt x="35" y="158"/>
                  </a:cubicBezTo>
                  <a:cubicBezTo>
                    <a:pt x="33" y="158"/>
                    <a:pt x="32" y="160"/>
                    <a:pt x="32" y="161"/>
                  </a:cubicBezTo>
                  <a:cubicBezTo>
                    <a:pt x="25" y="161"/>
                    <a:pt x="25" y="161"/>
                    <a:pt x="25" y="161"/>
                  </a:cubicBezTo>
                  <a:cubicBezTo>
                    <a:pt x="25" y="160"/>
                    <a:pt x="24" y="158"/>
                    <a:pt x="22" y="158"/>
                  </a:cubicBezTo>
                  <a:cubicBezTo>
                    <a:pt x="20" y="158"/>
                    <a:pt x="19" y="160"/>
                    <a:pt x="19" y="161"/>
                  </a:cubicBezTo>
                  <a:cubicBezTo>
                    <a:pt x="19" y="161"/>
                    <a:pt x="19" y="161"/>
                    <a:pt x="19" y="161"/>
                  </a:cubicBezTo>
                  <a:lnTo>
                    <a:pt x="19" y="1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23" name="Group 22">
            <a:extLst>
              <a:ext uri="{FF2B5EF4-FFF2-40B4-BE49-F238E27FC236}">
                <a16:creationId xmlns:a16="http://schemas.microsoft.com/office/drawing/2014/main" id="{F6833D30-E2E0-B9E1-B6B7-BAD34377FCC7}"/>
              </a:ext>
              <a:ext uri="{C183D7F6-B498-43B3-948B-1728B52AA6E4}">
                <adec:decorative xmlns:adec="http://schemas.microsoft.com/office/drawing/2017/decorative" val="1"/>
              </a:ext>
            </a:extLst>
          </p:cNvPr>
          <p:cNvGrpSpPr/>
          <p:nvPr/>
        </p:nvGrpSpPr>
        <p:grpSpPr>
          <a:xfrm>
            <a:off x="739374" y="6808026"/>
            <a:ext cx="626166" cy="600958"/>
            <a:chOff x="739374" y="6808026"/>
            <a:chExt cx="626166" cy="600958"/>
          </a:xfrm>
        </p:grpSpPr>
        <p:sp>
          <p:nvSpPr>
            <p:cNvPr id="35" name="Rectangle: Diagonal Corners Rounded 34">
              <a:extLst>
                <a:ext uri="{FF2B5EF4-FFF2-40B4-BE49-F238E27FC236}">
                  <a16:creationId xmlns:a16="http://schemas.microsoft.com/office/drawing/2014/main" id="{EB473734-3FB0-2280-D742-5AF6A3C71A0A}"/>
                </a:ext>
                <a:ext uri="{C183D7F6-B498-43B3-948B-1728B52AA6E4}">
                  <adec:decorative xmlns:adec="http://schemas.microsoft.com/office/drawing/2017/decorative" val="1"/>
                </a:ext>
              </a:extLst>
            </p:cNvPr>
            <p:cNvSpPr/>
            <p:nvPr/>
          </p:nvSpPr>
          <p:spPr>
            <a:xfrm>
              <a:off x="739374" y="6808026"/>
              <a:ext cx="626166" cy="600958"/>
            </a:xfrm>
            <a:prstGeom prst="round2Diag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dirty="0">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A5B50942-01C4-6E5C-E360-D13ABDD98B29}"/>
                </a:ext>
                <a:ext uri="{C183D7F6-B498-43B3-948B-1728B52AA6E4}">
                  <adec:decorative xmlns:adec="http://schemas.microsoft.com/office/drawing/2017/decorative" val="1"/>
                </a:ext>
              </a:extLst>
            </p:cNvPr>
            <p:cNvGrpSpPr/>
            <p:nvPr/>
          </p:nvGrpSpPr>
          <p:grpSpPr>
            <a:xfrm>
              <a:off x="835539" y="6906722"/>
              <a:ext cx="433835" cy="403568"/>
              <a:chOff x="835539" y="6906722"/>
              <a:chExt cx="433835" cy="403568"/>
            </a:xfrm>
          </p:grpSpPr>
          <p:sp>
            <p:nvSpPr>
              <p:cNvPr id="64" name="Freeform 8">
                <a:extLst>
                  <a:ext uri="{FF2B5EF4-FFF2-40B4-BE49-F238E27FC236}">
                    <a16:creationId xmlns:a16="http://schemas.microsoft.com/office/drawing/2014/main" id="{86124B09-761A-D10C-4CCC-25836D5CA3E4}"/>
                  </a:ext>
                  <a:ext uri="{C183D7F6-B498-43B3-948B-1728B52AA6E4}">
                    <adec:decorative xmlns:adec="http://schemas.microsoft.com/office/drawing/2017/decorative" val="1"/>
                  </a:ext>
                </a:extLst>
              </p:cNvPr>
              <p:cNvSpPr>
                <a:spLocks noEditPoints="1"/>
              </p:cNvSpPr>
              <p:nvPr/>
            </p:nvSpPr>
            <p:spPr bwMode="auto">
              <a:xfrm>
                <a:off x="835539" y="6906722"/>
                <a:ext cx="433835" cy="403568"/>
              </a:xfrm>
              <a:custGeom>
                <a:avLst/>
                <a:gdLst>
                  <a:gd name="T0" fmla="*/ 146 w 168"/>
                  <a:gd name="T1" fmla="*/ 113 h 156"/>
                  <a:gd name="T2" fmla="*/ 168 w 168"/>
                  <a:gd name="T3" fmla="*/ 66 h 156"/>
                  <a:gd name="T4" fmla="*/ 96 w 168"/>
                  <a:gd name="T5" fmla="*/ 0 h 156"/>
                  <a:gd name="T6" fmla="*/ 26 w 168"/>
                  <a:gd name="T7" fmla="*/ 52 h 156"/>
                  <a:gd name="T8" fmla="*/ 0 w 168"/>
                  <a:gd name="T9" fmla="*/ 95 h 156"/>
                  <a:gd name="T10" fmla="*/ 16 w 168"/>
                  <a:gd name="T11" fmla="*/ 131 h 156"/>
                  <a:gd name="T12" fmla="*/ 5 w 168"/>
                  <a:gd name="T13" fmla="*/ 151 h 156"/>
                  <a:gd name="T14" fmla="*/ 5 w 168"/>
                  <a:gd name="T15" fmla="*/ 154 h 156"/>
                  <a:gd name="T16" fmla="*/ 7 w 168"/>
                  <a:gd name="T17" fmla="*/ 156 h 156"/>
                  <a:gd name="T18" fmla="*/ 38 w 168"/>
                  <a:gd name="T19" fmla="*/ 143 h 156"/>
                  <a:gd name="T20" fmla="*/ 54 w 168"/>
                  <a:gd name="T21" fmla="*/ 145 h 156"/>
                  <a:gd name="T22" fmla="*/ 91 w 168"/>
                  <a:gd name="T23" fmla="*/ 132 h 156"/>
                  <a:gd name="T24" fmla="*/ 96 w 168"/>
                  <a:gd name="T25" fmla="*/ 132 h 156"/>
                  <a:gd name="T26" fmla="*/ 118 w 168"/>
                  <a:gd name="T27" fmla="*/ 129 h 156"/>
                  <a:gd name="T28" fmla="*/ 159 w 168"/>
                  <a:gd name="T29" fmla="*/ 146 h 156"/>
                  <a:gd name="T30" fmla="*/ 162 w 168"/>
                  <a:gd name="T31" fmla="*/ 144 h 156"/>
                  <a:gd name="T32" fmla="*/ 161 w 168"/>
                  <a:gd name="T33" fmla="*/ 142 h 156"/>
                  <a:gd name="T34" fmla="*/ 146 w 168"/>
                  <a:gd name="T35" fmla="*/ 113 h 156"/>
                  <a:gd name="T36" fmla="*/ 119 w 168"/>
                  <a:gd name="T37" fmla="*/ 123 h 156"/>
                  <a:gd name="T38" fmla="*/ 118 w 168"/>
                  <a:gd name="T39" fmla="*/ 123 h 156"/>
                  <a:gd name="T40" fmla="*/ 96 w 168"/>
                  <a:gd name="T41" fmla="*/ 127 h 156"/>
                  <a:gd name="T42" fmla="*/ 30 w 168"/>
                  <a:gd name="T43" fmla="*/ 66 h 156"/>
                  <a:gd name="T44" fmla="*/ 96 w 168"/>
                  <a:gd name="T45" fmla="*/ 5 h 156"/>
                  <a:gd name="T46" fmla="*/ 163 w 168"/>
                  <a:gd name="T47" fmla="*/ 66 h 156"/>
                  <a:gd name="T48" fmla="*/ 142 w 168"/>
                  <a:gd name="T49" fmla="*/ 110 h 156"/>
                  <a:gd name="T50" fmla="*/ 141 w 168"/>
                  <a:gd name="T51" fmla="*/ 113 h 156"/>
                  <a:gd name="T52" fmla="*/ 153 w 168"/>
                  <a:gd name="T53" fmla="*/ 141 h 156"/>
                  <a:gd name="T54" fmla="*/ 121 w 168"/>
                  <a:gd name="T55" fmla="*/ 124 h 156"/>
                  <a:gd name="T56" fmla="*/ 121 w 168"/>
                  <a:gd name="T57" fmla="*/ 124 h 156"/>
                  <a:gd name="T58" fmla="*/ 119 w 168"/>
                  <a:gd name="T59" fmla="*/ 123 h 156"/>
                  <a:gd name="T60" fmla="*/ 21 w 168"/>
                  <a:gd name="T61" fmla="*/ 130 h 156"/>
                  <a:gd name="T62" fmla="*/ 21 w 168"/>
                  <a:gd name="T63" fmla="*/ 128 h 156"/>
                  <a:gd name="T64" fmla="*/ 5 w 168"/>
                  <a:gd name="T65" fmla="*/ 95 h 156"/>
                  <a:gd name="T66" fmla="*/ 25 w 168"/>
                  <a:gd name="T67" fmla="*/ 59 h 156"/>
                  <a:gd name="T68" fmla="*/ 25 w 168"/>
                  <a:gd name="T69" fmla="*/ 66 h 156"/>
                  <a:gd name="T70" fmla="*/ 84 w 168"/>
                  <a:gd name="T71" fmla="*/ 131 h 156"/>
                  <a:gd name="T72" fmla="*/ 54 w 168"/>
                  <a:gd name="T73" fmla="*/ 140 h 156"/>
                  <a:gd name="T74" fmla="*/ 38 w 168"/>
                  <a:gd name="T75" fmla="*/ 137 h 156"/>
                  <a:gd name="T76" fmla="*/ 35 w 168"/>
                  <a:gd name="T77" fmla="*/ 138 h 156"/>
                  <a:gd name="T78" fmla="*/ 13 w 168"/>
                  <a:gd name="T79" fmla="*/ 150 h 156"/>
                  <a:gd name="T80" fmla="*/ 21 w 168"/>
                  <a:gd name="T81" fmla="*/ 13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156">
                    <a:moveTo>
                      <a:pt x="146" y="113"/>
                    </a:moveTo>
                    <a:cubicBezTo>
                      <a:pt x="160" y="101"/>
                      <a:pt x="168" y="84"/>
                      <a:pt x="168" y="66"/>
                    </a:cubicBezTo>
                    <a:cubicBezTo>
                      <a:pt x="168" y="30"/>
                      <a:pt x="136" y="0"/>
                      <a:pt x="96" y="0"/>
                    </a:cubicBezTo>
                    <a:cubicBezTo>
                      <a:pt x="63" y="0"/>
                      <a:pt x="33" y="22"/>
                      <a:pt x="26" y="52"/>
                    </a:cubicBezTo>
                    <a:cubicBezTo>
                      <a:pt x="10" y="61"/>
                      <a:pt x="0" y="77"/>
                      <a:pt x="0" y="95"/>
                    </a:cubicBezTo>
                    <a:cubicBezTo>
                      <a:pt x="0" y="108"/>
                      <a:pt x="6" y="121"/>
                      <a:pt x="16" y="131"/>
                    </a:cubicBezTo>
                    <a:cubicBezTo>
                      <a:pt x="12" y="144"/>
                      <a:pt x="5" y="151"/>
                      <a:pt x="5" y="151"/>
                    </a:cubicBezTo>
                    <a:cubicBezTo>
                      <a:pt x="5" y="152"/>
                      <a:pt x="4" y="153"/>
                      <a:pt x="5" y="154"/>
                    </a:cubicBezTo>
                    <a:cubicBezTo>
                      <a:pt x="5" y="155"/>
                      <a:pt x="6" y="156"/>
                      <a:pt x="7" y="156"/>
                    </a:cubicBezTo>
                    <a:cubicBezTo>
                      <a:pt x="23" y="155"/>
                      <a:pt x="33" y="147"/>
                      <a:pt x="38" y="143"/>
                    </a:cubicBezTo>
                    <a:cubicBezTo>
                      <a:pt x="43" y="144"/>
                      <a:pt x="49" y="145"/>
                      <a:pt x="54" y="145"/>
                    </a:cubicBezTo>
                    <a:cubicBezTo>
                      <a:pt x="68" y="145"/>
                      <a:pt x="81" y="140"/>
                      <a:pt x="91" y="132"/>
                    </a:cubicBezTo>
                    <a:cubicBezTo>
                      <a:pt x="93" y="132"/>
                      <a:pt x="95" y="132"/>
                      <a:pt x="96" y="132"/>
                    </a:cubicBezTo>
                    <a:cubicBezTo>
                      <a:pt x="104" y="132"/>
                      <a:pt x="111" y="131"/>
                      <a:pt x="118" y="129"/>
                    </a:cubicBezTo>
                    <a:cubicBezTo>
                      <a:pt x="124" y="135"/>
                      <a:pt x="138" y="146"/>
                      <a:pt x="159" y="146"/>
                    </a:cubicBezTo>
                    <a:cubicBezTo>
                      <a:pt x="160" y="146"/>
                      <a:pt x="161" y="145"/>
                      <a:pt x="162" y="144"/>
                    </a:cubicBezTo>
                    <a:cubicBezTo>
                      <a:pt x="162" y="144"/>
                      <a:pt x="162" y="142"/>
                      <a:pt x="161" y="142"/>
                    </a:cubicBezTo>
                    <a:cubicBezTo>
                      <a:pt x="161" y="142"/>
                      <a:pt x="151" y="132"/>
                      <a:pt x="146" y="113"/>
                    </a:cubicBezTo>
                    <a:close/>
                    <a:moveTo>
                      <a:pt x="119" y="123"/>
                    </a:moveTo>
                    <a:cubicBezTo>
                      <a:pt x="119" y="123"/>
                      <a:pt x="119" y="123"/>
                      <a:pt x="118" y="123"/>
                    </a:cubicBezTo>
                    <a:cubicBezTo>
                      <a:pt x="111" y="125"/>
                      <a:pt x="104" y="127"/>
                      <a:pt x="96" y="127"/>
                    </a:cubicBezTo>
                    <a:cubicBezTo>
                      <a:pt x="60" y="127"/>
                      <a:pt x="30" y="99"/>
                      <a:pt x="30" y="66"/>
                    </a:cubicBezTo>
                    <a:cubicBezTo>
                      <a:pt x="30" y="32"/>
                      <a:pt x="60" y="5"/>
                      <a:pt x="96" y="5"/>
                    </a:cubicBezTo>
                    <a:cubicBezTo>
                      <a:pt x="133" y="5"/>
                      <a:pt x="163" y="32"/>
                      <a:pt x="163" y="66"/>
                    </a:cubicBezTo>
                    <a:cubicBezTo>
                      <a:pt x="163" y="83"/>
                      <a:pt x="156" y="99"/>
                      <a:pt x="142" y="110"/>
                    </a:cubicBezTo>
                    <a:cubicBezTo>
                      <a:pt x="141" y="111"/>
                      <a:pt x="141" y="112"/>
                      <a:pt x="141" y="113"/>
                    </a:cubicBezTo>
                    <a:cubicBezTo>
                      <a:pt x="144" y="126"/>
                      <a:pt x="149" y="135"/>
                      <a:pt x="153" y="141"/>
                    </a:cubicBezTo>
                    <a:cubicBezTo>
                      <a:pt x="135" y="138"/>
                      <a:pt x="125" y="128"/>
                      <a:pt x="121" y="124"/>
                    </a:cubicBezTo>
                    <a:cubicBezTo>
                      <a:pt x="121" y="124"/>
                      <a:pt x="121" y="124"/>
                      <a:pt x="121" y="124"/>
                    </a:cubicBezTo>
                    <a:cubicBezTo>
                      <a:pt x="121" y="123"/>
                      <a:pt x="120" y="123"/>
                      <a:pt x="119" y="123"/>
                    </a:cubicBezTo>
                    <a:close/>
                    <a:moveTo>
                      <a:pt x="21" y="130"/>
                    </a:moveTo>
                    <a:cubicBezTo>
                      <a:pt x="22" y="129"/>
                      <a:pt x="21" y="128"/>
                      <a:pt x="21" y="128"/>
                    </a:cubicBezTo>
                    <a:cubicBezTo>
                      <a:pt x="10" y="119"/>
                      <a:pt x="5" y="107"/>
                      <a:pt x="5" y="95"/>
                    </a:cubicBezTo>
                    <a:cubicBezTo>
                      <a:pt x="5" y="81"/>
                      <a:pt x="12" y="67"/>
                      <a:pt x="25" y="59"/>
                    </a:cubicBezTo>
                    <a:cubicBezTo>
                      <a:pt x="25" y="61"/>
                      <a:pt x="25" y="64"/>
                      <a:pt x="25" y="66"/>
                    </a:cubicBezTo>
                    <a:cubicBezTo>
                      <a:pt x="25" y="98"/>
                      <a:pt x="49" y="125"/>
                      <a:pt x="84" y="131"/>
                    </a:cubicBezTo>
                    <a:cubicBezTo>
                      <a:pt x="75" y="137"/>
                      <a:pt x="65" y="140"/>
                      <a:pt x="54" y="140"/>
                    </a:cubicBezTo>
                    <a:cubicBezTo>
                      <a:pt x="49" y="140"/>
                      <a:pt x="43" y="139"/>
                      <a:pt x="38" y="137"/>
                    </a:cubicBezTo>
                    <a:cubicBezTo>
                      <a:pt x="37" y="137"/>
                      <a:pt x="36" y="137"/>
                      <a:pt x="35" y="138"/>
                    </a:cubicBezTo>
                    <a:cubicBezTo>
                      <a:pt x="33" y="141"/>
                      <a:pt x="25" y="148"/>
                      <a:pt x="13" y="150"/>
                    </a:cubicBezTo>
                    <a:cubicBezTo>
                      <a:pt x="16" y="146"/>
                      <a:pt x="19" y="139"/>
                      <a:pt x="21" y="13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5" name="Freeform 9">
                <a:extLst>
                  <a:ext uri="{FF2B5EF4-FFF2-40B4-BE49-F238E27FC236}">
                    <a16:creationId xmlns:a16="http://schemas.microsoft.com/office/drawing/2014/main" id="{96AABD6D-7D7B-9DD0-7ABB-1FFD7DA5322C}"/>
                  </a:ext>
                  <a:ext uri="{C183D7F6-B498-43B3-948B-1728B52AA6E4}">
                    <adec:decorative xmlns:adec="http://schemas.microsoft.com/office/drawing/2017/decorative" val="1"/>
                  </a:ext>
                </a:extLst>
              </p:cNvPr>
              <p:cNvSpPr>
                <a:spLocks noEditPoints="1"/>
              </p:cNvSpPr>
              <p:nvPr/>
            </p:nvSpPr>
            <p:spPr bwMode="auto">
              <a:xfrm>
                <a:off x="995957" y="6956159"/>
                <a:ext cx="187659" cy="243150"/>
              </a:xfrm>
              <a:custGeom>
                <a:avLst/>
                <a:gdLst>
                  <a:gd name="T0" fmla="*/ 70 w 73"/>
                  <a:gd name="T1" fmla="*/ 94 h 94"/>
                  <a:gd name="T2" fmla="*/ 71 w 73"/>
                  <a:gd name="T3" fmla="*/ 94 h 94"/>
                  <a:gd name="T4" fmla="*/ 72 w 73"/>
                  <a:gd name="T5" fmla="*/ 93 h 94"/>
                  <a:gd name="T6" fmla="*/ 73 w 73"/>
                  <a:gd name="T7" fmla="*/ 91 h 94"/>
                  <a:gd name="T8" fmla="*/ 56 w 73"/>
                  <a:gd name="T9" fmla="*/ 57 h 94"/>
                  <a:gd name="T10" fmla="*/ 69 w 73"/>
                  <a:gd name="T11" fmla="*/ 32 h 94"/>
                  <a:gd name="T12" fmla="*/ 36 w 73"/>
                  <a:gd name="T13" fmla="*/ 0 h 94"/>
                  <a:gd name="T14" fmla="*/ 4 w 73"/>
                  <a:gd name="T15" fmla="*/ 32 h 94"/>
                  <a:gd name="T16" fmla="*/ 17 w 73"/>
                  <a:gd name="T17" fmla="*/ 57 h 94"/>
                  <a:gd name="T18" fmla="*/ 0 w 73"/>
                  <a:gd name="T19" fmla="*/ 91 h 94"/>
                  <a:gd name="T20" fmla="*/ 2 w 73"/>
                  <a:gd name="T21" fmla="*/ 94 h 94"/>
                  <a:gd name="T22" fmla="*/ 2 w 73"/>
                  <a:gd name="T23" fmla="*/ 94 h 94"/>
                  <a:gd name="T24" fmla="*/ 4 w 73"/>
                  <a:gd name="T25" fmla="*/ 93 h 94"/>
                  <a:gd name="T26" fmla="*/ 5 w 73"/>
                  <a:gd name="T27" fmla="*/ 91 h 94"/>
                  <a:gd name="T28" fmla="*/ 21 w 73"/>
                  <a:gd name="T29" fmla="*/ 60 h 94"/>
                  <a:gd name="T30" fmla="*/ 36 w 73"/>
                  <a:gd name="T31" fmla="*/ 64 h 94"/>
                  <a:gd name="T32" fmla="*/ 52 w 73"/>
                  <a:gd name="T33" fmla="*/ 60 h 94"/>
                  <a:gd name="T34" fmla="*/ 68 w 73"/>
                  <a:gd name="T35" fmla="*/ 91 h 94"/>
                  <a:gd name="T36" fmla="*/ 70 w 73"/>
                  <a:gd name="T37" fmla="*/ 94 h 94"/>
                  <a:gd name="T38" fmla="*/ 27 w 73"/>
                  <a:gd name="T39" fmla="*/ 57 h 94"/>
                  <a:gd name="T40" fmla="*/ 27 w 73"/>
                  <a:gd name="T41" fmla="*/ 57 h 94"/>
                  <a:gd name="T42" fmla="*/ 26 w 73"/>
                  <a:gd name="T43" fmla="*/ 57 h 94"/>
                  <a:gd name="T44" fmla="*/ 10 w 73"/>
                  <a:gd name="T45" fmla="*/ 35 h 94"/>
                  <a:gd name="T46" fmla="*/ 46 w 73"/>
                  <a:gd name="T47" fmla="*/ 23 h 94"/>
                  <a:gd name="T48" fmla="*/ 63 w 73"/>
                  <a:gd name="T49" fmla="*/ 34 h 94"/>
                  <a:gd name="T50" fmla="*/ 47 w 73"/>
                  <a:gd name="T51" fmla="*/ 57 h 94"/>
                  <a:gd name="T52" fmla="*/ 46 w 73"/>
                  <a:gd name="T53" fmla="*/ 57 h 94"/>
                  <a:gd name="T54" fmla="*/ 45 w 73"/>
                  <a:gd name="T55" fmla="*/ 57 h 94"/>
                  <a:gd name="T56" fmla="*/ 43 w 73"/>
                  <a:gd name="T57" fmla="*/ 58 h 94"/>
                  <a:gd name="T58" fmla="*/ 41 w 73"/>
                  <a:gd name="T59" fmla="*/ 58 h 94"/>
                  <a:gd name="T60" fmla="*/ 39 w 73"/>
                  <a:gd name="T61" fmla="*/ 59 h 94"/>
                  <a:gd name="T62" fmla="*/ 39 w 73"/>
                  <a:gd name="T63" fmla="*/ 59 h 94"/>
                  <a:gd name="T64" fmla="*/ 34 w 73"/>
                  <a:gd name="T65" fmla="*/ 59 h 94"/>
                  <a:gd name="T66" fmla="*/ 34 w 73"/>
                  <a:gd name="T67" fmla="*/ 59 h 94"/>
                  <a:gd name="T68" fmla="*/ 32 w 73"/>
                  <a:gd name="T69" fmla="*/ 58 h 94"/>
                  <a:gd name="T70" fmla="*/ 30 w 73"/>
                  <a:gd name="T71" fmla="*/ 58 h 94"/>
                  <a:gd name="T72" fmla="*/ 27 w 73"/>
                  <a:gd name="T73" fmla="*/ 57 h 94"/>
                  <a:gd name="T74" fmla="*/ 49 w 73"/>
                  <a:gd name="T75" fmla="*/ 18 h 94"/>
                  <a:gd name="T76" fmla="*/ 47 w 73"/>
                  <a:gd name="T77" fmla="*/ 17 h 94"/>
                  <a:gd name="T78" fmla="*/ 45 w 73"/>
                  <a:gd name="T79" fmla="*/ 17 h 94"/>
                  <a:gd name="T80" fmla="*/ 10 w 73"/>
                  <a:gd name="T81" fmla="*/ 29 h 94"/>
                  <a:gd name="T82" fmla="*/ 36 w 73"/>
                  <a:gd name="T83" fmla="*/ 5 h 94"/>
                  <a:gd name="T84" fmla="*/ 63 w 73"/>
                  <a:gd name="T85" fmla="*/ 28 h 94"/>
                  <a:gd name="T86" fmla="*/ 49 w 73"/>
                  <a:gd name="T87"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94">
                    <a:moveTo>
                      <a:pt x="70" y="94"/>
                    </a:moveTo>
                    <a:cubicBezTo>
                      <a:pt x="71" y="94"/>
                      <a:pt x="71" y="94"/>
                      <a:pt x="71" y="94"/>
                    </a:cubicBezTo>
                    <a:cubicBezTo>
                      <a:pt x="71" y="94"/>
                      <a:pt x="72" y="93"/>
                      <a:pt x="72" y="93"/>
                    </a:cubicBezTo>
                    <a:cubicBezTo>
                      <a:pt x="73" y="92"/>
                      <a:pt x="73" y="92"/>
                      <a:pt x="73" y="91"/>
                    </a:cubicBezTo>
                    <a:cubicBezTo>
                      <a:pt x="73" y="90"/>
                      <a:pt x="72" y="72"/>
                      <a:pt x="56" y="57"/>
                    </a:cubicBezTo>
                    <a:cubicBezTo>
                      <a:pt x="64" y="51"/>
                      <a:pt x="69" y="42"/>
                      <a:pt x="69" y="32"/>
                    </a:cubicBezTo>
                    <a:cubicBezTo>
                      <a:pt x="69" y="14"/>
                      <a:pt x="54" y="0"/>
                      <a:pt x="36" y="0"/>
                    </a:cubicBezTo>
                    <a:cubicBezTo>
                      <a:pt x="19" y="0"/>
                      <a:pt x="4" y="14"/>
                      <a:pt x="4" y="32"/>
                    </a:cubicBezTo>
                    <a:cubicBezTo>
                      <a:pt x="4" y="42"/>
                      <a:pt x="9" y="51"/>
                      <a:pt x="17" y="57"/>
                    </a:cubicBezTo>
                    <a:cubicBezTo>
                      <a:pt x="1" y="72"/>
                      <a:pt x="0" y="90"/>
                      <a:pt x="0" y="91"/>
                    </a:cubicBezTo>
                    <a:cubicBezTo>
                      <a:pt x="0" y="92"/>
                      <a:pt x="1" y="94"/>
                      <a:pt x="2" y="94"/>
                    </a:cubicBezTo>
                    <a:cubicBezTo>
                      <a:pt x="2" y="94"/>
                      <a:pt x="2" y="94"/>
                      <a:pt x="2" y="94"/>
                    </a:cubicBezTo>
                    <a:cubicBezTo>
                      <a:pt x="3" y="94"/>
                      <a:pt x="4" y="93"/>
                      <a:pt x="4" y="93"/>
                    </a:cubicBezTo>
                    <a:cubicBezTo>
                      <a:pt x="5" y="93"/>
                      <a:pt x="5" y="92"/>
                      <a:pt x="5" y="91"/>
                    </a:cubicBezTo>
                    <a:cubicBezTo>
                      <a:pt x="5" y="91"/>
                      <a:pt x="6" y="73"/>
                      <a:pt x="21" y="60"/>
                    </a:cubicBezTo>
                    <a:cubicBezTo>
                      <a:pt x="26" y="63"/>
                      <a:pt x="31" y="64"/>
                      <a:pt x="36" y="64"/>
                    </a:cubicBezTo>
                    <a:cubicBezTo>
                      <a:pt x="42" y="64"/>
                      <a:pt x="47" y="63"/>
                      <a:pt x="52" y="60"/>
                    </a:cubicBezTo>
                    <a:cubicBezTo>
                      <a:pt x="66" y="73"/>
                      <a:pt x="68" y="91"/>
                      <a:pt x="68" y="91"/>
                    </a:cubicBezTo>
                    <a:cubicBezTo>
                      <a:pt x="68" y="93"/>
                      <a:pt x="69" y="94"/>
                      <a:pt x="70" y="94"/>
                    </a:cubicBezTo>
                    <a:close/>
                    <a:moveTo>
                      <a:pt x="27" y="57"/>
                    </a:moveTo>
                    <a:cubicBezTo>
                      <a:pt x="27" y="57"/>
                      <a:pt x="27" y="57"/>
                      <a:pt x="27" y="57"/>
                    </a:cubicBezTo>
                    <a:cubicBezTo>
                      <a:pt x="26" y="57"/>
                      <a:pt x="26" y="57"/>
                      <a:pt x="26" y="57"/>
                    </a:cubicBezTo>
                    <a:cubicBezTo>
                      <a:pt x="17" y="53"/>
                      <a:pt x="11" y="44"/>
                      <a:pt x="10" y="35"/>
                    </a:cubicBezTo>
                    <a:cubicBezTo>
                      <a:pt x="15" y="35"/>
                      <a:pt x="31" y="35"/>
                      <a:pt x="46" y="23"/>
                    </a:cubicBezTo>
                    <a:cubicBezTo>
                      <a:pt x="48" y="26"/>
                      <a:pt x="54" y="32"/>
                      <a:pt x="63" y="34"/>
                    </a:cubicBezTo>
                    <a:cubicBezTo>
                      <a:pt x="63" y="44"/>
                      <a:pt x="56" y="52"/>
                      <a:pt x="47" y="57"/>
                    </a:cubicBezTo>
                    <a:cubicBezTo>
                      <a:pt x="47" y="57"/>
                      <a:pt x="46" y="57"/>
                      <a:pt x="46" y="57"/>
                    </a:cubicBezTo>
                    <a:cubicBezTo>
                      <a:pt x="45" y="57"/>
                      <a:pt x="45" y="57"/>
                      <a:pt x="45" y="57"/>
                    </a:cubicBezTo>
                    <a:cubicBezTo>
                      <a:pt x="45" y="57"/>
                      <a:pt x="44" y="58"/>
                      <a:pt x="43" y="58"/>
                    </a:cubicBezTo>
                    <a:cubicBezTo>
                      <a:pt x="42" y="58"/>
                      <a:pt x="41" y="58"/>
                      <a:pt x="41" y="58"/>
                    </a:cubicBezTo>
                    <a:cubicBezTo>
                      <a:pt x="40" y="59"/>
                      <a:pt x="40" y="59"/>
                      <a:pt x="39" y="59"/>
                    </a:cubicBezTo>
                    <a:cubicBezTo>
                      <a:pt x="39" y="59"/>
                      <a:pt x="39" y="59"/>
                      <a:pt x="39" y="59"/>
                    </a:cubicBezTo>
                    <a:cubicBezTo>
                      <a:pt x="37" y="59"/>
                      <a:pt x="36" y="59"/>
                      <a:pt x="34" y="59"/>
                    </a:cubicBezTo>
                    <a:cubicBezTo>
                      <a:pt x="34" y="59"/>
                      <a:pt x="34" y="59"/>
                      <a:pt x="34" y="59"/>
                    </a:cubicBezTo>
                    <a:cubicBezTo>
                      <a:pt x="33" y="59"/>
                      <a:pt x="33" y="59"/>
                      <a:pt x="32" y="58"/>
                    </a:cubicBezTo>
                    <a:cubicBezTo>
                      <a:pt x="31" y="58"/>
                      <a:pt x="31" y="58"/>
                      <a:pt x="30" y="58"/>
                    </a:cubicBezTo>
                    <a:cubicBezTo>
                      <a:pt x="29" y="58"/>
                      <a:pt x="28" y="58"/>
                      <a:pt x="27" y="57"/>
                    </a:cubicBezTo>
                    <a:close/>
                    <a:moveTo>
                      <a:pt x="49" y="18"/>
                    </a:moveTo>
                    <a:cubicBezTo>
                      <a:pt x="49" y="17"/>
                      <a:pt x="48" y="17"/>
                      <a:pt x="47" y="17"/>
                    </a:cubicBezTo>
                    <a:cubicBezTo>
                      <a:pt x="46" y="16"/>
                      <a:pt x="45" y="17"/>
                      <a:pt x="45" y="17"/>
                    </a:cubicBezTo>
                    <a:cubicBezTo>
                      <a:pt x="31" y="29"/>
                      <a:pt x="16" y="30"/>
                      <a:pt x="10" y="29"/>
                    </a:cubicBezTo>
                    <a:cubicBezTo>
                      <a:pt x="11" y="16"/>
                      <a:pt x="22" y="5"/>
                      <a:pt x="36" y="5"/>
                    </a:cubicBezTo>
                    <a:cubicBezTo>
                      <a:pt x="50" y="5"/>
                      <a:pt x="61" y="15"/>
                      <a:pt x="63" y="28"/>
                    </a:cubicBezTo>
                    <a:cubicBezTo>
                      <a:pt x="53" y="25"/>
                      <a:pt x="49" y="18"/>
                      <a:pt x="49" y="1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dirty="0"/>
              </a:p>
            </p:txBody>
          </p:sp>
        </p:grpSp>
      </p:grpSp>
      <p:grpSp>
        <p:nvGrpSpPr>
          <p:cNvPr id="27" name="Group 26">
            <a:extLst>
              <a:ext uri="{FF2B5EF4-FFF2-40B4-BE49-F238E27FC236}">
                <a16:creationId xmlns:a16="http://schemas.microsoft.com/office/drawing/2014/main" id="{1999215C-D769-A857-D4F7-BCADDC156B92}"/>
              </a:ext>
              <a:ext uri="{C183D7F6-B498-43B3-948B-1728B52AA6E4}">
                <adec:decorative xmlns:adec="http://schemas.microsoft.com/office/drawing/2017/decorative" val="1"/>
              </a:ext>
            </a:extLst>
          </p:cNvPr>
          <p:cNvGrpSpPr/>
          <p:nvPr/>
        </p:nvGrpSpPr>
        <p:grpSpPr>
          <a:xfrm>
            <a:off x="739374" y="8789843"/>
            <a:ext cx="626166" cy="600958"/>
            <a:chOff x="739374" y="8789843"/>
            <a:chExt cx="626166" cy="600958"/>
          </a:xfrm>
        </p:grpSpPr>
        <p:sp>
          <p:nvSpPr>
            <p:cNvPr id="37" name="Rectangle: Diagonal Corners Rounded 36">
              <a:extLst>
                <a:ext uri="{FF2B5EF4-FFF2-40B4-BE49-F238E27FC236}">
                  <a16:creationId xmlns:a16="http://schemas.microsoft.com/office/drawing/2014/main" id="{BBE159BA-0872-136B-0333-46FCD1AE9970}"/>
                </a:ext>
                <a:ext uri="{C183D7F6-B498-43B3-948B-1728B52AA6E4}">
                  <adec:decorative xmlns:adec="http://schemas.microsoft.com/office/drawing/2017/decorative" val="1"/>
                </a:ext>
              </a:extLst>
            </p:cNvPr>
            <p:cNvSpPr/>
            <p:nvPr/>
          </p:nvSpPr>
          <p:spPr>
            <a:xfrm>
              <a:off x="739374" y="8789843"/>
              <a:ext cx="626166" cy="600958"/>
            </a:xfrm>
            <a:prstGeom prst="round2Diag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B23E7B59-9820-C85A-52DE-D7B5DADFFFC8}"/>
                </a:ext>
              </a:extLst>
            </p:cNvPr>
            <p:cNvGrpSpPr/>
            <p:nvPr/>
          </p:nvGrpSpPr>
          <p:grpSpPr>
            <a:xfrm>
              <a:off x="834602" y="8853940"/>
              <a:ext cx="435678" cy="472780"/>
              <a:chOff x="834602" y="8853940"/>
              <a:chExt cx="435678" cy="472780"/>
            </a:xfrm>
          </p:grpSpPr>
          <p:sp>
            <p:nvSpPr>
              <p:cNvPr id="69" name="Freeform 18">
                <a:extLst>
                  <a:ext uri="{FF2B5EF4-FFF2-40B4-BE49-F238E27FC236}">
                    <a16:creationId xmlns:a16="http://schemas.microsoft.com/office/drawing/2014/main" id="{3E9A14AB-E914-F64A-D678-1D7C027ABD39}"/>
                  </a:ext>
                  <a:ext uri="{C183D7F6-B498-43B3-948B-1728B52AA6E4}">
                    <adec:decorative xmlns:adec="http://schemas.microsoft.com/office/drawing/2017/decorative" val="1"/>
                  </a:ext>
                </a:extLst>
              </p:cNvPr>
              <p:cNvSpPr>
                <a:spLocks/>
              </p:cNvSpPr>
              <p:nvPr/>
            </p:nvSpPr>
            <p:spPr bwMode="auto">
              <a:xfrm>
                <a:off x="1043431" y="8892102"/>
                <a:ext cx="151586" cy="125085"/>
              </a:xfrm>
              <a:custGeom>
                <a:avLst/>
                <a:gdLst>
                  <a:gd name="T0" fmla="*/ 2 w 56"/>
                  <a:gd name="T1" fmla="*/ 6 h 46"/>
                  <a:gd name="T2" fmla="*/ 3 w 56"/>
                  <a:gd name="T3" fmla="*/ 6 h 46"/>
                  <a:gd name="T4" fmla="*/ 41 w 56"/>
                  <a:gd name="T5" fmla="*/ 34 h 46"/>
                  <a:gd name="T6" fmla="*/ 42 w 56"/>
                  <a:gd name="T7" fmla="*/ 38 h 46"/>
                  <a:gd name="T8" fmla="*/ 37 w 56"/>
                  <a:gd name="T9" fmla="*/ 34 h 46"/>
                  <a:gd name="T10" fmla="*/ 33 w 56"/>
                  <a:gd name="T11" fmla="*/ 34 h 46"/>
                  <a:gd name="T12" fmla="*/ 34 w 56"/>
                  <a:gd name="T13" fmla="*/ 38 h 46"/>
                  <a:gd name="T14" fmla="*/ 44 w 56"/>
                  <a:gd name="T15" fmla="*/ 46 h 46"/>
                  <a:gd name="T16" fmla="*/ 44 w 56"/>
                  <a:gd name="T17" fmla="*/ 46 h 46"/>
                  <a:gd name="T18" fmla="*/ 44 w 56"/>
                  <a:gd name="T19" fmla="*/ 46 h 46"/>
                  <a:gd name="T20" fmla="*/ 45 w 56"/>
                  <a:gd name="T21" fmla="*/ 46 h 46"/>
                  <a:gd name="T22" fmla="*/ 45 w 56"/>
                  <a:gd name="T23" fmla="*/ 46 h 46"/>
                  <a:gd name="T24" fmla="*/ 45 w 56"/>
                  <a:gd name="T25" fmla="*/ 46 h 46"/>
                  <a:gd name="T26" fmla="*/ 46 w 56"/>
                  <a:gd name="T27" fmla="*/ 46 h 46"/>
                  <a:gd name="T28" fmla="*/ 46 w 56"/>
                  <a:gd name="T29" fmla="*/ 46 h 46"/>
                  <a:gd name="T30" fmla="*/ 47 w 56"/>
                  <a:gd name="T31" fmla="*/ 46 h 46"/>
                  <a:gd name="T32" fmla="*/ 55 w 56"/>
                  <a:gd name="T33" fmla="*/ 36 h 46"/>
                  <a:gd name="T34" fmla="*/ 55 w 56"/>
                  <a:gd name="T35" fmla="*/ 34 h 46"/>
                  <a:gd name="T36" fmla="*/ 54 w 56"/>
                  <a:gd name="T37" fmla="*/ 32 h 46"/>
                  <a:gd name="T38" fmla="*/ 51 w 56"/>
                  <a:gd name="T39" fmla="*/ 32 h 46"/>
                  <a:gd name="T40" fmla="*/ 47 w 56"/>
                  <a:gd name="T41" fmla="*/ 37 h 46"/>
                  <a:gd name="T42" fmla="*/ 46 w 56"/>
                  <a:gd name="T43" fmla="*/ 33 h 46"/>
                  <a:gd name="T44" fmla="*/ 3 w 56"/>
                  <a:gd name="T45" fmla="*/ 0 h 46"/>
                  <a:gd name="T46" fmla="*/ 2 w 56"/>
                  <a:gd name="T47" fmla="*/ 0 h 46"/>
                  <a:gd name="T48" fmla="*/ 0 w 56"/>
                  <a:gd name="T49" fmla="*/ 3 h 46"/>
                  <a:gd name="T50" fmla="*/ 0 w 56"/>
                  <a:gd name="T51" fmla="*/ 5 h 46"/>
                  <a:gd name="T52" fmla="*/ 2 w 56"/>
                  <a:gd name="T53"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46">
                    <a:moveTo>
                      <a:pt x="2" y="6"/>
                    </a:moveTo>
                    <a:cubicBezTo>
                      <a:pt x="3" y="6"/>
                      <a:pt x="3" y="6"/>
                      <a:pt x="3" y="6"/>
                    </a:cubicBezTo>
                    <a:cubicBezTo>
                      <a:pt x="21" y="6"/>
                      <a:pt x="36" y="17"/>
                      <a:pt x="41" y="34"/>
                    </a:cubicBezTo>
                    <a:cubicBezTo>
                      <a:pt x="41" y="35"/>
                      <a:pt x="42" y="37"/>
                      <a:pt x="42" y="38"/>
                    </a:cubicBezTo>
                    <a:cubicBezTo>
                      <a:pt x="37" y="34"/>
                      <a:pt x="37" y="34"/>
                      <a:pt x="37" y="34"/>
                    </a:cubicBezTo>
                    <a:cubicBezTo>
                      <a:pt x="36" y="33"/>
                      <a:pt x="34" y="33"/>
                      <a:pt x="33" y="34"/>
                    </a:cubicBezTo>
                    <a:cubicBezTo>
                      <a:pt x="32" y="36"/>
                      <a:pt x="33" y="37"/>
                      <a:pt x="34" y="38"/>
                    </a:cubicBezTo>
                    <a:cubicBezTo>
                      <a:pt x="44" y="46"/>
                      <a:pt x="44" y="46"/>
                      <a:pt x="44" y="46"/>
                    </a:cubicBezTo>
                    <a:cubicBezTo>
                      <a:pt x="44" y="46"/>
                      <a:pt x="44" y="46"/>
                      <a:pt x="44" y="46"/>
                    </a:cubicBezTo>
                    <a:cubicBezTo>
                      <a:pt x="44" y="46"/>
                      <a:pt x="44" y="46"/>
                      <a:pt x="44" y="46"/>
                    </a:cubicBezTo>
                    <a:cubicBezTo>
                      <a:pt x="44" y="46"/>
                      <a:pt x="44" y="46"/>
                      <a:pt x="45" y="46"/>
                    </a:cubicBezTo>
                    <a:cubicBezTo>
                      <a:pt x="45" y="46"/>
                      <a:pt x="45" y="46"/>
                      <a:pt x="45" y="46"/>
                    </a:cubicBezTo>
                    <a:cubicBezTo>
                      <a:pt x="45" y="46"/>
                      <a:pt x="45" y="46"/>
                      <a:pt x="45" y="46"/>
                    </a:cubicBezTo>
                    <a:cubicBezTo>
                      <a:pt x="46" y="46"/>
                      <a:pt x="46" y="46"/>
                      <a:pt x="46" y="46"/>
                    </a:cubicBezTo>
                    <a:cubicBezTo>
                      <a:pt x="46" y="46"/>
                      <a:pt x="46" y="46"/>
                      <a:pt x="46" y="46"/>
                    </a:cubicBezTo>
                    <a:cubicBezTo>
                      <a:pt x="47" y="46"/>
                      <a:pt x="47" y="46"/>
                      <a:pt x="47" y="46"/>
                    </a:cubicBezTo>
                    <a:cubicBezTo>
                      <a:pt x="55" y="36"/>
                      <a:pt x="55" y="36"/>
                      <a:pt x="55" y="36"/>
                    </a:cubicBezTo>
                    <a:cubicBezTo>
                      <a:pt x="55" y="35"/>
                      <a:pt x="56" y="34"/>
                      <a:pt x="55" y="34"/>
                    </a:cubicBezTo>
                    <a:cubicBezTo>
                      <a:pt x="55" y="33"/>
                      <a:pt x="55" y="32"/>
                      <a:pt x="54" y="32"/>
                    </a:cubicBezTo>
                    <a:cubicBezTo>
                      <a:pt x="53" y="31"/>
                      <a:pt x="52" y="31"/>
                      <a:pt x="51" y="32"/>
                    </a:cubicBezTo>
                    <a:cubicBezTo>
                      <a:pt x="47" y="37"/>
                      <a:pt x="47" y="37"/>
                      <a:pt x="47" y="37"/>
                    </a:cubicBezTo>
                    <a:cubicBezTo>
                      <a:pt x="47" y="36"/>
                      <a:pt x="46" y="34"/>
                      <a:pt x="46" y="33"/>
                    </a:cubicBezTo>
                    <a:cubicBezTo>
                      <a:pt x="41" y="14"/>
                      <a:pt x="23" y="0"/>
                      <a:pt x="3" y="0"/>
                    </a:cubicBezTo>
                    <a:cubicBezTo>
                      <a:pt x="3" y="0"/>
                      <a:pt x="3" y="0"/>
                      <a:pt x="2" y="0"/>
                    </a:cubicBezTo>
                    <a:cubicBezTo>
                      <a:pt x="1" y="0"/>
                      <a:pt x="0" y="2"/>
                      <a:pt x="0" y="3"/>
                    </a:cubicBezTo>
                    <a:cubicBezTo>
                      <a:pt x="0" y="4"/>
                      <a:pt x="0" y="4"/>
                      <a:pt x="0" y="5"/>
                    </a:cubicBezTo>
                    <a:cubicBezTo>
                      <a:pt x="1" y="5"/>
                      <a:pt x="2" y="6"/>
                      <a:pt x="2"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70" name="Freeform 19">
                <a:extLst>
                  <a:ext uri="{FF2B5EF4-FFF2-40B4-BE49-F238E27FC236}">
                    <a16:creationId xmlns:a16="http://schemas.microsoft.com/office/drawing/2014/main" id="{3D598FFD-76C5-F059-B8EE-5C9E071A725F}"/>
                  </a:ext>
                  <a:ext uri="{C183D7F6-B498-43B3-948B-1728B52AA6E4}">
                    <adec:decorative xmlns:adec="http://schemas.microsoft.com/office/drawing/2017/decorative" val="1"/>
                  </a:ext>
                </a:extLst>
              </p:cNvPr>
              <p:cNvSpPr>
                <a:spLocks/>
              </p:cNvSpPr>
              <p:nvPr/>
            </p:nvSpPr>
            <p:spPr bwMode="auto">
              <a:xfrm>
                <a:off x="890785" y="9100930"/>
                <a:ext cx="152646" cy="125085"/>
              </a:xfrm>
              <a:custGeom>
                <a:avLst/>
                <a:gdLst>
                  <a:gd name="T0" fmla="*/ 55 w 56"/>
                  <a:gd name="T1" fmla="*/ 42 h 46"/>
                  <a:gd name="T2" fmla="*/ 54 w 56"/>
                  <a:gd name="T3" fmla="*/ 41 h 46"/>
                  <a:gd name="T4" fmla="*/ 53 w 56"/>
                  <a:gd name="T5" fmla="*/ 41 h 46"/>
                  <a:gd name="T6" fmla="*/ 15 w 56"/>
                  <a:gd name="T7" fmla="*/ 12 h 46"/>
                  <a:gd name="T8" fmla="*/ 14 w 56"/>
                  <a:gd name="T9" fmla="*/ 9 h 46"/>
                  <a:gd name="T10" fmla="*/ 19 w 56"/>
                  <a:gd name="T11" fmla="*/ 12 h 46"/>
                  <a:gd name="T12" fmla="*/ 23 w 56"/>
                  <a:gd name="T13" fmla="*/ 12 h 46"/>
                  <a:gd name="T14" fmla="*/ 23 w 56"/>
                  <a:gd name="T15" fmla="*/ 10 h 46"/>
                  <a:gd name="T16" fmla="*/ 22 w 56"/>
                  <a:gd name="T17" fmla="*/ 8 h 46"/>
                  <a:gd name="T18" fmla="*/ 13 w 56"/>
                  <a:gd name="T19" fmla="*/ 1 h 46"/>
                  <a:gd name="T20" fmla="*/ 12 w 56"/>
                  <a:gd name="T21" fmla="*/ 0 h 46"/>
                  <a:gd name="T22" fmla="*/ 11 w 56"/>
                  <a:gd name="T23" fmla="*/ 0 h 46"/>
                  <a:gd name="T24" fmla="*/ 11 w 56"/>
                  <a:gd name="T25" fmla="*/ 0 h 46"/>
                  <a:gd name="T26" fmla="*/ 11 w 56"/>
                  <a:gd name="T27" fmla="*/ 0 h 46"/>
                  <a:gd name="T28" fmla="*/ 11 w 56"/>
                  <a:gd name="T29" fmla="*/ 0 h 46"/>
                  <a:gd name="T30" fmla="*/ 11 w 56"/>
                  <a:gd name="T31" fmla="*/ 0 h 46"/>
                  <a:gd name="T32" fmla="*/ 10 w 56"/>
                  <a:gd name="T33" fmla="*/ 0 h 46"/>
                  <a:gd name="T34" fmla="*/ 10 w 56"/>
                  <a:gd name="T35" fmla="*/ 1 h 46"/>
                  <a:gd name="T36" fmla="*/ 10 w 56"/>
                  <a:gd name="T37" fmla="*/ 0 h 46"/>
                  <a:gd name="T38" fmla="*/ 10 w 56"/>
                  <a:gd name="T39" fmla="*/ 0 h 46"/>
                  <a:gd name="T40" fmla="*/ 9 w 56"/>
                  <a:gd name="T41" fmla="*/ 1 h 46"/>
                  <a:gd name="T42" fmla="*/ 9 w 56"/>
                  <a:gd name="T43" fmla="*/ 1 h 46"/>
                  <a:gd name="T44" fmla="*/ 1 w 56"/>
                  <a:gd name="T45" fmla="*/ 11 h 46"/>
                  <a:gd name="T46" fmla="*/ 1 w 56"/>
                  <a:gd name="T47" fmla="*/ 13 h 46"/>
                  <a:gd name="T48" fmla="*/ 2 w 56"/>
                  <a:gd name="T49" fmla="*/ 15 h 46"/>
                  <a:gd name="T50" fmla="*/ 5 w 56"/>
                  <a:gd name="T51" fmla="*/ 14 h 46"/>
                  <a:gd name="T52" fmla="*/ 9 w 56"/>
                  <a:gd name="T53" fmla="*/ 9 h 46"/>
                  <a:gd name="T54" fmla="*/ 10 w 56"/>
                  <a:gd name="T55" fmla="*/ 14 h 46"/>
                  <a:gd name="T56" fmla="*/ 53 w 56"/>
                  <a:gd name="T57" fmla="*/ 46 h 46"/>
                  <a:gd name="T58" fmla="*/ 54 w 56"/>
                  <a:gd name="T59" fmla="*/ 46 h 46"/>
                  <a:gd name="T60" fmla="*/ 56 w 56"/>
                  <a:gd name="T61" fmla="*/ 45 h 46"/>
                  <a:gd name="T62" fmla="*/ 56 w 56"/>
                  <a:gd name="T63" fmla="*/ 43 h 46"/>
                  <a:gd name="T64" fmla="*/ 55 w 56"/>
                  <a:gd name="T65"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46">
                    <a:moveTo>
                      <a:pt x="55" y="42"/>
                    </a:moveTo>
                    <a:cubicBezTo>
                      <a:pt x="55" y="41"/>
                      <a:pt x="54" y="41"/>
                      <a:pt x="54" y="41"/>
                    </a:cubicBezTo>
                    <a:cubicBezTo>
                      <a:pt x="53" y="41"/>
                      <a:pt x="53" y="41"/>
                      <a:pt x="53" y="41"/>
                    </a:cubicBezTo>
                    <a:cubicBezTo>
                      <a:pt x="35" y="41"/>
                      <a:pt x="20" y="29"/>
                      <a:pt x="15" y="12"/>
                    </a:cubicBezTo>
                    <a:cubicBezTo>
                      <a:pt x="15" y="11"/>
                      <a:pt x="14" y="10"/>
                      <a:pt x="14" y="9"/>
                    </a:cubicBezTo>
                    <a:cubicBezTo>
                      <a:pt x="19" y="12"/>
                      <a:pt x="19" y="12"/>
                      <a:pt x="19" y="12"/>
                    </a:cubicBezTo>
                    <a:cubicBezTo>
                      <a:pt x="20" y="13"/>
                      <a:pt x="22" y="13"/>
                      <a:pt x="23" y="12"/>
                    </a:cubicBezTo>
                    <a:cubicBezTo>
                      <a:pt x="23" y="11"/>
                      <a:pt x="23" y="11"/>
                      <a:pt x="23" y="10"/>
                    </a:cubicBezTo>
                    <a:cubicBezTo>
                      <a:pt x="23" y="9"/>
                      <a:pt x="23" y="9"/>
                      <a:pt x="22" y="8"/>
                    </a:cubicBezTo>
                    <a:cubicBezTo>
                      <a:pt x="13" y="1"/>
                      <a:pt x="13" y="1"/>
                      <a:pt x="13" y="1"/>
                    </a:cubicBezTo>
                    <a:cubicBezTo>
                      <a:pt x="12" y="1"/>
                      <a:pt x="12" y="0"/>
                      <a:pt x="12" y="0"/>
                    </a:cubicBezTo>
                    <a:cubicBezTo>
                      <a:pt x="11" y="0"/>
                      <a:pt x="11" y="0"/>
                      <a:pt x="11" y="0"/>
                    </a:cubicBezTo>
                    <a:cubicBezTo>
                      <a:pt x="11" y="0"/>
                      <a:pt x="11" y="0"/>
                      <a:pt x="11" y="0"/>
                    </a:cubicBezTo>
                    <a:cubicBezTo>
                      <a:pt x="11" y="0"/>
                      <a:pt x="11" y="0"/>
                      <a:pt x="11" y="0"/>
                    </a:cubicBezTo>
                    <a:cubicBezTo>
                      <a:pt x="11" y="0"/>
                      <a:pt x="11" y="0"/>
                      <a:pt x="11" y="0"/>
                    </a:cubicBezTo>
                    <a:cubicBezTo>
                      <a:pt x="11" y="0"/>
                      <a:pt x="11" y="0"/>
                      <a:pt x="11" y="0"/>
                    </a:cubicBezTo>
                    <a:cubicBezTo>
                      <a:pt x="10" y="0"/>
                      <a:pt x="10" y="0"/>
                      <a:pt x="10" y="0"/>
                    </a:cubicBezTo>
                    <a:cubicBezTo>
                      <a:pt x="10" y="1"/>
                      <a:pt x="10" y="1"/>
                      <a:pt x="10" y="1"/>
                    </a:cubicBezTo>
                    <a:cubicBezTo>
                      <a:pt x="10" y="0"/>
                      <a:pt x="10" y="0"/>
                      <a:pt x="10" y="0"/>
                    </a:cubicBezTo>
                    <a:cubicBezTo>
                      <a:pt x="10" y="0"/>
                      <a:pt x="10" y="0"/>
                      <a:pt x="10" y="0"/>
                    </a:cubicBezTo>
                    <a:cubicBezTo>
                      <a:pt x="9" y="1"/>
                      <a:pt x="9" y="1"/>
                      <a:pt x="9" y="1"/>
                    </a:cubicBezTo>
                    <a:cubicBezTo>
                      <a:pt x="9" y="1"/>
                      <a:pt x="9" y="1"/>
                      <a:pt x="9" y="1"/>
                    </a:cubicBezTo>
                    <a:cubicBezTo>
                      <a:pt x="1" y="11"/>
                      <a:pt x="1" y="11"/>
                      <a:pt x="1" y="11"/>
                    </a:cubicBezTo>
                    <a:cubicBezTo>
                      <a:pt x="1" y="12"/>
                      <a:pt x="0" y="12"/>
                      <a:pt x="1" y="13"/>
                    </a:cubicBezTo>
                    <a:cubicBezTo>
                      <a:pt x="1" y="14"/>
                      <a:pt x="1" y="14"/>
                      <a:pt x="2" y="15"/>
                    </a:cubicBezTo>
                    <a:cubicBezTo>
                      <a:pt x="3" y="15"/>
                      <a:pt x="4" y="15"/>
                      <a:pt x="5" y="14"/>
                    </a:cubicBezTo>
                    <a:cubicBezTo>
                      <a:pt x="9" y="9"/>
                      <a:pt x="9" y="9"/>
                      <a:pt x="9" y="9"/>
                    </a:cubicBezTo>
                    <a:cubicBezTo>
                      <a:pt x="9" y="11"/>
                      <a:pt x="10" y="12"/>
                      <a:pt x="10" y="14"/>
                    </a:cubicBezTo>
                    <a:cubicBezTo>
                      <a:pt x="15" y="33"/>
                      <a:pt x="33" y="46"/>
                      <a:pt x="53" y="46"/>
                    </a:cubicBezTo>
                    <a:cubicBezTo>
                      <a:pt x="53" y="46"/>
                      <a:pt x="54" y="46"/>
                      <a:pt x="54" y="46"/>
                    </a:cubicBezTo>
                    <a:cubicBezTo>
                      <a:pt x="54" y="46"/>
                      <a:pt x="55" y="46"/>
                      <a:pt x="56" y="45"/>
                    </a:cubicBezTo>
                    <a:cubicBezTo>
                      <a:pt x="56" y="45"/>
                      <a:pt x="56" y="44"/>
                      <a:pt x="56" y="43"/>
                    </a:cubicBezTo>
                    <a:cubicBezTo>
                      <a:pt x="56" y="43"/>
                      <a:pt x="56" y="42"/>
                      <a:pt x="55" y="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71" name="Freeform 20">
                <a:extLst>
                  <a:ext uri="{FF2B5EF4-FFF2-40B4-BE49-F238E27FC236}">
                    <a16:creationId xmlns:a16="http://schemas.microsoft.com/office/drawing/2014/main" id="{D9F5F1D5-9E9A-C330-A70E-56D591C04F5A}"/>
                  </a:ext>
                  <a:ext uri="{C183D7F6-B498-43B3-948B-1728B52AA6E4}">
                    <adec:decorative xmlns:adec="http://schemas.microsoft.com/office/drawing/2017/decorative" val="1"/>
                  </a:ext>
                </a:extLst>
              </p:cNvPr>
              <p:cNvSpPr>
                <a:spLocks noEditPoints="1"/>
              </p:cNvSpPr>
              <p:nvPr/>
            </p:nvSpPr>
            <p:spPr bwMode="auto">
              <a:xfrm>
                <a:off x="1043431" y="9033088"/>
                <a:ext cx="226849" cy="293632"/>
              </a:xfrm>
              <a:custGeom>
                <a:avLst/>
                <a:gdLst>
                  <a:gd name="T0" fmla="*/ 64 w 84"/>
                  <a:gd name="T1" fmla="*/ 66 h 108"/>
                  <a:gd name="T2" fmla="*/ 79 w 84"/>
                  <a:gd name="T3" fmla="*/ 37 h 108"/>
                  <a:gd name="T4" fmla="*/ 42 w 84"/>
                  <a:gd name="T5" fmla="*/ 0 h 108"/>
                  <a:gd name="T6" fmla="*/ 5 w 84"/>
                  <a:gd name="T7" fmla="*/ 37 h 108"/>
                  <a:gd name="T8" fmla="*/ 20 w 84"/>
                  <a:gd name="T9" fmla="*/ 66 h 108"/>
                  <a:gd name="T10" fmla="*/ 0 w 84"/>
                  <a:gd name="T11" fmla="*/ 105 h 108"/>
                  <a:gd name="T12" fmla="*/ 2 w 84"/>
                  <a:gd name="T13" fmla="*/ 108 h 108"/>
                  <a:gd name="T14" fmla="*/ 3 w 84"/>
                  <a:gd name="T15" fmla="*/ 108 h 108"/>
                  <a:gd name="T16" fmla="*/ 5 w 84"/>
                  <a:gd name="T17" fmla="*/ 105 h 108"/>
                  <a:gd name="T18" fmla="*/ 24 w 84"/>
                  <a:gd name="T19" fmla="*/ 69 h 108"/>
                  <a:gd name="T20" fmla="*/ 36 w 84"/>
                  <a:gd name="T21" fmla="*/ 73 h 108"/>
                  <a:gd name="T22" fmla="*/ 32 w 84"/>
                  <a:gd name="T23" fmla="*/ 80 h 108"/>
                  <a:gd name="T24" fmla="*/ 35 w 84"/>
                  <a:gd name="T25" fmla="*/ 87 h 108"/>
                  <a:gd name="T26" fmla="*/ 32 w 84"/>
                  <a:gd name="T27" fmla="*/ 105 h 108"/>
                  <a:gd name="T28" fmla="*/ 33 w 84"/>
                  <a:gd name="T29" fmla="*/ 106 h 108"/>
                  <a:gd name="T30" fmla="*/ 34 w 84"/>
                  <a:gd name="T31" fmla="*/ 108 h 108"/>
                  <a:gd name="T32" fmla="*/ 36 w 84"/>
                  <a:gd name="T33" fmla="*/ 107 h 108"/>
                  <a:gd name="T34" fmla="*/ 37 w 84"/>
                  <a:gd name="T35" fmla="*/ 105 h 108"/>
                  <a:gd name="T36" fmla="*/ 41 w 84"/>
                  <a:gd name="T37" fmla="*/ 86 h 108"/>
                  <a:gd name="T38" fmla="*/ 40 w 84"/>
                  <a:gd name="T39" fmla="*/ 84 h 108"/>
                  <a:gd name="T40" fmla="*/ 37 w 84"/>
                  <a:gd name="T41" fmla="*/ 80 h 108"/>
                  <a:gd name="T42" fmla="*/ 42 w 84"/>
                  <a:gd name="T43" fmla="*/ 76 h 108"/>
                  <a:gd name="T44" fmla="*/ 46 w 84"/>
                  <a:gd name="T45" fmla="*/ 80 h 108"/>
                  <a:gd name="T46" fmla="*/ 44 w 84"/>
                  <a:gd name="T47" fmla="*/ 84 h 108"/>
                  <a:gd name="T48" fmla="*/ 43 w 84"/>
                  <a:gd name="T49" fmla="*/ 86 h 108"/>
                  <a:gd name="T50" fmla="*/ 46 w 84"/>
                  <a:gd name="T51" fmla="*/ 105 h 108"/>
                  <a:gd name="T52" fmla="*/ 49 w 84"/>
                  <a:gd name="T53" fmla="*/ 108 h 108"/>
                  <a:gd name="T54" fmla="*/ 49 w 84"/>
                  <a:gd name="T55" fmla="*/ 108 h 108"/>
                  <a:gd name="T56" fmla="*/ 51 w 84"/>
                  <a:gd name="T57" fmla="*/ 105 h 108"/>
                  <a:gd name="T58" fmla="*/ 48 w 84"/>
                  <a:gd name="T59" fmla="*/ 87 h 108"/>
                  <a:gd name="T60" fmla="*/ 51 w 84"/>
                  <a:gd name="T61" fmla="*/ 80 h 108"/>
                  <a:gd name="T62" fmla="*/ 48 w 84"/>
                  <a:gd name="T63" fmla="*/ 73 h 108"/>
                  <a:gd name="T64" fmla="*/ 60 w 84"/>
                  <a:gd name="T65" fmla="*/ 69 h 108"/>
                  <a:gd name="T66" fmla="*/ 79 w 84"/>
                  <a:gd name="T67" fmla="*/ 105 h 108"/>
                  <a:gd name="T68" fmla="*/ 80 w 84"/>
                  <a:gd name="T69" fmla="*/ 107 h 108"/>
                  <a:gd name="T70" fmla="*/ 81 w 84"/>
                  <a:gd name="T71" fmla="*/ 108 h 108"/>
                  <a:gd name="T72" fmla="*/ 81 w 84"/>
                  <a:gd name="T73" fmla="*/ 108 h 108"/>
                  <a:gd name="T74" fmla="*/ 84 w 84"/>
                  <a:gd name="T75" fmla="*/ 105 h 108"/>
                  <a:gd name="T76" fmla="*/ 64 w 84"/>
                  <a:gd name="T77" fmla="*/ 66 h 108"/>
                  <a:gd name="T78" fmla="*/ 56 w 84"/>
                  <a:gd name="T79" fmla="*/ 21 h 108"/>
                  <a:gd name="T80" fmla="*/ 54 w 84"/>
                  <a:gd name="T81" fmla="*/ 20 h 108"/>
                  <a:gd name="T82" fmla="*/ 52 w 84"/>
                  <a:gd name="T83" fmla="*/ 20 h 108"/>
                  <a:gd name="T84" fmla="*/ 10 w 84"/>
                  <a:gd name="T85" fmla="*/ 34 h 108"/>
                  <a:gd name="T86" fmla="*/ 42 w 84"/>
                  <a:gd name="T87" fmla="*/ 5 h 108"/>
                  <a:gd name="T88" fmla="*/ 73 w 84"/>
                  <a:gd name="T89" fmla="*/ 33 h 108"/>
                  <a:gd name="T90" fmla="*/ 56 w 84"/>
                  <a:gd name="T91" fmla="*/ 21 h 108"/>
                  <a:gd name="T92" fmla="*/ 14 w 84"/>
                  <a:gd name="T93" fmla="*/ 40 h 108"/>
                  <a:gd name="T94" fmla="*/ 53 w 84"/>
                  <a:gd name="T95" fmla="*/ 26 h 108"/>
                  <a:gd name="T96" fmla="*/ 73 w 84"/>
                  <a:gd name="T97" fmla="*/ 39 h 108"/>
                  <a:gd name="T98" fmla="*/ 58 w 84"/>
                  <a:gd name="T99" fmla="*/ 64 h 108"/>
                  <a:gd name="T100" fmla="*/ 25 w 84"/>
                  <a:gd name="T101" fmla="*/ 64 h 108"/>
                  <a:gd name="T102" fmla="*/ 10 w 84"/>
                  <a:gd name="T103" fmla="*/ 40 h 108"/>
                  <a:gd name="T104" fmla="*/ 14 w 84"/>
                  <a:gd name="T105" fmla="*/ 4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 h="108">
                    <a:moveTo>
                      <a:pt x="64" y="66"/>
                    </a:moveTo>
                    <a:cubicBezTo>
                      <a:pt x="73" y="59"/>
                      <a:pt x="79" y="48"/>
                      <a:pt x="79" y="37"/>
                    </a:cubicBezTo>
                    <a:cubicBezTo>
                      <a:pt x="79" y="16"/>
                      <a:pt x="62" y="0"/>
                      <a:pt x="42" y="0"/>
                    </a:cubicBezTo>
                    <a:cubicBezTo>
                      <a:pt x="22" y="0"/>
                      <a:pt x="5" y="16"/>
                      <a:pt x="5" y="37"/>
                    </a:cubicBezTo>
                    <a:cubicBezTo>
                      <a:pt x="5" y="48"/>
                      <a:pt x="11" y="59"/>
                      <a:pt x="20" y="66"/>
                    </a:cubicBezTo>
                    <a:cubicBezTo>
                      <a:pt x="2" y="83"/>
                      <a:pt x="0" y="104"/>
                      <a:pt x="0" y="105"/>
                    </a:cubicBezTo>
                    <a:cubicBezTo>
                      <a:pt x="0" y="106"/>
                      <a:pt x="1" y="107"/>
                      <a:pt x="2" y="108"/>
                    </a:cubicBezTo>
                    <a:cubicBezTo>
                      <a:pt x="3" y="108"/>
                      <a:pt x="3" y="108"/>
                      <a:pt x="3" y="108"/>
                    </a:cubicBezTo>
                    <a:cubicBezTo>
                      <a:pt x="4" y="108"/>
                      <a:pt x="5" y="107"/>
                      <a:pt x="5" y="105"/>
                    </a:cubicBezTo>
                    <a:cubicBezTo>
                      <a:pt x="5" y="105"/>
                      <a:pt x="7" y="84"/>
                      <a:pt x="24" y="69"/>
                    </a:cubicBezTo>
                    <a:cubicBezTo>
                      <a:pt x="28" y="71"/>
                      <a:pt x="32" y="72"/>
                      <a:pt x="36" y="73"/>
                    </a:cubicBezTo>
                    <a:cubicBezTo>
                      <a:pt x="34" y="75"/>
                      <a:pt x="32" y="77"/>
                      <a:pt x="32" y="80"/>
                    </a:cubicBezTo>
                    <a:cubicBezTo>
                      <a:pt x="32" y="83"/>
                      <a:pt x="33" y="85"/>
                      <a:pt x="35" y="87"/>
                    </a:cubicBezTo>
                    <a:cubicBezTo>
                      <a:pt x="32" y="105"/>
                      <a:pt x="32" y="105"/>
                      <a:pt x="32" y="105"/>
                    </a:cubicBezTo>
                    <a:cubicBezTo>
                      <a:pt x="32" y="105"/>
                      <a:pt x="32" y="106"/>
                      <a:pt x="33" y="106"/>
                    </a:cubicBezTo>
                    <a:cubicBezTo>
                      <a:pt x="33" y="107"/>
                      <a:pt x="34" y="107"/>
                      <a:pt x="34" y="108"/>
                    </a:cubicBezTo>
                    <a:cubicBezTo>
                      <a:pt x="35" y="108"/>
                      <a:pt x="36" y="108"/>
                      <a:pt x="36" y="107"/>
                    </a:cubicBezTo>
                    <a:cubicBezTo>
                      <a:pt x="37" y="107"/>
                      <a:pt x="37" y="106"/>
                      <a:pt x="37" y="105"/>
                    </a:cubicBezTo>
                    <a:cubicBezTo>
                      <a:pt x="41" y="86"/>
                      <a:pt x="41" y="86"/>
                      <a:pt x="41" y="86"/>
                    </a:cubicBezTo>
                    <a:cubicBezTo>
                      <a:pt x="41" y="85"/>
                      <a:pt x="41" y="84"/>
                      <a:pt x="40" y="84"/>
                    </a:cubicBezTo>
                    <a:cubicBezTo>
                      <a:pt x="38" y="83"/>
                      <a:pt x="37" y="82"/>
                      <a:pt x="37" y="80"/>
                    </a:cubicBezTo>
                    <a:cubicBezTo>
                      <a:pt x="37" y="78"/>
                      <a:pt x="39" y="76"/>
                      <a:pt x="42" y="76"/>
                    </a:cubicBezTo>
                    <a:cubicBezTo>
                      <a:pt x="44" y="76"/>
                      <a:pt x="46" y="78"/>
                      <a:pt x="46" y="80"/>
                    </a:cubicBezTo>
                    <a:cubicBezTo>
                      <a:pt x="46" y="82"/>
                      <a:pt x="45" y="83"/>
                      <a:pt x="44" y="84"/>
                    </a:cubicBezTo>
                    <a:cubicBezTo>
                      <a:pt x="43" y="84"/>
                      <a:pt x="43" y="85"/>
                      <a:pt x="43" y="86"/>
                    </a:cubicBezTo>
                    <a:cubicBezTo>
                      <a:pt x="46" y="105"/>
                      <a:pt x="46" y="105"/>
                      <a:pt x="46" y="105"/>
                    </a:cubicBezTo>
                    <a:cubicBezTo>
                      <a:pt x="47" y="107"/>
                      <a:pt x="48" y="108"/>
                      <a:pt x="49" y="108"/>
                    </a:cubicBezTo>
                    <a:cubicBezTo>
                      <a:pt x="49" y="108"/>
                      <a:pt x="49" y="108"/>
                      <a:pt x="49" y="108"/>
                    </a:cubicBezTo>
                    <a:cubicBezTo>
                      <a:pt x="51" y="107"/>
                      <a:pt x="52" y="106"/>
                      <a:pt x="51" y="105"/>
                    </a:cubicBezTo>
                    <a:cubicBezTo>
                      <a:pt x="48" y="87"/>
                      <a:pt x="48" y="87"/>
                      <a:pt x="48" y="87"/>
                    </a:cubicBezTo>
                    <a:cubicBezTo>
                      <a:pt x="50" y="85"/>
                      <a:pt x="51" y="83"/>
                      <a:pt x="51" y="80"/>
                    </a:cubicBezTo>
                    <a:cubicBezTo>
                      <a:pt x="51" y="77"/>
                      <a:pt x="50" y="75"/>
                      <a:pt x="48" y="73"/>
                    </a:cubicBezTo>
                    <a:cubicBezTo>
                      <a:pt x="52" y="72"/>
                      <a:pt x="56" y="71"/>
                      <a:pt x="60" y="69"/>
                    </a:cubicBezTo>
                    <a:cubicBezTo>
                      <a:pt x="77" y="84"/>
                      <a:pt x="79" y="104"/>
                      <a:pt x="79" y="105"/>
                    </a:cubicBezTo>
                    <a:cubicBezTo>
                      <a:pt x="79" y="106"/>
                      <a:pt x="79" y="107"/>
                      <a:pt x="80" y="107"/>
                    </a:cubicBezTo>
                    <a:cubicBezTo>
                      <a:pt x="80" y="107"/>
                      <a:pt x="81" y="108"/>
                      <a:pt x="81" y="108"/>
                    </a:cubicBezTo>
                    <a:cubicBezTo>
                      <a:pt x="81" y="108"/>
                      <a:pt x="81" y="108"/>
                      <a:pt x="81" y="108"/>
                    </a:cubicBezTo>
                    <a:cubicBezTo>
                      <a:pt x="83" y="107"/>
                      <a:pt x="84" y="106"/>
                      <a:pt x="84" y="105"/>
                    </a:cubicBezTo>
                    <a:cubicBezTo>
                      <a:pt x="84" y="104"/>
                      <a:pt x="82" y="83"/>
                      <a:pt x="64" y="66"/>
                    </a:cubicBezTo>
                    <a:close/>
                    <a:moveTo>
                      <a:pt x="56" y="21"/>
                    </a:moveTo>
                    <a:cubicBezTo>
                      <a:pt x="56" y="20"/>
                      <a:pt x="55" y="20"/>
                      <a:pt x="54" y="20"/>
                    </a:cubicBezTo>
                    <a:cubicBezTo>
                      <a:pt x="53" y="19"/>
                      <a:pt x="53" y="20"/>
                      <a:pt x="52" y="20"/>
                    </a:cubicBezTo>
                    <a:cubicBezTo>
                      <a:pt x="35" y="35"/>
                      <a:pt x="17" y="35"/>
                      <a:pt x="10" y="34"/>
                    </a:cubicBezTo>
                    <a:cubicBezTo>
                      <a:pt x="12" y="18"/>
                      <a:pt x="25" y="5"/>
                      <a:pt x="42" y="5"/>
                    </a:cubicBezTo>
                    <a:cubicBezTo>
                      <a:pt x="58" y="5"/>
                      <a:pt x="72" y="17"/>
                      <a:pt x="73" y="33"/>
                    </a:cubicBezTo>
                    <a:cubicBezTo>
                      <a:pt x="60" y="30"/>
                      <a:pt x="56" y="21"/>
                      <a:pt x="56" y="21"/>
                    </a:cubicBezTo>
                    <a:close/>
                    <a:moveTo>
                      <a:pt x="14" y="40"/>
                    </a:moveTo>
                    <a:cubicBezTo>
                      <a:pt x="22" y="40"/>
                      <a:pt x="38" y="38"/>
                      <a:pt x="53" y="26"/>
                    </a:cubicBezTo>
                    <a:cubicBezTo>
                      <a:pt x="55" y="29"/>
                      <a:pt x="62" y="36"/>
                      <a:pt x="73" y="39"/>
                    </a:cubicBezTo>
                    <a:cubicBezTo>
                      <a:pt x="73" y="49"/>
                      <a:pt x="67" y="58"/>
                      <a:pt x="58" y="64"/>
                    </a:cubicBezTo>
                    <a:cubicBezTo>
                      <a:pt x="48" y="70"/>
                      <a:pt x="35" y="70"/>
                      <a:pt x="25" y="64"/>
                    </a:cubicBezTo>
                    <a:cubicBezTo>
                      <a:pt x="17" y="58"/>
                      <a:pt x="11" y="49"/>
                      <a:pt x="10" y="40"/>
                    </a:cubicBezTo>
                    <a:cubicBezTo>
                      <a:pt x="12" y="40"/>
                      <a:pt x="13" y="40"/>
                      <a:pt x="14" y="4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72" name="Freeform 21">
                <a:extLst>
                  <a:ext uri="{FF2B5EF4-FFF2-40B4-BE49-F238E27FC236}">
                    <a16:creationId xmlns:a16="http://schemas.microsoft.com/office/drawing/2014/main" id="{D498E1F6-5CE3-FA70-D679-693A1433F3BC}"/>
                  </a:ext>
                  <a:ext uri="{C183D7F6-B498-43B3-948B-1728B52AA6E4}">
                    <adec:decorative xmlns:adec="http://schemas.microsoft.com/office/drawing/2017/decorative" val="1"/>
                  </a:ext>
                </a:extLst>
              </p:cNvPr>
              <p:cNvSpPr>
                <a:spLocks noEditPoints="1"/>
              </p:cNvSpPr>
              <p:nvPr/>
            </p:nvSpPr>
            <p:spPr bwMode="auto">
              <a:xfrm>
                <a:off x="834602" y="8853940"/>
                <a:ext cx="172787" cy="222609"/>
              </a:xfrm>
              <a:custGeom>
                <a:avLst/>
                <a:gdLst>
                  <a:gd name="T0" fmla="*/ 27 w 64"/>
                  <a:gd name="T1" fmla="*/ 56 h 82"/>
                  <a:gd name="T2" fmla="*/ 27 w 64"/>
                  <a:gd name="T3" fmla="*/ 56 h 82"/>
                  <a:gd name="T4" fmla="*/ 30 w 64"/>
                  <a:gd name="T5" fmla="*/ 57 h 82"/>
                  <a:gd name="T6" fmla="*/ 31 w 64"/>
                  <a:gd name="T7" fmla="*/ 57 h 82"/>
                  <a:gd name="T8" fmla="*/ 33 w 64"/>
                  <a:gd name="T9" fmla="*/ 57 h 82"/>
                  <a:gd name="T10" fmla="*/ 33 w 64"/>
                  <a:gd name="T11" fmla="*/ 57 h 82"/>
                  <a:gd name="T12" fmla="*/ 36 w 64"/>
                  <a:gd name="T13" fmla="*/ 56 h 82"/>
                  <a:gd name="T14" fmla="*/ 37 w 64"/>
                  <a:gd name="T15" fmla="*/ 56 h 82"/>
                  <a:gd name="T16" fmla="*/ 38 w 64"/>
                  <a:gd name="T17" fmla="*/ 56 h 82"/>
                  <a:gd name="T18" fmla="*/ 42 w 64"/>
                  <a:gd name="T19" fmla="*/ 55 h 82"/>
                  <a:gd name="T20" fmla="*/ 43 w 64"/>
                  <a:gd name="T21" fmla="*/ 54 h 82"/>
                  <a:gd name="T22" fmla="*/ 44 w 64"/>
                  <a:gd name="T23" fmla="*/ 54 h 82"/>
                  <a:gd name="T24" fmla="*/ 45 w 64"/>
                  <a:gd name="T25" fmla="*/ 53 h 82"/>
                  <a:gd name="T26" fmla="*/ 59 w 64"/>
                  <a:gd name="T27" fmla="*/ 80 h 82"/>
                  <a:gd name="T28" fmla="*/ 60 w 64"/>
                  <a:gd name="T29" fmla="*/ 82 h 82"/>
                  <a:gd name="T30" fmla="*/ 61 w 64"/>
                  <a:gd name="T31" fmla="*/ 82 h 82"/>
                  <a:gd name="T32" fmla="*/ 61 w 64"/>
                  <a:gd name="T33" fmla="*/ 82 h 82"/>
                  <a:gd name="T34" fmla="*/ 64 w 64"/>
                  <a:gd name="T35" fmla="*/ 80 h 82"/>
                  <a:gd name="T36" fmla="*/ 49 w 64"/>
                  <a:gd name="T37" fmla="*/ 50 h 82"/>
                  <a:gd name="T38" fmla="*/ 60 w 64"/>
                  <a:gd name="T39" fmla="*/ 29 h 82"/>
                  <a:gd name="T40" fmla="*/ 60 w 64"/>
                  <a:gd name="T41" fmla="*/ 29 h 82"/>
                  <a:gd name="T42" fmla="*/ 60 w 64"/>
                  <a:gd name="T43" fmla="*/ 29 h 82"/>
                  <a:gd name="T44" fmla="*/ 32 w 64"/>
                  <a:gd name="T45" fmla="*/ 0 h 82"/>
                  <a:gd name="T46" fmla="*/ 4 w 64"/>
                  <a:gd name="T47" fmla="*/ 28 h 82"/>
                  <a:gd name="T48" fmla="*/ 4 w 64"/>
                  <a:gd name="T49" fmla="*/ 28 h 82"/>
                  <a:gd name="T50" fmla="*/ 4 w 64"/>
                  <a:gd name="T51" fmla="*/ 29 h 82"/>
                  <a:gd name="T52" fmla="*/ 14 w 64"/>
                  <a:gd name="T53" fmla="*/ 50 h 82"/>
                  <a:gd name="T54" fmla="*/ 0 w 64"/>
                  <a:gd name="T55" fmla="*/ 80 h 82"/>
                  <a:gd name="T56" fmla="*/ 2 w 64"/>
                  <a:gd name="T57" fmla="*/ 82 h 82"/>
                  <a:gd name="T58" fmla="*/ 5 w 64"/>
                  <a:gd name="T59" fmla="*/ 80 h 82"/>
                  <a:gd name="T60" fmla="*/ 19 w 64"/>
                  <a:gd name="T61" fmla="*/ 53 h 82"/>
                  <a:gd name="T62" fmla="*/ 19 w 64"/>
                  <a:gd name="T63" fmla="*/ 54 h 82"/>
                  <a:gd name="T64" fmla="*/ 20 w 64"/>
                  <a:gd name="T65" fmla="*/ 54 h 82"/>
                  <a:gd name="T66" fmla="*/ 21 w 64"/>
                  <a:gd name="T67" fmla="*/ 55 h 82"/>
                  <a:gd name="T68" fmla="*/ 25 w 64"/>
                  <a:gd name="T69" fmla="*/ 56 h 82"/>
                  <a:gd name="T70" fmla="*/ 27 w 64"/>
                  <a:gd name="T71" fmla="*/ 56 h 82"/>
                  <a:gd name="T72" fmla="*/ 43 w 64"/>
                  <a:gd name="T73" fmla="*/ 17 h 82"/>
                  <a:gd name="T74" fmla="*/ 41 w 64"/>
                  <a:gd name="T75" fmla="*/ 15 h 82"/>
                  <a:gd name="T76" fmla="*/ 39 w 64"/>
                  <a:gd name="T77" fmla="*/ 16 h 82"/>
                  <a:gd name="T78" fmla="*/ 9 w 64"/>
                  <a:gd name="T79" fmla="*/ 26 h 82"/>
                  <a:gd name="T80" fmla="*/ 32 w 64"/>
                  <a:gd name="T81" fmla="*/ 5 h 82"/>
                  <a:gd name="T82" fmla="*/ 55 w 64"/>
                  <a:gd name="T83" fmla="*/ 25 h 82"/>
                  <a:gd name="T84" fmla="*/ 43 w 64"/>
                  <a:gd name="T85" fmla="*/ 17 h 82"/>
                  <a:gd name="T86" fmla="*/ 11 w 64"/>
                  <a:gd name="T87" fmla="*/ 31 h 82"/>
                  <a:gd name="T88" fmla="*/ 40 w 64"/>
                  <a:gd name="T89" fmla="*/ 21 h 82"/>
                  <a:gd name="T90" fmla="*/ 55 w 64"/>
                  <a:gd name="T91" fmla="*/ 31 h 82"/>
                  <a:gd name="T92" fmla="*/ 41 w 64"/>
                  <a:gd name="T93" fmla="*/ 50 h 82"/>
                  <a:gd name="T94" fmla="*/ 40 w 64"/>
                  <a:gd name="T95" fmla="*/ 50 h 82"/>
                  <a:gd name="T96" fmla="*/ 39 w 64"/>
                  <a:gd name="T97" fmla="*/ 50 h 82"/>
                  <a:gd name="T98" fmla="*/ 38 w 64"/>
                  <a:gd name="T99" fmla="*/ 51 h 82"/>
                  <a:gd name="T100" fmla="*/ 35 w 64"/>
                  <a:gd name="T101" fmla="*/ 51 h 82"/>
                  <a:gd name="T102" fmla="*/ 34 w 64"/>
                  <a:gd name="T103" fmla="*/ 51 h 82"/>
                  <a:gd name="T104" fmla="*/ 34 w 64"/>
                  <a:gd name="T105" fmla="*/ 51 h 82"/>
                  <a:gd name="T106" fmla="*/ 30 w 64"/>
                  <a:gd name="T107" fmla="*/ 51 h 82"/>
                  <a:gd name="T108" fmla="*/ 29 w 64"/>
                  <a:gd name="T109" fmla="*/ 51 h 82"/>
                  <a:gd name="T110" fmla="*/ 28 w 64"/>
                  <a:gd name="T111" fmla="*/ 51 h 82"/>
                  <a:gd name="T112" fmla="*/ 26 w 64"/>
                  <a:gd name="T113" fmla="*/ 51 h 82"/>
                  <a:gd name="T114" fmla="*/ 24 w 64"/>
                  <a:gd name="T115" fmla="*/ 50 h 82"/>
                  <a:gd name="T116" fmla="*/ 24 w 64"/>
                  <a:gd name="T117" fmla="*/ 50 h 82"/>
                  <a:gd name="T118" fmla="*/ 23 w 64"/>
                  <a:gd name="T119" fmla="*/ 50 h 82"/>
                  <a:gd name="T120" fmla="*/ 9 w 64"/>
                  <a:gd name="T121" fmla="*/ 31 h 82"/>
                  <a:gd name="T122" fmla="*/ 11 w 64"/>
                  <a:gd name="T123" fmla="*/ 3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82">
                    <a:moveTo>
                      <a:pt x="27" y="56"/>
                    </a:moveTo>
                    <a:cubicBezTo>
                      <a:pt x="27" y="56"/>
                      <a:pt x="27" y="56"/>
                      <a:pt x="27" y="56"/>
                    </a:cubicBezTo>
                    <a:cubicBezTo>
                      <a:pt x="28" y="56"/>
                      <a:pt x="29" y="57"/>
                      <a:pt x="30" y="57"/>
                    </a:cubicBezTo>
                    <a:cubicBezTo>
                      <a:pt x="31" y="57"/>
                      <a:pt x="31" y="57"/>
                      <a:pt x="31" y="57"/>
                    </a:cubicBezTo>
                    <a:cubicBezTo>
                      <a:pt x="32" y="57"/>
                      <a:pt x="32" y="57"/>
                      <a:pt x="33" y="57"/>
                    </a:cubicBezTo>
                    <a:cubicBezTo>
                      <a:pt x="33" y="57"/>
                      <a:pt x="33" y="57"/>
                      <a:pt x="33" y="57"/>
                    </a:cubicBezTo>
                    <a:cubicBezTo>
                      <a:pt x="34" y="57"/>
                      <a:pt x="35" y="56"/>
                      <a:pt x="36" y="56"/>
                    </a:cubicBezTo>
                    <a:cubicBezTo>
                      <a:pt x="37" y="56"/>
                      <a:pt x="37" y="56"/>
                      <a:pt x="37" y="56"/>
                    </a:cubicBezTo>
                    <a:cubicBezTo>
                      <a:pt x="37" y="56"/>
                      <a:pt x="38" y="56"/>
                      <a:pt x="38" y="56"/>
                    </a:cubicBezTo>
                    <a:cubicBezTo>
                      <a:pt x="40" y="56"/>
                      <a:pt x="41" y="55"/>
                      <a:pt x="42" y="55"/>
                    </a:cubicBezTo>
                    <a:cubicBezTo>
                      <a:pt x="43" y="55"/>
                      <a:pt x="43" y="54"/>
                      <a:pt x="43" y="54"/>
                    </a:cubicBezTo>
                    <a:cubicBezTo>
                      <a:pt x="44" y="54"/>
                      <a:pt x="44" y="54"/>
                      <a:pt x="44" y="54"/>
                    </a:cubicBezTo>
                    <a:cubicBezTo>
                      <a:pt x="44" y="54"/>
                      <a:pt x="45" y="54"/>
                      <a:pt x="45" y="53"/>
                    </a:cubicBezTo>
                    <a:cubicBezTo>
                      <a:pt x="57" y="65"/>
                      <a:pt x="59" y="80"/>
                      <a:pt x="59" y="80"/>
                    </a:cubicBezTo>
                    <a:cubicBezTo>
                      <a:pt x="59" y="81"/>
                      <a:pt x="59" y="81"/>
                      <a:pt x="60" y="82"/>
                    </a:cubicBezTo>
                    <a:cubicBezTo>
                      <a:pt x="60" y="82"/>
                      <a:pt x="61" y="82"/>
                      <a:pt x="61" y="82"/>
                    </a:cubicBezTo>
                    <a:cubicBezTo>
                      <a:pt x="61" y="82"/>
                      <a:pt x="61" y="82"/>
                      <a:pt x="61" y="82"/>
                    </a:cubicBezTo>
                    <a:cubicBezTo>
                      <a:pt x="63" y="82"/>
                      <a:pt x="64" y="81"/>
                      <a:pt x="64" y="80"/>
                    </a:cubicBezTo>
                    <a:cubicBezTo>
                      <a:pt x="64" y="79"/>
                      <a:pt x="63" y="63"/>
                      <a:pt x="49" y="50"/>
                    </a:cubicBezTo>
                    <a:cubicBezTo>
                      <a:pt x="56" y="45"/>
                      <a:pt x="60" y="37"/>
                      <a:pt x="60" y="29"/>
                    </a:cubicBezTo>
                    <a:cubicBezTo>
                      <a:pt x="60" y="29"/>
                      <a:pt x="60" y="29"/>
                      <a:pt x="60" y="29"/>
                    </a:cubicBezTo>
                    <a:cubicBezTo>
                      <a:pt x="60" y="29"/>
                      <a:pt x="60" y="29"/>
                      <a:pt x="60" y="29"/>
                    </a:cubicBezTo>
                    <a:cubicBezTo>
                      <a:pt x="60" y="13"/>
                      <a:pt x="47" y="0"/>
                      <a:pt x="32" y="0"/>
                    </a:cubicBezTo>
                    <a:cubicBezTo>
                      <a:pt x="16" y="0"/>
                      <a:pt x="4" y="13"/>
                      <a:pt x="4" y="28"/>
                    </a:cubicBezTo>
                    <a:cubicBezTo>
                      <a:pt x="4" y="28"/>
                      <a:pt x="4" y="28"/>
                      <a:pt x="4" y="28"/>
                    </a:cubicBezTo>
                    <a:cubicBezTo>
                      <a:pt x="4" y="28"/>
                      <a:pt x="4" y="28"/>
                      <a:pt x="4" y="29"/>
                    </a:cubicBezTo>
                    <a:cubicBezTo>
                      <a:pt x="4" y="37"/>
                      <a:pt x="7" y="45"/>
                      <a:pt x="14" y="50"/>
                    </a:cubicBezTo>
                    <a:cubicBezTo>
                      <a:pt x="1" y="63"/>
                      <a:pt x="0" y="79"/>
                      <a:pt x="0" y="80"/>
                    </a:cubicBezTo>
                    <a:cubicBezTo>
                      <a:pt x="0" y="81"/>
                      <a:pt x="1" y="82"/>
                      <a:pt x="2" y="82"/>
                    </a:cubicBezTo>
                    <a:cubicBezTo>
                      <a:pt x="4" y="82"/>
                      <a:pt x="5" y="81"/>
                      <a:pt x="5" y="80"/>
                    </a:cubicBezTo>
                    <a:cubicBezTo>
                      <a:pt x="5" y="80"/>
                      <a:pt x="6" y="65"/>
                      <a:pt x="19" y="53"/>
                    </a:cubicBezTo>
                    <a:cubicBezTo>
                      <a:pt x="19" y="54"/>
                      <a:pt x="19" y="54"/>
                      <a:pt x="19" y="54"/>
                    </a:cubicBezTo>
                    <a:cubicBezTo>
                      <a:pt x="20" y="54"/>
                      <a:pt x="20" y="54"/>
                      <a:pt x="20" y="54"/>
                    </a:cubicBezTo>
                    <a:cubicBezTo>
                      <a:pt x="21" y="54"/>
                      <a:pt x="21" y="55"/>
                      <a:pt x="21" y="55"/>
                    </a:cubicBezTo>
                    <a:cubicBezTo>
                      <a:pt x="22" y="55"/>
                      <a:pt x="24" y="56"/>
                      <a:pt x="25" y="56"/>
                    </a:cubicBezTo>
                    <a:cubicBezTo>
                      <a:pt x="26" y="56"/>
                      <a:pt x="26" y="56"/>
                      <a:pt x="27" y="56"/>
                    </a:cubicBezTo>
                    <a:close/>
                    <a:moveTo>
                      <a:pt x="43" y="17"/>
                    </a:moveTo>
                    <a:cubicBezTo>
                      <a:pt x="43" y="16"/>
                      <a:pt x="42" y="15"/>
                      <a:pt x="41" y="15"/>
                    </a:cubicBezTo>
                    <a:cubicBezTo>
                      <a:pt x="40" y="15"/>
                      <a:pt x="40" y="15"/>
                      <a:pt x="39" y="16"/>
                    </a:cubicBezTo>
                    <a:cubicBezTo>
                      <a:pt x="27" y="26"/>
                      <a:pt x="14" y="26"/>
                      <a:pt x="9" y="26"/>
                    </a:cubicBezTo>
                    <a:cubicBezTo>
                      <a:pt x="10" y="15"/>
                      <a:pt x="20" y="5"/>
                      <a:pt x="32" y="5"/>
                    </a:cubicBezTo>
                    <a:cubicBezTo>
                      <a:pt x="43" y="5"/>
                      <a:pt x="53" y="14"/>
                      <a:pt x="55" y="25"/>
                    </a:cubicBezTo>
                    <a:cubicBezTo>
                      <a:pt x="46" y="23"/>
                      <a:pt x="43" y="17"/>
                      <a:pt x="43" y="17"/>
                    </a:cubicBezTo>
                    <a:close/>
                    <a:moveTo>
                      <a:pt x="11" y="31"/>
                    </a:moveTo>
                    <a:cubicBezTo>
                      <a:pt x="17" y="31"/>
                      <a:pt x="29" y="30"/>
                      <a:pt x="40" y="21"/>
                    </a:cubicBezTo>
                    <a:cubicBezTo>
                      <a:pt x="42" y="24"/>
                      <a:pt x="47" y="29"/>
                      <a:pt x="55" y="31"/>
                    </a:cubicBezTo>
                    <a:cubicBezTo>
                      <a:pt x="54" y="39"/>
                      <a:pt x="49" y="46"/>
                      <a:pt x="41" y="50"/>
                    </a:cubicBezTo>
                    <a:cubicBezTo>
                      <a:pt x="41" y="50"/>
                      <a:pt x="40" y="50"/>
                      <a:pt x="40" y="50"/>
                    </a:cubicBezTo>
                    <a:cubicBezTo>
                      <a:pt x="39" y="50"/>
                      <a:pt x="39" y="50"/>
                      <a:pt x="39" y="50"/>
                    </a:cubicBezTo>
                    <a:cubicBezTo>
                      <a:pt x="39" y="50"/>
                      <a:pt x="38" y="51"/>
                      <a:pt x="38" y="51"/>
                    </a:cubicBezTo>
                    <a:cubicBezTo>
                      <a:pt x="37" y="51"/>
                      <a:pt x="36" y="51"/>
                      <a:pt x="35" y="51"/>
                    </a:cubicBezTo>
                    <a:cubicBezTo>
                      <a:pt x="35" y="51"/>
                      <a:pt x="35" y="51"/>
                      <a:pt x="34" y="51"/>
                    </a:cubicBezTo>
                    <a:cubicBezTo>
                      <a:pt x="34" y="51"/>
                      <a:pt x="34" y="51"/>
                      <a:pt x="34" y="51"/>
                    </a:cubicBezTo>
                    <a:cubicBezTo>
                      <a:pt x="32" y="52"/>
                      <a:pt x="31" y="52"/>
                      <a:pt x="30" y="51"/>
                    </a:cubicBezTo>
                    <a:cubicBezTo>
                      <a:pt x="29" y="51"/>
                      <a:pt x="29" y="51"/>
                      <a:pt x="29" y="51"/>
                    </a:cubicBezTo>
                    <a:cubicBezTo>
                      <a:pt x="29" y="51"/>
                      <a:pt x="29" y="51"/>
                      <a:pt x="28" y="51"/>
                    </a:cubicBezTo>
                    <a:cubicBezTo>
                      <a:pt x="28" y="51"/>
                      <a:pt x="27" y="51"/>
                      <a:pt x="26" y="51"/>
                    </a:cubicBezTo>
                    <a:cubicBezTo>
                      <a:pt x="25" y="51"/>
                      <a:pt x="25" y="50"/>
                      <a:pt x="24" y="50"/>
                    </a:cubicBezTo>
                    <a:cubicBezTo>
                      <a:pt x="24" y="50"/>
                      <a:pt x="24" y="50"/>
                      <a:pt x="24" y="50"/>
                    </a:cubicBezTo>
                    <a:cubicBezTo>
                      <a:pt x="23" y="50"/>
                      <a:pt x="23" y="50"/>
                      <a:pt x="23" y="50"/>
                    </a:cubicBezTo>
                    <a:cubicBezTo>
                      <a:pt x="15" y="46"/>
                      <a:pt x="10" y="39"/>
                      <a:pt x="9" y="31"/>
                    </a:cubicBezTo>
                    <a:cubicBezTo>
                      <a:pt x="10" y="31"/>
                      <a:pt x="10" y="31"/>
                      <a:pt x="11" y="3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grpSp>
        <p:nvGrpSpPr>
          <p:cNvPr id="25" name="Group 24">
            <a:extLst>
              <a:ext uri="{FF2B5EF4-FFF2-40B4-BE49-F238E27FC236}">
                <a16:creationId xmlns:a16="http://schemas.microsoft.com/office/drawing/2014/main" id="{F28B1B73-AC26-ED0C-812B-C8B8B5C05E77}"/>
              </a:ext>
              <a:ext uri="{C183D7F6-B498-43B3-948B-1728B52AA6E4}">
                <adec:decorative xmlns:adec="http://schemas.microsoft.com/office/drawing/2017/decorative" val="1"/>
              </a:ext>
            </a:extLst>
          </p:cNvPr>
          <p:cNvGrpSpPr/>
          <p:nvPr/>
        </p:nvGrpSpPr>
        <p:grpSpPr>
          <a:xfrm>
            <a:off x="739374" y="7798935"/>
            <a:ext cx="626166" cy="600958"/>
            <a:chOff x="739374" y="7798935"/>
            <a:chExt cx="626166" cy="600958"/>
          </a:xfrm>
        </p:grpSpPr>
        <p:sp>
          <p:nvSpPr>
            <p:cNvPr id="36" name="Rectangle: Diagonal Corners Rounded 35">
              <a:extLst>
                <a:ext uri="{FF2B5EF4-FFF2-40B4-BE49-F238E27FC236}">
                  <a16:creationId xmlns:a16="http://schemas.microsoft.com/office/drawing/2014/main" id="{9270451C-05F7-F192-F5DC-D6D0ABB6ED9D}"/>
                </a:ext>
                <a:ext uri="{C183D7F6-B498-43B3-948B-1728B52AA6E4}">
                  <adec:decorative xmlns:adec="http://schemas.microsoft.com/office/drawing/2017/decorative" val="1"/>
                </a:ext>
              </a:extLst>
            </p:cNvPr>
            <p:cNvSpPr/>
            <p:nvPr/>
          </p:nvSpPr>
          <p:spPr>
            <a:xfrm>
              <a:off x="739374" y="7798935"/>
              <a:ext cx="626166" cy="600958"/>
            </a:xfrm>
            <a:prstGeom prst="round2Diag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pic>
          <p:nvPicPr>
            <p:cNvPr id="73" name="Graphic 72">
              <a:extLst>
                <a:ext uri="{FF2B5EF4-FFF2-40B4-BE49-F238E27FC236}">
                  <a16:creationId xmlns:a16="http://schemas.microsoft.com/office/drawing/2014/main" id="{03A000B2-2C92-1AD1-ED5C-E3C61CAE82E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9048" y="7870140"/>
              <a:ext cx="506817" cy="458547"/>
            </a:xfrm>
            <a:prstGeom prst="rect">
              <a:avLst/>
            </a:prstGeom>
          </p:spPr>
        </p:pic>
      </p:grpSp>
      <p:grpSp>
        <p:nvGrpSpPr>
          <p:cNvPr id="17" name="Group 16">
            <a:extLst>
              <a:ext uri="{FF2B5EF4-FFF2-40B4-BE49-F238E27FC236}">
                <a16:creationId xmlns:a16="http://schemas.microsoft.com/office/drawing/2014/main" id="{CEEDF073-D7AD-3A2D-4BE3-AB6ED3B9E105}"/>
              </a:ext>
              <a:ext uri="{C183D7F6-B498-43B3-948B-1728B52AA6E4}">
                <adec:decorative xmlns:adec="http://schemas.microsoft.com/office/drawing/2017/decorative" val="1"/>
              </a:ext>
            </a:extLst>
          </p:cNvPr>
          <p:cNvGrpSpPr/>
          <p:nvPr/>
        </p:nvGrpSpPr>
        <p:grpSpPr>
          <a:xfrm>
            <a:off x="739374" y="5935736"/>
            <a:ext cx="626166" cy="600958"/>
            <a:chOff x="739374" y="5935736"/>
            <a:chExt cx="626166" cy="600958"/>
          </a:xfrm>
        </p:grpSpPr>
        <p:sp>
          <p:nvSpPr>
            <p:cNvPr id="34" name="Rectangle: Diagonal Corners Rounded 33">
              <a:extLst>
                <a:ext uri="{FF2B5EF4-FFF2-40B4-BE49-F238E27FC236}">
                  <a16:creationId xmlns:a16="http://schemas.microsoft.com/office/drawing/2014/main" id="{8089DCB2-C8C7-5853-FEBC-A197B3A6C95E}"/>
                </a:ext>
                <a:ext uri="{C183D7F6-B498-43B3-948B-1728B52AA6E4}">
                  <adec:decorative xmlns:adec="http://schemas.microsoft.com/office/drawing/2017/decorative" val="1"/>
                </a:ext>
              </a:extLst>
            </p:cNvPr>
            <p:cNvSpPr/>
            <p:nvPr/>
          </p:nvSpPr>
          <p:spPr>
            <a:xfrm>
              <a:off x="739374" y="5935736"/>
              <a:ext cx="626166" cy="600958"/>
            </a:xfrm>
            <a:prstGeom prst="round2Diag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sp>
          <p:nvSpPr>
            <p:cNvPr id="75" name="Freeform 6">
              <a:extLst>
                <a:ext uri="{FF2B5EF4-FFF2-40B4-BE49-F238E27FC236}">
                  <a16:creationId xmlns:a16="http://schemas.microsoft.com/office/drawing/2014/main" id="{9D08D723-E139-FA87-DD93-3928804CDB1D}"/>
                </a:ext>
                <a:ext uri="{C183D7F6-B498-43B3-948B-1728B52AA6E4}">
                  <adec:decorative xmlns:adec="http://schemas.microsoft.com/office/drawing/2017/decorative" val="1"/>
                </a:ext>
              </a:extLst>
            </p:cNvPr>
            <p:cNvSpPr>
              <a:spLocks noEditPoints="1"/>
            </p:cNvSpPr>
            <p:nvPr/>
          </p:nvSpPr>
          <p:spPr bwMode="auto">
            <a:xfrm>
              <a:off x="836767" y="6021794"/>
              <a:ext cx="431380" cy="428842"/>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76" name="Freeform 7">
              <a:extLst>
                <a:ext uri="{FF2B5EF4-FFF2-40B4-BE49-F238E27FC236}">
                  <a16:creationId xmlns:a16="http://schemas.microsoft.com/office/drawing/2014/main" id="{2F85A992-6E40-859C-D351-D8B0D808CDC5}"/>
                </a:ext>
                <a:ext uri="{C183D7F6-B498-43B3-948B-1728B52AA6E4}">
                  <adec:decorative xmlns:adec="http://schemas.microsoft.com/office/drawing/2017/decorative" val="1"/>
                </a:ext>
              </a:extLst>
            </p:cNvPr>
            <p:cNvSpPr>
              <a:spLocks/>
            </p:cNvSpPr>
            <p:nvPr/>
          </p:nvSpPr>
          <p:spPr bwMode="auto">
            <a:xfrm>
              <a:off x="1030888" y="6137251"/>
              <a:ext cx="43138" cy="45675"/>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77" name="Freeform 8">
              <a:extLst>
                <a:ext uri="{FF2B5EF4-FFF2-40B4-BE49-F238E27FC236}">
                  <a16:creationId xmlns:a16="http://schemas.microsoft.com/office/drawing/2014/main" id="{AC1FADEF-F598-CEF0-865B-42D72B28A730}"/>
                </a:ext>
                <a:ext uri="{C183D7F6-B498-43B3-948B-1728B52AA6E4}">
                  <adec:decorative xmlns:adec="http://schemas.microsoft.com/office/drawing/2017/decorative" val="1"/>
                </a:ext>
              </a:extLst>
            </p:cNvPr>
            <p:cNvSpPr>
              <a:spLocks/>
            </p:cNvSpPr>
            <p:nvPr/>
          </p:nvSpPr>
          <p:spPr bwMode="auto">
            <a:xfrm>
              <a:off x="1015663" y="6203227"/>
              <a:ext cx="73588" cy="129414"/>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nvGrpSpPr>
          <p:cNvPr id="16" name="Group 15">
            <a:extLst>
              <a:ext uri="{FF2B5EF4-FFF2-40B4-BE49-F238E27FC236}">
                <a16:creationId xmlns:a16="http://schemas.microsoft.com/office/drawing/2014/main" id="{4F19377D-FD41-34EC-F44B-6B22AC69EF0D}"/>
              </a:ext>
              <a:ext uri="{C183D7F6-B498-43B3-948B-1728B52AA6E4}">
                <adec:decorative xmlns:adec="http://schemas.microsoft.com/office/drawing/2017/decorative" val="1"/>
              </a:ext>
            </a:extLst>
          </p:cNvPr>
          <p:cNvGrpSpPr/>
          <p:nvPr/>
        </p:nvGrpSpPr>
        <p:grpSpPr>
          <a:xfrm>
            <a:off x="739374" y="5063445"/>
            <a:ext cx="626166" cy="600958"/>
            <a:chOff x="739374" y="5063445"/>
            <a:chExt cx="626166" cy="600958"/>
          </a:xfrm>
        </p:grpSpPr>
        <p:sp>
          <p:nvSpPr>
            <p:cNvPr id="33" name="Rectangle: Diagonal Corners Rounded 32">
              <a:extLst>
                <a:ext uri="{FF2B5EF4-FFF2-40B4-BE49-F238E27FC236}">
                  <a16:creationId xmlns:a16="http://schemas.microsoft.com/office/drawing/2014/main" id="{CE579FF1-786A-D57E-B19A-A7E5B0FD4D54}"/>
                </a:ext>
                <a:ext uri="{C183D7F6-B498-43B3-948B-1728B52AA6E4}">
                  <adec:decorative xmlns:adec="http://schemas.microsoft.com/office/drawing/2017/decorative" val="1"/>
                </a:ext>
              </a:extLst>
            </p:cNvPr>
            <p:cNvSpPr/>
            <p:nvPr/>
          </p:nvSpPr>
          <p:spPr>
            <a:xfrm>
              <a:off x="739374" y="5063445"/>
              <a:ext cx="626166" cy="600958"/>
            </a:xfrm>
            <a:prstGeom prst="round2Diag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C3B8E65E-184C-AC38-4424-EF751C748C7B}"/>
                </a:ext>
                <a:ext uri="{C183D7F6-B498-43B3-948B-1728B52AA6E4}">
                  <adec:decorative xmlns:adec="http://schemas.microsoft.com/office/drawing/2017/decorative" val="1"/>
                </a:ext>
              </a:extLst>
            </p:cNvPr>
            <p:cNvGrpSpPr/>
            <p:nvPr/>
          </p:nvGrpSpPr>
          <p:grpSpPr>
            <a:xfrm>
              <a:off x="837808" y="5122482"/>
              <a:ext cx="429221" cy="482875"/>
              <a:chOff x="837808" y="5122482"/>
              <a:chExt cx="429221" cy="482875"/>
            </a:xfrm>
          </p:grpSpPr>
          <p:sp>
            <p:nvSpPr>
              <p:cNvPr id="79" name="Freeform 102">
                <a:extLst>
                  <a:ext uri="{FF2B5EF4-FFF2-40B4-BE49-F238E27FC236}">
                    <a16:creationId xmlns:a16="http://schemas.microsoft.com/office/drawing/2014/main" id="{0E89BD0A-CEE0-124D-17CB-45E83CBF9DEB}"/>
                  </a:ext>
                  <a:ext uri="{C183D7F6-B498-43B3-948B-1728B52AA6E4}">
                    <adec:decorative xmlns:adec="http://schemas.microsoft.com/office/drawing/2017/decorative" val="1"/>
                  </a:ext>
                </a:extLst>
              </p:cNvPr>
              <p:cNvSpPr>
                <a:spLocks/>
              </p:cNvSpPr>
              <p:nvPr/>
            </p:nvSpPr>
            <p:spPr bwMode="auto">
              <a:xfrm>
                <a:off x="963468" y="5287676"/>
                <a:ext cx="101657" cy="19767"/>
              </a:xfrm>
              <a:custGeom>
                <a:avLst/>
                <a:gdLst>
                  <a:gd name="T0" fmla="*/ 33 w 36"/>
                  <a:gd name="T1" fmla="*/ 0 h 7"/>
                  <a:gd name="T2" fmla="*/ 3 w 36"/>
                  <a:gd name="T3" fmla="*/ 0 h 7"/>
                  <a:gd name="T4" fmla="*/ 0 w 36"/>
                  <a:gd name="T5" fmla="*/ 3 h 7"/>
                  <a:gd name="T6" fmla="*/ 3 w 36"/>
                  <a:gd name="T7" fmla="*/ 7 h 7"/>
                  <a:gd name="T8" fmla="*/ 33 w 36"/>
                  <a:gd name="T9" fmla="*/ 7 h 7"/>
                  <a:gd name="T10" fmla="*/ 36 w 36"/>
                  <a:gd name="T11" fmla="*/ 3 h 7"/>
                  <a:gd name="T12" fmla="*/ 33 w 3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36" h="7">
                    <a:moveTo>
                      <a:pt x="33" y="0"/>
                    </a:moveTo>
                    <a:cubicBezTo>
                      <a:pt x="3" y="0"/>
                      <a:pt x="3" y="0"/>
                      <a:pt x="3" y="0"/>
                    </a:cubicBezTo>
                    <a:cubicBezTo>
                      <a:pt x="1" y="0"/>
                      <a:pt x="0" y="2"/>
                      <a:pt x="0" y="3"/>
                    </a:cubicBezTo>
                    <a:cubicBezTo>
                      <a:pt x="0" y="6"/>
                      <a:pt x="1" y="7"/>
                      <a:pt x="3" y="7"/>
                    </a:cubicBezTo>
                    <a:cubicBezTo>
                      <a:pt x="33" y="7"/>
                      <a:pt x="33" y="7"/>
                      <a:pt x="33" y="7"/>
                    </a:cubicBezTo>
                    <a:cubicBezTo>
                      <a:pt x="35" y="7"/>
                      <a:pt x="36" y="6"/>
                      <a:pt x="36" y="3"/>
                    </a:cubicBezTo>
                    <a:cubicBezTo>
                      <a:pt x="36" y="2"/>
                      <a:pt x="35" y="0"/>
                      <a:pt x="33"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0" name="Freeform 103">
                <a:extLst>
                  <a:ext uri="{FF2B5EF4-FFF2-40B4-BE49-F238E27FC236}">
                    <a16:creationId xmlns:a16="http://schemas.microsoft.com/office/drawing/2014/main" id="{98335381-963E-1DF5-8AB1-1407975557EF}"/>
                  </a:ext>
                  <a:ext uri="{C183D7F6-B498-43B3-948B-1728B52AA6E4}">
                    <adec:decorative xmlns:adec="http://schemas.microsoft.com/office/drawing/2017/decorative" val="1"/>
                  </a:ext>
                </a:extLst>
              </p:cNvPr>
              <p:cNvSpPr>
                <a:spLocks/>
              </p:cNvSpPr>
              <p:nvPr/>
            </p:nvSpPr>
            <p:spPr bwMode="auto">
              <a:xfrm>
                <a:off x="963468" y="5344153"/>
                <a:ext cx="101657" cy="16943"/>
              </a:xfrm>
              <a:custGeom>
                <a:avLst/>
                <a:gdLst>
                  <a:gd name="T0" fmla="*/ 33 w 36"/>
                  <a:gd name="T1" fmla="*/ 0 h 6"/>
                  <a:gd name="T2" fmla="*/ 3 w 36"/>
                  <a:gd name="T3" fmla="*/ 0 h 6"/>
                  <a:gd name="T4" fmla="*/ 0 w 36"/>
                  <a:gd name="T5" fmla="*/ 3 h 6"/>
                  <a:gd name="T6" fmla="*/ 3 w 36"/>
                  <a:gd name="T7" fmla="*/ 6 h 6"/>
                  <a:gd name="T8" fmla="*/ 33 w 36"/>
                  <a:gd name="T9" fmla="*/ 6 h 6"/>
                  <a:gd name="T10" fmla="*/ 36 w 36"/>
                  <a:gd name="T11" fmla="*/ 3 h 6"/>
                  <a:gd name="T12" fmla="*/ 33 w 3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6" h="6">
                    <a:moveTo>
                      <a:pt x="33" y="0"/>
                    </a:moveTo>
                    <a:cubicBezTo>
                      <a:pt x="3" y="0"/>
                      <a:pt x="3" y="0"/>
                      <a:pt x="3" y="0"/>
                    </a:cubicBezTo>
                    <a:cubicBezTo>
                      <a:pt x="1" y="0"/>
                      <a:pt x="0" y="1"/>
                      <a:pt x="0" y="3"/>
                    </a:cubicBezTo>
                    <a:cubicBezTo>
                      <a:pt x="0" y="4"/>
                      <a:pt x="1" y="6"/>
                      <a:pt x="3" y="6"/>
                    </a:cubicBezTo>
                    <a:cubicBezTo>
                      <a:pt x="33" y="6"/>
                      <a:pt x="33" y="6"/>
                      <a:pt x="33" y="6"/>
                    </a:cubicBezTo>
                    <a:cubicBezTo>
                      <a:pt x="35" y="6"/>
                      <a:pt x="36" y="4"/>
                      <a:pt x="36" y="3"/>
                    </a:cubicBezTo>
                    <a:cubicBezTo>
                      <a:pt x="36" y="1"/>
                      <a:pt x="35" y="0"/>
                      <a:pt x="33"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1" name="Freeform 104">
                <a:extLst>
                  <a:ext uri="{FF2B5EF4-FFF2-40B4-BE49-F238E27FC236}">
                    <a16:creationId xmlns:a16="http://schemas.microsoft.com/office/drawing/2014/main" id="{391B5966-DE0C-21C5-B389-24F47B4E8E87}"/>
                  </a:ext>
                  <a:ext uri="{C183D7F6-B498-43B3-948B-1728B52AA6E4}">
                    <adec:decorative xmlns:adec="http://schemas.microsoft.com/office/drawing/2017/decorative" val="1"/>
                  </a:ext>
                </a:extLst>
              </p:cNvPr>
              <p:cNvSpPr>
                <a:spLocks/>
              </p:cNvSpPr>
              <p:nvPr/>
            </p:nvSpPr>
            <p:spPr bwMode="auto">
              <a:xfrm>
                <a:off x="963468" y="5394982"/>
                <a:ext cx="101657" cy="14119"/>
              </a:xfrm>
              <a:custGeom>
                <a:avLst/>
                <a:gdLst>
                  <a:gd name="T0" fmla="*/ 33 w 36"/>
                  <a:gd name="T1" fmla="*/ 0 h 5"/>
                  <a:gd name="T2" fmla="*/ 3 w 36"/>
                  <a:gd name="T3" fmla="*/ 0 h 5"/>
                  <a:gd name="T4" fmla="*/ 0 w 36"/>
                  <a:gd name="T5" fmla="*/ 3 h 5"/>
                  <a:gd name="T6" fmla="*/ 3 w 36"/>
                  <a:gd name="T7" fmla="*/ 5 h 5"/>
                  <a:gd name="T8" fmla="*/ 33 w 36"/>
                  <a:gd name="T9" fmla="*/ 5 h 5"/>
                  <a:gd name="T10" fmla="*/ 36 w 36"/>
                  <a:gd name="T11" fmla="*/ 3 h 5"/>
                  <a:gd name="T12" fmla="*/ 33 w 3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6" h="5">
                    <a:moveTo>
                      <a:pt x="33" y="0"/>
                    </a:moveTo>
                    <a:cubicBezTo>
                      <a:pt x="3" y="0"/>
                      <a:pt x="3" y="0"/>
                      <a:pt x="3" y="0"/>
                    </a:cubicBezTo>
                    <a:cubicBezTo>
                      <a:pt x="1" y="0"/>
                      <a:pt x="0" y="2"/>
                      <a:pt x="0" y="3"/>
                    </a:cubicBezTo>
                    <a:cubicBezTo>
                      <a:pt x="0" y="5"/>
                      <a:pt x="1" y="5"/>
                      <a:pt x="3" y="5"/>
                    </a:cubicBezTo>
                    <a:cubicBezTo>
                      <a:pt x="33" y="5"/>
                      <a:pt x="33" y="5"/>
                      <a:pt x="33" y="5"/>
                    </a:cubicBezTo>
                    <a:cubicBezTo>
                      <a:pt x="35" y="5"/>
                      <a:pt x="36" y="5"/>
                      <a:pt x="36" y="3"/>
                    </a:cubicBezTo>
                    <a:cubicBezTo>
                      <a:pt x="36" y="2"/>
                      <a:pt x="35" y="0"/>
                      <a:pt x="33"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2" name="Oval 105">
                <a:extLst>
                  <a:ext uri="{FF2B5EF4-FFF2-40B4-BE49-F238E27FC236}">
                    <a16:creationId xmlns:a16="http://schemas.microsoft.com/office/drawing/2014/main" id="{8C89C045-4D7D-59C9-C806-E32CA2C46297}"/>
                  </a:ext>
                  <a:ext uri="{C183D7F6-B498-43B3-948B-1728B52AA6E4}">
                    <adec:decorative xmlns:adec="http://schemas.microsoft.com/office/drawing/2017/decorative" val="1"/>
                  </a:ext>
                </a:extLst>
              </p:cNvPr>
              <p:cNvSpPr>
                <a:spLocks noChangeArrowheads="1"/>
              </p:cNvSpPr>
              <p:nvPr/>
            </p:nvSpPr>
            <p:spPr bwMode="auto">
              <a:xfrm>
                <a:off x="905580" y="5282029"/>
                <a:ext cx="31062" cy="3106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3" name="Oval 106">
                <a:extLst>
                  <a:ext uri="{FF2B5EF4-FFF2-40B4-BE49-F238E27FC236}">
                    <a16:creationId xmlns:a16="http://schemas.microsoft.com/office/drawing/2014/main" id="{0884366B-87A9-7345-6287-0BDB0DB1703A}"/>
                  </a:ext>
                  <a:ext uri="{C183D7F6-B498-43B3-948B-1728B52AA6E4}">
                    <adec:decorative xmlns:adec="http://schemas.microsoft.com/office/drawing/2017/decorative" val="1"/>
                  </a:ext>
                </a:extLst>
              </p:cNvPr>
              <p:cNvSpPr>
                <a:spLocks noChangeArrowheads="1"/>
              </p:cNvSpPr>
              <p:nvPr/>
            </p:nvSpPr>
            <p:spPr bwMode="auto">
              <a:xfrm>
                <a:off x="905580" y="5335681"/>
                <a:ext cx="31062" cy="3106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4" name="Oval 107">
                <a:extLst>
                  <a:ext uri="{FF2B5EF4-FFF2-40B4-BE49-F238E27FC236}">
                    <a16:creationId xmlns:a16="http://schemas.microsoft.com/office/drawing/2014/main" id="{544CA04B-09D9-3335-4A83-91F4844611E2}"/>
                  </a:ext>
                  <a:ext uri="{C183D7F6-B498-43B3-948B-1728B52AA6E4}">
                    <adec:decorative xmlns:adec="http://schemas.microsoft.com/office/drawing/2017/decorative" val="1"/>
                  </a:ext>
                </a:extLst>
              </p:cNvPr>
              <p:cNvSpPr>
                <a:spLocks noChangeArrowheads="1"/>
              </p:cNvSpPr>
              <p:nvPr/>
            </p:nvSpPr>
            <p:spPr bwMode="auto">
              <a:xfrm>
                <a:off x="905580" y="5389334"/>
                <a:ext cx="31062" cy="2823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5" name="Freeform 108">
                <a:extLst>
                  <a:ext uri="{FF2B5EF4-FFF2-40B4-BE49-F238E27FC236}">
                    <a16:creationId xmlns:a16="http://schemas.microsoft.com/office/drawing/2014/main" id="{BB14588E-91FC-3C69-38A0-3B574361C064}"/>
                  </a:ext>
                  <a:ext uri="{C183D7F6-B498-43B3-948B-1728B52AA6E4}">
                    <adec:decorative xmlns:adec="http://schemas.microsoft.com/office/drawing/2017/decorative" val="1"/>
                  </a:ext>
                </a:extLst>
              </p:cNvPr>
              <p:cNvSpPr>
                <a:spLocks noEditPoints="1"/>
              </p:cNvSpPr>
              <p:nvPr/>
            </p:nvSpPr>
            <p:spPr bwMode="auto">
              <a:xfrm>
                <a:off x="837808" y="5122482"/>
                <a:ext cx="309208" cy="429221"/>
              </a:xfrm>
              <a:custGeom>
                <a:avLst/>
                <a:gdLst>
                  <a:gd name="T0" fmla="*/ 72 w 109"/>
                  <a:gd name="T1" fmla="*/ 145 h 151"/>
                  <a:gd name="T2" fmla="*/ 15 w 109"/>
                  <a:gd name="T3" fmla="*/ 145 h 151"/>
                  <a:gd name="T4" fmla="*/ 7 w 109"/>
                  <a:gd name="T5" fmla="*/ 137 h 151"/>
                  <a:gd name="T6" fmla="*/ 7 w 109"/>
                  <a:gd name="T7" fmla="*/ 38 h 151"/>
                  <a:gd name="T8" fmla="*/ 15 w 109"/>
                  <a:gd name="T9" fmla="*/ 29 h 151"/>
                  <a:gd name="T10" fmla="*/ 25 w 109"/>
                  <a:gd name="T11" fmla="*/ 29 h 151"/>
                  <a:gd name="T12" fmla="*/ 25 w 109"/>
                  <a:gd name="T13" fmla="*/ 30 h 151"/>
                  <a:gd name="T14" fmla="*/ 32 w 109"/>
                  <a:gd name="T15" fmla="*/ 37 h 151"/>
                  <a:gd name="T16" fmla="*/ 78 w 109"/>
                  <a:gd name="T17" fmla="*/ 37 h 151"/>
                  <a:gd name="T18" fmla="*/ 85 w 109"/>
                  <a:gd name="T19" fmla="*/ 30 h 151"/>
                  <a:gd name="T20" fmla="*/ 85 w 109"/>
                  <a:gd name="T21" fmla="*/ 29 h 151"/>
                  <a:gd name="T22" fmla="*/ 94 w 109"/>
                  <a:gd name="T23" fmla="*/ 29 h 151"/>
                  <a:gd name="T24" fmla="*/ 102 w 109"/>
                  <a:gd name="T25" fmla="*/ 38 h 151"/>
                  <a:gd name="T26" fmla="*/ 102 w 109"/>
                  <a:gd name="T27" fmla="*/ 90 h 151"/>
                  <a:gd name="T28" fmla="*/ 109 w 109"/>
                  <a:gd name="T29" fmla="*/ 89 h 151"/>
                  <a:gd name="T30" fmla="*/ 109 w 109"/>
                  <a:gd name="T31" fmla="*/ 38 h 151"/>
                  <a:gd name="T32" fmla="*/ 94 w 109"/>
                  <a:gd name="T33" fmla="*/ 23 h 151"/>
                  <a:gd name="T34" fmla="*/ 85 w 109"/>
                  <a:gd name="T35" fmla="*/ 23 h 151"/>
                  <a:gd name="T36" fmla="*/ 85 w 109"/>
                  <a:gd name="T37" fmla="*/ 15 h 151"/>
                  <a:gd name="T38" fmla="*/ 78 w 109"/>
                  <a:gd name="T39" fmla="*/ 8 h 151"/>
                  <a:gd name="T40" fmla="*/ 62 w 109"/>
                  <a:gd name="T41" fmla="*/ 8 h 151"/>
                  <a:gd name="T42" fmla="*/ 62 w 109"/>
                  <a:gd name="T43" fmla="*/ 7 h 151"/>
                  <a:gd name="T44" fmla="*/ 55 w 109"/>
                  <a:gd name="T45" fmla="*/ 0 h 151"/>
                  <a:gd name="T46" fmla="*/ 48 w 109"/>
                  <a:gd name="T47" fmla="*/ 7 h 151"/>
                  <a:gd name="T48" fmla="*/ 48 w 109"/>
                  <a:gd name="T49" fmla="*/ 8 h 151"/>
                  <a:gd name="T50" fmla="*/ 32 w 109"/>
                  <a:gd name="T51" fmla="*/ 8 h 151"/>
                  <a:gd name="T52" fmla="*/ 25 w 109"/>
                  <a:gd name="T53" fmla="*/ 15 h 151"/>
                  <a:gd name="T54" fmla="*/ 25 w 109"/>
                  <a:gd name="T55" fmla="*/ 23 h 151"/>
                  <a:gd name="T56" fmla="*/ 15 w 109"/>
                  <a:gd name="T57" fmla="*/ 23 h 151"/>
                  <a:gd name="T58" fmla="*/ 0 w 109"/>
                  <a:gd name="T59" fmla="*/ 38 h 151"/>
                  <a:gd name="T60" fmla="*/ 0 w 109"/>
                  <a:gd name="T61" fmla="*/ 137 h 151"/>
                  <a:gd name="T62" fmla="*/ 15 w 109"/>
                  <a:gd name="T63" fmla="*/ 151 h 151"/>
                  <a:gd name="T64" fmla="*/ 74 w 109"/>
                  <a:gd name="T65" fmla="*/ 151 h 151"/>
                  <a:gd name="T66" fmla="*/ 72 w 109"/>
                  <a:gd name="T67" fmla="*/ 145 h 151"/>
                  <a:gd name="T68" fmla="*/ 31 w 109"/>
                  <a:gd name="T69" fmla="*/ 14 h 151"/>
                  <a:gd name="T70" fmla="*/ 79 w 109"/>
                  <a:gd name="T71" fmla="*/ 14 h 151"/>
                  <a:gd name="T72" fmla="*/ 79 w 109"/>
                  <a:gd name="T73" fmla="*/ 31 h 151"/>
                  <a:gd name="T74" fmla="*/ 31 w 109"/>
                  <a:gd name="T75" fmla="*/ 31 h 151"/>
                  <a:gd name="T76" fmla="*/ 31 w 109"/>
                  <a:gd name="T77" fmla="*/ 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51">
                    <a:moveTo>
                      <a:pt x="72" y="145"/>
                    </a:moveTo>
                    <a:cubicBezTo>
                      <a:pt x="15" y="145"/>
                      <a:pt x="15" y="145"/>
                      <a:pt x="15" y="145"/>
                    </a:cubicBezTo>
                    <a:cubicBezTo>
                      <a:pt x="10" y="145"/>
                      <a:pt x="7" y="141"/>
                      <a:pt x="7" y="137"/>
                    </a:cubicBezTo>
                    <a:cubicBezTo>
                      <a:pt x="7" y="38"/>
                      <a:pt x="7" y="38"/>
                      <a:pt x="7" y="38"/>
                    </a:cubicBezTo>
                    <a:cubicBezTo>
                      <a:pt x="7" y="33"/>
                      <a:pt x="10" y="29"/>
                      <a:pt x="15" y="29"/>
                    </a:cubicBezTo>
                    <a:cubicBezTo>
                      <a:pt x="25" y="29"/>
                      <a:pt x="25" y="29"/>
                      <a:pt x="25" y="29"/>
                    </a:cubicBezTo>
                    <a:cubicBezTo>
                      <a:pt x="25" y="30"/>
                      <a:pt x="25" y="30"/>
                      <a:pt x="25" y="30"/>
                    </a:cubicBezTo>
                    <a:cubicBezTo>
                      <a:pt x="25" y="34"/>
                      <a:pt x="28" y="37"/>
                      <a:pt x="32" y="37"/>
                    </a:cubicBezTo>
                    <a:cubicBezTo>
                      <a:pt x="78" y="37"/>
                      <a:pt x="78" y="37"/>
                      <a:pt x="78" y="37"/>
                    </a:cubicBezTo>
                    <a:cubicBezTo>
                      <a:pt x="82" y="37"/>
                      <a:pt x="85" y="34"/>
                      <a:pt x="85" y="30"/>
                    </a:cubicBezTo>
                    <a:cubicBezTo>
                      <a:pt x="85" y="29"/>
                      <a:pt x="85" y="29"/>
                      <a:pt x="85" y="29"/>
                    </a:cubicBezTo>
                    <a:cubicBezTo>
                      <a:pt x="94" y="29"/>
                      <a:pt x="94" y="29"/>
                      <a:pt x="94" y="29"/>
                    </a:cubicBezTo>
                    <a:cubicBezTo>
                      <a:pt x="99" y="29"/>
                      <a:pt x="102" y="33"/>
                      <a:pt x="102" y="38"/>
                    </a:cubicBezTo>
                    <a:cubicBezTo>
                      <a:pt x="102" y="90"/>
                      <a:pt x="102" y="90"/>
                      <a:pt x="102" y="90"/>
                    </a:cubicBezTo>
                    <a:cubicBezTo>
                      <a:pt x="109" y="89"/>
                      <a:pt x="109" y="89"/>
                      <a:pt x="109" y="89"/>
                    </a:cubicBezTo>
                    <a:cubicBezTo>
                      <a:pt x="109" y="38"/>
                      <a:pt x="109" y="38"/>
                      <a:pt x="109" y="38"/>
                    </a:cubicBezTo>
                    <a:cubicBezTo>
                      <a:pt x="109" y="30"/>
                      <a:pt x="102" y="23"/>
                      <a:pt x="94" y="23"/>
                    </a:cubicBezTo>
                    <a:cubicBezTo>
                      <a:pt x="85" y="23"/>
                      <a:pt x="85" y="23"/>
                      <a:pt x="85" y="23"/>
                    </a:cubicBezTo>
                    <a:cubicBezTo>
                      <a:pt x="85" y="15"/>
                      <a:pt x="85" y="15"/>
                      <a:pt x="85" y="15"/>
                    </a:cubicBezTo>
                    <a:cubicBezTo>
                      <a:pt x="85" y="11"/>
                      <a:pt x="82" y="8"/>
                      <a:pt x="78" y="8"/>
                    </a:cubicBezTo>
                    <a:cubicBezTo>
                      <a:pt x="62" y="8"/>
                      <a:pt x="62" y="8"/>
                      <a:pt x="62" y="8"/>
                    </a:cubicBezTo>
                    <a:cubicBezTo>
                      <a:pt x="62" y="7"/>
                      <a:pt x="62" y="7"/>
                      <a:pt x="62" y="7"/>
                    </a:cubicBezTo>
                    <a:cubicBezTo>
                      <a:pt x="62" y="3"/>
                      <a:pt x="59" y="0"/>
                      <a:pt x="55" y="0"/>
                    </a:cubicBezTo>
                    <a:cubicBezTo>
                      <a:pt x="51" y="0"/>
                      <a:pt x="48" y="3"/>
                      <a:pt x="48" y="7"/>
                    </a:cubicBezTo>
                    <a:cubicBezTo>
                      <a:pt x="48" y="8"/>
                      <a:pt x="48" y="8"/>
                      <a:pt x="48" y="8"/>
                    </a:cubicBezTo>
                    <a:cubicBezTo>
                      <a:pt x="32" y="8"/>
                      <a:pt x="32" y="8"/>
                      <a:pt x="32" y="8"/>
                    </a:cubicBezTo>
                    <a:cubicBezTo>
                      <a:pt x="28" y="8"/>
                      <a:pt x="25" y="11"/>
                      <a:pt x="25" y="15"/>
                    </a:cubicBezTo>
                    <a:cubicBezTo>
                      <a:pt x="25" y="23"/>
                      <a:pt x="25" y="23"/>
                      <a:pt x="25" y="23"/>
                    </a:cubicBezTo>
                    <a:cubicBezTo>
                      <a:pt x="15" y="23"/>
                      <a:pt x="15" y="23"/>
                      <a:pt x="15" y="23"/>
                    </a:cubicBezTo>
                    <a:cubicBezTo>
                      <a:pt x="7" y="23"/>
                      <a:pt x="0" y="30"/>
                      <a:pt x="0" y="38"/>
                    </a:cubicBezTo>
                    <a:cubicBezTo>
                      <a:pt x="0" y="137"/>
                      <a:pt x="0" y="137"/>
                      <a:pt x="0" y="137"/>
                    </a:cubicBezTo>
                    <a:cubicBezTo>
                      <a:pt x="0" y="145"/>
                      <a:pt x="7" y="151"/>
                      <a:pt x="15" y="151"/>
                    </a:cubicBezTo>
                    <a:cubicBezTo>
                      <a:pt x="74" y="151"/>
                      <a:pt x="74" y="151"/>
                      <a:pt x="74" y="151"/>
                    </a:cubicBezTo>
                    <a:lnTo>
                      <a:pt x="72" y="145"/>
                    </a:lnTo>
                    <a:close/>
                    <a:moveTo>
                      <a:pt x="31" y="14"/>
                    </a:moveTo>
                    <a:cubicBezTo>
                      <a:pt x="79" y="14"/>
                      <a:pt x="79" y="14"/>
                      <a:pt x="79" y="14"/>
                    </a:cubicBezTo>
                    <a:cubicBezTo>
                      <a:pt x="79" y="31"/>
                      <a:pt x="79" y="31"/>
                      <a:pt x="79" y="31"/>
                    </a:cubicBezTo>
                    <a:cubicBezTo>
                      <a:pt x="31" y="31"/>
                      <a:pt x="31" y="31"/>
                      <a:pt x="31" y="31"/>
                    </a:cubicBezTo>
                    <a:lnTo>
                      <a:pt x="31"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6" name="Freeform 109">
                <a:extLst>
                  <a:ext uri="{FF2B5EF4-FFF2-40B4-BE49-F238E27FC236}">
                    <a16:creationId xmlns:a16="http://schemas.microsoft.com/office/drawing/2014/main" id="{76ABF423-4873-AEF4-D9F7-BE5DD9DDC212}"/>
                  </a:ext>
                  <a:ext uri="{C183D7F6-B498-43B3-948B-1728B52AA6E4}">
                    <adec:decorative xmlns:adec="http://schemas.microsoft.com/office/drawing/2017/decorative" val="1"/>
                  </a:ext>
                </a:extLst>
              </p:cNvPr>
              <p:cNvSpPr>
                <a:spLocks/>
              </p:cNvSpPr>
              <p:nvPr/>
            </p:nvSpPr>
            <p:spPr bwMode="auto">
              <a:xfrm>
                <a:off x="1053830" y="5389334"/>
                <a:ext cx="213199" cy="216023"/>
              </a:xfrm>
              <a:custGeom>
                <a:avLst/>
                <a:gdLst>
                  <a:gd name="T0" fmla="*/ 73 w 75"/>
                  <a:gd name="T1" fmla="*/ 26 h 76"/>
                  <a:gd name="T2" fmla="*/ 71 w 75"/>
                  <a:gd name="T3" fmla="*/ 24 h 76"/>
                  <a:gd name="T4" fmla="*/ 69 w 75"/>
                  <a:gd name="T5" fmla="*/ 24 h 76"/>
                  <a:gd name="T6" fmla="*/ 68 w 75"/>
                  <a:gd name="T7" fmla="*/ 28 h 76"/>
                  <a:gd name="T8" fmla="*/ 69 w 75"/>
                  <a:gd name="T9" fmla="*/ 38 h 76"/>
                  <a:gd name="T10" fmla="*/ 37 w 75"/>
                  <a:gd name="T11" fmla="*/ 70 h 76"/>
                  <a:gd name="T12" fmla="*/ 5 w 75"/>
                  <a:gd name="T13" fmla="*/ 38 h 76"/>
                  <a:gd name="T14" fmla="*/ 37 w 75"/>
                  <a:gd name="T15" fmla="*/ 6 h 76"/>
                  <a:gd name="T16" fmla="*/ 60 w 75"/>
                  <a:gd name="T17" fmla="*/ 15 h 76"/>
                  <a:gd name="T18" fmla="*/ 62 w 75"/>
                  <a:gd name="T19" fmla="*/ 16 h 76"/>
                  <a:gd name="T20" fmla="*/ 62 w 75"/>
                  <a:gd name="T21" fmla="*/ 16 h 76"/>
                  <a:gd name="T22" fmla="*/ 64 w 75"/>
                  <a:gd name="T23" fmla="*/ 15 h 76"/>
                  <a:gd name="T24" fmla="*/ 65 w 75"/>
                  <a:gd name="T25" fmla="*/ 13 h 76"/>
                  <a:gd name="T26" fmla="*/ 64 w 75"/>
                  <a:gd name="T27" fmla="*/ 11 h 76"/>
                  <a:gd name="T28" fmla="*/ 37 w 75"/>
                  <a:gd name="T29" fmla="*/ 0 h 76"/>
                  <a:gd name="T30" fmla="*/ 0 w 75"/>
                  <a:gd name="T31" fmla="*/ 38 h 76"/>
                  <a:gd name="T32" fmla="*/ 37 w 75"/>
                  <a:gd name="T33" fmla="*/ 76 h 76"/>
                  <a:gd name="T34" fmla="*/ 75 w 75"/>
                  <a:gd name="T35" fmla="*/ 38 h 76"/>
                  <a:gd name="T36" fmla="*/ 73 w 75"/>
                  <a:gd name="T37" fmla="*/ 2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76">
                    <a:moveTo>
                      <a:pt x="73" y="26"/>
                    </a:moveTo>
                    <a:cubicBezTo>
                      <a:pt x="73" y="25"/>
                      <a:pt x="72" y="25"/>
                      <a:pt x="71" y="24"/>
                    </a:cubicBezTo>
                    <a:cubicBezTo>
                      <a:pt x="71" y="24"/>
                      <a:pt x="70" y="24"/>
                      <a:pt x="69" y="24"/>
                    </a:cubicBezTo>
                    <a:cubicBezTo>
                      <a:pt x="68" y="25"/>
                      <a:pt x="67" y="27"/>
                      <a:pt x="68" y="28"/>
                    </a:cubicBezTo>
                    <a:cubicBezTo>
                      <a:pt x="69" y="32"/>
                      <a:pt x="69" y="34"/>
                      <a:pt x="69" y="38"/>
                    </a:cubicBezTo>
                    <a:cubicBezTo>
                      <a:pt x="69" y="56"/>
                      <a:pt x="55" y="70"/>
                      <a:pt x="37" y="70"/>
                    </a:cubicBezTo>
                    <a:cubicBezTo>
                      <a:pt x="20" y="70"/>
                      <a:pt x="5" y="56"/>
                      <a:pt x="5" y="38"/>
                    </a:cubicBezTo>
                    <a:cubicBezTo>
                      <a:pt x="5" y="21"/>
                      <a:pt x="20" y="6"/>
                      <a:pt x="37" y="6"/>
                    </a:cubicBezTo>
                    <a:cubicBezTo>
                      <a:pt x="46" y="6"/>
                      <a:pt x="54" y="9"/>
                      <a:pt x="60" y="15"/>
                    </a:cubicBezTo>
                    <a:cubicBezTo>
                      <a:pt x="60" y="16"/>
                      <a:pt x="61" y="16"/>
                      <a:pt x="62" y="16"/>
                    </a:cubicBezTo>
                    <a:cubicBezTo>
                      <a:pt x="62" y="16"/>
                      <a:pt x="62" y="16"/>
                      <a:pt x="62" y="16"/>
                    </a:cubicBezTo>
                    <a:cubicBezTo>
                      <a:pt x="62" y="16"/>
                      <a:pt x="63" y="16"/>
                      <a:pt x="64" y="15"/>
                    </a:cubicBezTo>
                    <a:cubicBezTo>
                      <a:pt x="64" y="15"/>
                      <a:pt x="65" y="14"/>
                      <a:pt x="65" y="13"/>
                    </a:cubicBezTo>
                    <a:cubicBezTo>
                      <a:pt x="65" y="13"/>
                      <a:pt x="64" y="12"/>
                      <a:pt x="64" y="11"/>
                    </a:cubicBezTo>
                    <a:cubicBezTo>
                      <a:pt x="57" y="4"/>
                      <a:pt x="48" y="0"/>
                      <a:pt x="37" y="0"/>
                    </a:cubicBezTo>
                    <a:cubicBezTo>
                      <a:pt x="16" y="0"/>
                      <a:pt x="0" y="17"/>
                      <a:pt x="0" y="38"/>
                    </a:cubicBezTo>
                    <a:cubicBezTo>
                      <a:pt x="0" y="59"/>
                      <a:pt x="16" y="76"/>
                      <a:pt x="37" y="76"/>
                    </a:cubicBezTo>
                    <a:cubicBezTo>
                      <a:pt x="58" y="76"/>
                      <a:pt x="75" y="59"/>
                      <a:pt x="75" y="38"/>
                    </a:cubicBezTo>
                    <a:cubicBezTo>
                      <a:pt x="75" y="33"/>
                      <a:pt x="75" y="30"/>
                      <a:pt x="73" y="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87" name="Freeform 110">
                <a:extLst>
                  <a:ext uri="{FF2B5EF4-FFF2-40B4-BE49-F238E27FC236}">
                    <a16:creationId xmlns:a16="http://schemas.microsoft.com/office/drawing/2014/main" id="{3CBEDD5F-1287-692C-732A-F623E715AE60}"/>
                  </a:ext>
                  <a:ext uri="{C183D7F6-B498-43B3-948B-1728B52AA6E4}">
                    <adec:decorative xmlns:adec="http://schemas.microsoft.com/office/drawing/2017/decorative" val="1"/>
                  </a:ext>
                </a:extLst>
              </p:cNvPr>
              <p:cNvSpPr>
                <a:spLocks/>
              </p:cNvSpPr>
              <p:nvPr/>
            </p:nvSpPr>
            <p:spPr bwMode="auto">
              <a:xfrm>
                <a:off x="1104659" y="5423220"/>
                <a:ext cx="159546" cy="114365"/>
              </a:xfrm>
              <a:custGeom>
                <a:avLst/>
                <a:gdLst>
                  <a:gd name="T0" fmla="*/ 5 w 56"/>
                  <a:gd name="T1" fmla="*/ 19 h 40"/>
                  <a:gd name="T2" fmla="*/ 1 w 56"/>
                  <a:gd name="T3" fmla="*/ 19 h 40"/>
                  <a:gd name="T4" fmla="*/ 0 w 56"/>
                  <a:gd name="T5" fmla="*/ 21 h 40"/>
                  <a:gd name="T6" fmla="*/ 1 w 56"/>
                  <a:gd name="T7" fmla="*/ 23 h 40"/>
                  <a:gd name="T8" fmla="*/ 17 w 56"/>
                  <a:gd name="T9" fmla="*/ 40 h 40"/>
                  <a:gd name="T10" fmla="*/ 19 w 56"/>
                  <a:gd name="T11" fmla="*/ 40 h 40"/>
                  <a:gd name="T12" fmla="*/ 21 w 56"/>
                  <a:gd name="T13" fmla="*/ 40 h 40"/>
                  <a:gd name="T14" fmla="*/ 55 w 56"/>
                  <a:gd name="T15" fmla="*/ 5 h 40"/>
                  <a:gd name="T16" fmla="*/ 55 w 56"/>
                  <a:gd name="T17" fmla="*/ 1 h 40"/>
                  <a:gd name="T18" fmla="*/ 53 w 56"/>
                  <a:gd name="T19" fmla="*/ 0 h 40"/>
                  <a:gd name="T20" fmla="*/ 51 w 56"/>
                  <a:gd name="T21" fmla="*/ 1 h 40"/>
                  <a:gd name="T22" fmla="*/ 19 w 56"/>
                  <a:gd name="T23" fmla="*/ 34 h 40"/>
                  <a:gd name="T24" fmla="*/ 5 w 56"/>
                  <a:gd name="T25"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0">
                    <a:moveTo>
                      <a:pt x="5" y="19"/>
                    </a:moveTo>
                    <a:cubicBezTo>
                      <a:pt x="4" y="18"/>
                      <a:pt x="2" y="18"/>
                      <a:pt x="1" y="19"/>
                    </a:cubicBezTo>
                    <a:cubicBezTo>
                      <a:pt x="0" y="20"/>
                      <a:pt x="0" y="20"/>
                      <a:pt x="0" y="21"/>
                    </a:cubicBezTo>
                    <a:cubicBezTo>
                      <a:pt x="0" y="22"/>
                      <a:pt x="0" y="23"/>
                      <a:pt x="1" y="23"/>
                    </a:cubicBezTo>
                    <a:cubicBezTo>
                      <a:pt x="17" y="40"/>
                      <a:pt x="17" y="40"/>
                      <a:pt x="17" y="40"/>
                    </a:cubicBezTo>
                    <a:cubicBezTo>
                      <a:pt x="18" y="40"/>
                      <a:pt x="18" y="40"/>
                      <a:pt x="19" y="40"/>
                    </a:cubicBezTo>
                    <a:cubicBezTo>
                      <a:pt x="20" y="40"/>
                      <a:pt x="21" y="40"/>
                      <a:pt x="21" y="40"/>
                    </a:cubicBezTo>
                    <a:cubicBezTo>
                      <a:pt x="55" y="5"/>
                      <a:pt x="55" y="5"/>
                      <a:pt x="55" y="5"/>
                    </a:cubicBezTo>
                    <a:cubicBezTo>
                      <a:pt x="56" y="4"/>
                      <a:pt x="56" y="2"/>
                      <a:pt x="55" y="1"/>
                    </a:cubicBezTo>
                    <a:cubicBezTo>
                      <a:pt x="54" y="0"/>
                      <a:pt x="53" y="0"/>
                      <a:pt x="53" y="0"/>
                    </a:cubicBezTo>
                    <a:cubicBezTo>
                      <a:pt x="52" y="0"/>
                      <a:pt x="51" y="0"/>
                      <a:pt x="51" y="1"/>
                    </a:cubicBezTo>
                    <a:cubicBezTo>
                      <a:pt x="19" y="34"/>
                      <a:pt x="19" y="34"/>
                      <a:pt x="19" y="34"/>
                    </a:cubicBezTo>
                    <a:lnTo>
                      <a:pt x="5"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pic>
        <p:nvPicPr>
          <p:cNvPr id="90" name="Graphic 89">
            <a:extLst>
              <a:ext uri="{FF2B5EF4-FFF2-40B4-BE49-F238E27FC236}">
                <a16:creationId xmlns:a16="http://schemas.microsoft.com/office/drawing/2014/main" id="{34BD830C-A653-C165-2C7C-0AB4826CC08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96670" y="1707567"/>
            <a:ext cx="1891628" cy="1881348"/>
          </a:xfrm>
          <a:prstGeom prst="rect">
            <a:avLst/>
          </a:prstGeom>
        </p:spPr>
      </p:pic>
      <p:sp>
        <p:nvSpPr>
          <p:cNvPr id="3" name="TextBox 2">
            <a:extLst>
              <a:ext uri="{FF2B5EF4-FFF2-40B4-BE49-F238E27FC236}">
                <a16:creationId xmlns:a16="http://schemas.microsoft.com/office/drawing/2014/main" id="{4C5628A1-F1B5-F98E-EC6E-FC27885AF0BC}"/>
              </a:ext>
            </a:extLst>
          </p:cNvPr>
          <p:cNvSpPr txBox="1"/>
          <p:nvPr/>
        </p:nvSpPr>
        <p:spPr>
          <a:xfrm>
            <a:off x="5228491" y="8328687"/>
            <a:ext cx="1733827" cy="1295370"/>
          </a:xfrm>
          <a:prstGeom prst="rect">
            <a:avLst/>
          </a:prstGeom>
          <a:noFill/>
          <a:ln>
            <a:solidFill>
              <a:srgbClr val="FF0000"/>
            </a:solidFill>
          </a:ln>
        </p:spPr>
        <p:txBody>
          <a:bodyPr rot="0" spcFirstLastPara="0" vertOverflow="overflow" horzOverflow="overflow" vert="horz" wrap="square" lIns="98694" tIns="49347" rIns="98694" bIns="49347" numCol="1" spcCol="0" rtlCol="0" fromWordArt="0" anchor="t" anchorCtr="0" forceAA="0" compatLnSpc="1">
            <a:prstTxWarp prst="textNoShape">
              <a:avLst/>
            </a:prstTxWarp>
            <a:spAutoFit/>
          </a:bodyPr>
          <a:lstStyle/>
          <a:p>
            <a:r>
              <a:rPr lang="en-US" sz="1295" b="1" dirty="0">
                <a:solidFill>
                  <a:srgbClr val="C00000"/>
                </a:solidFill>
                <a:cs typeface="Segoe UI"/>
              </a:rPr>
              <a:t>Implementation note (delete)</a:t>
            </a:r>
          </a:p>
          <a:p>
            <a:r>
              <a:rPr lang="en-AU" sz="1295" dirty="0">
                <a:solidFill>
                  <a:srgbClr val="C00000"/>
                </a:solidFill>
                <a:latin typeface="Segoe UI"/>
                <a:cs typeface="Segoe UI"/>
              </a:rPr>
              <a:t>Principles to be edited by council with relevant context inserted </a:t>
            </a:r>
            <a:endParaRPr lang="en-US" sz="1295" b="1" dirty="0">
              <a:solidFill>
                <a:srgbClr val="C00000"/>
              </a:solidFill>
              <a:highlight>
                <a:srgbClr val="FFFF00"/>
              </a:highlight>
              <a:cs typeface="Segoe UI"/>
            </a:endParaRPr>
          </a:p>
        </p:txBody>
      </p:sp>
    </p:spTree>
    <p:extLst>
      <p:ext uri="{BB962C8B-B14F-4D97-AF65-F5344CB8AC3E}">
        <p14:creationId xmlns:p14="http://schemas.microsoft.com/office/powerpoint/2010/main" val="1457732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691956302"/>
              </p:ext>
            </p:extLst>
          </p:nvPr>
        </p:nvGraphicFramePr>
        <p:xfrm>
          <a:off x="217772" y="2246"/>
          <a:ext cx="2246" cy="2246"/>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hidden="1">
                        <a:extLst>
                          <a:ext uri="{FF2B5EF4-FFF2-40B4-BE49-F238E27FC236}">
                            <a16:creationId xmlns:a16="http://schemas.microsoft.com/office/drawing/2014/main" id="{A6128D9D-5B09-A50A-7B92-B8CD17AC2154}"/>
                          </a:ext>
                          <a:ext uri="{C183D7F6-B498-43B3-948B-1728B52AA6E4}">
                            <adec:decorative xmlns:adec="http://schemas.microsoft.com/office/drawing/2017/decorative" val="1"/>
                          </a:ext>
                        </a:extLst>
                      </p:cNvPr>
                      <p:cNvPicPr/>
                      <p:nvPr/>
                    </p:nvPicPr>
                    <p:blipFill>
                      <a:blip r:embed="rId4"/>
                      <a:stretch>
                        <a:fillRect/>
                      </a:stretch>
                    </p:blipFill>
                    <p:spPr>
                      <a:xfrm>
                        <a:off x="217772" y="2246"/>
                        <a:ext cx="2246" cy="2246"/>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1E7BF6AB-2E63-2D3A-A768-A736135A13EA}"/>
              </a:ext>
              <a:ext uri="{C183D7F6-B498-43B3-948B-1728B52AA6E4}">
                <adec:decorative xmlns:adec="http://schemas.microsoft.com/office/drawing/2017/decorative" val="1"/>
              </a:ext>
            </a:extLst>
          </p:cNvPr>
          <p:cNvSpPr/>
          <p:nvPr/>
        </p:nvSpPr>
        <p:spPr>
          <a:xfrm>
            <a:off x="0" y="458445"/>
            <a:ext cx="3779837" cy="97313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16" name="Rectangle 15">
            <a:extLst>
              <a:ext uri="{FF2B5EF4-FFF2-40B4-BE49-F238E27FC236}">
                <a16:creationId xmlns:a16="http://schemas.microsoft.com/office/drawing/2014/main" id="{3643728A-18D5-6960-9807-5B5256EA174A}"/>
              </a:ext>
              <a:ext uri="{C183D7F6-B498-43B3-948B-1728B52AA6E4}">
                <adec:decorative xmlns:adec="http://schemas.microsoft.com/office/drawing/2017/decorative" val="1"/>
              </a:ext>
            </a:extLst>
          </p:cNvPr>
          <p:cNvSpPr/>
          <p:nvPr/>
        </p:nvSpPr>
        <p:spPr>
          <a:xfrm>
            <a:off x="0" y="135996"/>
            <a:ext cx="7559675" cy="560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6"/>
          </a:p>
        </p:txBody>
      </p:sp>
      <p:sp>
        <p:nvSpPr>
          <p:cNvPr id="2" name="Title 1">
            <a:extLst>
              <a:ext uri="{FF2B5EF4-FFF2-40B4-BE49-F238E27FC236}">
                <a16:creationId xmlns:a16="http://schemas.microsoft.com/office/drawing/2014/main" id="{BCD07A95-12E0-9A1A-D217-0E7559C72713}"/>
              </a:ext>
            </a:extLst>
          </p:cNvPr>
          <p:cNvSpPr>
            <a:spLocks noGrp="1"/>
          </p:cNvSpPr>
          <p:nvPr>
            <p:ph type="title"/>
          </p:nvPr>
        </p:nvSpPr>
        <p:spPr>
          <a:xfrm>
            <a:off x="634933" y="310846"/>
            <a:ext cx="6309650" cy="330343"/>
          </a:xfrm>
        </p:spPr>
        <p:txBody>
          <a:bodyPr vert="horz"/>
          <a:lstStyle/>
          <a:p>
            <a:r>
              <a:rPr lang="en-US" sz="1981" dirty="0">
                <a:solidFill>
                  <a:schemeClr val="bg1"/>
                </a:solidFill>
              </a:rPr>
              <a:t>Customer service principles</a:t>
            </a:r>
          </a:p>
        </p:txBody>
      </p:sp>
      <p:sp>
        <p:nvSpPr>
          <p:cNvPr id="20" name="TextBox 19">
            <a:extLst>
              <a:ext uri="{FF2B5EF4-FFF2-40B4-BE49-F238E27FC236}">
                <a16:creationId xmlns:a16="http://schemas.microsoft.com/office/drawing/2014/main" id="{394EC422-CE1C-147B-5B5D-66047048C9D7}"/>
              </a:ext>
              <a:ext uri="{C183D7F6-B498-43B3-948B-1728B52AA6E4}">
                <adec:decorative xmlns:adec="http://schemas.microsoft.com/office/drawing/2017/decorative" val="1"/>
              </a:ext>
            </a:extLst>
          </p:cNvPr>
          <p:cNvSpPr txBox="1"/>
          <p:nvPr/>
        </p:nvSpPr>
        <p:spPr>
          <a:xfrm>
            <a:off x="6578063" y="10333748"/>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9</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TextBox 26">
            <a:extLst>
              <a:ext uri="{FF2B5EF4-FFF2-40B4-BE49-F238E27FC236}">
                <a16:creationId xmlns:a16="http://schemas.microsoft.com/office/drawing/2014/main" id="{0C978D9B-3D4A-E394-4707-058DA3A125E5}"/>
              </a:ext>
              <a:ext uri="{C183D7F6-B498-43B3-948B-1728B52AA6E4}">
                <adec:decorative xmlns:adec="http://schemas.microsoft.com/office/drawing/2017/decorative" val="1"/>
              </a:ext>
            </a:extLst>
          </p:cNvPr>
          <p:cNvSpPr txBox="1"/>
          <p:nvPr/>
        </p:nvSpPr>
        <p:spPr>
          <a:xfrm>
            <a:off x="6578064" y="10333745"/>
            <a:ext cx="570007" cy="285526"/>
          </a:xfrm>
          <a:prstGeom prst="rect">
            <a:avLst/>
          </a:prstGeom>
          <a:noFill/>
        </p:spPr>
        <p:txBody>
          <a:bodyPr wrap="square" lIns="94104" tIns="47053" rIns="94104" bIns="47053" rtlCol="0">
            <a:spAutoFit/>
          </a:bodyPr>
          <a:lstStyle/>
          <a:p>
            <a:pPr algn="r"/>
            <a:fld id="{6E8856DA-B77A-4A94-8E84-45BF77D9376B}" type="slidenum">
              <a:rPr lang="en-AU" sz="1238">
                <a:solidFill>
                  <a:schemeClr val="bg1"/>
                </a:solidFill>
                <a:latin typeface="Segoe UI" panose="020B0502040204020203" pitchFamily="34" charset="0"/>
                <a:ea typeface="Segoe UI" panose="020B0502040204020203" pitchFamily="34" charset="0"/>
                <a:cs typeface="Segoe UI" panose="020B0502040204020203" pitchFamily="34" charset="0"/>
              </a:rPr>
              <a:pPr algn="r"/>
              <a:t>9</a:t>
            </a:fld>
            <a:endParaRPr lang="en-AU" sz="1238">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3" name="TextBox 32">
            <a:extLst>
              <a:ext uri="{FF2B5EF4-FFF2-40B4-BE49-F238E27FC236}">
                <a16:creationId xmlns:a16="http://schemas.microsoft.com/office/drawing/2014/main" id="{7123C196-D6DF-3D05-1DDF-4030D50B8818}"/>
              </a:ext>
            </a:extLst>
          </p:cNvPr>
          <p:cNvSpPr txBox="1"/>
          <p:nvPr/>
        </p:nvSpPr>
        <p:spPr>
          <a:xfrm>
            <a:off x="661662" y="2022763"/>
            <a:ext cx="2642192" cy="889667"/>
          </a:xfrm>
          <a:prstGeom prst="rect">
            <a:avLst/>
          </a:prstGeom>
          <a:noFill/>
        </p:spPr>
        <p:txBody>
          <a:bodyPr wrap="square" lIns="0" rIns="0">
            <a:spAutoFit/>
          </a:bodyPr>
          <a:lstStyle/>
          <a:p>
            <a:pPr>
              <a:spcBef>
                <a:spcPts val="2590"/>
              </a:spcBef>
              <a:spcAft>
                <a:spcPts val="1295"/>
              </a:spcAft>
            </a:pPr>
            <a:r>
              <a:rPr lang="en-AU" sz="1727" b="1" dirty="0">
                <a:solidFill>
                  <a:schemeClr val="accent6"/>
                </a:solidFill>
                <a:latin typeface="Arial" panose="020B0604020202020204" pitchFamily="34" charset="0"/>
                <a:cs typeface="Arial" panose="020B0604020202020204" pitchFamily="34" charset="0"/>
              </a:rPr>
              <a:t>We strive to respond to our customers in a timely manner</a:t>
            </a:r>
          </a:p>
        </p:txBody>
      </p:sp>
      <p:sp>
        <p:nvSpPr>
          <p:cNvPr id="28" name="TextBox 27">
            <a:extLst>
              <a:ext uri="{FF2B5EF4-FFF2-40B4-BE49-F238E27FC236}">
                <a16:creationId xmlns:a16="http://schemas.microsoft.com/office/drawing/2014/main" id="{63C3BFBA-01E7-69A0-A8DC-EF28485D5457}"/>
              </a:ext>
            </a:extLst>
          </p:cNvPr>
          <p:cNvSpPr txBox="1"/>
          <p:nvPr/>
        </p:nvSpPr>
        <p:spPr>
          <a:xfrm>
            <a:off x="661662" y="3419308"/>
            <a:ext cx="2642192" cy="6814060"/>
          </a:xfrm>
          <a:prstGeom prst="rect">
            <a:avLst/>
          </a:prstGeom>
          <a:noFill/>
        </p:spPr>
        <p:txBody>
          <a:bodyPr wrap="square" lIns="0" tIns="49347" rIns="0" bIns="49347" anchor="t">
            <a:spAutoFit/>
          </a:bodyPr>
          <a:lstStyle/>
          <a:p>
            <a:pPr>
              <a:spcBef>
                <a:spcPts val="1295"/>
              </a:spcBef>
            </a:pPr>
            <a:r>
              <a:rPr lang="en-AU" sz="1295" b="1" dirty="0">
                <a:latin typeface="Arial"/>
                <a:cs typeface="Arial"/>
              </a:rPr>
              <a:t>What this looks and feels like:</a:t>
            </a:r>
          </a:p>
          <a:p>
            <a:pPr marL="193270" indent="-193270">
              <a:spcBef>
                <a:spcPts val="1295"/>
              </a:spcBef>
              <a:buFont typeface="Arial" panose="020B0604020202020204" pitchFamily="34" charset="0"/>
              <a:buChar char="•"/>
            </a:pPr>
            <a:r>
              <a:rPr lang="en-AU" sz="1295" dirty="0">
                <a:latin typeface="Arial"/>
                <a:cs typeface="Arial"/>
              </a:rPr>
              <a:t>We answer the phone in a timely manner </a:t>
            </a:r>
            <a:endParaRPr lang="en-AU" sz="1295" dirty="0">
              <a:latin typeface="Arial" panose="020B0604020202020204" pitchFamily="34" charset="0"/>
              <a:cs typeface="Arial" panose="020B0604020202020204" pitchFamily="34" charset="0"/>
            </a:endParaRPr>
          </a:p>
          <a:p>
            <a:pPr marL="193270" indent="-193270">
              <a:spcBef>
                <a:spcPts val="1295"/>
              </a:spcBef>
              <a:buFont typeface="Arial" panose="020B0604020202020204" pitchFamily="34" charset="0"/>
              <a:buChar char="•"/>
            </a:pPr>
            <a:r>
              <a:rPr lang="en-AU" sz="1295" dirty="0">
                <a:latin typeface="Arial"/>
                <a:cs typeface="Arial"/>
              </a:rPr>
              <a:t>We respond to calls within 24 hours on business days</a:t>
            </a:r>
          </a:p>
          <a:p>
            <a:pPr marL="193270" indent="-193270">
              <a:spcBef>
                <a:spcPts val="1295"/>
              </a:spcBef>
              <a:buFont typeface="Arial" panose="020B0604020202020204" pitchFamily="34" charset="0"/>
              <a:buChar char="•"/>
            </a:pPr>
            <a:r>
              <a:rPr lang="en-AU" sz="1295" dirty="0">
                <a:latin typeface="Arial"/>
                <a:cs typeface="Arial"/>
              </a:rPr>
              <a:t>Acknowledge we have received your email within 2 business days</a:t>
            </a:r>
          </a:p>
          <a:p>
            <a:pPr marL="193270" indent="-193270">
              <a:spcBef>
                <a:spcPts val="1295"/>
              </a:spcBef>
              <a:buFont typeface="Arial" panose="020B0604020202020204" pitchFamily="34" charset="0"/>
              <a:buChar char="•"/>
            </a:pPr>
            <a:r>
              <a:rPr lang="en-AU" sz="1295" dirty="0">
                <a:latin typeface="Arial"/>
                <a:cs typeface="Arial"/>
              </a:rPr>
              <a:t>Provide a response to emails within 5 working days</a:t>
            </a:r>
          </a:p>
          <a:p>
            <a:pPr marL="193270" indent="-193270">
              <a:spcBef>
                <a:spcPts val="1295"/>
              </a:spcBef>
              <a:buFont typeface="Arial" panose="020B0604020202020204" pitchFamily="34" charset="0"/>
              <a:buChar char="•"/>
            </a:pPr>
            <a:r>
              <a:rPr lang="en-AU" sz="1295" dirty="0">
                <a:latin typeface="Arial"/>
                <a:cs typeface="Arial"/>
              </a:rPr>
              <a:t>Email auto-replies include references to our website for lodgement, and a contact person for urgent enquiries </a:t>
            </a:r>
          </a:p>
          <a:p>
            <a:pPr marL="193270" indent="-193270">
              <a:spcBef>
                <a:spcPts val="1295"/>
              </a:spcBef>
              <a:buFont typeface="Arial" panose="020B0604020202020204" pitchFamily="34" charset="0"/>
              <a:buChar char="•"/>
            </a:pPr>
            <a:r>
              <a:rPr lang="en-AU" sz="1295" dirty="0">
                <a:latin typeface="Arial"/>
                <a:cs typeface="Arial"/>
              </a:rPr>
              <a:t>Out of office voicemail messages include references to our website, and phone number and email for urgent inquiries </a:t>
            </a:r>
            <a:r>
              <a:rPr lang="en-AU" sz="1295" dirty="0">
                <a:highlight>
                  <a:srgbClr val="FFFF00"/>
                </a:highlight>
                <a:latin typeface="Arial"/>
                <a:cs typeface="Arial"/>
              </a:rPr>
              <a:t>OR</a:t>
            </a:r>
            <a:r>
              <a:rPr lang="en-AU" sz="1295" dirty="0">
                <a:latin typeface="Arial"/>
                <a:cs typeface="Arial"/>
              </a:rPr>
              <a:t> our phones are set to divert to Planning Support/workgroup when unavailable or on leave </a:t>
            </a:r>
          </a:p>
          <a:p>
            <a:pPr marL="193270" indent="-193270">
              <a:spcBef>
                <a:spcPts val="1295"/>
              </a:spcBef>
              <a:buFont typeface="Arial" panose="020B0604020202020204" pitchFamily="34" charset="0"/>
              <a:buChar char="•"/>
            </a:pPr>
            <a:r>
              <a:rPr lang="en-AU" sz="1295" dirty="0">
                <a:latin typeface="Arial"/>
                <a:cs typeface="Arial"/>
              </a:rPr>
              <a:t>Most telephone enquiries are dealt with within 5 minutes</a:t>
            </a:r>
          </a:p>
          <a:p>
            <a:pPr marL="193270" indent="-193270">
              <a:spcBef>
                <a:spcPts val="1295"/>
              </a:spcBef>
              <a:buFont typeface="Arial" panose="020B0604020202020204" pitchFamily="34" charset="0"/>
              <a:buChar char="•"/>
            </a:pPr>
            <a:r>
              <a:rPr lang="en-AU" sz="1295" dirty="0">
                <a:latin typeface="Arial"/>
                <a:cs typeface="Arial"/>
              </a:rPr>
              <a:t>If detailed information is required, a face to face or video meeting is arranged</a:t>
            </a:r>
          </a:p>
        </p:txBody>
      </p:sp>
      <p:cxnSp>
        <p:nvCxnSpPr>
          <p:cNvPr id="36" name="Straight Connector 35">
            <a:extLst>
              <a:ext uri="{FF2B5EF4-FFF2-40B4-BE49-F238E27FC236}">
                <a16:creationId xmlns:a16="http://schemas.microsoft.com/office/drawing/2014/main" id="{06C4AECD-93E5-D36E-FEF2-112C920C4CE5}"/>
              </a:ext>
              <a:ext uri="{C183D7F6-B498-43B3-948B-1728B52AA6E4}">
                <adec:decorative xmlns:adec="http://schemas.microsoft.com/office/drawing/2017/decorative" val="1"/>
              </a:ext>
            </a:extLst>
          </p:cNvPr>
          <p:cNvCxnSpPr>
            <a:cxnSpLocks/>
          </p:cNvCxnSpPr>
          <p:nvPr/>
        </p:nvCxnSpPr>
        <p:spPr>
          <a:xfrm>
            <a:off x="661662" y="3147317"/>
            <a:ext cx="264219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792117D-7DE1-943C-8C1D-3322A41E33C0}"/>
              </a:ext>
              <a:ext uri="{C183D7F6-B498-43B3-948B-1728B52AA6E4}">
                <adec:decorative xmlns:adec="http://schemas.microsoft.com/office/drawing/2017/decorative" val="1"/>
              </a:ext>
            </a:extLst>
          </p:cNvPr>
          <p:cNvCxnSpPr>
            <a:cxnSpLocks/>
          </p:cNvCxnSpPr>
          <p:nvPr/>
        </p:nvCxnSpPr>
        <p:spPr>
          <a:xfrm>
            <a:off x="4252751" y="3147317"/>
            <a:ext cx="272856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D0EED03-C459-A7AC-47D5-00C60F459005}"/>
              </a:ext>
            </a:extLst>
          </p:cNvPr>
          <p:cNvSpPr txBox="1"/>
          <p:nvPr/>
        </p:nvSpPr>
        <p:spPr>
          <a:xfrm>
            <a:off x="4236392" y="2022764"/>
            <a:ext cx="2642192" cy="889667"/>
          </a:xfrm>
          <a:prstGeom prst="rect">
            <a:avLst/>
          </a:prstGeom>
          <a:noFill/>
        </p:spPr>
        <p:txBody>
          <a:bodyPr wrap="square" lIns="0" rIns="0">
            <a:spAutoFit/>
          </a:bodyPr>
          <a:lstStyle/>
          <a:p>
            <a:pPr>
              <a:spcBef>
                <a:spcPts val="2590"/>
              </a:spcBef>
              <a:spcAft>
                <a:spcPts val="1295"/>
              </a:spcAft>
            </a:pPr>
            <a:r>
              <a:rPr lang="en-AU" sz="1727" b="1" dirty="0">
                <a:solidFill>
                  <a:schemeClr val="accent6"/>
                </a:solidFill>
                <a:latin typeface="Arial" panose="020B0604020202020204" pitchFamily="34" charset="0"/>
                <a:cs typeface="Arial" panose="020B0604020202020204" pitchFamily="34" charset="0"/>
              </a:rPr>
              <a:t>We provide an informed response based on the information we are given</a:t>
            </a:r>
          </a:p>
        </p:txBody>
      </p:sp>
      <p:sp>
        <p:nvSpPr>
          <p:cNvPr id="38" name="TextBox 37">
            <a:extLst>
              <a:ext uri="{FF2B5EF4-FFF2-40B4-BE49-F238E27FC236}">
                <a16:creationId xmlns:a16="http://schemas.microsoft.com/office/drawing/2014/main" id="{B40C58BC-F41B-D837-03C6-A958D29ABD81}"/>
              </a:ext>
            </a:extLst>
          </p:cNvPr>
          <p:cNvSpPr txBox="1"/>
          <p:nvPr/>
        </p:nvSpPr>
        <p:spPr>
          <a:xfrm>
            <a:off x="4236392" y="3419307"/>
            <a:ext cx="2642192" cy="4520355"/>
          </a:xfrm>
          <a:prstGeom prst="rect">
            <a:avLst/>
          </a:prstGeom>
          <a:noFill/>
        </p:spPr>
        <p:txBody>
          <a:bodyPr wrap="square" lIns="0" tIns="49347" rIns="0" bIns="49347" anchor="t">
            <a:spAutoFit/>
          </a:bodyPr>
          <a:lstStyle/>
          <a:p>
            <a:pPr>
              <a:spcBef>
                <a:spcPts val="1295"/>
              </a:spcBef>
            </a:pPr>
            <a:r>
              <a:rPr lang="en-AU" sz="1295" b="1" dirty="0">
                <a:latin typeface="Arial"/>
                <a:cs typeface="Arial"/>
              </a:rPr>
              <a:t>What this looks and feels like:</a:t>
            </a:r>
          </a:p>
          <a:p>
            <a:pPr marL="193270" indent="-193270">
              <a:spcBef>
                <a:spcPts val="1295"/>
              </a:spcBef>
              <a:buFont typeface="Arial" panose="020B0604020202020204" pitchFamily="34" charset="0"/>
              <a:buChar char="•"/>
            </a:pPr>
            <a:r>
              <a:rPr lang="en-AU" sz="1295" dirty="0">
                <a:latin typeface="Arial"/>
                <a:cs typeface="Arial"/>
              </a:rPr>
              <a:t>Direct answers are provided quickly for straightforward questions (e.g. permits for certain fence heights)</a:t>
            </a:r>
          </a:p>
          <a:p>
            <a:pPr marL="193270" indent="-193270">
              <a:spcBef>
                <a:spcPts val="1295"/>
              </a:spcBef>
              <a:buFont typeface="Arial" panose="020B0604020202020204" pitchFamily="34" charset="0"/>
              <a:buChar char="•"/>
            </a:pPr>
            <a:r>
              <a:rPr lang="en-AU" sz="1295" dirty="0">
                <a:latin typeface="Arial"/>
                <a:cs typeface="Arial"/>
              </a:rPr>
              <a:t>Where required, refer customers to relevant, comprehensive further information on the website</a:t>
            </a:r>
          </a:p>
          <a:p>
            <a:pPr marL="193270" indent="-193270">
              <a:spcBef>
                <a:spcPts val="1295"/>
              </a:spcBef>
              <a:buFont typeface="Arial" panose="020B0604020202020204" pitchFamily="34" charset="0"/>
              <a:buChar char="•"/>
            </a:pPr>
            <a:r>
              <a:rPr lang="en-AU" sz="1295" dirty="0">
                <a:latin typeface="Arial"/>
                <a:cs typeface="Arial"/>
              </a:rPr>
              <a:t>Past interactions are recorded where advice is tailored to the applicant</a:t>
            </a:r>
          </a:p>
          <a:p>
            <a:pPr marL="193270" indent="-193270">
              <a:spcBef>
                <a:spcPts val="1295"/>
              </a:spcBef>
              <a:buFont typeface="Arial" panose="020B0604020202020204" pitchFamily="34" charset="0"/>
              <a:buChar char="•"/>
            </a:pPr>
            <a:r>
              <a:rPr lang="en-AU" sz="1295" dirty="0">
                <a:latin typeface="Arial"/>
                <a:cs typeface="Arial"/>
              </a:rPr>
              <a:t>Enquiries can be resolved by one person, who seeks advice from colleagues when needed</a:t>
            </a:r>
          </a:p>
          <a:p>
            <a:pPr marL="193270" indent="-193270">
              <a:spcBef>
                <a:spcPts val="1295"/>
              </a:spcBef>
              <a:buFont typeface="Arial" panose="020B0604020202020204" pitchFamily="34" charset="0"/>
              <a:buChar char="•"/>
            </a:pPr>
            <a:r>
              <a:rPr lang="en-AU" sz="1295" dirty="0">
                <a:latin typeface="Arial"/>
                <a:cs typeface="Arial"/>
              </a:rPr>
              <a:t>We assess information based on what we have received and strive to be as accurate as possible</a:t>
            </a:r>
          </a:p>
        </p:txBody>
      </p:sp>
      <p:grpSp>
        <p:nvGrpSpPr>
          <p:cNvPr id="7" name="Group 6">
            <a:extLst>
              <a:ext uri="{FF2B5EF4-FFF2-40B4-BE49-F238E27FC236}">
                <a16:creationId xmlns:a16="http://schemas.microsoft.com/office/drawing/2014/main" id="{6E019C24-F3F9-7F17-50AE-6381EB3EC77B}"/>
              </a:ext>
              <a:ext uri="{C183D7F6-B498-43B3-948B-1728B52AA6E4}">
                <adec:decorative xmlns:adec="http://schemas.microsoft.com/office/drawing/2017/decorative" val="1"/>
              </a:ext>
            </a:extLst>
          </p:cNvPr>
          <p:cNvGrpSpPr/>
          <p:nvPr/>
        </p:nvGrpSpPr>
        <p:grpSpPr>
          <a:xfrm>
            <a:off x="661662" y="1165673"/>
            <a:ext cx="626166" cy="600958"/>
            <a:chOff x="476674" y="1151888"/>
            <a:chExt cx="580145" cy="556790"/>
          </a:xfrm>
        </p:grpSpPr>
        <p:sp>
          <p:nvSpPr>
            <p:cNvPr id="34" name="Rectangle: Diagonal Corners Rounded 33">
              <a:extLst>
                <a:ext uri="{FF2B5EF4-FFF2-40B4-BE49-F238E27FC236}">
                  <a16:creationId xmlns:a16="http://schemas.microsoft.com/office/drawing/2014/main" id="{7367B4BB-A261-C1BA-6377-1B53D12C6DF9}"/>
                </a:ext>
              </a:extLst>
            </p:cNvPr>
            <p:cNvSpPr/>
            <p:nvPr/>
          </p:nvSpPr>
          <p:spPr>
            <a:xfrm>
              <a:off x="476674" y="1151888"/>
              <a:ext cx="580145" cy="556790"/>
            </a:xfrm>
            <a:prstGeom prst="round2Diag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id="{5FC6708A-4276-69E1-6D5D-784042D2E6C4}"/>
                </a:ext>
              </a:extLst>
            </p:cNvPr>
            <p:cNvGrpSpPr>
              <a:grpSpLocks noChangeAspect="1"/>
            </p:cNvGrpSpPr>
            <p:nvPr/>
          </p:nvGrpSpPr>
          <p:grpSpPr>
            <a:xfrm>
              <a:off x="618059" y="1224375"/>
              <a:ext cx="297277" cy="411804"/>
              <a:chOff x="9450388" y="3286125"/>
              <a:chExt cx="387350" cy="536575"/>
            </a:xfrm>
            <a:solidFill>
              <a:schemeClr val="bg1"/>
            </a:solidFill>
          </p:grpSpPr>
          <p:sp>
            <p:nvSpPr>
              <p:cNvPr id="42" name="Oval 68">
                <a:extLst>
                  <a:ext uri="{FF2B5EF4-FFF2-40B4-BE49-F238E27FC236}">
                    <a16:creationId xmlns:a16="http://schemas.microsoft.com/office/drawing/2014/main" id="{91EFC50E-09AD-F0D8-CDCD-77ABBB98F718}"/>
                  </a:ext>
                </a:extLst>
              </p:cNvPr>
              <p:cNvSpPr>
                <a:spLocks noChangeArrowheads="1"/>
              </p:cNvSpPr>
              <p:nvPr/>
            </p:nvSpPr>
            <p:spPr bwMode="auto">
              <a:xfrm>
                <a:off x="9613900" y="3770313"/>
                <a:ext cx="22225"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3" name="Oval 69">
                <a:extLst>
                  <a:ext uri="{FF2B5EF4-FFF2-40B4-BE49-F238E27FC236}">
                    <a16:creationId xmlns:a16="http://schemas.microsoft.com/office/drawing/2014/main" id="{06AE0429-E224-95FB-2642-139711D797DF}"/>
                  </a:ext>
                </a:extLst>
              </p:cNvPr>
              <p:cNvSpPr>
                <a:spLocks noChangeArrowheads="1"/>
              </p:cNvSpPr>
              <p:nvPr/>
            </p:nvSpPr>
            <p:spPr bwMode="auto">
              <a:xfrm>
                <a:off x="9655175" y="3770313"/>
                <a:ext cx="22225"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4" name="Oval 70">
                <a:extLst>
                  <a:ext uri="{FF2B5EF4-FFF2-40B4-BE49-F238E27FC236}">
                    <a16:creationId xmlns:a16="http://schemas.microsoft.com/office/drawing/2014/main" id="{00A49C37-7B21-2E94-1891-5076DA103A91}"/>
                  </a:ext>
                </a:extLst>
              </p:cNvPr>
              <p:cNvSpPr>
                <a:spLocks noChangeArrowheads="1"/>
              </p:cNvSpPr>
              <p:nvPr/>
            </p:nvSpPr>
            <p:spPr bwMode="auto">
              <a:xfrm>
                <a:off x="9696450" y="3770313"/>
                <a:ext cx="22225"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5" name="Oval 71">
                <a:extLst>
                  <a:ext uri="{FF2B5EF4-FFF2-40B4-BE49-F238E27FC236}">
                    <a16:creationId xmlns:a16="http://schemas.microsoft.com/office/drawing/2014/main" id="{26AF1836-8923-8141-700E-0241D1F477AE}"/>
                  </a:ext>
                </a:extLst>
              </p:cNvPr>
              <p:cNvSpPr>
                <a:spLocks noChangeArrowheads="1"/>
              </p:cNvSpPr>
              <p:nvPr/>
            </p:nvSpPr>
            <p:spPr bwMode="auto">
              <a:xfrm>
                <a:off x="9636125" y="3573463"/>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6" name="Oval 72">
                <a:extLst>
                  <a:ext uri="{FF2B5EF4-FFF2-40B4-BE49-F238E27FC236}">
                    <a16:creationId xmlns:a16="http://schemas.microsoft.com/office/drawing/2014/main" id="{1BC28F26-46F4-639E-FA3E-372B298293D0}"/>
                  </a:ext>
                </a:extLst>
              </p:cNvPr>
              <p:cNvSpPr>
                <a:spLocks noChangeArrowheads="1"/>
              </p:cNvSpPr>
              <p:nvPr/>
            </p:nvSpPr>
            <p:spPr bwMode="auto">
              <a:xfrm>
                <a:off x="9572625" y="3457575"/>
                <a:ext cx="22225"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7" name="Oval 73">
                <a:extLst>
                  <a:ext uri="{FF2B5EF4-FFF2-40B4-BE49-F238E27FC236}">
                    <a16:creationId xmlns:a16="http://schemas.microsoft.com/office/drawing/2014/main" id="{41E791EA-8571-9620-E78F-C82427686CBD}"/>
                  </a:ext>
                </a:extLst>
              </p:cNvPr>
              <p:cNvSpPr>
                <a:spLocks noChangeArrowheads="1"/>
              </p:cNvSpPr>
              <p:nvPr/>
            </p:nvSpPr>
            <p:spPr bwMode="auto">
              <a:xfrm>
                <a:off x="9613900" y="3457575"/>
                <a:ext cx="22225"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8" name="Oval 74">
                <a:extLst>
                  <a:ext uri="{FF2B5EF4-FFF2-40B4-BE49-F238E27FC236}">
                    <a16:creationId xmlns:a16="http://schemas.microsoft.com/office/drawing/2014/main" id="{BAD9E645-3A62-AA5B-ED90-A52B63F2C88E}"/>
                  </a:ext>
                </a:extLst>
              </p:cNvPr>
              <p:cNvSpPr>
                <a:spLocks noChangeArrowheads="1"/>
              </p:cNvSpPr>
              <p:nvPr/>
            </p:nvSpPr>
            <p:spPr bwMode="auto">
              <a:xfrm>
                <a:off x="9655175" y="3457575"/>
                <a:ext cx="22225"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49" name="Oval 75">
                <a:extLst>
                  <a:ext uri="{FF2B5EF4-FFF2-40B4-BE49-F238E27FC236}">
                    <a16:creationId xmlns:a16="http://schemas.microsoft.com/office/drawing/2014/main" id="{09A400AE-105B-0E57-1755-74912D9DDDAE}"/>
                  </a:ext>
                </a:extLst>
              </p:cNvPr>
              <p:cNvSpPr>
                <a:spLocks noChangeArrowheads="1"/>
              </p:cNvSpPr>
              <p:nvPr/>
            </p:nvSpPr>
            <p:spPr bwMode="auto">
              <a:xfrm>
                <a:off x="9696450" y="3457575"/>
                <a:ext cx="22225"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0" name="Oval 76">
                <a:extLst>
                  <a:ext uri="{FF2B5EF4-FFF2-40B4-BE49-F238E27FC236}">
                    <a16:creationId xmlns:a16="http://schemas.microsoft.com/office/drawing/2014/main" id="{4E587EFF-BA64-583C-F6A3-816F6348EBAE}"/>
                  </a:ext>
                </a:extLst>
              </p:cNvPr>
              <p:cNvSpPr>
                <a:spLocks noChangeArrowheads="1"/>
              </p:cNvSpPr>
              <p:nvPr/>
            </p:nvSpPr>
            <p:spPr bwMode="auto">
              <a:xfrm>
                <a:off x="9677400" y="3435350"/>
                <a:ext cx="19050"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1" name="Oval 77">
                <a:extLst>
                  <a:ext uri="{FF2B5EF4-FFF2-40B4-BE49-F238E27FC236}">
                    <a16:creationId xmlns:a16="http://schemas.microsoft.com/office/drawing/2014/main" id="{C27893F0-C0AC-CD20-A5F7-5669B356CAD0}"/>
                  </a:ext>
                </a:extLst>
              </p:cNvPr>
              <p:cNvSpPr>
                <a:spLocks noChangeArrowheads="1"/>
              </p:cNvSpPr>
              <p:nvPr/>
            </p:nvSpPr>
            <p:spPr bwMode="auto">
              <a:xfrm>
                <a:off x="9636125" y="3435350"/>
                <a:ext cx="19050"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2" name="Oval 78">
                <a:extLst>
                  <a:ext uri="{FF2B5EF4-FFF2-40B4-BE49-F238E27FC236}">
                    <a16:creationId xmlns:a16="http://schemas.microsoft.com/office/drawing/2014/main" id="{3153EEFD-9F01-9371-9B96-9E5FD28499D3}"/>
                  </a:ext>
                </a:extLst>
              </p:cNvPr>
              <p:cNvSpPr>
                <a:spLocks noChangeArrowheads="1"/>
              </p:cNvSpPr>
              <p:nvPr/>
            </p:nvSpPr>
            <p:spPr bwMode="auto">
              <a:xfrm>
                <a:off x="9594850" y="3476625"/>
                <a:ext cx="19050"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3" name="Oval 79">
                <a:extLst>
                  <a:ext uri="{FF2B5EF4-FFF2-40B4-BE49-F238E27FC236}">
                    <a16:creationId xmlns:a16="http://schemas.microsoft.com/office/drawing/2014/main" id="{02B6821E-1916-7136-9584-1C84CCE5DEE2}"/>
                  </a:ext>
                </a:extLst>
              </p:cNvPr>
              <p:cNvSpPr>
                <a:spLocks noChangeArrowheads="1"/>
              </p:cNvSpPr>
              <p:nvPr/>
            </p:nvSpPr>
            <p:spPr bwMode="auto">
              <a:xfrm>
                <a:off x="9613900" y="3500438"/>
                <a:ext cx="22225"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4" name="Oval 80">
                <a:extLst>
                  <a:ext uri="{FF2B5EF4-FFF2-40B4-BE49-F238E27FC236}">
                    <a16:creationId xmlns:a16="http://schemas.microsoft.com/office/drawing/2014/main" id="{9D349A4F-9247-AD31-8CC4-8DE6ACC6D99A}"/>
                  </a:ext>
                </a:extLst>
              </p:cNvPr>
              <p:cNvSpPr>
                <a:spLocks noChangeArrowheads="1"/>
              </p:cNvSpPr>
              <p:nvPr/>
            </p:nvSpPr>
            <p:spPr bwMode="auto">
              <a:xfrm>
                <a:off x="9655175" y="3500438"/>
                <a:ext cx="22225"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5" name="Oval 81">
                <a:extLst>
                  <a:ext uri="{FF2B5EF4-FFF2-40B4-BE49-F238E27FC236}">
                    <a16:creationId xmlns:a16="http://schemas.microsoft.com/office/drawing/2014/main" id="{1A07ED82-FDE6-050C-21AA-EEE8B9DE20E9}"/>
                  </a:ext>
                </a:extLst>
              </p:cNvPr>
              <p:cNvSpPr>
                <a:spLocks noChangeArrowheads="1"/>
              </p:cNvSpPr>
              <p:nvPr/>
            </p:nvSpPr>
            <p:spPr bwMode="auto">
              <a:xfrm>
                <a:off x="9636125" y="3476625"/>
                <a:ext cx="19050"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6" name="Oval 82">
                <a:extLst>
                  <a:ext uri="{FF2B5EF4-FFF2-40B4-BE49-F238E27FC236}">
                    <a16:creationId xmlns:a16="http://schemas.microsoft.com/office/drawing/2014/main" id="{B125264E-47D7-6B45-DA5A-47BD75BA6450}"/>
                  </a:ext>
                </a:extLst>
              </p:cNvPr>
              <p:cNvSpPr>
                <a:spLocks noChangeArrowheads="1"/>
              </p:cNvSpPr>
              <p:nvPr/>
            </p:nvSpPr>
            <p:spPr bwMode="auto">
              <a:xfrm>
                <a:off x="9677400" y="3476625"/>
                <a:ext cx="19050"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7" name="Oval 83">
                <a:extLst>
                  <a:ext uri="{FF2B5EF4-FFF2-40B4-BE49-F238E27FC236}">
                    <a16:creationId xmlns:a16="http://schemas.microsoft.com/office/drawing/2014/main" id="{30EDD4F4-0EE0-4ADB-9AA7-7688A4BF8B52}"/>
                  </a:ext>
                </a:extLst>
              </p:cNvPr>
              <p:cNvSpPr>
                <a:spLocks noChangeArrowheads="1"/>
              </p:cNvSpPr>
              <p:nvPr/>
            </p:nvSpPr>
            <p:spPr bwMode="auto">
              <a:xfrm>
                <a:off x="9636125" y="3602038"/>
                <a:ext cx="19050"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8" name="Oval 84">
                <a:extLst>
                  <a:ext uri="{FF2B5EF4-FFF2-40B4-BE49-F238E27FC236}">
                    <a16:creationId xmlns:a16="http://schemas.microsoft.com/office/drawing/2014/main" id="{3F8326AD-0D0F-910F-27DC-F528BDAC7205}"/>
                  </a:ext>
                </a:extLst>
              </p:cNvPr>
              <p:cNvSpPr>
                <a:spLocks noChangeArrowheads="1"/>
              </p:cNvSpPr>
              <p:nvPr/>
            </p:nvSpPr>
            <p:spPr bwMode="auto">
              <a:xfrm>
                <a:off x="9636125" y="3633788"/>
                <a:ext cx="19050"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59" name="Oval 85">
                <a:extLst>
                  <a:ext uri="{FF2B5EF4-FFF2-40B4-BE49-F238E27FC236}">
                    <a16:creationId xmlns:a16="http://schemas.microsoft.com/office/drawing/2014/main" id="{4D20DDF2-4410-003E-7BC0-FB0F054D908D}"/>
                  </a:ext>
                </a:extLst>
              </p:cNvPr>
              <p:cNvSpPr>
                <a:spLocks noChangeArrowheads="1"/>
              </p:cNvSpPr>
              <p:nvPr/>
            </p:nvSpPr>
            <p:spPr bwMode="auto">
              <a:xfrm>
                <a:off x="9636125" y="3665538"/>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0" name="Oval 86">
                <a:extLst>
                  <a:ext uri="{FF2B5EF4-FFF2-40B4-BE49-F238E27FC236}">
                    <a16:creationId xmlns:a16="http://schemas.microsoft.com/office/drawing/2014/main" id="{3F2442EF-E5FA-D422-42B4-2A88EC8D1FAB}"/>
                  </a:ext>
                </a:extLst>
              </p:cNvPr>
              <p:cNvSpPr>
                <a:spLocks noChangeArrowheads="1"/>
              </p:cNvSpPr>
              <p:nvPr/>
            </p:nvSpPr>
            <p:spPr bwMode="auto">
              <a:xfrm>
                <a:off x="9636125" y="3697288"/>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1" name="Oval 87">
                <a:extLst>
                  <a:ext uri="{FF2B5EF4-FFF2-40B4-BE49-F238E27FC236}">
                    <a16:creationId xmlns:a16="http://schemas.microsoft.com/office/drawing/2014/main" id="{155EBC03-8886-F950-BB75-D409AA9073A1}"/>
                  </a:ext>
                </a:extLst>
              </p:cNvPr>
              <p:cNvSpPr>
                <a:spLocks noChangeArrowheads="1"/>
              </p:cNvSpPr>
              <p:nvPr/>
            </p:nvSpPr>
            <p:spPr bwMode="auto">
              <a:xfrm>
                <a:off x="9636125" y="3729038"/>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2" name="Freeform 88">
                <a:extLst>
                  <a:ext uri="{FF2B5EF4-FFF2-40B4-BE49-F238E27FC236}">
                    <a16:creationId xmlns:a16="http://schemas.microsoft.com/office/drawing/2014/main" id="{E67A5E55-FC15-8938-AF7D-C92E7F204B31}"/>
                  </a:ext>
                </a:extLst>
              </p:cNvPr>
              <p:cNvSpPr>
                <a:spLocks noEditPoints="1"/>
              </p:cNvSpPr>
              <p:nvPr/>
            </p:nvSpPr>
            <p:spPr bwMode="auto">
              <a:xfrm>
                <a:off x="9450388" y="3286125"/>
                <a:ext cx="387350" cy="536575"/>
              </a:xfrm>
              <a:custGeom>
                <a:avLst/>
                <a:gdLst>
                  <a:gd name="T0" fmla="*/ 118 w 121"/>
                  <a:gd name="T1" fmla="*/ 161 h 168"/>
                  <a:gd name="T2" fmla="*/ 110 w 121"/>
                  <a:gd name="T3" fmla="*/ 161 h 168"/>
                  <a:gd name="T4" fmla="*/ 110 w 121"/>
                  <a:gd name="T5" fmla="*/ 142 h 168"/>
                  <a:gd name="T6" fmla="*/ 75 w 121"/>
                  <a:gd name="T7" fmla="*/ 83 h 168"/>
                  <a:gd name="T8" fmla="*/ 110 w 121"/>
                  <a:gd name="T9" fmla="*/ 24 h 168"/>
                  <a:gd name="T10" fmla="*/ 110 w 121"/>
                  <a:gd name="T11" fmla="*/ 6 h 168"/>
                  <a:gd name="T12" fmla="*/ 118 w 121"/>
                  <a:gd name="T13" fmla="*/ 6 h 168"/>
                  <a:gd name="T14" fmla="*/ 121 w 121"/>
                  <a:gd name="T15" fmla="*/ 3 h 168"/>
                  <a:gd name="T16" fmla="*/ 118 w 121"/>
                  <a:gd name="T17" fmla="*/ 0 h 168"/>
                  <a:gd name="T18" fmla="*/ 3 w 121"/>
                  <a:gd name="T19" fmla="*/ 0 h 168"/>
                  <a:gd name="T20" fmla="*/ 0 w 121"/>
                  <a:gd name="T21" fmla="*/ 3 h 168"/>
                  <a:gd name="T22" fmla="*/ 3 w 121"/>
                  <a:gd name="T23" fmla="*/ 6 h 168"/>
                  <a:gd name="T24" fmla="*/ 12 w 121"/>
                  <a:gd name="T25" fmla="*/ 6 h 168"/>
                  <a:gd name="T26" fmla="*/ 12 w 121"/>
                  <a:gd name="T27" fmla="*/ 24 h 168"/>
                  <a:gd name="T28" fmla="*/ 47 w 121"/>
                  <a:gd name="T29" fmla="*/ 83 h 168"/>
                  <a:gd name="T30" fmla="*/ 12 w 121"/>
                  <a:gd name="T31" fmla="*/ 142 h 168"/>
                  <a:gd name="T32" fmla="*/ 12 w 121"/>
                  <a:gd name="T33" fmla="*/ 161 h 168"/>
                  <a:gd name="T34" fmla="*/ 3 w 121"/>
                  <a:gd name="T35" fmla="*/ 161 h 168"/>
                  <a:gd name="T36" fmla="*/ 0 w 121"/>
                  <a:gd name="T37" fmla="*/ 165 h 168"/>
                  <a:gd name="T38" fmla="*/ 3 w 121"/>
                  <a:gd name="T39" fmla="*/ 168 h 168"/>
                  <a:gd name="T40" fmla="*/ 12 w 121"/>
                  <a:gd name="T41" fmla="*/ 168 h 168"/>
                  <a:gd name="T42" fmla="*/ 12 w 121"/>
                  <a:gd name="T43" fmla="*/ 168 h 168"/>
                  <a:gd name="T44" fmla="*/ 110 w 121"/>
                  <a:gd name="T45" fmla="*/ 168 h 168"/>
                  <a:gd name="T46" fmla="*/ 110 w 121"/>
                  <a:gd name="T47" fmla="*/ 168 h 168"/>
                  <a:gd name="T48" fmla="*/ 118 w 121"/>
                  <a:gd name="T49" fmla="*/ 168 h 168"/>
                  <a:gd name="T50" fmla="*/ 121 w 121"/>
                  <a:gd name="T51" fmla="*/ 165 h 168"/>
                  <a:gd name="T52" fmla="*/ 118 w 121"/>
                  <a:gd name="T53" fmla="*/ 161 h 168"/>
                  <a:gd name="T54" fmla="*/ 19 w 121"/>
                  <a:gd name="T55" fmla="*/ 24 h 168"/>
                  <a:gd name="T56" fmla="*/ 19 w 121"/>
                  <a:gd name="T57" fmla="*/ 6 h 168"/>
                  <a:gd name="T58" fmla="*/ 103 w 121"/>
                  <a:gd name="T59" fmla="*/ 6 h 168"/>
                  <a:gd name="T60" fmla="*/ 103 w 121"/>
                  <a:gd name="T61" fmla="*/ 24 h 168"/>
                  <a:gd name="T62" fmla="*/ 67 w 121"/>
                  <a:gd name="T63" fmla="*/ 80 h 168"/>
                  <a:gd name="T64" fmla="*/ 55 w 121"/>
                  <a:gd name="T65" fmla="*/ 80 h 168"/>
                  <a:gd name="T66" fmla="*/ 19 w 121"/>
                  <a:gd name="T67" fmla="*/ 24 h 168"/>
                  <a:gd name="T68" fmla="*/ 19 w 121"/>
                  <a:gd name="T69" fmla="*/ 142 h 168"/>
                  <a:gd name="T70" fmla="*/ 55 w 121"/>
                  <a:gd name="T71" fmla="*/ 86 h 168"/>
                  <a:gd name="T72" fmla="*/ 67 w 121"/>
                  <a:gd name="T73" fmla="*/ 86 h 168"/>
                  <a:gd name="T74" fmla="*/ 103 w 121"/>
                  <a:gd name="T75" fmla="*/ 142 h 168"/>
                  <a:gd name="T76" fmla="*/ 103 w 121"/>
                  <a:gd name="T77" fmla="*/ 161 h 168"/>
                  <a:gd name="T78" fmla="*/ 103 w 121"/>
                  <a:gd name="T79" fmla="*/ 161 h 168"/>
                  <a:gd name="T80" fmla="*/ 100 w 121"/>
                  <a:gd name="T81" fmla="*/ 158 h 168"/>
                  <a:gd name="T82" fmla="*/ 97 w 121"/>
                  <a:gd name="T83" fmla="*/ 161 h 168"/>
                  <a:gd name="T84" fmla="*/ 90 w 121"/>
                  <a:gd name="T85" fmla="*/ 161 h 168"/>
                  <a:gd name="T86" fmla="*/ 87 w 121"/>
                  <a:gd name="T87" fmla="*/ 158 h 168"/>
                  <a:gd name="T88" fmla="*/ 84 w 121"/>
                  <a:gd name="T89" fmla="*/ 161 h 168"/>
                  <a:gd name="T90" fmla="*/ 77 w 121"/>
                  <a:gd name="T91" fmla="*/ 161 h 168"/>
                  <a:gd name="T92" fmla="*/ 74 w 121"/>
                  <a:gd name="T93" fmla="*/ 158 h 168"/>
                  <a:gd name="T94" fmla="*/ 71 w 121"/>
                  <a:gd name="T95" fmla="*/ 161 h 168"/>
                  <a:gd name="T96" fmla="*/ 64 w 121"/>
                  <a:gd name="T97" fmla="*/ 161 h 168"/>
                  <a:gd name="T98" fmla="*/ 61 w 121"/>
                  <a:gd name="T99" fmla="*/ 158 h 168"/>
                  <a:gd name="T100" fmla="*/ 58 w 121"/>
                  <a:gd name="T101" fmla="*/ 161 h 168"/>
                  <a:gd name="T102" fmla="*/ 51 w 121"/>
                  <a:gd name="T103" fmla="*/ 161 h 168"/>
                  <a:gd name="T104" fmla="*/ 48 w 121"/>
                  <a:gd name="T105" fmla="*/ 158 h 168"/>
                  <a:gd name="T106" fmla="*/ 45 w 121"/>
                  <a:gd name="T107" fmla="*/ 161 h 168"/>
                  <a:gd name="T108" fmla="*/ 38 w 121"/>
                  <a:gd name="T109" fmla="*/ 161 h 168"/>
                  <a:gd name="T110" fmla="*/ 35 w 121"/>
                  <a:gd name="T111" fmla="*/ 158 h 168"/>
                  <a:gd name="T112" fmla="*/ 32 w 121"/>
                  <a:gd name="T113" fmla="*/ 161 h 168"/>
                  <a:gd name="T114" fmla="*/ 25 w 121"/>
                  <a:gd name="T115" fmla="*/ 161 h 168"/>
                  <a:gd name="T116" fmla="*/ 22 w 121"/>
                  <a:gd name="T117" fmla="*/ 158 h 168"/>
                  <a:gd name="T118" fmla="*/ 19 w 121"/>
                  <a:gd name="T119" fmla="*/ 161 h 168"/>
                  <a:gd name="T120" fmla="*/ 19 w 121"/>
                  <a:gd name="T121" fmla="*/ 161 h 168"/>
                  <a:gd name="T122" fmla="*/ 19 w 121"/>
                  <a:gd name="T123" fmla="*/ 14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168">
                    <a:moveTo>
                      <a:pt x="118" y="161"/>
                    </a:moveTo>
                    <a:cubicBezTo>
                      <a:pt x="110" y="161"/>
                      <a:pt x="110" y="161"/>
                      <a:pt x="110" y="161"/>
                    </a:cubicBezTo>
                    <a:cubicBezTo>
                      <a:pt x="110" y="142"/>
                      <a:pt x="110" y="142"/>
                      <a:pt x="110" y="142"/>
                    </a:cubicBezTo>
                    <a:cubicBezTo>
                      <a:pt x="110" y="117"/>
                      <a:pt x="96" y="95"/>
                      <a:pt x="75" y="83"/>
                    </a:cubicBezTo>
                    <a:cubicBezTo>
                      <a:pt x="96" y="71"/>
                      <a:pt x="110" y="49"/>
                      <a:pt x="110" y="24"/>
                    </a:cubicBezTo>
                    <a:cubicBezTo>
                      <a:pt x="110" y="6"/>
                      <a:pt x="110" y="6"/>
                      <a:pt x="110" y="6"/>
                    </a:cubicBezTo>
                    <a:cubicBezTo>
                      <a:pt x="118" y="6"/>
                      <a:pt x="118" y="6"/>
                      <a:pt x="118" y="6"/>
                    </a:cubicBezTo>
                    <a:cubicBezTo>
                      <a:pt x="120" y="6"/>
                      <a:pt x="121" y="5"/>
                      <a:pt x="121" y="3"/>
                    </a:cubicBezTo>
                    <a:cubicBezTo>
                      <a:pt x="121" y="1"/>
                      <a:pt x="120" y="0"/>
                      <a:pt x="118" y="0"/>
                    </a:cubicBezTo>
                    <a:cubicBezTo>
                      <a:pt x="3" y="0"/>
                      <a:pt x="3" y="0"/>
                      <a:pt x="3" y="0"/>
                    </a:cubicBezTo>
                    <a:cubicBezTo>
                      <a:pt x="1" y="0"/>
                      <a:pt x="0" y="1"/>
                      <a:pt x="0" y="3"/>
                    </a:cubicBezTo>
                    <a:cubicBezTo>
                      <a:pt x="0" y="5"/>
                      <a:pt x="1" y="6"/>
                      <a:pt x="3" y="6"/>
                    </a:cubicBezTo>
                    <a:cubicBezTo>
                      <a:pt x="12" y="6"/>
                      <a:pt x="12" y="6"/>
                      <a:pt x="12" y="6"/>
                    </a:cubicBezTo>
                    <a:cubicBezTo>
                      <a:pt x="12" y="24"/>
                      <a:pt x="12" y="24"/>
                      <a:pt x="12" y="24"/>
                    </a:cubicBezTo>
                    <a:cubicBezTo>
                      <a:pt x="12" y="49"/>
                      <a:pt x="26" y="71"/>
                      <a:pt x="47" y="83"/>
                    </a:cubicBezTo>
                    <a:cubicBezTo>
                      <a:pt x="26" y="95"/>
                      <a:pt x="12" y="117"/>
                      <a:pt x="12" y="142"/>
                    </a:cubicBezTo>
                    <a:cubicBezTo>
                      <a:pt x="12" y="161"/>
                      <a:pt x="12" y="161"/>
                      <a:pt x="12" y="161"/>
                    </a:cubicBezTo>
                    <a:cubicBezTo>
                      <a:pt x="3" y="161"/>
                      <a:pt x="3" y="161"/>
                      <a:pt x="3" y="161"/>
                    </a:cubicBezTo>
                    <a:cubicBezTo>
                      <a:pt x="1" y="161"/>
                      <a:pt x="0" y="163"/>
                      <a:pt x="0" y="165"/>
                    </a:cubicBezTo>
                    <a:cubicBezTo>
                      <a:pt x="0" y="166"/>
                      <a:pt x="1" y="168"/>
                      <a:pt x="3" y="168"/>
                    </a:cubicBezTo>
                    <a:cubicBezTo>
                      <a:pt x="12" y="168"/>
                      <a:pt x="12" y="168"/>
                      <a:pt x="12" y="168"/>
                    </a:cubicBezTo>
                    <a:cubicBezTo>
                      <a:pt x="12" y="168"/>
                      <a:pt x="12" y="168"/>
                      <a:pt x="12" y="168"/>
                    </a:cubicBezTo>
                    <a:cubicBezTo>
                      <a:pt x="110" y="168"/>
                      <a:pt x="110" y="168"/>
                      <a:pt x="110" y="168"/>
                    </a:cubicBezTo>
                    <a:cubicBezTo>
                      <a:pt x="110" y="168"/>
                      <a:pt x="110" y="168"/>
                      <a:pt x="110" y="168"/>
                    </a:cubicBezTo>
                    <a:cubicBezTo>
                      <a:pt x="118" y="168"/>
                      <a:pt x="118" y="168"/>
                      <a:pt x="118" y="168"/>
                    </a:cubicBezTo>
                    <a:cubicBezTo>
                      <a:pt x="120" y="168"/>
                      <a:pt x="121" y="166"/>
                      <a:pt x="121" y="165"/>
                    </a:cubicBezTo>
                    <a:cubicBezTo>
                      <a:pt x="121" y="163"/>
                      <a:pt x="120" y="161"/>
                      <a:pt x="118" y="161"/>
                    </a:cubicBezTo>
                    <a:close/>
                    <a:moveTo>
                      <a:pt x="19" y="24"/>
                    </a:moveTo>
                    <a:cubicBezTo>
                      <a:pt x="19" y="6"/>
                      <a:pt x="19" y="6"/>
                      <a:pt x="19" y="6"/>
                    </a:cubicBezTo>
                    <a:cubicBezTo>
                      <a:pt x="103" y="6"/>
                      <a:pt x="103" y="6"/>
                      <a:pt x="103" y="6"/>
                    </a:cubicBezTo>
                    <a:cubicBezTo>
                      <a:pt x="103" y="24"/>
                      <a:pt x="103" y="24"/>
                      <a:pt x="103" y="24"/>
                    </a:cubicBezTo>
                    <a:cubicBezTo>
                      <a:pt x="103" y="49"/>
                      <a:pt x="89" y="70"/>
                      <a:pt x="67" y="80"/>
                    </a:cubicBezTo>
                    <a:cubicBezTo>
                      <a:pt x="55" y="80"/>
                      <a:pt x="55" y="80"/>
                      <a:pt x="55" y="80"/>
                    </a:cubicBezTo>
                    <a:cubicBezTo>
                      <a:pt x="33" y="70"/>
                      <a:pt x="19" y="49"/>
                      <a:pt x="19" y="24"/>
                    </a:cubicBezTo>
                    <a:close/>
                    <a:moveTo>
                      <a:pt x="19" y="142"/>
                    </a:moveTo>
                    <a:cubicBezTo>
                      <a:pt x="19" y="118"/>
                      <a:pt x="33" y="96"/>
                      <a:pt x="55" y="86"/>
                    </a:cubicBezTo>
                    <a:cubicBezTo>
                      <a:pt x="67" y="86"/>
                      <a:pt x="67" y="86"/>
                      <a:pt x="67" y="86"/>
                    </a:cubicBezTo>
                    <a:cubicBezTo>
                      <a:pt x="89" y="96"/>
                      <a:pt x="103" y="118"/>
                      <a:pt x="103" y="142"/>
                    </a:cubicBezTo>
                    <a:cubicBezTo>
                      <a:pt x="103" y="161"/>
                      <a:pt x="103" y="161"/>
                      <a:pt x="103" y="161"/>
                    </a:cubicBezTo>
                    <a:cubicBezTo>
                      <a:pt x="103" y="161"/>
                      <a:pt x="103" y="161"/>
                      <a:pt x="103" y="161"/>
                    </a:cubicBezTo>
                    <a:cubicBezTo>
                      <a:pt x="103" y="160"/>
                      <a:pt x="102" y="158"/>
                      <a:pt x="100" y="158"/>
                    </a:cubicBezTo>
                    <a:cubicBezTo>
                      <a:pt x="98" y="158"/>
                      <a:pt x="97" y="160"/>
                      <a:pt x="97" y="161"/>
                    </a:cubicBezTo>
                    <a:cubicBezTo>
                      <a:pt x="90" y="161"/>
                      <a:pt x="90" y="161"/>
                      <a:pt x="90" y="161"/>
                    </a:cubicBezTo>
                    <a:cubicBezTo>
                      <a:pt x="90" y="160"/>
                      <a:pt x="89" y="158"/>
                      <a:pt x="87" y="158"/>
                    </a:cubicBezTo>
                    <a:cubicBezTo>
                      <a:pt x="85" y="158"/>
                      <a:pt x="84" y="160"/>
                      <a:pt x="84" y="161"/>
                    </a:cubicBezTo>
                    <a:cubicBezTo>
                      <a:pt x="77" y="161"/>
                      <a:pt x="77" y="161"/>
                      <a:pt x="77" y="161"/>
                    </a:cubicBezTo>
                    <a:cubicBezTo>
                      <a:pt x="77" y="160"/>
                      <a:pt x="76" y="158"/>
                      <a:pt x="74" y="158"/>
                    </a:cubicBezTo>
                    <a:cubicBezTo>
                      <a:pt x="72" y="158"/>
                      <a:pt x="71" y="160"/>
                      <a:pt x="71" y="161"/>
                    </a:cubicBezTo>
                    <a:cubicBezTo>
                      <a:pt x="64" y="161"/>
                      <a:pt x="64" y="161"/>
                      <a:pt x="64" y="161"/>
                    </a:cubicBezTo>
                    <a:cubicBezTo>
                      <a:pt x="64" y="160"/>
                      <a:pt x="63" y="158"/>
                      <a:pt x="61" y="158"/>
                    </a:cubicBezTo>
                    <a:cubicBezTo>
                      <a:pt x="59" y="158"/>
                      <a:pt x="58" y="160"/>
                      <a:pt x="58" y="161"/>
                    </a:cubicBezTo>
                    <a:cubicBezTo>
                      <a:pt x="51" y="161"/>
                      <a:pt x="51" y="161"/>
                      <a:pt x="51" y="161"/>
                    </a:cubicBezTo>
                    <a:cubicBezTo>
                      <a:pt x="51" y="160"/>
                      <a:pt x="50" y="158"/>
                      <a:pt x="48" y="158"/>
                    </a:cubicBezTo>
                    <a:cubicBezTo>
                      <a:pt x="46" y="158"/>
                      <a:pt x="45" y="160"/>
                      <a:pt x="45" y="161"/>
                    </a:cubicBezTo>
                    <a:cubicBezTo>
                      <a:pt x="38" y="161"/>
                      <a:pt x="38" y="161"/>
                      <a:pt x="38" y="161"/>
                    </a:cubicBezTo>
                    <a:cubicBezTo>
                      <a:pt x="38" y="160"/>
                      <a:pt x="37" y="158"/>
                      <a:pt x="35" y="158"/>
                    </a:cubicBezTo>
                    <a:cubicBezTo>
                      <a:pt x="33" y="158"/>
                      <a:pt x="32" y="160"/>
                      <a:pt x="32" y="161"/>
                    </a:cubicBezTo>
                    <a:cubicBezTo>
                      <a:pt x="25" y="161"/>
                      <a:pt x="25" y="161"/>
                      <a:pt x="25" y="161"/>
                    </a:cubicBezTo>
                    <a:cubicBezTo>
                      <a:pt x="25" y="160"/>
                      <a:pt x="24" y="158"/>
                      <a:pt x="22" y="158"/>
                    </a:cubicBezTo>
                    <a:cubicBezTo>
                      <a:pt x="20" y="158"/>
                      <a:pt x="19" y="160"/>
                      <a:pt x="19" y="161"/>
                    </a:cubicBezTo>
                    <a:cubicBezTo>
                      <a:pt x="19" y="161"/>
                      <a:pt x="19" y="161"/>
                      <a:pt x="19" y="161"/>
                    </a:cubicBezTo>
                    <a:lnTo>
                      <a:pt x="19"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grpSp>
        <p:nvGrpSpPr>
          <p:cNvPr id="8" name="Group 7">
            <a:extLst>
              <a:ext uri="{FF2B5EF4-FFF2-40B4-BE49-F238E27FC236}">
                <a16:creationId xmlns:a16="http://schemas.microsoft.com/office/drawing/2014/main" id="{F49145D7-2221-64B8-99D7-4152B7C07483}"/>
              </a:ext>
              <a:ext uri="{C183D7F6-B498-43B3-948B-1728B52AA6E4}">
                <adec:decorative xmlns:adec="http://schemas.microsoft.com/office/drawing/2017/decorative" val="1"/>
              </a:ext>
            </a:extLst>
          </p:cNvPr>
          <p:cNvGrpSpPr/>
          <p:nvPr/>
        </p:nvGrpSpPr>
        <p:grpSpPr>
          <a:xfrm>
            <a:off x="4294325" y="1243385"/>
            <a:ext cx="626166" cy="600958"/>
            <a:chOff x="3905674" y="1151888"/>
            <a:chExt cx="580145" cy="556790"/>
          </a:xfrm>
        </p:grpSpPr>
        <p:sp>
          <p:nvSpPr>
            <p:cNvPr id="40" name="Rectangle: Diagonal Corners Rounded 39">
              <a:extLst>
                <a:ext uri="{FF2B5EF4-FFF2-40B4-BE49-F238E27FC236}">
                  <a16:creationId xmlns:a16="http://schemas.microsoft.com/office/drawing/2014/main" id="{493DFBCF-1FAF-899A-A2EE-6F1B2A079C77}"/>
                </a:ext>
              </a:extLst>
            </p:cNvPr>
            <p:cNvSpPr/>
            <p:nvPr/>
          </p:nvSpPr>
          <p:spPr>
            <a:xfrm>
              <a:off x="3905674" y="1151888"/>
              <a:ext cx="580145" cy="556790"/>
            </a:xfrm>
            <a:prstGeom prst="round2Diag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1831" rIns="101831" rtlCol="0" anchor="ctr"/>
            <a:lstStyle/>
            <a:p>
              <a:pPr algn="ctr"/>
              <a:endParaRPr lang="en-US" sz="1131" b="1">
                <a:latin typeface="Arial" panose="020B0604020202020204" pitchFamily="34" charset="0"/>
                <a:cs typeface="Arial" panose="020B0604020202020204" pitchFamily="34" charset="0"/>
              </a:endParaRPr>
            </a:p>
          </p:txBody>
        </p:sp>
        <p:grpSp>
          <p:nvGrpSpPr>
            <p:cNvPr id="63" name="Group 62">
              <a:extLst>
                <a:ext uri="{FF2B5EF4-FFF2-40B4-BE49-F238E27FC236}">
                  <a16:creationId xmlns:a16="http://schemas.microsoft.com/office/drawing/2014/main" id="{A82A0CCF-A11E-2173-2A5A-B26F0283A1F0}"/>
                </a:ext>
              </a:extLst>
            </p:cNvPr>
            <p:cNvGrpSpPr>
              <a:grpSpLocks noChangeAspect="1"/>
            </p:cNvGrpSpPr>
            <p:nvPr/>
          </p:nvGrpSpPr>
          <p:grpSpPr>
            <a:xfrm>
              <a:off x="3996873" y="1206586"/>
              <a:ext cx="397675" cy="447386"/>
              <a:chOff x="8366125" y="1125538"/>
              <a:chExt cx="482601" cy="542926"/>
            </a:xfrm>
            <a:solidFill>
              <a:schemeClr val="bg1"/>
            </a:solidFill>
          </p:grpSpPr>
          <p:sp>
            <p:nvSpPr>
              <p:cNvPr id="64" name="Freeform 102">
                <a:extLst>
                  <a:ext uri="{FF2B5EF4-FFF2-40B4-BE49-F238E27FC236}">
                    <a16:creationId xmlns:a16="http://schemas.microsoft.com/office/drawing/2014/main" id="{731045BC-C83B-A15B-99AC-8BD90BE99400}"/>
                  </a:ext>
                </a:extLst>
              </p:cNvPr>
              <p:cNvSpPr>
                <a:spLocks/>
              </p:cNvSpPr>
              <p:nvPr/>
            </p:nvSpPr>
            <p:spPr bwMode="auto">
              <a:xfrm>
                <a:off x="8507413" y="1311276"/>
                <a:ext cx="114300" cy="22225"/>
              </a:xfrm>
              <a:custGeom>
                <a:avLst/>
                <a:gdLst>
                  <a:gd name="T0" fmla="*/ 33 w 36"/>
                  <a:gd name="T1" fmla="*/ 0 h 7"/>
                  <a:gd name="T2" fmla="*/ 3 w 36"/>
                  <a:gd name="T3" fmla="*/ 0 h 7"/>
                  <a:gd name="T4" fmla="*/ 0 w 36"/>
                  <a:gd name="T5" fmla="*/ 3 h 7"/>
                  <a:gd name="T6" fmla="*/ 3 w 36"/>
                  <a:gd name="T7" fmla="*/ 7 h 7"/>
                  <a:gd name="T8" fmla="*/ 33 w 36"/>
                  <a:gd name="T9" fmla="*/ 7 h 7"/>
                  <a:gd name="T10" fmla="*/ 36 w 36"/>
                  <a:gd name="T11" fmla="*/ 3 h 7"/>
                  <a:gd name="T12" fmla="*/ 33 w 3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36" h="7">
                    <a:moveTo>
                      <a:pt x="33" y="0"/>
                    </a:moveTo>
                    <a:cubicBezTo>
                      <a:pt x="3" y="0"/>
                      <a:pt x="3" y="0"/>
                      <a:pt x="3" y="0"/>
                    </a:cubicBezTo>
                    <a:cubicBezTo>
                      <a:pt x="1" y="0"/>
                      <a:pt x="0" y="2"/>
                      <a:pt x="0" y="3"/>
                    </a:cubicBezTo>
                    <a:cubicBezTo>
                      <a:pt x="0" y="6"/>
                      <a:pt x="1" y="7"/>
                      <a:pt x="3" y="7"/>
                    </a:cubicBezTo>
                    <a:cubicBezTo>
                      <a:pt x="33" y="7"/>
                      <a:pt x="33" y="7"/>
                      <a:pt x="33" y="7"/>
                    </a:cubicBezTo>
                    <a:cubicBezTo>
                      <a:pt x="35" y="7"/>
                      <a:pt x="36" y="6"/>
                      <a:pt x="36" y="3"/>
                    </a:cubicBezTo>
                    <a:cubicBezTo>
                      <a:pt x="36" y="2"/>
                      <a:pt x="35" y="0"/>
                      <a:pt x="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5" name="Freeform 103">
                <a:extLst>
                  <a:ext uri="{FF2B5EF4-FFF2-40B4-BE49-F238E27FC236}">
                    <a16:creationId xmlns:a16="http://schemas.microsoft.com/office/drawing/2014/main" id="{AAA4C294-6FB5-33EA-5B03-C093E9FDA664}"/>
                  </a:ext>
                </a:extLst>
              </p:cNvPr>
              <p:cNvSpPr>
                <a:spLocks/>
              </p:cNvSpPr>
              <p:nvPr/>
            </p:nvSpPr>
            <p:spPr bwMode="auto">
              <a:xfrm>
                <a:off x="8507413" y="1374776"/>
                <a:ext cx="114300" cy="19050"/>
              </a:xfrm>
              <a:custGeom>
                <a:avLst/>
                <a:gdLst>
                  <a:gd name="T0" fmla="*/ 33 w 36"/>
                  <a:gd name="T1" fmla="*/ 0 h 6"/>
                  <a:gd name="T2" fmla="*/ 3 w 36"/>
                  <a:gd name="T3" fmla="*/ 0 h 6"/>
                  <a:gd name="T4" fmla="*/ 0 w 36"/>
                  <a:gd name="T5" fmla="*/ 3 h 6"/>
                  <a:gd name="T6" fmla="*/ 3 w 36"/>
                  <a:gd name="T7" fmla="*/ 6 h 6"/>
                  <a:gd name="T8" fmla="*/ 33 w 36"/>
                  <a:gd name="T9" fmla="*/ 6 h 6"/>
                  <a:gd name="T10" fmla="*/ 36 w 36"/>
                  <a:gd name="T11" fmla="*/ 3 h 6"/>
                  <a:gd name="T12" fmla="*/ 33 w 3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6" h="6">
                    <a:moveTo>
                      <a:pt x="33" y="0"/>
                    </a:moveTo>
                    <a:cubicBezTo>
                      <a:pt x="3" y="0"/>
                      <a:pt x="3" y="0"/>
                      <a:pt x="3" y="0"/>
                    </a:cubicBezTo>
                    <a:cubicBezTo>
                      <a:pt x="1" y="0"/>
                      <a:pt x="0" y="1"/>
                      <a:pt x="0" y="3"/>
                    </a:cubicBezTo>
                    <a:cubicBezTo>
                      <a:pt x="0" y="4"/>
                      <a:pt x="1" y="6"/>
                      <a:pt x="3" y="6"/>
                    </a:cubicBezTo>
                    <a:cubicBezTo>
                      <a:pt x="33" y="6"/>
                      <a:pt x="33" y="6"/>
                      <a:pt x="33" y="6"/>
                    </a:cubicBezTo>
                    <a:cubicBezTo>
                      <a:pt x="35" y="6"/>
                      <a:pt x="36" y="4"/>
                      <a:pt x="36" y="3"/>
                    </a:cubicBezTo>
                    <a:cubicBezTo>
                      <a:pt x="36" y="1"/>
                      <a:pt x="35" y="0"/>
                      <a:pt x="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6" name="Freeform 104">
                <a:extLst>
                  <a:ext uri="{FF2B5EF4-FFF2-40B4-BE49-F238E27FC236}">
                    <a16:creationId xmlns:a16="http://schemas.microsoft.com/office/drawing/2014/main" id="{D4AA3104-5784-62F8-BF3E-A147E11CB21C}"/>
                  </a:ext>
                </a:extLst>
              </p:cNvPr>
              <p:cNvSpPr>
                <a:spLocks/>
              </p:cNvSpPr>
              <p:nvPr/>
            </p:nvSpPr>
            <p:spPr bwMode="auto">
              <a:xfrm>
                <a:off x="8507413" y="1431926"/>
                <a:ext cx="114300" cy="15875"/>
              </a:xfrm>
              <a:custGeom>
                <a:avLst/>
                <a:gdLst>
                  <a:gd name="T0" fmla="*/ 33 w 36"/>
                  <a:gd name="T1" fmla="*/ 0 h 5"/>
                  <a:gd name="T2" fmla="*/ 3 w 36"/>
                  <a:gd name="T3" fmla="*/ 0 h 5"/>
                  <a:gd name="T4" fmla="*/ 0 w 36"/>
                  <a:gd name="T5" fmla="*/ 3 h 5"/>
                  <a:gd name="T6" fmla="*/ 3 w 36"/>
                  <a:gd name="T7" fmla="*/ 5 h 5"/>
                  <a:gd name="T8" fmla="*/ 33 w 36"/>
                  <a:gd name="T9" fmla="*/ 5 h 5"/>
                  <a:gd name="T10" fmla="*/ 36 w 36"/>
                  <a:gd name="T11" fmla="*/ 3 h 5"/>
                  <a:gd name="T12" fmla="*/ 33 w 3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6" h="5">
                    <a:moveTo>
                      <a:pt x="33" y="0"/>
                    </a:moveTo>
                    <a:cubicBezTo>
                      <a:pt x="3" y="0"/>
                      <a:pt x="3" y="0"/>
                      <a:pt x="3" y="0"/>
                    </a:cubicBezTo>
                    <a:cubicBezTo>
                      <a:pt x="1" y="0"/>
                      <a:pt x="0" y="2"/>
                      <a:pt x="0" y="3"/>
                    </a:cubicBezTo>
                    <a:cubicBezTo>
                      <a:pt x="0" y="5"/>
                      <a:pt x="1" y="5"/>
                      <a:pt x="3" y="5"/>
                    </a:cubicBezTo>
                    <a:cubicBezTo>
                      <a:pt x="33" y="5"/>
                      <a:pt x="33" y="5"/>
                      <a:pt x="33" y="5"/>
                    </a:cubicBezTo>
                    <a:cubicBezTo>
                      <a:pt x="35" y="5"/>
                      <a:pt x="36" y="5"/>
                      <a:pt x="36" y="3"/>
                    </a:cubicBezTo>
                    <a:cubicBezTo>
                      <a:pt x="36" y="2"/>
                      <a:pt x="35" y="0"/>
                      <a:pt x="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7" name="Oval 105">
                <a:extLst>
                  <a:ext uri="{FF2B5EF4-FFF2-40B4-BE49-F238E27FC236}">
                    <a16:creationId xmlns:a16="http://schemas.microsoft.com/office/drawing/2014/main" id="{853A7583-0C24-554A-F964-1B4674E05400}"/>
                  </a:ext>
                </a:extLst>
              </p:cNvPr>
              <p:cNvSpPr>
                <a:spLocks noChangeArrowheads="1"/>
              </p:cNvSpPr>
              <p:nvPr/>
            </p:nvSpPr>
            <p:spPr bwMode="auto">
              <a:xfrm>
                <a:off x="8442325" y="1304926"/>
                <a:ext cx="34925" cy="34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8" name="Oval 106">
                <a:extLst>
                  <a:ext uri="{FF2B5EF4-FFF2-40B4-BE49-F238E27FC236}">
                    <a16:creationId xmlns:a16="http://schemas.microsoft.com/office/drawing/2014/main" id="{F5E23E64-AC60-B765-66BE-C8332C9D34EC}"/>
                  </a:ext>
                </a:extLst>
              </p:cNvPr>
              <p:cNvSpPr>
                <a:spLocks noChangeArrowheads="1"/>
              </p:cNvSpPr>
              <p:nvPr/>
            </p:nvSpPr>
            <p:spPr bwMode="auto">
              <a:xfrm>
                <a:off x="8442325" y="1365251"/>
                <a:ext cx="34925" cy="34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69" name="Oval 107">
                <a:extLst>
                  <a:ext uri="{FF2B5EF4-FFF2-40B4-BE49-F238E27FC236}">
                    <a16:creationId xmlns:a16="http://schemas.microsoft.com/office/drawing/2014/main" id="{56A5E483-AB3E-83AD-D692-FB8B26FF41CC}"/>
                  </a:ext>
                </a:extLst>
              </p:cNvPr>
              <p:cNvSpPr>
                <a:spLocks noChangeArrowheads="1"/>
              </p:cNvSpPr>
              <p:nvPr/>
            </p:nvSpPr>
            <p:spPr bwMode="auto">
              <a:xfrm>
                <a:off x="8442325" y="1425576"/>
                <a:ext cx="34925"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70" name="Freeform 108">
                <a:extLst>
                  <a:ext uri="{FF2B5EF4-FFF2-40B4-BE49-F238E27FC236}">
                    <a16:creationId xmlns:a16="http://schemas.microsoft.com/office/drawing/2014/main" id="{4E5DC544-B10A-1E13-70C2-BAFD0C74B5DE}"/>
                  </a:ext>
                </a:extLst>
              </p:cNvPr>
              <p:cNvSpPr>
                <a:spLocks noEditPoints="1"/>
              </p:cNvSpPr>
              <p:nvPr/>
            </p:nvSpPr>
            <p:spPr bwMode="auto">
              <a:xfrm>
                <a:off x="8366125" y="1125538"/>
                <a:ext cx="347663" cy="482600"/>
              </a:xfrm>
              <a:custGeom>
                <a:avLst/>
                <a:gdLst>
                  <a:gd name="T0" fmla="*/ 72 w 109"/>
                  <a:gd name="T1" fmla="*/ 145 h 151"/>
                  <a:gd name="T2" fmla="*/ 15 w 109"/>
                  <a:gd name="T3" fmla="*/ 145 h 151"/>
                  <a:gd name="T4" fmla="*/ 7 w 109"/>
                  <a:gd name="T5" fmla="*/ 137 h 151"/>
                  <a:gd name="T6" fmla="*/ 7 w 109"/>
                  <a:gd name="T7" fmla="*/ 38 h 151"/>
                  <a:gd name="T8" fmla="*/ 15 w 109"/>
                  <a:gd name="T9" fmla="*/ 29 h 151"/>
                  <a:gd name="T10" fmla="*/ 25 w 109"/>
                  <a:gd name="T11" fmla="*/ 29 h 151"/>
                  <a:gd name="T12" fmla="*/ 25 w 109"/>
                  <a:gd name="T13" fmla="*/ 30 h 151"/>
                  <a:gd name="T14" fmla="*/ 32 w 109"/>
                  <a:gd name="T15" fmla="*/ 37 h 151"/>
                  <a:gd name="T16" fmla="*/ 78 w 109"/>
                  <a:gd name="T17" fmla="*/ 37 h 151"/>
                  <a:gd name="T18" fmla="*/ 85 w 109"/>
                  <a:gd name="T19" fmla="*/ 30 h 151"/>
                  <a:gd name="T20" fmla="*/ 85 w 109"/>
                  <a:gd name="T21" fmla="*/ 29 h 151"/>
                  <a:gd name="T22" fmla="*/ 94 w 109"/>
                  <a:gd name="T23" fmla="*/ 29 h 151"/>
                  <a:gd name="T24" fmla="*/ 102 w 109"/>
                  <a:gd name="T25" fmla="*/ 38 h 151"/>
                  <a:gd name="T26" fmla="*/ 102 w 109"/>
                  <a:gd name="T27" fmla="*/ 90 h 151"/>
                  <a:gd name="T28" fmla="*/ 109 w 109"/>
                  <a:gd name="T29" fmla="*/ 89 h 151"/>
                  <a:gd name="T30" fmla="*/ 109 w 109"/>
                  <a:gd name="T31" fmla="*/ 38 h 151"/>
                  <a:gd name="T32" fmla="*/ 94 w 109"/>
                  <a:gd name="T33" fmla="*/ 23 h 151"/>
                  <a:gd name="T34" fmla="*/ 85 w 109"/>
                  <a:gd name="T35" fmla="*/ 23 h 151"/>
                  <a:gd name="T36" fmla="*/ 85 w 109"/>
                  <a:gd name="T37" fmla="*/ 15 h 151"/>
                  <a:gd name="T38" fmla="*/ 78 w 109"/>
                  <a:gd name="T39" fmla="*/ 8 h 151"/>
                  <a:gd name="T40" fmla="*/ 62 w 109"/>
                  <a:gd name="T41" fmla="*/ 8 h 151"/>
                  <a:gd name="T42" fmla="*/ 62 w 109"/>
                  <a:gd name="T43" fmla="*/ 7 h 151"/>
                  <a:gd name="T44" fmla="*/ 55 w 109"/>
                  <a:gd name="T45" fmla="*/ 0 h 151"/>
                  <a:gd name="T46" fmla="*/ 48 w 109"/>
                  <a:gd name="T47" fmla="*/ 7 h 151"/>
                  <a:gd name="T48" fmla="*/ 48 w 109"/>
                  <a:gd name="T49" fmla="*/ 8 h 151"/>
                  <a:gd name="T50" fmla="*/ 32 w 109"/>
                  <a:gd name="T51" fmla="*/ 8 h 151"/>
                  <a:gd name="T52" fmla="*/ 25 w 109"/>
                  <a:gd name="T53" fmla="*/ 15 h 151"/>
                  <a:gd name="T54" fmla="*/ 25 w 109"/>
                  <a:gd name="T55" fmla="*/ 23 h 151"/>
                  <a:gd name="T56" fmla="*/ 15 w 109"/>
                  <a:gd name="T57" fmla="*/ 23 h 151"/>
                  <a:gd name="T58" fmla="*/ 0 w 109"/>
                  <a:gd name="T59" fmla="*/ 38 h 151"/>
                  <a:gd name="T60" fmla="*/ 0 w 109"/>
                  <a:gd name="T61" fmla="*/ 137 h 151"/>
                  <a:gd name="T62" fmla="*/ 15 w 109"/>
                  <a:gd name="T63" fmla="*/ 151 h 151"/>
                  <a:gd name="T64" fmla="*/ 74 w 109"/>
                  <a:gd name="T65" fmla="*/ 151 h 151"/>
                  <a:gd name="T66" fmla="*/ 72 w 109"/>
                  <a:gd name="T67" fmla="*/ 145 h 151"/>
                  <a:gd name="T68" fmla="*/ 31 w 109"/>
                  <a:gd name="T69" fmla="*/ 14 h 151"/>
                  <a:gd name="T70" fmla="*/ 79 w 109"/>
                  <a:gd name="T71" fmla="*/ 14 h 151"/>
                  <a:gd name="T72" fmla="*/ 79 w 109"/>
                  <a:gd name="T73" fmla="*/ 31 h 151"/>
                  <a:gd name="T74" fmla="*/ 31 w 109"/>
                  <a:gd name="T75" fmla="*/ 31 h 151"/>
                  <a:gd name="T76" fmla="*/ 31 w 109"/>
                  <a:gd name="T77" fmla="*/ 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51">
                    <a:moveTo>
                      <a:pt x="72" y="145"/>
                    </a:moveTo>
                    <a:cubicBezTo>
                      <a:pt x="15" y="145"/>
                      <a:pt x="15" y="145"/>
                      <a:pt x="15" y="145"/>
                    </a:cubicBezTo>
                    <a:cubicBezTo>
                      <a:pt x="10" y="145"/>
                      <a:pt x="7" y="141"/>
                      <a:pt x="7" y="137"/>
                    </a:cubicBezTo>
                    <a:cubicBezTo>
                      <a:pt x="7" y="38"/>
                      <a:pt x="7" y="38"/>
                      <a:pt x="7" y="38"/>
                    </a:cubicBezTo>
                    <a:cubicBezTo>
                      <a:pt x="7" y="33"/>
                      <a:pt x="10" y="29"/>
                      <a:pt x="15" y="29"/>
                    </a:cubicBezTo>
                    <a:cubicBezTo>
                      <a:pt x="25" y="29"/>
                      <a:pt x="25" y="29"/>
                      <a:pt x="25" y="29"/>
                    </a:cubicBezTo>
                    <a:cubicBezTo>
                      <a:pt x="25" y="30"/>
                      <a:pt x="25" y="30"/>
                      <a:pt x="25" y="30"/>
                    </a:cubicBezTo>
                    <a:cubicBezTo>
                      <a:pt x="25" y="34"/>
                      <a:pt x="28" y="37"/>
                      <a:pt x="32" y="37"/>
                    </a:cubicBezTo>
                    <a:cubicBezTo>
                      <a:pt x="78" y="37"/>
                      <a:pt x="78" y="37"/>
                      <a:pt x="78" y="37"/>
                    </a:cubicBezTo>
                    <a:cubicBezTo>
                      <a:pt x="82" y="37"/>
                      <a:pt x="85" y="34"/>
                      <a:pt x="85" y="30"/>
                    </a:cubicBezTo>
                    <a:cubicBezTo>
                      <a:pt x="85" y="29"/>
                      <a:pt x="85" y="29"/>
                      <a:pt x="85" y="29"/>
                    </a:cubicBezTo>
                    <a:cubicBezTo>
                      <a:pt x="94" y="29"/>
                      <a:pt x="94" y="29"/>
                      <a:pt x="94" y="29"/>
                    </a:cubicBezTo>
                    <a:cubicBezTo>
                      <a:pt x="99" y="29"/>
                      <a:pt x="102" y="33"/>
                      <a:pt x="102" y="38"/>
                    </a:cubicBezTo>
                    <a:cubicBezTo>
                      <a:pt x="102" y="90"/>
                      <a:pt x="102" y="90"/>
                      <a:pt x="102" y="90"/>
                    </a:cubicBezTo>
                    <a:cubicBezTo>
                      <a:pt x="109" y="89"/>
                      <a:pt x="109" y="89"/>
                      <a:pt x="109" y="89"/>
                    </a:cubicBezTo>
                    <a:cubicBezTo>
                      <a:pt x="109" y="38"/>
                      <a:pt x="109" y="38"/>
                      <a:pt x="109" y="38"/>
                    </a:cubicBezTo>
                    <a:cubicBezTo>
                      <a:pt x="109" y="30"/>
                      <a:pt x="102" y="23"/>
                      <a:pt x="94" y="23"/>
                    </a:cubicBezTo>
                    <a:cubicBezTo>
                      <a:pt x="85" y="23"/>
                      <a:pt x="85" y="23"/>
                      <a:pt x="85" y="23"/>
                    </a:cubicBezTo>
                    <a:cubicBezTo>
                      <a:pt x="85" y="15"/>
                      <a:pt x="85" y="15"/>
                      <a:pt x="85" y="15"/>
                    </a:cubicBezTo>
                    <a:cubicBezTo>
                      <a:pt x="85" y="11"/>
                      <a:pt x="82" y="8"/>
                      <a:pt x="78" y="8"/>
                    </a:cubicBezTo>
                    <a:cubicBezTo>
                      <a:pt x="62" y="8"/>
                      <a:pt x="62" y="8"/>
                      <a:pt x="62" y="8"/>
                    </a:cubicBezTo>
                    <a:cubicBezTo>
                      <a:pt x="62" y="7"/>
                      <a:pt x="62" y="7"/>
                      <a:pt x="62" y="7"/>
                    </a:cubicBezTo>
                    <a:cubicBezTo>
                      <a:pt x="62" y="3"/>
                      <a:pt x="59" y="0"/>
                      <a:pt x="55" y="0"/>
                    </a:cubicBezTo>
                    <a:cubicBezTo>
                      <a:pt x="51" y="0"/>
                      <a:pt x="48" y="3"/>
                      <a:pt x="48" y="7"/>
                    </a:cubicBezTo>
                    <a:cubicBezTo>
                      <a:pt x="48" y="8"/>
                      <a:pt x="48" y="8"/>
                      <a:pt x="48" y="8"/>
                    </a:cubicBezTo>
                    <a:cubicBezTo>
                      <a:pt x="32" y="8"/>
                      <a:pt x="32" y="8"/>
                      <a:pt x="32" y="8"/>
                    </a:cubicBezTo>
                    <a:cubicBezTo>
                      <a:pt x="28" y="8"/>
                      <a:pt x="25" y="11"/>
                      <a:pt x="25" y="15"/>
                    </a:cubicBezTo>
                    <a:cubicBezTo>
                      <a:pt x="25" y="23"/>
                      <a:pt x="25" y="23"/>
                      <a:pt x="25" y="23"/>
                    </a:cubicBezTo>
                    <a:cubicBezTo>
                      <a:pt x="15" y="23"/>
                      <a:pt x="15" y="23"/>
                      <a:pt x="15" y="23"/>
                    </a:cubicBezTo>
                    <a:cubicBezTo>
                      <a:pt x="7" y="23"/>
                      <a:pt x="0" y="30"/>
                      <a:pt x="0" y="38"/>
                    </a:cubicBezTo>
                    <a:cubicBezTo>
                      <a:pt x="0" y="137"/>
                      <a:pt x="0" y="137"/>
                      <a:pt x="0" y="137"/>
                    </a:cubicBezTo>
                    <a:cubicBezTo>
                      <a:pt x="0" y="145"/>
                      <a:pt x="7" y="151"/>
                      <a:pt x="15" y="151"/>
                    </a:cubicBezTo>
                    <a:cubicBezTo>
                      <a:pt x="74" y="151"/>
                      <a:pt x="74" y="151"/>
                      <a:pt x="74" y="151"/>
                    </a:cubicBezTo>
                    <a:lnTo>
                      <a:pt x="72" y="145"/>
                    </a:lnTo>
                    <a:close/>
                    <a:moveTo>
                      <a:pt x="31" y="14"/>
                    </a:moveTo>
                    <a:cubicBezTo>
                      <a:pt x="79" y="14"/>
                      <a:pt x="79" y="14"/>
                      <a:pt x="79" y="14"/>
                    </a:cubicBezTo>
                    <a:cubicBezTo>
                      <a:pt x="79" y="31"/>
                      <a:pt x="79" y="31"/>
                      <a:pt x="79" y="31"/>
                    </a:cubicBezTo>
                    <a:cubicBezTo>
                      <a:pt x="31" y="31"/>
                      <a:pt x="31" y="31"/>
                      <a:pt x="31" y="31"/>
                    </a:cubicBezTo>
                    <a:lnTo>
                      <a:pt x="3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71" name="Freeform 109">
                <a:extLst>
                  <a:ext uri="{FF2B5EF4-FFF2-40B4-BE49-F238E27FC236}">
                    <a16:creationId xmlns:a16="http://schemas.microsoft.com/office/drawing/2014/main" id="{A585A905-DED8-E847-D679-1CC394B5A590}"/>
                  </a:ext>
                </a:extLst>
              </p:cNvPr>
              <p:cNvSpPr>
                <a:spLocks/>
              </p:cNvSpPr>
              <p:nvPr/>
            </p:nvSpPr>
            <p:spPr bwMode="auto">
              <a:xfrm>
                <a:off x="8609013" y="1425576"/>
                <a:ext cx="239713" cy="242888"/>
              </a:xfrm>
              <a:custGeom>
                <a:avLst/>
                <a:gdLst>
                  <a:gd name="T0" fmla="*/ 73 w 75"/>
                  <a:gd name="T1" fmla="*/ 26 h 76"/>
                  <a:gd name="T2" fmla="*/ 71 w 75"/>
                  <a:gd name="T3" fmla="*/ 24 h 76"/>
                  <a:gd name="T4" fmla="*/ 69 w 75"/>
                  <a:gd name="T5" fmla="*/ 24 h 76"/>
                  <a:gd name="T6" fmla="*/ 68 w 75"/>
                  <a:gd name="T7" fmla="*/ 28 h 76"/>
                  <a:gd name="T8" fmla="*/ 69 w 75"/>
                  <a:gd name="T9" fmla="*/ 38 h 76"/>
                  <a:gd name="T10" fmla="*/ 37 w 75"/>
                  <a:gd name="T11" fmla="*/ 70 h 76"/>
                  <a:gd name="T12" fmla="*/ 5 w 75"/>
                  <a:gd name="T13" fmla="*/ 38 h 76"/>
                  <a:gd name="T14" fmla="*/ 37 w 75"/>
                  <a:gd name="T15" fmla="*/ 6 h 76"/>
                  <a:gd name="T16" fmla="*/ 60 w 75"/>
                  <a:gd name="T17" fmla="*/ 15 h 76"/>
                  <a:gd name="T18" fmla="*/ 62 w 75"/>
                  <a:gd name="T19" fmla="*/ 16 h 76"/>
                  <a:gd name="T20" fmla="*/ 62 w 75"/>
                  <a:gd name="T21" fmla="*/ 16 h 76"/>
                  <a:gd name="T22" fmla="*/ 64 w 75"/>
                  <a:gd name="T23" fmla="*/ 15 h 76"/>
                  <a:gd name="T24" fmla="*/ 65 w 75"/>
                  <a:gd name="T25" fmla="*/ 13 h 76"/>
                  <a:gd name="T26" fmla="*/ 64 w 75"/>
                  <a:gd name="T27" fmla="*/ 11 h 76"/>
                  <a:gd name="T28" fmla="*/ 37 w 75"/>
                  <a:gd name="T29" fmla="*/ 0 h 76"/>
                  <a:gd name="T30" fmla="*/ 0 w 75"/>
                  <a:gd name="T31" fmla="*/ 38 h 76"/>
                  <a:gd name="T32" fmla="*/ 37 w 75"/>
                  <a:gd name="T33" fmla="*/ 76 h 76"/>
                  <a:gd name="T34" fmla="*/ 75 w 75"/>
                  <a:gd name="T35" fmla="*/ 38 h 76"/>
                  <a:gd name="T36" fmla="*/ 73 w 75"/>
                  <a:gd name="T37" fmla="*/ 2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76">
                    <a:moveTo>
                      <a:pt x="73" y="26"/>
                    </a:moveTo>
                    <a:cubicBezTo>
                      <a:pt x="73" y="25"/>
                      <a:pt x="72" y="25"/>
                      <a:pt x="71" y="24"/>
                    </a:cubicBezTo>
                    <a:cubicBezTo>
                      <a:pt x="71" y="24"/>
                      <a:pt x="70" y="24"/>
                      <a:pt x="69" y="24"/>
                    </a:cubicBezTo>
                    <a:cubicBezTo>
                      <a:pt x="68" y="25"/>
                      <a:pt x="67" y="27"/>
                      <a:pt x="68" y="28"/>
                    </a:cubicBezTo>
                    <a:cubicBezTo>
                      <a:pt x="69" y="32"/>
                      <a:pt x="69" y="34"/>
                      <a:pt x="69" y="38"/>
                    </a:cubicBezTo>
                    <a:cubicBezTo>
                      <a:pt x="69" y="56"/>
                      <a:pt x="55" y="70"/>
                      <a:pt x="37" y="70"/>
                    </a:cubicBezTo>
                    <a:cubicBezTo>
                      <a:pt x="20" y="70"/>
                      <a:pt x="5" y="56"/>
                      <a:pt x="5" y="38"/>
                    </a:cubicBezTo>
                    <a:cubicBezTo>
                      <a:pt x="5" y="21"/>
                      <a:pt x="20" y="6"/>
                      <a:pt x="37" y="6"/>
                    </a:cubicBezTo>
                    <a:cubicBezTo>
                      <a:pt x="46" y="6"/>
                      <a:pt x="54" y="9"/>
                      <a:pt x="60" y="15"/>
                    </a:cubicBezTo>
                    <a:cubicBezTo>
                      <a:pt x="60" y="16"/>
                      <a:pt x="61" y="16"/>
                      <a:pt x="62" y="16"/>
                    </a:cubicBezTo>
                    <a:cubicBezTo>
                      <a:pt x="62" y="16"/>
                      <a:pt x="62" y="16"/>
                      <a:pt x="62" y="16"/>
                    </a:cubicBezTo>
                    <a:cubicBezTo>
                      <a:pt x="62" y="16"/>
                      <a:pt x="63" y="16"/>
                      <a:pt x="64" y="15"/>
                    </a:cubicBezTo>
                    <a:cubicBezTo>
                      <a:pt x="64" y="15"/>
                      <a:pt x="65" y="14"/>
                      <a:pt x="65" y="13"/>
                    </a:cubicBezTo>
                    <a:cubicBezTo>
                      <a:pt x="65" y="13"/>
                      <a:pt x="64" y="12"/>
                      <a:pt x="64" y="11"/>
                    </a:cubicBezTo>
                    <a:cubicBezTo>
                      <a:pt x="57" y="4"/>
                      <a:pt x="48" y="0"/>
                      <a:pt x="37" y="0"/>
                    </a:cubicBezTo>
                    <a:cubicBezTo>
                      <a:pt x="16" y="0"/>
                      <a:pt x="0" y="17"/>
                      <a:pt x="0" y="38"/>
                    </a:cubicBezTo>
                    <a:cubicBezTo>
                      <a:pt x="0" y="59"/>
                      <a:pt x="16" y="76"/>
                      <a:pt x="37" y="76"/>
                    </a:cubicBezTo>
                    <a:cubicBezTo>
                      <a:pt x="58" y="76"/>
                      <a:pt x="75" y="59"/>
                      <a:pt x="75" y="38"/>
                    </a:cubicBezTo>
                    <a:cubicBezTo>
                      <a:pt x="75" y="33"/>
                      <a:pt x="75" y="30"/>
                      <a:pt x="73"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sp>
            <p:nvSpPr>
              <p:cNvPr id="72" name="Freeform 110">
                <a:extLst>
                  <a:ext uri="{FF2B5EF4-FFF2-40B4-BE49-F238E27FC236}">
                    <a16:creationId xmlns:a16="http://schemas.microsoft.com/office/drawing/2014/main" id="{2B15457C-42CE-DE32-DBBF-68AC90B5F0C0}"/>
                  </a:ext>
                </a:extLst>
              </p:cNvPr>
              <p:cNvSpPr>
                <a:spLocks/>
              </p:cNvSpPr>
              <p:nvPr/>
            </p:nvSpPr>
            <p:spPr bwMode="auto">
              <a:xfrm>
                <a:off x="8666163" y="1463676"/>
                <a:ext cx="179388" cy="128588"/>
              </a:xfrm>
              <a:custGeom>
                <a:avLst/>
                <a:gdLst>
                  <a:gd name="T0" fmla="*/ 5 w 56"/>
                  <a:gd name="T1" fmla="*/ 19 h 40"/>
                  <a:gd name="T2" fmla="*/ 1 w 56"/>
                  <a:gd name="T3" fmla="*/ 19 h 40"/>
                  <a:gd name="T4" fmla="*/ 0 w 56"/>
                  <a:gd name="T5" fmla="*/ 21 h 40"/>
                  <a:gd name="T6" fmla="*/ 1 w 56"/>
                  <a:gd name="T7" fmla="*/ 23 h 40"/>
                  <a:gd name="T8" fmla="*/ 17 w 56"/>
                  <a:gd name="T9" fmla="*/ 40 h 40"/>
                  <a:gd name="T10" fmla="*/ 19 w 56"/>
                  <a:gd name="T11" fmla="*/ 40 h 40"/>
                  <a:gd name="T12" fmla="*/ 21 w 56"/>
                  <a:gd name="T13" fmla="*/ 40 h 40"/>
                  <a:gd name="T14" fmla="*/ 55 w 56"/>
                  <a:gd name="T15" fmla="*/ 5 h 40"/>
                  <a:gd name="T16" fmla="*/ 55 w 56"/>
                  <a:gd name="T17" fmla="*/ 1 h 40"/>
                  <a:gd name="T18" fmla="*/ 53 w 56"/>
                  <a:gd name="T19" fmla="*/ 0 h 40"/>
                  <a:gd name="T20" fmla="*/ 51 w 56"/>
                  <a:gd name="T21" fmla="*/ 1 h 40"/>
                  <a:gd name="T22" fmla="*/ 19 w 56"/>
                  <a:gd name="T23" fmla="*/ 34 h 40"/>
                  <a:gd name="T24" fmla="*/ 5 w 56"/>
                  <a:gd name="T25"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0">
                    <a:moveTo>
                      <a:pt x="5" y="19"/>
                    </a:moveTo>
                    <a:cubicBezTo>
                      <a:pt x="4" y="18"/>
                      <a:pt x="2" y="18"/>
                      <a:pt x="1" y="19"/>
                    </a:cubicBezTo>
                    <a:cubicBezTo>
                      <a:pt x="0" y="20"/>
                      <a:pt x="0" y="20"/>
                      <a:pt x="0" y="21"/>
                    </a:cubicBezTo>
                    <a:cubicBezTo>
                      <a:pt x="0" y="22"/>
                      <a:pt x="0" y="23"/>
                      <a:pt x="1" y="23"/>
                    </a:cubicBezTo>
                    <a:cubicBezTo>
                      <a:pt x="17" y="40"/>
                      <a:pt x="17" y="40"/>
                      <a:pt x="17" y="40"/>
                    </a:cubicBezTo>
                    <a:cubicBezTo>
                      <a:pt x="18" y="40"/>
                      <a:pt x="18" y="40"/>
                      <a:pt x="19" y="40"/>
                    </a:cubicBezTo>
                    <a:cubicBezTo>
                      <a:pt x="20" y="40"/>
                      <a:pt x="21" y="40"/>
                      <a:pt x="21" y="40"/>
                    </a:cubicBezTo>
                    <a:cubicBezTo>
                      <a:pt x="55" y="5"/>
                      <a:pt x="55" y="5"/>
                      <a:pt x="55" y="5"/>
                    </a:cubicBezTo>
                    <a:cubicBezTo>
                      <a:pt x="56" y="4"/>
                      <a:pt x="56" y="2"/>
                      <a:pt x="55" y="1"/>
                    </a:cubicBezTo>
                    <a:cubicBezTo>
                      <a:pt x="54" y="0"/>
                      <a:pt x="53" y="0"/>
                      <a:pt x="53" y="0"/>
                    </a:cubicBezTo>
                    <a:cubicBezTo>
                      <a:pt x="52" y="0"/>
                      <a:pt x="51" y="0"/>
                      <a:pt x="51" y="1"/>
                    </a:cubicBezTo>
                    <a:cubicBezTo>
                      <a:pt x="19" y="34"/>
                      <a:pt x="19" y="34"/>
                      <a:pt x="19" y="34"/>
                    </a:cubicBezTo>
                    <a:lnTo>
                      <a:pt x="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694" tIns="49347" rIns="98694" bIns="49347" numCol="1" anchor="t" anchorCtr="0" compatLnSpc="1">
                <a:prstTxWarp prst="textNoShape">
                  <a:avLst/>
                </a:prstTxWarp>
              </a:bodyPr>
              <a:lstStyle/>
              <a:p>
                <a:endParaRPr lang="en-AU" sz="2182"/>
              </a:p>
            </p:txBody>
          </p:sp>
        </p:grpSp>
      </p:grpSp>
      <p:sp>
        <p:nvSpPr>
          <p:cNvPr id="3" name="TextBox 2">
            <a:extLst>
              <a:ext uri="{FF2B5EF4-FFF2-40B4-BE49-F238E27FC236}">
                <a16:creationId xmlns:a16="http://schemas.microsoft.com/office/drawing/2014/main" id="{D242A1EA-7F3A-AFAD-592A-394DF0337610}"/>
              </a:ext>
            </a:extLst>
          </p:cNvPr>
          <p:cNvSpPr txBox="1"/>
          <p:nvPr/>
        </p:nvSpPr>
        <p:spPr>
          <a:xfrm>
            <a:off x="4173492" y="8818918"/>
            <a:ext cx="2887080" cy="697514"/>
          </a:xfrm>
          <a:prstGeom prst="rect">
            <a:avLst/>
          </a:prstGeom>
          <a:noFill/>
          <a:ln>
            <a:solidFill>
              <a:srgbClr val="FF0000"/>
            </a:solidFill>
          </a:ln>
        </p:spPr>
        <p:txBody>
          <a:bodyPr rot="0" spcFirstLastPara="0" vertOverflow="overflow" horzOverflow="overflow" vert="horz" wrap="square" lIns="98694" tIns="49347" rIns="98694" bIns="49347" numCol="1" spcCol="0" rtlCol="0" fromWordArt="0" anchor="t" anchorCtr="0" forceAA="0" compatLnSpc="1">
            <a:prstTxWarp prst="textNoShape">
              <a:avLst/>
            </a:prstTxWarp>
            <a:spAutoFit/>
          </a:bodyPr>
          <a:lstStyle/>
          <a:p>
            <a:r>
              <a:rPr lang="en-US" sz="1295" b="1" dirty="0">
                <a:solidFill>
                  <a:srgbClr val="C00000"/>
                </a:solidFill>
                <a:cs typeface="Segoe UI"/>
              </a:rPr>
              <a:t>Implementation note (delete)</a:t>
            </a:r>
          </a:p>
          <a:p>
            <a:r>
              <a:rPr lang="en-AU" sz="1295" dirty="0">
                <a:solidFill>
                  <a:srgbClr val="C00000"/>
                </a:solidFill>
                <a:latin typeface="Segoe UI"/>
                <a:cs typeface="Segoe UI"/>
              </a:rPr>
              <a:t>Principles to be edited by council with relevant context inserted </a:t>
            </a:r>
            <a:endParaRPr lang="en-US" sz="1295" b="1" dirty="0">
              <a:solidFill>
                <a:srgbClr val="C00000"/>
              </a:solidFill>
              <a:highlight>
                <a:srgbClr val="FFFF00"/>
              </a:highlight>
              <a:cs typeface="Segoe UI"/>
            </a:endParaRPr>
          </a:p>
        </p:txBody>
      </p:sp>
    </p:spTree>
    <p:extLst>
      <p:ext uri="{BB962C8B-B14F-4D97-AF65-F5344CB8AC3E}">
        <p14:creationId xmlns:p14="http://schemas.microsoft.com/office/powerpoint/2010/main" val="34342131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23&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scussion Ideas Template CORE">
  <a:themeElements>
    <a:clrScheme name="DTP">
      <a:dk1>
        <a:sysClr val="windowText" lastClr="000000"/>
      </a:dk1>
      <a:lt1>
        <a:sysClr val="window" lastClr="FFFFFF"/>
      </a:lt1>
      <a:dk2>
        <a:srgbClr val="00B2A9"/>
      </a:dk2>
      <a:lt2>
        <a:srgbClr val="E1EEF9"/>
      </a:lt2>
      <a:accent1>
        <a:srgbClr val="CEDC00"/>
      </a:accent1>
      <a:accent2>
        <a:srgbClr val="FF9E1B"/>
      </a:accent2>
      <a:accent3>
        <a:srgbClr val="59CDC7"/>
      </a:accent3>
      <a:accent4>
        <a:srgbClr val="B2E8E5"/>
      </a:accent4>
      <a:accent5>
        <a:srgbClr val="009CA1"/>
      </a:accent5>
      <a:accent6>
        <a:srgbClr val="53565A"/>
      </a:accent6>
      <a:hlink>
        <a:srgbClr val="000000"/>
      </a:hlink>
      <a:folHlink>
        <a:srgbClr val="5356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p:Policy xmlns:p="office.server.policy" id="" local="true">
  <p:Name>ECM V2 Project</p:Name>
  <p:Description>Enable Version label</p:Description>
  <p:Statement/>
  <p:PolicyItems>
    <p:PolicyItem featureId="Microsoft.Office.RecordsManagement.PolicyFeatures.PolicyLabel" staticId="0x0101009298E819CE1EBB4F8D2096B3E0F0C2911D00D74430046A4BA340BB3AEC1E62D27798|-1306371497" UniqueId="737e59ab-0021-48b5-bf92-c0e159bc2c26">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segment type="literal">Version </segment>
          <segment type="metadata">_UIVersionString</segment>
        </label>
      </p:CustomData>
    </p:PolicyItem>
  </p:PolicyItems>
</p:Policy>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797aeec6-0273-40f2-ab3e-beee73212332" ContentTypeId="0x0101009298E819CE1EBB4F8D2096B3E0F0C291" PreviousValue="false"/>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d07ef58d-25f4-4eb6-89e3-22baa9d853c2">
      <Terms xmlns="http://schemas.microsoft.com/office/infopath/2007/PartnerControls"/>
    </lcf76f155ced4ddcb4097134ff3c332f>
    <TaxCatchAll xmlns="9fd47c19-1c4a-4d7d-b342-c10cef269344">
      <Value>13</Value>
      <Value>2</Value>
      <Value>1</Value>
    </TaxCatchAll>
    <ProjName xmlns="9fd47c19-1c4a-4d7d-b342-c10cef269344" xsi:nil="true"/>
    <b9b43b809ea4445880dbf70bb9849525 xmlns="9fd47c19-1c4a-4d7d-b342-c10cef269344">
      <Terms xmlns="http://schemas.microsoft.com/office/infopath/2007/PartnerControls"/>
    </b9b43b809ea4445880dbf70bb9849525>
    <pd01c257034b4e86b1f58279a3bd54c6 xmlns="9fd47c19-1c4a-4d7d-b342-c10cef269344">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7fa379f4-4aba-4692-ab80-7d39d3a23cf4</TermId>
        </TermInfo>
      </Terms>
    </pd01c257034b4e86b1f58279a3bd54c6>
    <g91c59fb10974fa1a03160ad8386f0f4 xmlns="9fd47c19-1c4a-4d7d-b342-c10cef269344">
      <Terms xmlns="http://schemas.microsoft.com/office/infopath/2007/PartnerControls"/>
    </g91c59fb10974fa1a03160ad8386f0f4>
    <Project_Phase xmlns="9fd47c19-1c4a-4d7d-b342-c10cef269344" xsi:nil="true"/>
    <fb3179c379644f499d7166d0c985669b xmlns="9fd47c19-1c4a-4d7d-b342-c10cef269344">
      <Terms xmlns="http://schemas.microsoft.com/office/infopath/2007/PartnerControls">
        <TermInfo xmlns="http://schemas.microsoft.com/office/infopath/2007/PartnerControls">
          <TermName xmlns="http://schemas.microsoft.com/office/infopath/2007/PartnerControls">FOUO</TermName>
          <TermId xmlns="http://schemas.microsoft.com/office/infopath/2007/PartnerControls">955eb6fc-b35a-4808-8aa5-31e514fa3f26</TermId>
        </TermInfo>
      </Terms>
    </fb3179c379644f499d7166d0c985669b>
    <f2ccc2d036544b63b99cbcec8aa9ae6a xmlns="9fd47c19-1c4a-4d7d-b342-c10cef269344">
      <Terms xmlns="http://schemas.microsoft.com/office/infopath/2007/PartnerControls">
        <TermInfo xmlns="http://schemas.microsoft.com/office/infopath/2007/PartnerControls">
          <TermName xmlns="http://schemas.microsoft.com/office/infopath/2007/PartnerControls">Project Governance</TermName>
          <TermId xmlns="http://schemas.microsoft.com/office/infopath/2007/PartnerControls">dcc8b15d-be2a-4ec9-8ccc-52ee5f7fec59</TermId>
        </TermInfo>
      </Terms>
    </f2ccc2d036544b63b99cbcec8aa9ae6a>
    <DLCPolicyLabelClientValue xmlns="05aa45cf-ed89-4733-97a8-db4ce5c51511" xsi:nil="true"/>
    <DLCPolicyLabelLock xmlns="05aa45cf-ed89-4733-97a8-db4ce5c51511" xsi:nil="true"/>
    <_dlc_DocId xmlns="a5f32de4-e402-4188-b034-e71ca7d22e54">DOCID731-1491966054-5686</_dlc_DocId>
    <_dlc_DocIdUrl xmlns="a5f32de4-e402-4188-b034-e71ca7d22e54">
      <Url>https://delwpvicgovau.sharepoint.com/sites/ecm_731/_layouts/15/DocIdRedir.aspx?ID=DOCID731-1491966054-5686</Url>
      <Description>DOCID731-1491966054-5686</Description>
    </_dlc_DocIdUrl>
    <DLCPolicyLabelValue xmlns="05aa45cf-ed89-4733-97a8-db4ce5c51511">Version 0.1</DLCPolicyLabelValue>
  </documentManagement>
</p:properties>
</file>

<file path=customXml/item5.xml><?xml version="1.0" encoding="utf-8"?>
<ct:contentTypeSchema xmlns:ct="http://schemas.microsoft.com/office/2006/metadata/contentType" xmlns:ma="http://schemas.microsoft.com/office/2006/metadata/properties/metaAttributes" ct:_="" ma:_="" ma:contentTypeName="ECM V2 Project" ma:contentTypeID="0x0101009298E819CE1EBB4F8D2096B3E0F0C2911D00920D8938CB0DFF4DA992446D3DD985C2" ma:contentTypeVersion="188" ma:contentTypeDescription="All project related information. The library can be used to manage multiple projects." ma:contentTypeScope="" ma:versionID="14aa1a87a6b6d616e3e09b439f82c16c">
  <xsd:schema xmlns:xsd="http://www.w3.org/2001/XMLSchema" xmlns:xs="http://www.w3.org/2001/XMLSchema" xmlns:p="http://schemas.microsoft.com/office/2006/metadata/properties" xmlns:ns1="http://schemas.microsoft.com/sharepoint/v3" xmlns:ns2="9fd47c19-1c4a-4d7d-b342-c10cef269344" xmlns:ns3="a5f32de4-e402-4188-b034-e71ca7d22e54" xmlns:ns4="05aa45cf-ed89-4733-97a8-db4ce5c51511" xmlns:ns5="d07ef58d-25f4-4eb6-89e3-22baa9d853c2" xmlns:ns6="bd64ea61-f0a6-40d1-824f-ea6dc9ef3aa5" targetNamespace="http://schemas.microsoft.com/office/2006/metadata/properties" ma:root="true" ma:fieldsID="f6cba76b8d750bc716d5774dd5c4d69b" ns1:_="" ns2:_="" ns3:_="" ns4:_="" ns5:_="" ns6:_="">
    <xsd:import namespace="http://schemas.microsoft.com/sharepoint/v3"/>
    <xsd:import namespace="9fd47c19-1c4a-4d7d-b342-c10cef269344"/>
    <xsd:import namespace="a5f32de4-e402-4188-b034-e71ca7d22e54"/>
    <xsd:import namespace="05aa45cf-ed89-4733-97a8-db4ce5c51511"/>
    <xsd:import namespace="d07ef58d-25f4-4eb6-89e3-22baa9d853c2"/>
    <xsd:import namespace="bd64ea61-f0a6-40d1-824f-ea6dc9ef3aa5"/>
    <xsd:element name="properties">
      <xsd:complexType>
        <xsd:sequence>
          <xsd:element name="documentManagement">
            <xsd:complexType>
              <xsd:all>
                <xsd:element ref="ns3:_dlc_DocId" minOccurs="0"/>
                <xsd:element ref="ns3:_dlc_DocIdUrl" minOccurs="0"/>
                <xsd:element ref="ns3:_dlc_DocIdPersistId" minOccurs="0"/>
                <xsd:element ref="ns2:pd01c257034b4e86b1f58279a3bd54c6" minOccurs="0"/>
                <xsd:element ref="ns2:TaxCatchAll" minOccurs="0"/>
                <xsd:element ref="ns2:TaxCatchAllLabel" minOccurs="0"/>
                <xsd:element ref="ns2:fb3179c379644f499d7166d0c985669b" minOccurs="0"/>
                <xsd:element ref="ns2:b9b43b809ea4445880dbf70bb9849525" minOccurs="0"/>
                <xsd:element ref="ns2:Project_Phase" minOccurs="0"/>
                <xsd:element ref="ns2:f2ccc2d036544b63b99cbcec8aa9ae6a" minOccurs="0"/>
                <xsd:element ref="ns2:g91c59fb10974fa1a03160ad8386f0f4" minOccurs="0"/>
                <xsd:element ref="ns4:DLCPolicyLabelClientValue" minOccurs="0"/>
                <xsd:element ref="ns4:DLCPolicyLabelLock" minOccurs="0"/>
                <xsd:element ref="ns5:MediaServiceMetadata" minOccurs="0"/>
                <xsd:element ref="ns5:MediaServiceFastMetadata" minOccurs="0"/>
                <xsd:element ref="ns5:MediaServiceAutoKeyPoints" minOccurs="0"/>
                <xsd:element ref="ns5:MediaServiceKeyPoints" minOccurs="0"/>
                <xsd:element ref="ns6:SharedWithUsers" minOccurs="0"/>
                <xsd:element ref="ns6:SharedWithDetails" minOccurs="0"/>
                <xsd:element ref="ns1:_dlc_Exempt" minOccurs="0"/>
                <xsd:element ref="ns4:DLCPolicyLabelValue" minOccurs="0"/>
                <xsd:element ref="ns5:MediaServiceDateTaken" minOccurs="0"/>
                <xsd:element ref="ns5:MediaLengthInSeconds" minOccurs="0"/>
                <xsd:element ref="ns5:MediaServiceAutoTags" minOccurs="0"/>
                <xsd:element ref="ns5:MediaServiceOCR" minOccurs="0"/>
                <xsd:element ref="ns5:MediaServiceGenerationTime" minOccurs="0"/>
                <xsd:element ref="ns5:MediaServiceEventHashCode" minOccurs="0"/>
                <xsd:element ref="ns5:lcf76f155ced4ddcb4097134ff3c332f" minOccurs="0"/>
                <xsd:element ref="ns2:ProjName" minOccurs="0"/>
                <xsd:element ref="ns5:MediaServiceLocation"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3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d47c19-1c4a-4d7d-b342-c10cef269344" elementFormDefault="qualified">
    <xsd:import namespace="http://schemas.microsoft.com/office/2006/documentManagement/types"/>
    <xsd:import namespace="http://schemas.microsoft.com/office/infopath/2007/PartnerControls"/>
    <xsd:element name="pd01c257034b4e86b1f58279a3bd54c6" ma:index="11" nillable="true" ma:taxonomy="true" ma:internalName="pd01c257034b4e86b1f58279a3bd54c6" ma:taxonomyFieldName="Security_x0020_Classification" ma:displayName="Security Classification" ma:readOnly="false" ma:default="1;#Unclassified|7fa379f4-4aba-4692-ab80-7d39d3a23cf4" ma:fieldId="{9d01c257-034b-4e86-b1f5-8279a3bd54c6}" ma:sspId="797aeec6-0273-40f2-ab3e-beee73212332" ma:termSetId="6da6c671-4dae-4188-8808-548c864e9f8b"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495f30dc-3647-487b-ae64-860e47b4c5d9}" ma:internalName="TaxCatchAll" ma:showField="CatchAllData" ma:web="2b9a787f-f73d-4ae6-b9d7-68556bf01750">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95f30dc-3647-487b-ae64-860e47b4c5d9}" ma:internalName="TaxCatchAllLabel" ma:readOnly="true" ma:showField="CatchAllDataLabel" ma:web="2b9a787f-f73d-4ae6-b9d7-68556bf01750">
      <xsd:complexType>
        <xsd:complexContent>
          <xsd:extension base="dms:MultiChoiceLookup">
            <xsd:sequence>
              <xsd:element name="Value" type="dms:Lookup" maxOccurs="unbounded" minOccurs="0" nillable="true"/>
            </xsd:sequence>
          </xsd:extension>
        </xsd:complexContent>
      </xsd:complexType>
    </xsd:element>
    <xsd:element name="fb3179c379644f499d7166d0c985669b" ma:index="15" nillable="true" ma:taxonomy="true" ma:internalName="fb3179c379644f499d7166d0c985669b" ma:taxonomyFieldName="Dissemination_x0020_Limiting_x0020_Marker" ma:displayName="Dissemination Limiting Marker" ma:readOnly="false" ma:default="2;#FOUO|955eb6fc-b35a-4808-8aa5-31e514fa3f26" ma:fieldId="{fb3179c3-7964-4f49-9d71-66d0c985669b}" ma:sspId="797aeec6-0273-40f2-ab3e-beee73212332" ma:termSetId="f41b4dff-1c0e-42ed-b4e6-3638cbec140f" ma:anchorId="00000000-0000-0000-0000-000000000000" ma:open="false" ma:isKeyword="false">
      <xsd:complexType>
        <xsd:sequence>
          <xsd:element ref="pc:Terms" minOccurs="0" maxOccurs="1"/>
        </xsd:sequence>
      </xsd:complexType>
    </xsd:element>
    <xsd:element name="b9b43b809ea4445880dbf70bb9849525" ma:index="17" nillable="true" ma:taxonomy="true" ma:internalName="b9b43b809ea4445880dbf70bb9849525" ma:taxonomyFieldName="Department_x0020_Document_x0020_Type" ma:displayName="Department Document Type" ma:default="" ma:fieldId="{b9b43b80-9ea4-4458-80db-f70bb9849525}" ma:sspId="797aeec6-0273-40f2-ab3e-beee73212332" ma:termSetId="356315ab-6133-43a1-a2d6-d78a601e579c" ma:anchorId="00000000-0000-0000-0000-000000000000" ma:open="false" ma:isKeyword="false">
      <xsd:complexType>
        <xsd:sequence>
          <xsd:element ref="pc:Terms" minOccurs="0" maxOccurs="1"/>
        </xsd:sequence>
      </xsd:complexType>
    </xsd:element>
    <xsd:element name="Project_Phase" ma:index="19" nillable="true" ma:displayName="Project_Phase" ma:format="Dropdown" ma:internalName="Project_Phase">
      <xsd:simpleType>
        <xsd:restriction base="dms:Choice">
          <xsd:enumeration value="Initiate"/>
          <xsd:enumeration value="Plan"/>
          <xsd:enumeration value="Build"/>
          <xsd:enumeration value="Test"/>
          <xsd:enumeration value="Implement"/>
          <xsd:enumeration value="Run"/>
        </xsd:restriction>
      </xsd:simpleType>
    </xsd:element>
    <xsd:element name="f2ccc2d036544b63b99cbcec8aa9ae6a" ma:index="20" ma:taxonomy="true" ma:internalName="f2ccc2d036544b63b99cbcec8aa9ae6a" ma:taxonomyFieldName="Records_x0020_Class_x0020_Project" ma:displayName="Classification" ma:readOnly="false" ma:default="" ma:fieldId="{f2ccc2d0-3654-4b63-b99c-bcec8aa9ae6a}" ma:sspId="797aeec6-0273-40f2-ab3e-beee73212332" ma:termSetId="4258747f-0974-48f0-ac10-46f208a52cd4" ma:anchorId="6988e523-b3ea-42d5-8ccf-de7bd6c5ed85" ma:open="false" ma:isKeyword="false">
      <xsd:complexType>
        <xsd:sequence>
          <xsd:element ref="pc:Terms" minOccurs="0" maxOccurs="1"/>
        </xsd:sequence>
      </xsd:complexType>
    </xsd:element>
    <xsd:element name="g91c59fb10974fa1a03160ad8386f0f4" ma:index="21" nillable="true" ma:taxonomy="true" ma:internalName="g91c59fb10974fa1a03160ad8386f0f4" ma:taxonomyFieldName="Record_x0020_Purpose" ma:displayName="Record Purpose" ma:readOnly="false" ma:default="" ma:fieldId="{091c59fb-1097-4fa1-a031-60ad8386f0f4}" ma:sspId="797aeec6-0273-40f2-ab3e-beee73212332" ma:termSetId="bcf5a239-fe11-49e0-8a78-d51fb720f0dd" ma:anchorId="00000000-0000-0000-0000-000000000000" ma:open="false" ma:isKeyword="false">
      <xsd:complexType>
        <xsd:sequence>
          <xsd:element ref="pc:Terms" minOccurs="0" maxOccurs="1"/>
        </xsd:sequence>
      </xsd:complexType>
    </xsd:element>
    <xsd:element name="ProjName" ma:index="42" nillable="true" ma:displayName="Project Name" ma:description="ECM V2 Project Name" ma:format="Dropdown" ma:indexed="true" ma:internalName="ProjName">
      <xsd:simpleType>
        <xsd:union memberTypes="dms:Text">
          <xsd:simpleType>
            <xsd:restriction base="dms:Choice">
              <xsd:enumeration value="Add Project Nam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a5f32de4-e402-4188-b034-e71ca7d22e5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aa45cf-ed89-4733-97a8-db4ce5c51511" elementFormDefault="qualified">
    <xsd:import namespace="http://schemas.microsoft.com/office/2006/documentManagement/types"/>
    <xsd:import namespace="http://schemas.microsoft.com/office/infopath/2007/PartnerControls"/>
    <xsd:element name="DLCPolicyLabelClientValue" ma:index="23"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24" nillable="true" ma:displayName="Label Locked" ma:description="Indicates whether the label should be updated when item properties are modified." ma:hidden="true" ma:internalName="DLCPolicyLabelLock" ma:readOnly="false">
      <xsd:simpleType>
        <xsd:restriction base="dms:Text"/>
      </xsd:simpleType>
    </xsd:element>
    <xsd:element name="DLCPolicyLabelValue" ma:index="32" nillable="true" ma:displayName="Label" ma:description="Stores the current value of the label." ma:internalName="DLCPolicyLabelValue"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7ef58d-25f4-4eb6-89e3-22baa9d853c2"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33" nillable="true" ma:displayName="MediaServiceDateTaken" ma:hidden="true" ma:internalName="MediaServiceDateTaken" ma:readOnly="true">
      <xsd:simpleType>
        <xsd:restriction base="dms:Text"/>
      </xsd:simpleType>
    </xsd:element>
    <xsd:element name="MediaLengthInSeconds" ma:index="34" nillable="true" ma:displayName="Length (seconds)" ma:internalName="MediaLengthInSeconds" ma:readOnly="true">
      <xsd:simpleType>
        <xsd:restriction base="dms:Unknown"/>
      </xsd:simpleType>
    </xsd:element>
    <xsd:element name="MediaServiceAutoTags" ma:index="35" nillable="true" ma:displayName="Tags" ma:internalName="MediaServiceAutoTags"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lcf76f155ced4ddcb4097134ff3c332f" ma:index="40" nillable="true" ma:taxonomy="true" ma:internalName="lcf76f155ced4ddcb4097134ff3c332f" ma:taxonomyFieldName="MediaServiceImageTags" ma:displayName="Image Tags" ma:readOnly="false" ma:fieldId="{5cf76f15-5ced-4ddc-b409-7134ff3c332f}" ma:taxonomyMulti="true" ma:sspId="797aeec6-0273-40f2-ab3e-beee73212332" ma:termSetId="09814cd3-568e-fe90-9814-8d621ff8fb84" ma:anchorId="fba54fb3-c3e1-fe81-a776-ca4b69148c4d" ma:open="true" ma:isKeyword="false">
      <xsd:complexType>
        <xsd:sequence>
          <xsd:element ref="pc:Terms" minOccurs="0" maxOccurs="1"/>
        </xsd:sequence>
      </xsd:complexType>
    </xsd:element>
    <xsd:element name="MediaServiceLocation" ma:index="43" nillable="true" ma:displayName="Location" ma:internalName="MediaServiceLocation" ma:readOnly="true">
      <xsd:simpleType>
        <xsd:restriction base="dms:Text"/>
      </xsd:simpleType>
    </xsd:element>
    <xsd:element name="MediaServiceObjectDetectorVersions" ma:index="4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64ea61-f0a6-40d1-824f-ea6dc9ef3aa5"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A4B6394-BFE2-41C8-9C6D-CEEF460E6777}">
  <ds:schemaRefs>
    <ds:schemaRef ds:uri="office.server.policy"/>
  </ds:schemaRefs>
</ds:datastoreItem>
</file>

<file path=customXml/itemProps2.xml><?xml version="1.0" encoding="utf-8"?>
<ds:datastoreItem xmlns:ds="http://schemas.openxmlformats.org/officeDocument/2006/customXml" ds:itemID="{2798F873-B46F-4111-B742-33AF825F9C3C}">
  <ds:schemaRefs>
    <ds:schemaRef ds:uri="http://schemas.microsoft.com/sharepoint/v3/contenttype/forms"/>
  </ds:schemaRefs>
</ds:datastoreItem>
</file>

<file path=customXml/itemProps3.xml><?xml version="1.0" encoding="utf-8"?>
<ds:datastoreItem xmlns:ds="http://schemas.openxmlformats.org/officeDocument/2006/customXml" ds:itemID="{9747985D-0A55-43B1-9DDB-70F0478FF5F8}">
  <ds:schemaRefs>
    <ds:schemaRef ds:uri="Microsoft.SharePoint.Taxonomy.ContentTypeSync"/>
  </ds:schemaRefs>
</ds:datastoreItem>
</file>

<file path=customXml/itemProps4.xml><?xml version="1.0" encoding="utf-8"?>
<ds:datastoreItem xmlns:ds="http://schemas.openxmlformats.org/officeDocument/2006/customXml" ds:itemID="{331603CC-08DA-428F-BF49-80D4E4CB20B6}">
  <ds:schemaRefs>
    <ds:schemaRef ds:uri="d07ef58d-25f4-4eb6-89e3-22baa9d853c2"/>
    <ds:schemaRef ds:uri="http://schemas.microsoft.com/sharepoint/v3"/>
    <ds:schemaRef ds:uri="http://purl.org/dc/terms/"/>
    <ds:schemaRef ds:uri="05aa45cf-ed89-4733-97a8-db4ce5c51511"/>
    <ds:schemaRef ds:uri="http://schemas.microsoft.com/office/infopath/2007/PartnerControls"/>
    <ds:schemaRef ds:uri="http://schemas.microsoft.com/office/2006/documentManagement/types"/>
    <ds:schemaRef ds:uri="http://schemas.openxmlformats.org/package/2006/metadata/core-properties"/>
    <ds:schemaRef ds:uri="bd64ea61-f0a6-40d1-824f-ea6dc9ef3aa5"/>
    <ds:schemaRef ds:uri="a5f32de4-e402-4188-b034-e71ca7d22e54"/>
    <ds:schemaRef ds:uri="http://purl.org/dc/elements/1.1/"/>
    <ds:schemaRef ds:uri="http://schemas.microsoft.com/office/2006/metadata/properties"/>
    <ds:schemaRef ds:uri="9fd47c19-1c4a-4d7d-b342-c10cef269344"/>
    <ds:schemaRef ds:uri="http://www.w3.org/XML/1998/namespace"/>
    <ds:schemaRef ds:uri="http://purl.org/dc/dcmitype/"/>
    <ds:schemaRef ds:uri="0c91a7aa-a398-43c8-869c-d9c0b2616b89"/>
    <ds:schemaRef ds:uri="904a19e5-0813-484f-adcb-c6892a1c3faf"/>
    <ds:schemaRef ds:uri="3dcb25b9-5e2a-4cbc-a1d6-f53ee7652e42"/>
  </ds:schemaRefs>
</ds:datastoreItem>
</file>

<file path=customXml/itemProps5.xml><?xml version="1.0" encoding="utf-8"?>
<ds:datastoreItem xmlns:ds="http://schemas.openxmlformats.org/officeDocument/2006/customXml" ds:itemID="{097407F3-1B49-4A0A-AFDB-419A2934EA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fd47c19-1c4a-4d7d-b342-c10cef269344"/>
    <ds:schemaRef ds:uri="a5f32de4-e402-4188-b034-e71ca7d22e54"/>
    <ds:schemaRef ds:uri="05aa45cf-ed89-4733-97a8-db4ce5c51511"/>
    <ds:schemaRef ds:uri="d07ef58d-25f4-4eb6-89e3-22baa9d853c2"/>
    <ds:schemaRef ds:uri="bd64ea61-f0a6-40d1-824f-ea6dc9ef3a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3F863A85-CEDC-4FF5-8A63-3BAC8ADE14D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Discussion Ideas Template CORE</Template>
  <TotalTime>950</TotalTime>
  <Words>12240</Words>
  <Application>Microsoft Office PowerPoint</Application>
  <PresentationFormat>Custom</PresentationFormat>
  <Paragraphs>1157</Paragraphs>
  <Slides>49</Slides>
  <Notes>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Discussion Ideas Template CORE</vt:lpstr>
      <vt:lpstr>Planning in [Insert Council Name]  Customer Service Guide </vt:lpstr>
      <vt:lpstr>About this guide</vt:lpstr>
      <vt:lpstr>How to use this guide</vt:lpstr>
      <vt:lpstr>Contents</vt:lpstr>
      <vt:lpstr>Who are our external customers?</vt:lpstr>
      <vt:lpstr>External customers: INEXPERIENCED APPLICANTS</vt:lpstr>
      <vt:lpstr>External customers: OBJECTORS AND SUPPORTERS</vt:lpstr>
      <vt:lpstr>Customer service principles</vt:lpstr>
      <vt:lpstr>Customer service principles</vt:lpstr>
      <vt:lpstr>Customer service principles</vt:lpstr>
      <vt:lpstr>Customer service principles</vt:lpstr>
      <vt:lpstr>Stat Planning working principles</vt:lpstr>
      <vt:lpstr>Stat Planning working principles</vt:lpstr>
      <vt:lpstr>Conversation guides and tips</vt:lpstr>
      <vt:lpstr>Conversation guides and tips</vt:lpstr>
      <vt:lpstr>Conversation guides and tips</vt:lpstr>
      <vt:lpstr>Conversation guides and tips</vt:lpstr>
      <vt:lpstr>Conversation guides and tips</vt:lpstr>
      <vt:lpstr>Conversation guides and tips</vt:lpstr>
      <vt:lpstr>Conversation guides and tips</vt:lpstr>
      <vt:lpstr>Conversation guides and tips</vt:lpstr>
      <vt:lpstr>Conversation guides and tips</vt:lpstr>
      <vt:lpstr>Hot topics and our stance</vt:lpstr>
      <vt:lpstr>How We Use Our Technology</vt:lpstr>
      <vt:lpstr>Access to planning information</vt:lpstr>
      <vt:lpstr>Access to Planning Information</vt:lpstr>
      <vt:lpstr>Stage-specific enquiries</vt:lpstr>
      <vt:lpstr>Stage-specific enquiries</vt:lpstr>
      <vt:lpstr>Stage-specific enquiries</vt:lpstr>
      <vt:lpstr>Stage-specific enquiries</vt:lpstr>
      <vt:lpstr>Stage-specific enquiries</vt:lpstr>
      <vt:lpstr>Stage-specific enquiries</vt:lpstr>
      <vt:lpstr>Stage-specific enquiries</vt:lpstr>
      <vt:lpstr>Stage-specific enquiries</vt:lpstr>
      <vt:lpstr>Stage-specific enquiries</vt:lpstr>
      <vt:lpstr>Stage-specific enquiries</vt:lpstr>
      <vt:lpstr>Stage-specific enquiries</vt:lpstr>
      <vt:lpstr>Stage-specific enquiries</vt:lpstr>
      <vt:lpstr>Stage-specific enquiries</vt:lpstr>
      <vt:lpstr>Stage-specific enquiries</vt:lpstr>
      <vt:lpstr>Stage-specific enquiries</vt:lpstr>
      <vt:lpstr>Stage-specific enquiries</vt:lpstr>
      <vt:lpstr>Stage-specific enquiries</vt:lpstr>
      <vt:lpstr>Stage-specific enquiries</vt:lpstr>
      <vt:lpstr>Common terms</vt:lpstr>
      <vt:lpstr>Common terms</vt:lpstr>
      <vt:lpstr>Common terms</vt:lpstr>
      <vt:lpstr>Common terms</vt:lpstr>
      <vt:lpstr>Timeframes</vt:lpstr>
    </vt:vector>
  </TitlesOfParts>
  <Company>The Nous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Kaitlyn Lamb</dc:creator>
  <cp:lastModifiedBy>Chelci Cox (DEECA)</cp:lastModifiedBy>
  <cp:revision>441</cp:revision>
  <dcterms:created xsi:type="dcterms:W3CDTF">2017-06-27T23:02:51Z</dcterms:created>
  <dcterms:modified xsi:type="dcterms:W3CDTF">2023-08-23T06:01:24Z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0x0101009298E819CE1EBB4F8D2096B3E0F0C2911D00920D8938CB0DFF4DA992446D3DD985C2</vt:lpwstr>
  </property>
  <property fmtid="{D5CDD505-2E9C-101B-9397-08002B2CF9AE}" pid="3" name="Document type">
    <vt:lpwstr/>
  </property>
  <property fmtid="{D5CDD505-2E9C-101B-9397-08002B2CF9AE}" pid="4" name="MediaServiceImageTags">
    <vt:lpwstr/>
  </property>
  <property fmtid="{D5CDD505-2E9C-101B-9397-08002B2CF9AE}" pid="5" name="Dissemination Limiting Marker">
    <vt:lpwstr>2;#FOUO|955eb6fc-b35a-4808-8aa5-31e514fa3f26</vt:lpwstr>
  </property>
  <property fmtid="{D5CDD505-2E9C-101B-9397-08002B2CF9AE}" pid="6" name="Security Classification">
    <vt:lpwstr>1;#Unclassified|7fa379f4-4aba-4692-ab80-7d39d3a23cf4</vt:lpwstr>
  </property>
  <property fmtid="{D5CDD505-2E9C-101B-9397-08002B2CF9AE}" pid="7" name="_dlc_DocIdItemGuid">
    <vt:lpwstr>2991e55f-f32f-4f48-a8a9-0ca99f2b5748</vt:lpwstr>
  </property>
  <property fmtid="{D5CDD505-2E9C-101B-9397-08002B2CF9AE}" pid="8" name="Department Document Type">
    <vt:lpwstr/>
  </property>
  <property fmtid="{D5CDD505-2E9C-101B-9397-08002B2CF9AE}" pid="9" name="_docset_NoMedatataSyncRequired">
    <vt:lpwstr>False</vt:lpwstr>
  </property>
  <property fmtid="{D5CDD505-2E9C-101B-9397-08002B2CF9AE}" pid="10" name="Record Purpose">
    <vt:lpwstr/>
  </property>
  <property fmtid="{D5CDD505-2E9C-101B-9397-08002B2CF9AE}" pid="11" name="Records Class Project">
    <vt:lpwstr>13;#Project Governance|dcc8b15d-be2a-4ec9-8ccc-52ee5f7fec59</vt:lpwstr>
  </property>
  <property fmtid="{D5CDD505-2E9C-101B-9397-08002B2CF9AE}" pid="12" name="MSIP_Label_4257e2ab-f512-40e2-9c9a-c64247360765_Enabled">
    <vt:lpwstr>true</vt:lpwstr>
  </property>
  <property fmtid="{D5CDD505-2E9C-101B-9397-08002B2CF9AE}" pid="13" name="MSIP_Label_4257e2ab-f512-40e2-9c9a-c64247360765_SetDate">
    <vt:lpwstr>2023-07-31T23:49:13Z</vt:lpwstr>
  </property>
  <property fmtid="{D5CDD505-2E9C-101B-9397-08002B2CF9AE}" pid="14" name="MSIP_Label_4257e2ab-f512-40e2-9c9a-c64247360765_Method">
    <vt:lpwstr>Privileged</vt:lpwstr>
  </property>
  <property fmtid="{D5CDD505-2E9C-101B-9397-08002B2CF9AE}" pid="15" name="MSIP_Label_4257e2ab-f512-40e2-9c9a-c64247360765_Name">
    <vt:lpwstr>OFFICIAL</vt:lpwstr>
  </property>
  <property fmtid="{D5CDD505-2E9C-101B-9397-08002B2CF9AE}" pid="16" name="MSIP_Label_4257e2ab-f512-40e2-9c9a-c64247360765_SiteId">
    <vt:lpwstr>e8bdd6f7-fc18-4e48-a554-7f547927223b</vt:lpwstr>
  </property>
  <property fmtid="{D5CDD505-2E9C-101B-9397-08002B2CF9AE}" pid="17" name="MSIP_Label_4257e2ab-f512-40e2-9c9a-c64247360765_ActionId">
    <vt:lpwstr>f98dded8-4742-4c13-9511-57c747752705</vt:lpwstr>
  </property>
  <property fmtid="{D5CDD505-2E9C-101B-9397-08002B2CF9AE}" pid="18" name="MSIP_Label_4257e2ab-f512-40e2-9c9a-c64247360765_ContentBits">
    <vt:lpwstr>2</vt:lpwstr>
  </property>
</Properties>
</file>