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7" r:id="rId6"/>
  </p:sldIdLst>
  <p:sldSz cx="7559675" cy="1069181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D7D"/>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5AAEB2-07CA-4E54-A9A4-1E7766C4678F}" v="17" dt="2023-07-31T00:37:07.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86441" autoAdjust="0"/>
  </p:normalViewPr>
  <p:slideViewPr>
    <p:cSldViewPr snapToGrid="0">
      <p:cViewPr varScale="1">
        <p:scale>
          <a:sx n="66" d="100"/>
          <a:sy n="66" d="100"/>
        </p:scale>
        <p:origin x="4090" y="7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715AAEB2-07CA-4E54-A9A4-1E7766C4678F}"/>
    <pc:docChg chg="custSel modSld replTag">
      <pc:chgData name="Alannah Tran" userId="ca071bd6-a585-4695-914d-bc8a7ace8862" providerId="ADAL" clId="{715AAEB2-07CA-4E54-A9A4-1E7766C4678F}" dt="2023-07-31T00:37:07.589" v="97"/>
      <pc:docMkLst>
        <pc:docMk/>
      </pc:docMkLst>
      <pc:sldChg chg="addSp delSp modSp mod">
        <pc:chgData name="Alannah Tran" userId="ca071bd6-a585-4695-914d-bc8a7ace8862" providerId="ADAL" clId="{715AAEB2-07CA-4E54-A9A4-1E7766C4678F}" dt="2023-07-31T00:37:07.589" v="97"/>
        <pc:sldMkLst>
          <pc:docMk/>
          <pc:sldMk cId="1993453093" sldId="257"/>
        </pc:sldMkLst>
        <pc:spChg chg="mod">
          <ac:chgData name="Alannah Tran" userId="ca071bd6-a585-4695-914d-bc8a7ace8862" providerId="ADAL" clId="{715AAEB2-07CA-4E54-A9A4-1E7766C4678F}" dt="2023-07-31T00:37:07.558" v="54" actId="948"/>
          <ac:spMkLst>
            <pc:docMk/>
            <pc:sldMk cId="1993453093" sldId="257"/>
            <ac:spMk id="2" creationId="{5A766F36-0710-8AE8-F140-BFE1C8195582}"/>
          </ac:spMkLst>
        </pc:spChg>
        <pc:spChg chg="add del mod modVis">
          <ac:chgData name="Alannah Tran" userId="ca071bd6-a585-4695-914d-bc8a7ace8862" providerId="ADAL" clId="{715AAEB2-07CA-4E54-A9A4-1E7766C4678F}" dt="2023-07-31T00:36:50.827" v="50"/>
          <ac:spMkLst>
            <pc:docMk/>
            <pc:sldMk cId="1993453093" sldId="257"/>
            <ac:spMk id="8" creationId="{6B4C8074-3EAC-688E-2C51-CC89DA82A55C}"/>
          </ac:spMkLst>
        </pc:spChg>
        <pc:spChg chg="add del mod modVis">
          <ac:chgData name="Alannah Tran" userId="ca071bd6-a585-4695-914d-bc8a7ace8862" providerId="ADAL" clId="{715AAEB2-07CA-4E54-A9A4-1E7766C4678F}" dt="2023-07-31T00:37:07.585" v="95"/>
          <ac:spMkLst>
            <pc:docMk/>
            <pc:sldMk cId="1993453093" sldId="257"/>
            <ac:spMk id="19" creationId="{72B6A4A2-A18A-5DDA-5130-648ACBD14B27}"/>
          </ac:spMkLst>
        </pc:spChg>
        <pc:graphicFrameChg chg="mod modVis">
          <ac:chgData name="Alannah Tran" userId="ca071bd6-a585-4695-914d-bc8a7ace8862" providerId="ADAL" clId="{715AAEB2-07CA-4E54-A9A4-1E7766C4678F}" dt="2023-07-31T00:37:07.589" v="97"/>
          <ac:graphicFrameMkLst>
            <pc:docMk/>
            <pc:sldMk cId="1993453093" sldId="257"/>
            <ac:graphicFrameMk id="4" creationId="{44198003-5D21-495F-AB64-3C9CDB9E2957}"/>
          </ac:graphicFrameMkLst>
        </pc:graphicFrameChg>
      </pc:sldChg>
      <pc:sldChg chg="modSp mod">
        <pc:chgData name="Alannah Tran" userId="ca071bd6-a585-4695-914d-bc8a7ace8862" providerId="ADAL" clId="{715AAEB2-07CA-4E54-A9A4-1E7766C4678F}" dt="2023-07-31T00:35:10.461" v="1"/>
        <pc:sldMkLst>
          <pc:docMk/>
          <pc:sldMk cId="3044313625" sldId="258"/>
        </pc:sldMkLst>
        <pc:graphicFrameChg chg="mod modVis">
          <ac:chgData name="Alannah Tran" userId="ca071bd6-a585-4695-914d-bc8a7ace8862" providerId="ADAL" clId="{715AAEB2-07CA-4E54-A9A4-1E7766C4678F}" dt="2023-07-31T00:35:10.461" v="1"/>
          <ac:graphicFrameMkLst>
            <pc:docMk/>
            <pc:sldMk cId="3044313625" sldId="258"/>
            <ac:graphicFrameMk id="4" creationId="{DFA4CD97-6FD1-4B65-8DCF-D410A0E9CD0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4CD261D-19F6-4D36-8391-0D64FD8F036D}" type="slidenum">
              <a:rPr lang="en-AU" smtClean="0"/>
              <a:t>1</a:t>
            </a:fld>
            <a:endParaRPr lang="en-AU"/>
          </a:p>
        </p:txBody>
      </p:sp>
    </p:spTree>
    <p:extLst>
      <p:ext uri="{BB962C8B-B14F-4D97-AF65-F5344CB8AC3E}">
        <p14:creationId xmlns:p14="http://schemas.microsoft.com/office/powerpoint/2010/main" val="72177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E54F774-9CDA-539B-15E2-B03351A2B989}"/>
              </a:ext>
            </a:extLst>
          </p:cNvPr>
          <p:cNvGraphicFramePr>
            <a:graphicFrameLocks noChangeAspect="1"/>
          </p:cNvGraphicFramePr>
          <p:nvPr userDrawn="1">
            <p:custDataLst>
              <p:tags r:id="rId1"/>
            </p:custDataLst>
            <p:extLst>
              <p:ext uri="{D42A27DB-BD31-4B8C-83A1-F6EECF244321}">
                <p14:modId xmlns:p14="http://schemas.microsoft.com/office/powerpoint/2010/main" val="672308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6E54F774-9CDA-539B-15E2-B03351A2B98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Tree>
    <p:extLst>
      <p:ext uri="{BB962C8B-B14F-4D97-AF65-F5344CB8AC3E}">
        <p14:creationId xmlns:p14="http://schemas.microsoft.com/office/powerpoint/2010/main" val="1890854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p>
        </p:txBody>
      </p:sp>
      <p:sp>
        <p:nvSpPr>
          <p:cNvPr id="4" name="Date Placeholder 3"/>
          <p:cNvSpPr>
            <a:spLocks noGrp="1"/>
          </p:cNvSpPr>
          <p:nvPr>
            <p:ph type="dt" sz="half" idx="10"/>
          </p:nvPr>
        </p:nvSpPr>
        <p:spPr/>
        <p:txBody>
          <a:bodyPr/>
          <a:lstStyle/>
          <a:p>
            <a:fld id="{DE53C049-7012-454C-8B57-C8A8C0039190}" type="datetimeFigureOut">
              <a:rPr lang="en-AU" smtClean="0"/>
              <a:t>31/07/2023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9DF3B3-5A0E-417C-9143-22DF6CA9048B}" type="slidenum">
              <a:rPr lang="en-AU" smtClean="0"/>
              <a:t>‹#›</a:t>
            </a:fld>
            <a:endParaRPr lang="en-AU"/>
          </a:p>
        </p:txBody>
      </p:sp>
    </p:spTree>
    <p:extLst>
      <p:ext uri="{BB962C8B-B14F-4D97-AF65-F5344CB8AC3E}">
        <p14:creationId xmlns:p14="http://schemas.microsoft.com/office/powerpoint/2010/main" val="596295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53C049-7012-454C-8B57-C8A8C0039190}" type="datetimeFigureOut">
              <a:rPr lang="en-AU" smtClean="0"/>
              <a:t>31/07/2023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9DF3B3-5A0E-417C-9143-22DF6CA9048B}" type="slidenum">
              <a:rPr lang="en-AU" smtClean="0"/>
              <a:t>‹#›</a:t>
            </a:fld>
            <a:endParaRPr lang="en-AU"/>
          </a:p>
        </p:txBody>
      </p:sp>
    </p:spTree>
    <p:extLst>
      <p:ext uri="{BB962C8B-B14F-4D97-AF65-F5344CB8AC3E}">
        <p14:creationId xmlns:p14="http://schemas.microsoft.com/office/powerpoint/2010/main" val="3556014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00FF76B-CA50-5696-705C-145C674225DF}"/>
              </a:ext>
            </a:extLst>
          </p:cNvPr>
          <p:cNvGraphicFramePr>
            <a:graphicFrameLocks noChangeAspect="1"/>
          </p:cNvGraphicFramePr>
          <p:nvPr userDrawn="1">
            <p:custDataLst>
              <p:tags r:id="rId5"/>
            </p:custDataLst>
            <p:extLst>
              <p:ext uri="{D42A27DB-BD31-4B8C-83A1-F6EECF244321}">
                <p14:modId xmlns:p14="http://schemas.microsoft.com/office/powerpoint/2010/main" val="11803098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328" imgH="328" progId="TCLayout.ActiveDocument.1">
                  <p:embed/>
                </p:oleObj>
              </mc:Choice>
              <mc:Fallback>
                <p:oleObj name="think-cell Slide" r:id="rId6" imgW="328" imgH="328" progId="TCLayout.ActiveDocument.1">
                  <p:embed/>
                  <p:pic>
                    <p:nvPicPr>
                      <p:cNvPr id="9" name="Object 8" hidden="1">
                        <a:extLst>
                          <a:ext uri="{FF2B5EF4-FFF2-40B4-BE49-F238E27FC236}">
                            <a16:creationId xmlns:a16="http://schemas.microsoft.com/office/drawing/2014/main" id="{700FF76B-CA50-5696-705C-145C674225DF}"/>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Lst>
          </p:cNvPr>
          <p:cNvSpPr/>
          <p:nvPr userDrawn="1"/>
        </p:nvSpPr>
        <p:spPr>
          <a:xfrm>
            <a:off x="0" y="0"/>
            <a:ext cx="7559675" cy="1440000"/>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2806"/>
          </a:p>
        </p:txBody>
      </p:sp>
      <p:sp>
        <p:nvSpPr>
          <p:cNvPr id="4" name="Date Placeholder 3"/>
          <p:cNvSpPr>
            <a:spLocks noGrp="1"/>
          </p:cNvSpPr>
          <p:nvPr>
            <p:ph type="dt" sz="half" idx="2"/>
          </p:nvPr>
        </p:nvSpPr>
        <p:spPr>
          <a:xfrm>
            <a:off x="4602900" y="9905985"/>
            <a:ext cx="1602395" cy="561250"/>
          </a:xfrm>
          <a:prstGeom prst="rect">
            <a:avLst/>
          </a:prstGeom>
        </p:spPr>
        <p:txBody>
          <a:bodyPr vert="horz" lIns="0" tIns="0" rIns="0" bIns="0" rtlCol="0" anchor="ctr"/>
          <a:lstStyle>
            <a:lvl1pPr algn="r">
              <a:defRPr sz="1559">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401607" y="199268"/>
            <a:ext cx="4201293" cy="1122500"/>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401606" y="2846200"/>
            <a:ext cx="6666800" cy="61737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01607" y="9905985"/>
            <a:ext cx="3704959" cy="561250"/>
          </a:xfrm>
          <a:prstGeom prst="rect">
            <a:avLst/>
          </a:prstGeom>
        </p:spPr>
        <p:txBody>
          <a:bodyPr vert="horz" lIns="0" tIns="0" rIns="0" bIns="0" rtlCol="0" anchor="ctr"/>
          <a:lstStyle>
            <a:lvl1pPr algn="l">
              <a:defRPr sz="1559">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6893917" y="9905985"/>
            <a:ext cx="507285" cy="561250"/>
          </a:xfrm>
          <a:prstGeom prst="rect">
            <a:avLst/>
          </a:prstGeom>
        </p:spPr>
        <p:txBody>
          <a:bodyPr vert="horz" lIns="0" tIns="0" rIns="0" bIns="0" rtlCol="0" anchor="ctr"/>
          <a:lstStyle>
            <a:lvl1pPr algn="l">
              <a:defRPr sz="1559">
                <a:solidFill>
                  <a:schemeClr val="accent6"/>
                </a:solidFill>
              </a:defRPr>
            </a:lvl1pPr>
          </a:lstStyle>
          <a:p>
            <a:r>
              <a:rPr lang="en-GB" dirty="0"/>
              <a:t>Page </a:t>
            </a:r>
            <a:fld id="{F5AEA0E0-5CC6-4BD0-905C-A0021E419432}" type="slidenum">
              <a:rPr lang="en-GB" smtClean="0"/>
              <a:pPr/>
              <a:t>‹#›</a:t>
            </a:fld>
            <a:endParaRPr lang="en-GB" dirty="0"/>
          </a:p>
        </p:txBody>
      </p:sp>
      <p:sp>
        <p:nvSpPr>
          <p:cNvPr id="7" name="MSIPCMContentMarking" descr="{&quot;HashCode&quot;:-1264680268,&quot;Placement&quot;:&quot;Footer&quot;,&quot;Top&quot;:516.65155,&quot;Left&quot;:326.046448,&quot;SlideWidth&quot;:720,&quot;SlideHeight&quot;:540}">
            <a:extLst>
              <a:ext uri="{FF2B5EF4-FFF2-40B4-BE49-F238E27FC236}">
                <a16:creationId xmlns:a16="http://schemas.microsoft.com/office/drawing/2014/main" id="{C1CB3AF3-4B80-E700-28DB-DCCFCACEA543}"/>
              </a:ext>
            </a:extLst>
          </p:cNvPr>
          <p:cNvSpPr txBox="1"/>
          <p:nvPr userDrawn="1"/>
        </p:nvSpPr>
        <p:spPr>
          <a:xfrm>
            <a:off x="3423341" y="10316719"/>
            <a:ext cx="1088891" cy="287899"/>
          </a:xfrm>
          <a:prstGeom prst="rect">
            <a:avLst/>
          </a:prstGeom>
          <a:noFill/>
        </p:spPr>
        <p:txBody>
          <a:bodyPr vert="horz" wrap="square" lIns="0" tIns="0" rIns="0" bIns="0" rtlCol="0" anchor="ctr" anchorCtr="1">
            <a:spAutoFit/>
          </a:bodyPr>
          <a:lstStyle/>
          <a:p>
            <a:pPr algn="ctr">
              <a:spcBef>
                <a:spcPts val="0"/>
              </a:spcBef>
              <a:spcAft>
                <a:spcPts val="0"/>
              </a:spcAft>
            </a:pPr>
            <a:r>
              <a:rPr lang="en-AU" sz="1871" dirty="0">
                <a:solidFill>
                  <a:srgbClr val="000000"/>
                </a:solidFill>
                <a:latin typeface="Calibri" panose="020F0502020204030204" pitchFamily="34" charset="0"/>
              </a:rPr>
              <a:t>OFFICIAL</a:t>
            </a:r>
          </a:p>
        </p:txBody>
      </p:sp>
      <p:grpSp>
        <p:nvGrpSpPr>
          <p:cNvPr id="8" name="Group 7">
            <a:extLst>
              <a:ext uri="{FF2B5EF4-FFF2-40B4-BE49-F238E27FC236}">
                <a16:creationId xmlns:a16="http://schemas.microsoft.com/office/drawing/2014/main" id="{889E9D5B-B7C9-6AA3-4AE8-6EDDCC2E2F01}"/>
              </a:ext>
            </a:extLst>
          </p:cNvPr>
          <p:cNvGrpSpPr/>
          <p:nvPr userDrawn="1"/>
        </p:nvGrpSpPr>
        <p:grpSpPr>
          <a:xfrm>
            <a:off x="5532440" y="0"/>
            <a:ext cx="2027235" cy="1440000"/>
            <a:chOff x="7792497" y="1"/>
            <a:chExt cx="1351502" cy="1269998"/>
          </a:xfrm>
        </p:grpSpPr>
        <p:sp>
          <p:nvSpPr>
            <p:cNvPr id="11" name="Free-form: Shape 38">
              <a:extLst>
                <a:ext uri="{FF2B5EF4-FFF2-40B4-BE49-F238E27FC236}">
                  <a16:creationId xmlns:a16="http://schemas.microsoft.com/office/drawing/2014/main" id="{3BD016D9-F99D-0167-8EB1-8F618BB01DD3}"/>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800"/>
            </a:p>
          </p:txBody>
        </p:sp>
        <p:sp>
          <p:nvSpPr>
            <p:cNvPr id="16" name="Free-form: Shape 39">
              <a:extLst>
                <a:ext uri="{FF2B5EF4-FFF2-40B4-BE49-F238E27FC236}">
                  <a16:creationId xmlns:a16="http://schemas.microsoft.com/office/drawing/2014/main" id="{633353C7-4E6F-D67A-646E-041282FDB82A}"/>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800"/>
            </a:p>
          </p:txBody>
        </p:sp>
        <p:sp>
          <p:nvSpPr>
            <p:cNvPr id="17" name="Free-form: Shape 40">
              <a:extLst>
                <a:ext uri="{FF2B5EF4-FFF2-40B4-BE49-F238E27FC236}">
                  <a16:creationId xmlns:a16="http://schemas.microsoft.com/office/drawing/2014/main" id="{792070BE-5794-D13A-6B59-541233E01699}"/>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800"/>
            </a:p>
          </p:txBody>
        </p:sp>
        <p:sp>
          <p:nvSpPr>
            <p:cNvPr id="18" name="Free-form: Shape 41">
              <a:extLst>
                <a:ext uri="{FF2B5EF4-FFF2-40B4-BE49-F238E27FC236}">
                  <a16:creationId xmlns:a16="http://schemas.microsoft.com/office/drawing/2014/main" id="{095D9B2D-CB60-E19C-3BF3-CEA46BBB2F45}"/>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800"/>
            </a:p>
          </p:txBody>
        </p:sp>
      </p:gr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dt="0"/>
  <p:txStyles>
    <p:titleStyle>
      <a:lvl1pPr algn="l" defTabSz="1425550" rtl="0" eaLnBrk="1" latinLnBrk="0" hangingPunct="1">
        <a:lnSpc>
          <a:spcPct val="100000"/>
        </a:lnSpc>
        <a:spcBef>
          <a:spcPct val="0"/>
        </a:spcBef>
        <a:buNone/>
        <a:defRPr sz="2300" kern="1200">
          <a:solidFill>
            <a:schemeClr val="accent6"/>
          </a:solidFill>
          <a:latin typeface="+mj-lt"/>
          <a:ea typeface="+mj-ea"/>
          <a:cs typeface="+mj-cs"/>
        </a:defRPr>
      </a:lvl1pPr>
    </p:titleStyle>
    <p:bodyStyle>
      <a:lvl1pPr marL="0" indent="0" algn="l" defTabSz="1425550" rtl="0" eaLnBrk="1" latinLnBrk="0" hangingPunct="1">
        <a:lnSpc>
          <a:spcPct val="100000"/>
        </a:lnSpc>
        <a:spcBef>
          <a:spcPts val="935"/>
        </a:spcBef>
        <a:buFont typeface="Arial" panose="020B0604020202020204" pitchFamily="34" charset="0"/>
        <a:buNone/>
        <a:defRPr sz="2806" b="1" kern="1200">
          <a:solidFill>
            <a:schemeClr val="accent6"/>
          </a:solidFill>
          <a:latin typeface="+mn-lt"/>
          <a:ea typeface="+mn-ea"/>
          <a:cs typeface="+mn-cs"/>
        </a:defRPr>
      </a:lvl1pPr>
      <a:lvl2pPr marL="0" indent="0" algn="l" defTabSz="1425550" rtl="0" eaLnBrk="1" latinLnBrk="0" hangingPunct="1">
        <a:lnSpc>
          <a:spcPct val="100000"/>
        </a:lnSpc>
        <a:spcBef>
          <a:spcPts val="935"/>
        </a:spcBef>
        <a:buFont typeface="Arial" panose="020B0604020202020204" pitchFamily="34" charset="0"/>
        <a:buNone/>
        <a:defRPr sz="2806" kern="1200">
          <a:solidFill>
            <a:schemeClr val="accent6"/>
          </a:solidFill>
          <a:latin typeface="+mn-lt"/>
          <a:ea typeface="+mn-ea"/>
          <a:cs typeface="+mn-cs"/>
        </a:defRPr>
      </a:lvl2pPr>
      <a:lvl3pPr marL="280620" indent="-280620" algn="l" defTabSz="1425550" rtl="0" eaLnBrk="1" latinLnBrk="0" hangingPunct="1">
        <a:lnSpc>
          <a:spcPct val="100000"/>
        </a:lnSpc>
        <a:spcBef>
          <a:spcPts val="935"/>
        </a:spcBef>
        <a:buClr>
          <a:schemeClr val="accent3"/>
        </a:buClr>
        <a:buFont typeface="Arial" panose="020B0604020202020204" pitchFamily="34" charset="0"/>
        <a:buChar char="•"/>
        <a:defRPr sz="2806" kern="1200">
          <a:solidFill>
            <a:schemeClr val="accent6"/>
          </a:solidFill>
          <a:latin typeface="+mn-lt"/>
          <a:ea typeface="+mn-ea"/>
          <a:cs typeface="+mn-cs"/>
        </a:defRPr>
      </a:lvl3pPr>
      <a:lvl4pPr marL="561240" indent="-280620" algn="l" defTabSz="1425550" rtl="0" eaLnBrk="1" latinLnBrk="0" hangingPunct="1">
        <a:lnSpc>
          <a:spcPct val="100000"/>
        </a:lnSpc>
        <a:spcBef>
          <a:spcPts val="1871"/>
        </a:spcBef>
        <a:spcAft>
          <a:spcPts val="1871"/>
        </a:spcAft>
        <a:buClr>
          <a:schemeClr val="accent2"/>
        </a:buClr>
        <a:buFont typeface="Arial" panose="020B0604020202020204" pitchFamily="34" charset="0"/>
        <a:buChar char="•"/>
        <a:defRPr sz="2806" b="0" i="0" kern="1200">
          <a:solidFill>
            <a:schemeClr val="accent6"/>
          </a:solidFill>
          <a:latin typeface="+mn-lt"/>
          <a:ea typeface="+mn-ea"/>
          <a:cs typeface="+mn-cs"/>
        </a:defRPr>
      </a:lvl4pPr>
      <a:lvl5pPr marL="0" indent="0" algn="l" defTabSz="1425550" rtl="0" eaLnBrk="1" latinLnBrk="0" hangingPunct="1">
        <a:lnSpc>
          <a:spcPct val="100000"/>
        </a:lnSpc>
        <a:spcBef>
          <a:spcPts val="935"/>
        </a:spcBef>
        <a:buFont typeface="Arial" panose="020B0604020202020204" pitchFamily="34" charset="0"/>
        <a:buNone/>
        <a:defRPr sz="2183" b="1" kern="1200">
          <a:solidFill>
            <a:schemeClr val="accent6"/>
          </a:solidFill>
          <a:latin typeface="+mn-lt"/>
          <a:ea typeface="+mn-ea"/>
          <a:cs typeface="+mn-cs"/>
        </a:defRPr>
      </a:lvl5pPr>
      <a:lvl6pPr marL="0" indent="0" algn="l" defTabSz="1425550" rtl="0" eaLnBrk="1" latinLnBrk="0" hangingPunct="1">
        <a:lnSpc>
          <a:spcPct val="100000"/>
        </a:lnSpc>
        <a:spcBef>
          <a:spcPts val="935"/>
        </a:spcBef>
        <a:buFont typeface="Arial" panose="020B0604020202020204" pitchFamily="34" charset="0"/>
        <a:buNone/>
        <a:defRPr sz="2183" kern="1200">
          <a:solidFill>
            <a:schemeClr val="tx1"/>
          </a:solidFill>
          <a:latin typeface="+mn-lt"/>
          <a:ea typeface="+mn-ea"/>
          <a:cs typeface="+mn-cs"/>
        </a:defRPr>
      </a:lvl6pPr>
      <a:lvl7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7pPr>
      <a:lvl8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8pPr>
      <a:lvl9pPr marL="0" indent="0" algn="l" defTabSz="1425550" rtl="0" eaLnBrk="1" latinLnBrk="0" hangingPunct="1">
        <a:lnSpc>
          <a:spcPct val="100000"/>
        </a:lnSpc>
        <a:spcBef>
          <a:spcPts val="935"/>
        </a:spcBef>
        <a:buFont typeface="Arial" panose="020B0604020202020204" pitchFamily="34" charset="0"/>
        <a:buNone/>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4.bin"/><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FA4CD97-6FD1-4B65-8DCF-D410A0E9CD0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6717992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8" imgH="328" progId="TCLayout.ActiveDocument.1">
                  <p:embed/>
                </p:oleObj>
              </mc:Choice>
              <mc:Fallback>
                <p:oleObj name="think-cell Slide" r:id="rId4" imgW="328" imgH="328" progId="TCLayout.ActiveDocument.1">
                  <p:embed/>
                  <p:pic>
                    <p:nvPicPr>
                      <p:cNvPr id="4" name="Object 3" hidden="1">
                        <a:extLst>
                          <a:ext uri="{FF2B5EF4-FFF2-40B4-BE49-F238E27FC236}">
                            <a16:creationId xmlns:a16="http://schemas.microsoft.com/office/drawing/2014/main" id="{DFA4CD97-6FD1-4B65-8DCF-D410A0E9CD07}"/>
                          </a:ext>
                          <a:ext uri="{C183D7F6-B498-43B3-948B-1728B52AA6E4}">
                            <adec:decorative xmlns:adec="http://schemas.microsoft.com/office/drawing/2017/decorative" val="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61A5A34C-36EA-4E48-8BB1-1802F8E25FCA}"/>
              </a:ext>
            </a:extLst>
          </p:cNvPr>
          <p:cNvSpPr txBox="1">
            <a:spLocks noGrp="1"/>
          </p:cNvSpPr>
          <p:nvPr>
            <p:ph type="title" idx="4294967295"/>
          </p:nvPr>
        </p:nvSpPr>
        <p:spPr>
          <a:xfrm>
            <a:off x="540000" y="607478"/>
            <a:ext cx="5022600"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300" b="0" i="0" u="none" strike="noStrike" kern="1200" cap="none" spc="0" normalizeH="0" baseline="0" noProof="0" dirty="0">
                <a:ln>
                  <a:noFill/>
                </a:ln>
                <a:solidFill>
                  <a:schemeClr val="accent6"/>
                </a:solidFill>
                <a:effectLst/>
                <a:uLnTx/>
                <a:uFillTx/>
                <a:latin typeface="+mn-lt"/>
                <a:ea typeface="+mn-ea"/>
                <a:cs typeface="+mn-cs"/>
              </a:rPr>
              <a:t>Early public engagement</a:t>
            </a:r>
          </a:p>
        </p:txBody>
      </p:sp>
      <p:sp>
        <p:nvSpPr>
          <p:cNvPr id="9" name="TextBox 8">
            <a:extLst>
              <a:ext uri="{FF2B5EF4-FFF2-40B4-BE49-F238E27FC236}">
                <a16:creationId xmlns:a16="http://schemas.microsoft.com/office/drawing/2014/main" id="{D7E13D6A-E4A7-4728-A1FA-3B4596F6F582}"/>
              </a:ext>
            </a:extLst>
          </p:cNvPr>
          <p:cNvSpPr txBox="1">
            <a:spLocks/>
          </p:cNvSpPr>
          <p:nvPr/>
        </p:nvSpPr>
        <p:spPr>
          <a:xfrm>
            <a:off x="540001" y="1517547"/>
            <a:ext cx="6477152" cy="738664"/>
          </a:xfrm>
          <a:prstGeom prst="rect">
            <a:avLst/>
          </a:prstGeom>
          <a:noFill/>
        </p:spPr>
        <p:txBody>
          <a:bodyPr wrap="square" lIns="0" tIns="45720" rIns="91440" bIns="45720" rtlCol="0" anchor="t">
            <a:spAutoFit/>
          </a:bodyPr>
          <a:lstStyle/>
          <a:p>
            <a:r>
              <a:rPr lang="en-AU" sz="1050" dirty="0">
                <a:solidFill>
                  <a:srgbClr val="465762"/>
                </a:solidFill>
              </a:rPr>
              <a:t>The purpose of this guide is to provide potential planning applicants with information about early communication or public engagement, at the discretion of the Planning Team. If the applicant could benefit from early engagement, the Planning Team will provide this document to inform their approach. This document can be used in conjunction with verbal advice.</a:t>
            </a:r>
            <a:endParaRPr lang="en-US" sz="2000" dirty="0"/>
          </a:p>
        </p:txBody>
      </p:sp>
      <p:sp>
        <p:nvSpPr>
          <p:cNvPr id="35" name="Rectangle 34">
            <a:extLst>
              <a:ext uri="{FF2B5EF4-FFF2-40B4-BE49-F238E27FC236}">
                <a16:creationId xmlns:a16="http://schemas.microsoft.com/office/drawing/2014/main" id="{1C287F71-EAE3-8782-0453-E4BA3A7824B0}"/>
              </a:ext>
              <a:ext uri="{C183D7F6-B498-43B3-948B-1728B52AA6E4}">
                <adec:decorative xmlns:adec="http://schemas.microsoft.com/office/drawing/2017/decorative" val="1"/>
              </a:ext>
            </a:extLst>
          </p:cNvPr>
          <p:cNvSpPr>
            <a:spLocks/>
          </p:cNvSpPr>
          <p:nvPr/>
        </p:nvSpPr>
        <p:spPr>
          <a:xfrm>
            <a:off x="-1" y="2279433"/>
            <a:ext cx="7559675" cy="136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4" name="TextBox 43">
            <a:extLst>
              <a:ext uri="{FF2B5EF4-FFF2-40B4-BE49-F238E27FC236}">
                <a16:creationId xmlns:a16="http://schemas.microsoft.com/office/drawing/2014/main" id="{88A07037-7AAA-C2E3-DD47-AE64A3F8E6E3}"/>
              </a:ext>
            </a:extLst>
          </p:cNvPr>
          <p:cNvSpPr txBox="1">
            <a:spLocks/>
          </p:cNvSpPr>
          <p:nvPr/>
        </p:nvSpPr>
        <p:spPr>
          <a:xfrm>
            <a:off x="540000" y="2387433"/>
            <a:ext cx="6705350" cy="1154340"/>
          </a:xfrm>
          <a:prstGeom prst="rect">
            <a:avLst/>
          </a:prstGeom>
          <a:noFill/>
        </p:spPr>
        <p:txBody>
          <a:bodyPr wrap="square" lIns="0" rIns="0" numCol="2" spcCol="216000" rtlCol="0">
            <a:noAutofit/>
          </a:bodyPr>
          <a:lstStyle/>
          <a:p>
            <a:pPr>
              <a:spcBef>
                <a:spcPts val="600"/>
              </a:spcBef>
            </a:pPr>
            <a:r>
              <a:rPr lang="en-AU" sz="1000" dirty="0">
                <a:solidFill>
                  <a:schemeClr val="accent6"/>
                </a:solidFill>
              </a:rPr>
              <a:t>In some cases when someone applies for a planning permit or an amendment to an existing permit, the City will need to notify people who may be affected by the proposal. This gives members of the community the opportunity to submit an objection (or Letter of Support). This process is called ‘Public Notification’ and can be carried out in different forms:</a:t>
            </a:r>
          </a:p>
          <a:p>
            <a:pPr marL="171450" indent="-171450">
              <a:spcBef>
                <a:spcPts val="600"/>
              </a:spcBef>
              <a:buFont typeface="Arial" panose="020B0604020202020204" pitchFamily="34" charset="0"/>
              <a:buChar char="•"/>
            </a:pPr>
            <a:r>
              <a:rPr lang="en-AU" sz="1000" dirty="0">
                <a:solidFill>
                  <a:schemeClr val="accent6"/>
                </a:solidFill>
              </a:rPr>
              <a:t>Letter (to affected properties only)</a:t>
            </a:r>
          </a:p>
          <a:p>
            <a:pPr marL="171450" indent="-171450">
              <a:spcBef>
                <a:spcPts val="600"/>
              </a:spcBef>
              <a:buFont typeface="Arial" panose="020B0604020202020204" pitchFamily="34" charset="0"/>
              <a:buChar char="•"/>
            </a:pPr>
            <a:r>
              <a:rPr lang="en-AU" sz="1000" dirty="0">
                <a:solidFill>
                  <a:schemeClr val="accent6"/>
                </a:solidFill>
              </a:rPr>
              <a:t>Sign (to be displayed on site)</a:t>
            </a:r>
          </a:p>
          <a:p>
            <a:pPr marL="171450" indent="-171450">
              <a:spcBef>
                <a:spcPts val="600"/>
              </a:spcBef>
              <a:buFont typeface="Arial" panose="020B0604020202020204" pitchFamily="34" charset="0"/>
              <a:buChar char="•"/>
            </a:pPr>
            <a:r>
              <a:rPr lang="en-AU" sz="1000" dirty="0">
                <a:solidFill>
                  <a:schemeClr val="accent6"/>
                </a:solidFill>
              </a:rPr>
              <a:t>Greater Geelong website</a:t>
            </a:r>
          </a:p>
          <a:p>
            <a:pPr marL="171450" indent="-171450">
              <a:spcBef>
                <a:spcPts val="600"/>
              </a:spcBef>
              <a:buFont typeface="Arial" panose="020B0604020202020204" pitchFamily="34" charset="0"/>
              <a:buChar char="•"/>
            </a:pPr>
            <a:r>
              <a:rPr lang="en-AU" sz="1000" dirty="0">
                <a:solidFill>
                  <a:schemeClr val="accent6"/>
                </a:solidFill>
              </a:rPr>
              <a:t>Local newspaper (for major developments).</a:t>
            </a:r>
          </a:p>
          <a:p>
            <a:pPr>
              <a:spcBef>
                <a:spcPts val="600"/>
              </a:spcBef>
            </a:pPr>
            <a:endParaRPr lang="en-AU" sz="1000" dirty="0">
              <a:solidFill>
                <a:schemeClr val="accent6"/>
              </a:solidFill>
            </a:endParaRPr>
          </a:p>
        </p:txBody>
      </p:sp>
      <p:sp>
        <p:nvSpPr>
          <p:cNvPr id="34" name="TextBox 33">
            <a:extLst>
              <a:ext uri="{FF2B5EF4-FFF2-40B4-BE49-F238E27FC236}">
                <a16:creationId xmlns:a16="http://schemas.microsoft.com/office/drawing/2014/main" id="{B18D73EA-BA7A-D94D-B8DC-99A3F1246E77}"/>
              </a:ext>
            </a:extLst>
          </p:cNvPr>
          <p:cNvSpPr txBox="1">
            <a:spLocks/>
          </p:cNvSpPr>
          <p:nvPr/>
        </p:nvSpPr>
        <p:spPr>
          <a:xfrm>
            <a:off x="540000" y="3807092"/>
            <a:ext cx="3239837" cy="2700000"/>
          </a:xfrm>
          <a:prstGeom prst="rect">
            <a:avLst/>
          </a:prstGeom>
          <a:noFill/>
        </p:spPr>
        <p:txBody>
          <a:bodyPr wrap="square" lIns="0" tIns="45720" rIns="0" bIns="45720" numCol="1" spcCol="144000" rtlCol="0" anchor="t">
            <a:noAutofit/>
          </a:bodyPr>
          <a:lstStyle/>
          <a:p>
            <a:pPr>
              <a:spcBef>
                <a:spcPts val="600"/>
              </a:spcBef>
            </a:pPr>
            <a:r>
              <a:rPr lang="en-AU" sz="1400" b="1" dirty="0">
                <a:solidFill>
                  <a:srgbClr val="017D7D"/>
                </a:solidFill>
              </a:rPr>
              <a:t>Considerations for early communication or public engagement</a:t>
            </a:r>
            <a:endParaRPr lang="en-US" b="1" dirty="0">
              <a:solidFill>
                <a:srgbClr val="017D7D"/>
              </a:solidFill>
            </a:endParaRPr>
          </a:p>
          <a:p>
            <a:pPr>
              <a:spcBef>
                <a:spcPts val="600"/>
              </a:spcBef>
            </a:pPr>
            <a:r>
              <a:rPr lang="en-AU" sz="1000" dirty="0">
                <a:solidFill>
                  <a:srgbClr val="465762"/>
                </a:solidFill>
              </a:rPr>
              <a:t>If you are planning to submit a planning application, it may be beneficial to enter into dialogue with relevant parties well before lodgement rather than waiting until the official Public Notification period. This can help you get your ‘neighbours’ on side and ensure that they are not caught off guard by the Public Notification they will receive from the City. It will also identify any possible issues or objections that may arise down the line before you commit additional time and resources into pursuing planning approval. Communicate that plans are preliminary and subject to change.</a:t>
            </a:r>
            <a:endParaRPr lang="en-AU" sz="1000" dirty="0">
              <a:solidFill>
                <a:srgbClr val="465762"/>
              </a:solidFill>
              <a:cs typeface="Segoe UI"/>
            </a:endParaRPr>
          </a:p>
          <a:p>
            <a:pPr>
              <a:spcBef>
                <a:spcPts val="600"/>
              </a:spcBef>
            </a:pPr>
            <a:endParaRPr lang="en-AU" sz="1000" dirty="0">
              <a:solidFill>
                <a:srgbClr val="465762"/>
              </a:solidFill>
              <a:cs typeface="Segoe UI"/>
            </a:endParaRPr>
          </a:p>
        </p:txBody>
      </p:sp>
      <p:sp>
        <p:nvSpPr>
          <p:cNvPr id="15" name="TextBox 14">
            <a:extLst>
              <a:ext uri="{FF2B5EF4-FFF2-40B4-BE49-F238E27FC236}">
                <a16:creationId xmlns:a16="http://schemas.microsoft.com/office/drawing/2014/main" id="{D7D21297-F803-0168-D129-9D5F04F04FEF}"/>
              </a:ext>
            </a:extLst>
          </p:cNvPr>
          <p:cNvSpPr txBox="1"/>
          <p:nvPr/>
        </p:nvSpPr>
        <p:spPr>
          <a:xfrm>
            <a:off x="3867344" y="3807092"/>
            <a:ext cx="3295386" cy="2385268"/>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400" b="1" i="0" u="none" strike="noStrike" kern="1200" cap="none" spc="0" normalizeH="0" baseline="0" noProof="0" dirty="0">
                <a:ln>
                  <a:noFill/>
                </a:ln>
                <a:solidFill>
                  <a:srgbClr val="017D7D"/>
                </a:solidFill>
                <a:effectLst/>
                <a:uLnTx/>
                <a:uFillTx/>
                <a:latin typeface="Arial" panose="020B0604020202020204"/>
                <a:ea typeface="+mn-ea"/>
                <a:cs typeface="+mn-cs"/>
              </a:rPr>
              <a:t>Guidance on talking points and tips</a:t>
            </a:r>
            <a:endParaRPr kumimoji="0" lang="en-AU" sz="1400" b="1" i="0" u="none" strike="noStrike" kern="1200" cap="none" spc="0" normalizeH="0" baseline="0" noProof="0" dirty="0">
              <a:ln>
                <a:noFill/>
              </a:ln>
              <a:solidFill>
                <a:srgbClr val="017D7D"/>
              </a:solidFill>
              <a:effectLst/>
              <a:uLnTx/>
              <a:uFillTx/>
              <a:latin typeface="Arial" panose="020B0604020202020204"/>
              <a:ea typeface="+mn-ea"/>
              <a:cs typeface="Segoe UI Semibold"/>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000" b="0" i="0" u="none" strike="noStrike" kern="1200" cap="none" spc="0" normalizeH="0" baseline="0" noProof="0" dirty="0">
                <a:ln>
                  <a:noFill/>
                </a:ln>
                <a:solidFill>
                  <a:srgbClr val="465762"/>
                </a:solidFill>
                <a:effectLst/>
                <a:uLnTx/>
                <a:uFillTx/>
                <a:latin typeface="Arial" panose="020B0604020202020204"/>
                <a:ea typeface="+mn-ea"/>
                <a:cs typeface="+mn-cs"/>
              </a:rPr>
              <a:t>The relevant parties to your planning application are determined by the location and nature of your proposed plans. For example, constructing a building along the boundary of your property may impact the neighbouring property. Therefore, your neighbour will receive a Public Notification about your plans and will have the opportunity to object to your proposal.</a:t>
            </a:r>
            <a:endParaRPr kumimoji="0" lang="en-AU" sz="1000" b="0" i="0" u="none" strike="noStrike" kern="1200" cap="none" spc="0" normalizeH="0" baseline="0" noProof="0" dirty="0">
              <a:ln>
                <a:noFill/>
              </a:ln>
              <a:solidFill>
                <a:srgbClr val="465762"/>
              </a:solidFill>
              <a:effectLst/>
              <a:uLnTx/>
              <a:uFillTx/>
              <a:latin typeface="Arial" panose="020B0604020202020204"/>
              <a:ea typeface="+mn-ea"/>
              <a:cs typeface="Segoe UI"/>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000" b="1" i="0" u="none" strike="noStrike" kern="1200" cap="none" spc="0" normalizeH="0" baseline="0" noProof="0" dirty="0">
                <a:ln>
                  <a:noFill/>
                </a:ln>
                <a:solidFill>
                  <a:srgbClr val="017D7D"/>
                </a:solidFill>
                <a:effectLst/>
                <a:uLnTx/>
                <a:uFillTx/>
                <a:latin typeface="Arial" panose="020B0604020202020204"/>
                <a:ea typeface="+mn-ea"/>
                <a:cs typeface="+mn-cs"/>
              </a:rPr>
              <a:t>What kinds of things might concern them?</a:t>
            </a:r>
            <a:endParaRPr kumimoji="0" lang="en-AU" sz="1000" b="1" i="0" u="none" strike="noStrike" kern="1200" cap="none" spc="0" normalizeH="0" baseline="0" noProof="0" dirty="0">
              <a:ln>
                <a:noFill/>
              </a:ln>
              <a:solidFill>
                <a:srgbClr val="017D7D"/>
              </a:solidFill>
              <a:effectLst/>
              <a:uLnTx/>
              <a:uFillTx/>
              <a:latin typeface="Arial" panose="020B0604020202020204"/>
              <a:ea typeface="+mn-ea"/>
              <a:cs typeface="Segoe UI"/>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AU" sz="1000" b="0" i="0" u="none" strike="noStrike" kern="1200" cap="none" spc="0" normalizeH="0" baseline="0" noProof="0" dirty="0">
                <a:ln>
                  <a:noFill/>
                </a:ln>
                <a:solidFill>
                  <a:srgbClr val="465762"/>
                </a:solidFill>
                <a:effectLst/>
                <a:uLnTx/>
                <a:uFillTx/>
                <a:latin typeface="Arial" panose="020B0604020202020204"/>
                <a:ea typeface="+mn-ea"/>
                <a:cs typeface="+mn-cs"/>
              </a:rPr>
              <a:t>Community members can have a range of concerns with planning applications. Some of these can form valid grounds for objections. Everyone has a right to submit an objection to a planning permit application.</a:t>
            </a:r>
            <a:endParaRPr kumimoji="0" lang="en-AU" sz="1000" b="0" i="0" u="none" strike="noStrike" kern="1200" cap="none" spc="0" normalizeH="0" baseline="0" noProof="0" dirty="0">
              <a:ln>
                <a:noFill/>
              </a:ln>
              <a:solidFill>
                <a:srgbClr val="465762"/>
              </a:solidFill>
              <a:effectLst/>
              <a:uLnTx/>
              <a:uFillTx/>
              <a:latin typeface="Arial" panose="020B0604020202020204"/>
              <a:ea typeface="+mn-ea"/>
              <a:cs typeface="Segoe UI"/>
            </a:endParaRPr>
          </a:p>
        </p:txBody>
      </p:sp>
      <p:sp>
        <p:nvSpPr>
          <p:cNvPr id="19" name="TextBox 18">
            <a:extLst>
              <a:ext uri="{FF2B5EF4-FFF2-40B4-BE49-F238E27FC236}">
                <a16:creationId xmlns:a16="http://schemas.microsoft.com/office/drawing/2014/main" id="{80C16D5B-2D7E-E8E0-2790-73487A2A9BB8}"/>
              </a:ext>
            </a:extLst>
          </p:cNvPr>
          <p:cNvSpPr txBox="1">
            <a:spLocks/>
          </p:cNvSpPr>
          <p:nvPr/>
        </p:nvSpPr>
        <p:spPr>
          <a:xfrm>
            <a:off x="540000" y="6527433"/>
            <a:ext cx="2970455" cy="3780000"/>
          </a:xfrm>
          <a:prstGeom prst="rect">
            <a:avLst/>
          </a:prstGeom>
          <a:solidFill>
            <a:schemeClr val="bg2"/>
          </a:solidFill>
        </p:spPr>
        <p:txBody>
          <a:bodyPr wrap="square" lIns="108000" tIns="360000" rIns="72000" rtlCol="0" anchor="t" anchorCtr="0">
            <a:noAutofit/>
          </a:bodyPr>
          <a:lstStyle/>
          <a:p>
            <a:pPr algn="ctr">
              <a:spcAft>
                <a:spcPts val="900"/>
              </a:spcAft>
            </a:pPr>
            <a:r>
              <a:rPr lang="en-AU" sz="1100" dirty="0">
                <a:solidFill>
                  <a:schemeClr val="accent6"/>
                </a:solidFill>
              </a:rPr>
              <a:t>Common concerns that the City usually </a:t>
            </a:r>
            <a:r>
              <a:rPr lang="en-AU" sz="1100" b="1" dirty="0">
                <a:solidFill>
                  <a:schemeClr val="accent6"/>
                </a:solidFill>
              </a:rPr>
              <a:t>can </a:t>
            </a:r>
            <a:r>
              <a:rPr lang="en-AU" sz="1100" dirty="0">
                <a:solidFill>
                  <a:schemeClr val="accent6"/>
                </a:solidFill>
              </a:rPr>
              <a:t>consider as valid grounds for an objection</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Impact on the character of the neighbourhood</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Overlooking – i.e. the proposed first floor balcony overlooks the living area of another property</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Overshadowing – i.e. the proposal will result in unreasonable shadowing over your backyard</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Lack of car parking if the application is seeking to reduce the statutory car parking requirement</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Noise associated with proposed use</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Removal of significant trees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Building scale and visual bulk.</a:t>
            </a:r>
          </a:p>
          <a:p>
            <a:pPr algn="ctr">
              <a:spcAft>
                <a:spcPts val="900"/>
              </a:spcAft>
            </a:pPr>
            <a:endParaRPr lang="en-AU" sz="1100" dirty="0">
              <a:solidFill>
                <a:schemeClr val="accent6"/>
              </a:solidFill>
            </a:endParaRPr>
          </a:p>
        </p:txBody>
      </p:sp>
      <p:sp>
        <p:nvSpPr>
          <p:cNvPr id="25" name="Oval 24">
            <a:extLst>
              <a:ext uri="{FF2B5EF4-FFF2-40B4-BE49-F238E27FC236}">
                <a16:creationId xmlns:a16="http://schemas.microsoft.com/office/drawing/2014/main" id="{B6F0AF6C-6792-BDDB-38F1-9F91208C603A}"/>
              </a:ext>
              <a:ext uri="{C183D7F6-B498-43B3-948B-1728B52AA6E4}">
                <adec:decorative xmlns:adec="http://schemas.microsoft.com/office/drawing/2017/decorative" val="1"/>
              </a:ext>
            </a:extLst>
          </p:cNvPr>
          <p:cNvSpPr>
            <a:spLocks noChangeAspect="1"/>
          </p:cNvSpPr>
          <p:nvPr/>
        </p:nvSpPr>
        <p:spPr>
          <a:xfrm>
            <a:off x="1755227" y="6253710"/>
            <a:ext cx="540000" cy="54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26" name="Group 25">
            <a:extLst>
              <a:ext uri="{FF2B5EF4-FFF2-40B4-BE49-F238E27FC236}">
                <a16:creationId xmlns:a16="http://schemas.microsoft.com/office/drawing/2014/main" id="{B06EA715-4D01-AFDB-C0A8-E5AFB8BBF9FC}"/>
              </a:ext>
              <a:ext uri="{C183D7F6-B498-43B3-948B-1728B52AA6E4}">
                <adec:decorative xmlns:adec="http://schemas.microsoft.com/office/drawing/2017/decorative" val="1"/>
              </a:ext>
            </a:extLst>
          </p:cNvPr>
          <p:cNvGrpSpPr>
            <a:grpSpLocks noChangeAspect="1"/>
          </p:cNvGrpSpPr>
          <p:nvPr/>
        </p:nvGrpSpPr>
        <p:grpSpPr>
          <a:xfrm>
            <a:off x="1845227" y="6343710"/>
            <a:ext cx="360000" cy="360000"/>
            <a:chOff x="6161088" y="3078163"/>
            <a:chExt cx="536575" cy="536575"/>
          </a:xfrm>
          <a:solidFill>
            <a:schemeClr val="bg1"/>
          </a:solidFill>
        </p:grpSpPr>
        <p:sp>
          <p:nvSpPr>
            <p:cNvPr id="27" name="Freeform 13">
              <a:extLst>
                <a:ext uri="{FF2B5EF4-FFF2-40B4-BE49-F238E27FC236}">
                  <a16:creationId xmlns:a16="http://schemas.microsoft.com/office/drawing/2014/main" id="{DA6D6610-409A-6F27-6D33-BAE2B2B4BF96}"/>
                </a:ext>
              </a:extLst>
            </p:cNvPr>
            <p:cNvSpPr>
              <a:spLocks/>
            </p:cNvSpPr>
            <p:nvPr/>
          </p:nvSpPr>
          <p:spPr bwMode="auto">
            <a:xfrm>
              <a:off x="6161088" y="3078163"/>
              <a:ext cx="536575" cy="536575"/>
            </a:xfrm>
            <a:custGeom>
              <a:avLst/>
              <a:gdLst>
                <a:gd name="T0" fmla="*/ 164 w 170"/>
                <a:gd name="T1" fmla="*/ 54 h 170"/>
                <a:gd name="T2" fmla="*/ 160 w 170"/>
                <a:gd name="T3" fmla="*/ 52 h 170"/>
                <a:gd name="T4" fmla="*/ 158 w 170"/>
                <a:gd name="T5" fmla="*/ 56 h 170"/>
                <a:gd name="T6" fmla="*/ 163 w 170"/>
                <a:gd name="T7" fmla="*/ 85 h 170"/>
                <a:gd name="T8" fmla="*/ 85 w 170"/>
                <a:gd name="T9" fmla="*/ 163 h 170"/>
                <a:gd name="T10" fmla="*/ 7 w 170"/>
                <a:gd name="T11" fmla="*/ 85 h 170"/>
                <a:gd name="T12" fmla="*/ 85 w 170"/>
                <a:gd name="T13" fmla="*/ 7 h 170"/>
                <a:gd name="T14" fmla="*/ 142 w 170"/>
                <a:gd name="T15" fmla="*/ 31 h 170"/>
                <a:gd name="T16" fmla="*/ 147 w 170"/>
                <a:gd name="T17" fmla="*/ 31 h 170"/>
                <a:gd name="T18" fmla="*/ 147 w 170"/>
                <a:gd name="T19" fmla="*/ 26 h 170"/>
                <a:gd name="T20" fmla="*/ 85 w 170"/>
                <a:gd name="T21" fmla="*/ 0 h 170"/>
                <a:gd name="T22" fmla="*/ 0 w 170"/>
                <a:gd name="T23" fmla="*/ 85 h 170"/>
                <a:gd name="T24" fmla="*/ 85 w 170"/>
                <a:gd name="T25" fmla="*/ 170 h 170"/>
                <a:gd name="T26" fmla="*/ 170 w 170"/>
                <a:gd name="T27" fmla="*/ 85 h 170"/>
                <a:gd name="T28" fmla="*/ 164 w 170"/>
                <a:gd name="T29" fmla="*/ 5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170">
                  <a:moveTo>
                    <a:pt x="164" y="54"/>
                  </a:moveTo>
                  <a:cubicBezTo>
                    <a:pt x="164" y="52"/>
                    <a:pt x="162" y="51"/>
                    <a:pt x="160" y="52"/>
                  </a:cubicBezTo>
                  <a:cubicBezTo>
                    <a:pt x="158" y="52"/>
                    <a:pt x="157" y="54"/>
                    <a:pt x="158" y="56"/>
                  </a:cubicBezTo>
                  <a:cubicBezTo>
                    <a:pt x="161" y="65"/>
                    <a:pt x="163" y="75"/>
                    <a:pt x="163" y="85"/>
                  </a:cubicBezTo>
                  <a:cubicBezTo>
                    <a:pt x="163" y="128"/>
                    <a:pt x="128" y="163"/>
                    <a:pt x="85" y="163"/>
                  </a:cubicBezTo>
                  <a:cubicBezTo>
                    <a:pt x="42" y="163"/>
                    <a:pt x="7" y="128"/>
                    <a:pt x="7" y="85"/>
                  </a:cubicBezTo>
                  <a:cubicBezTo>
                    <a:pt x="7" y="42"/>
                    <a:pt x="42" y="7"/>
                    <a:pt x="85" y="7"/>
                  </a:cubicBezTo>
                  <a:cubicBezTo>
                    <a:pt x="107" y="7"/>
                    <a:pt x="127" y="15"/>
                    <a:pt x="142" y="31"/>
                  </a:cubicBezTo>
                  <a:cubicBezTo>
                    <a:pt x="143" y="32"/>
                    <a:pt x="145" y="33"/>
                    <a:pt x="147" y="31"/>
                  </a:cubicBezTo>
                  <a:cubicBezTo>
                    <a:pt x="148" y="30"/>
                    <a:pt x="148" y="28"/>
                    <a:pt x="147" y="26"/>
                  </a:cubicBezTo>
                  <a:cubicBezTo>
                    <a:pt x="131" y="9"/>
                    <a:pt x="109" y="0"/>
                    <a:pt x="85" y="0"/>
                  </a:cubicBezTo>
                  <a:cubicBezTo>
                    <a:pt x="38" y="0"/>
                    <a:pt x="0" y="38"/>
                    <a:pt x="0" y="85"/>
                  </a:cubicBezTo>
                  <a:cubicBezTo>
                    <a:pt x="0" y="132"/>
                    <a:pt x="38" y="170"/>
                    <a:pt x="85" y="170"/>
                  </a:cubicBezTo>
                  <a:cubicBezTo>
                    <a:pt x="132" y="170"/>
                    <a:pt x="170" y="132"/>
                    <a:pt x="170" y="85"/>
                  </a:cubicBezTo>
                  <a:cubicBezTo>
                    <a:pt x="170" y="74"/>
                    <a:pt x="168" y="64"/>
                    <a:pt x="164" y="54"/>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8" name="Freeform 14">
              <a:extLst>
                <a:ext uri="{FF2B5EF4-FFF2-40B4-BE49-F238E27FC236}">
                  <a16:creationId xmlns:a16="http://schemas.microsoft.com/office/drawing/2014/main" id="{4AC78F86-D0FD-4457-0CDD-056A63817FF5}"/>
                </a:ext>
              </a:extLst>
            </p:cNvPr>
            <p:cNvSpPr>
              <a:spLocks/>
            </p:cNvSpPr>
            <p:nvPr/>
          </p:nvSpPr>
          <p:spPr bwMode="auto">
            <a:xfrm>
              <a:off x="6296026" y="3163888"/>
              <a:ext cx="392113" cy="277813"/>
            </a:xfrm>
            <a:custGeom>
              <a:avLst/>
              <a:gdLst>
                <a:gd name="T0" fmla="*/ 6 w 124"/>
                <a:gd name="T1" fmla="*/ 44 h 88"/>
                <a:gd name="T2" fmla="*/ 1 w 124"/>
                <a:gd name="T3" fmla="*/ 44 h 88"/>
                <a:gd name="T4" fmla="*/ 1 w 124"/>
                <a:gd name="T5" fmla="*/ 49 h 88"/>
                <a:gd name="T6" fmla="*/ 40 w 124"/>
                <a:gd name="T7" fmla="*/ 87 h 88"/>
                <a:gd name="T8" fmla="*/ 42 w 124"/>
                <a:gd name="T9" fmla="*/ 88 h 88"/>
                <a:gd name="T10" fmla="*/ 42 w 124"/>
                <a:gd name="T11" fmla="*/ 88 h 88"/>
                <a:gd name="T12" fmla="*/ 45 w 124"/>
                <a:gd name="T13" fmla="*/ 87 h 88"/>
                <a:gd name="T14" fmla="*/ 123 w 124"/>
                <a:gd name="T15" fmla="*/ 6 h 88"/>
                <a:gd name="T16" fmla="*/ 123 w 124"/>
                <a:gd name="T17" fmla="*/ 1 h 88"/>
                <a:gd name="T18" fmla="*/ 118 w 124"/>
                <a:gd name="T19" fmla="*/ 1 h 88"/>
                <a:gd name="T20" fmla="*/ 42 w 124"/>
                <a:gd name="T21" fmla="*/ 80 h 88"/>
                <a:gd name="T22" fmla="*/ 6 w 124"/>
                <a:gd name="T23" fmla="*/ 4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88">
                  <a:moveTo>
                    <a:pt x="6" y="44"/>
                  </a:moveTo>
                  <a:cubicBezTo>
                    <a:pt x="4" y="42"/>
                    <a:pt x="2" y="43"/>
                    <a:pt x="1" y="44"/>
                  </a:cubicBezTo>
                  <a:cubicBezTo>
                    <a:pt x="0" y="45"/>
                    <a:pt x="0" y="47"/>
                    <a:pt x="1" y="49"/>
                  </a:cubicBezTo>
                  <a:cubicBezTo>
                    <a:pt x="40" y="87"/>
                    <a:pt x="40" y="87"/>
                    <a:pt x="40" y="87"/>
                  </a:cubicBezTo>
                  <a:cubicBezTo>
                    <a:pt x="40" y="88"/>
                    <a:pt x="41" y="88"/>
                    <a:pt x="42" y="88"/>
                  </a:cubicBezTo>
                  <a:cubicBezTo>
                    <a:pt x="42" y="88"/>
                    <a:pt x="42" y="88"/>
                    <a:pt x="42" y="88"/>
                  </a:cubicBezTo>
                  <a:cubicBezTo>
                    <a:pt x="43" y="88"/>
                    <a:pt x="44" y="88"/>
                    <a:pt x="45" y="87"/>
                  </a:cubicBezTo>
                  <a:cubicBezTo>
                    <a:pt x="123" y="6"/>
                    <a:pt x="123" y="6"/>
                    <a:pt x="123" y="6"/>
                  </a:cubicBezTo>
                  <a:cubicBezTo>
                    <a:pt x="124" y="4"/>
                    <a:pt x="124" y="2"/>
                    <a:pt x="123" y="1"/>
                  </a:cubicBezTo>
                  <a:cubicBezTo>
                    <a:pt x="122" y="0"/>
                    <a:pt x="120" y="0"/>
                    <a:pt x="118" y="1"/>
                  </a:cubicBezTo>
                  <a:cubicBezTo>
                    <a:pt x="42" y="80"/>
                    <a:pt x="42" y="80"/>
                    <a:pt x="42" y="80"/>
                  </a:cubicBezTo>
                  <a:lnTo>
                    <a:pt x="6" y="4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14" name="TextBox 13">
            <a:extLst>
              <a:ext uri="{FF2B5EF4-FFF2-40B4-BE49-F238E27FC236}">
                <a16:creationId xmlns:a16="http://schemas.microsoft.com/office/drawing/2014/main" id="{4EC2CEEF-0BCA-5A7D-A45C-D361B82691B3}"/>
              </a:ext>
            </a:extLst>
          </p:cNvPr>
          <p:cNvSpPr txBox="1">
            <a:spLocks/>
          </p:cNvSpPr>
          <p:nvPr/>
        </p:nvSpPr>
        <p:spPr>
          <a:xfrm>
            <a:off x="3600455" y="6527433"/>
            <a:ext cx="3416698" cy="3780000"/>
          </a:xfrm>
          <a:prstGeom prst="rect">
            <a:avLst/>
          </a:prstGeom>
          <a:solidFill>
            <a:schemeClr val="bg2"/>
          </a:solidFill>
        </p:spPr>
        <p:txBody>
          <a:bodyPr wrap="square" lIns="108000" tIns="360000" rIns="108000" bIns="45720" rtlCol="0" anchor="t" anchorCtr="0">
            <a:noAutofit/>
          </a:bodyPr>
          <a:lstStyle/>
          <a:p>
            <a:pPr>
              <a:spcAft>
                <a:spcPts val="900"/>
              </a:spcAft>
            </a:pPr>
            <a:r>
              <a:rPr lang="en-AU" sz="1100" dirty="0">
                <a:solidFill>
                  <a:schemeClr val="accent6"/>
                </a:solidFill>
              </a:rPr>
              <a:t>Common concerns that the City usually </a:t>
            </a:r>
            <a:r>
              <a:rPr lang="en-AU" sz="1100" b="1" dirty="0">
                <a:solidFill>
                  <a:schemeClr val="accent6"/>
                </a:solidFill>
              </a:rPr>
              <a:t>cannot </a:t>
            </a:r>
            <a:r>
              <a:rPr lang="en-AU" sz="1100" dirty="0">
                <a:solidFill>
                  <a:schemeClr val="accent6"/>
                </a:solidFill>
              </a:rPr>
              <a:t>consider as valid grounds for an objection</a:t>
            </a:r>
            <a:endParaRPr lang="en-US" dirty="0">
              <a:solidFill>
                <a:schemeClr val="accent6"/>
              </a:solidFill>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Loss of property value</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Commercial competition</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Number of dwellings in a development</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Who will live in the development</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Increased vehicle pollution</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Asbestos removal</a:t>
            </a:r>
            <a:endParaRPr lang="en-AU" sz="1000" b="0" i="0" u="none" strike="noStrike" kern="1200" cap="none" spc="0" normalizeH="0" baseline="0" noProof="0" dirty="0">
              <a:ln>
                <a:noFill/>
              </a:ln>
              <a:solidFill>
                <a:schemeClr val="accent6"/>
              </a:solidFill>
              <a:effectLst/>
              <a:uLnTx/>
              <a:uFillTx/>
              <a:cs typeface="Segoe UI Semibold"/>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Side fencing – i.e. the impact a proposal will have on boundary fencing between two private properties. This is considered under the Fences Act, and should be discussed with your neighbour</a:t>
            </a:r>
            <a:endParaRPr lang="en-AU" sz="1000" b="0" i="0" u="none" strike="noStrike" kern="1200" cap="none" spc="0" normalizeH="0" baseline="0" noProof="0" dirty="0">
              <a:ln>
                <a:noFill/>
              </a:ln>
              <a:solidFill>
                <a:schemeClr val="accent6"/>
              </a:solidFill>
              <a:effectLst/>
              <a:uLnTx/>
              <a:uFillTx/>
              <a:cs typeface="Segoe UI"/>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Impact of the construction process – i.e. if the construction process will create dust or damage property. This is covered in a building permit stage</a:t>
            </a:r>
            <a:endParaRPr lang="en-AU" sz="1000" b="0" i="0" u="none" strike="noStrike" kern="1200" cap="none" spc="0" normalizeH="0" baseline="0" noProof="0" dirty="0">
              <a:ln>
                <a:noFill/>
              </a:ln>
              <a:solidFill>
                <a:schemeClr val="accent6"/>
              </a:solidFill>
              <a:effectLst/>
              <a:uLnTx/>
              <a:uFillTx/>
              <a:cs typeface="Segoe UI"/>
            </a:endParaRPr>
          </a:p>
          <a:p>
            <a:pPr marL="171450" marR="0" lvl="0" indent="-171450"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AU" sz="1000" b="0" i="0" u="none" strike="noStrike" kern="1200" cap="none" spc="0" normalizeH="0" baseline="0" noProof="0" dirty="0">
                <a:ln>
                  <a:noFill/>
                </a:ln>
                <a:solidFill>
                  <a:schemeClr val="accent6"/>
                </a:solidFill>
                <a:effectLst/>
                <a:uLnTx/>
                <a:uFillTx/>
              </a:rPr>
              <a:t>Impact on availability of street parking if an application does not seek to reduce the statutory car parking requirement.</a:t>
            </a:r>
            <a:endParaRPr lang="en-AU" sz="1000" b="0" i="0" u="none" strike="noStrike" kern="1200" cap="none" spc="0" normalizeH="0" baseline="0" noProof="0" dirty="0">
              <a:ln>
                <a:noFill/>
              </a:ln>
              <a:solidFill>
                <a:schemeClr val="accent6"/>
              </a:solidFill>
              <a:effectLst/>
              <a:uLnTx/>
              <a:uFillTx/>
              <a:cs typeface="Segoe UI"/>
            </a:endParaRPr>
          </a:p>
          <a:p>
            <a:pPr>
              <a:spcAft>
                <a:spcPts val="900"/>
              </a:spcAft>
            </a:pPr>
            <a:endParaRPr lang="en-AU" sz="1100" dirty="0">
              <a:solidFill>
                <a:schemeClr val="accent6"/>
              </a:solidFill>
            </a:endParaRPr>
          </a:p>
        </p:txBody>
      </p:sp>
      <p:grpSp>
        <p:nvGrpSpPr>
          <p:cNvPr id="29" name="Group 28">
            <a:extLst>
              <a:ext uri="{FF2B5EF4-FFF2-40B4-BE49-F238E27FC236}">
                <a16:creationId xmlns:a16="http://schemas.microsoft.com/office/drawing/2014/main" id="{C9A8112E-2264-E5AF-C484-8671CD034991}"/>
              </a:ext>
              <a:ext uri="{C183D7F6-B498-43B3-948B-1728B52AA6E4}">
                <adec:decorative xmlns:adec="http://schemas.microsoft.com/office/drawing/2017/decorative" val="1"/>
              </a:ext>
            </a:extLst>
          </p:cNvPr>
          <p:cNvGrpSpPr/>
          <p:nvPr/>
        </p:nvGrpSpPr>
        <p:grpSpPr>
          <a:xfrm>
            <a:off x="5038804" y="6253710"/>
            <a:ext cx="540000" cy="540000"/>
            <a:chOff x="1854000" y="358531"/>
            <a:chExt cx="540000" cy="540000"/>
          </a:xfrm>
        </p:grpSpPr>
        <p:sp>
          <p:nvSpPr>
            <p:cNvPr id="30" name="Oval 29">
              <a:extLst>
                <a:ext uri="{FF2B5EF4-FFF2-40B4-BE49-F238E27FC236}">
                  <a16:creationId xmlns:a16="http://schemas.microsoft.com/office/drawing/2014/main" id="{80020219-50F8-F1ED-DA9A-7168326232A1}"/>
                </a:ext>
              </a:extLst>
            </p:cNvPr>
            <p:cNvSpPr>
              <a:spLocks noChangeAspect="1"/>
            </p:cNvSpPr>
            <p:nvPr/>
          </p:nvSpPr>
          <p:spPr>
            <a:xfrm>
              <a:off x="1854000" y="358531"/>
              <a:ext cx="540000" cy="54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31" name="Group 30">
              <a:extLst>
                <a:ext uri="{FF2B5EF4-FFF2-40B4-BE49-F238E27FC236}">
                  <a16:creationId xmlns:a16="http://schemas.microsoft.com/office/drawing/2014/main" id="{4C93CEEA-5287-EA8B-A70D-E5C9CE49BBD8}"/>
                </a:ext>
              </a:extLst>
            </p:cNvPr>
            <p:cNvGrpSpPr>
              <a:grpSpLocks noChangeAspect="1"/>
            </p:cNvGrpSpPr>
            <p:nvPr/>
          </p:nvGrpSpPr>
          <p:grpSpPr>
            <a:xfrm>
              <a:off x="1944000" y="448531"/>
              <a:ext cx="360000" cy="360000"/>
              <a:chOff x="5094288" y="3074988"/>
              <a:chExt cx="536575" cy="536575"/>
            </a:xfrm>
            <a:solidFill>
              <a:schemeClr val="bg1"/>
            </a:solidFill>
          </p:grpSpPr>
          <p:sp>
            <p:nvSpPr>
              <p:cNvPr id="32" name="Freeform 15">
                <a:extLst>
                  <a:ext uri="{FF2B5EF4-FFF2-40B4-BE49-F238E27FC236}">
                    <a16:creationId xmlns:a16="http://schemas.microsoft.com/office/drawing/2014/main" id="{CB66766B-C333-8F7F-106B-0F2CCCFD9E8B}"/>
                  </a:ext>
                </a:extLst>
              </p:cNvPr>
              <p:cNvSpPr>
                <a:spLocks/>
              </p:cNvSpPr>
              <p:nvPr/>
            </p:nvSpPr>
            <p:spPr bwMode="auto">
              <a:xfrm>
                <a:off x="5094288" y="3074988"/>
                <a:ext cx="536575" cy="536575"/>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7 w 170"/>
                  <a:gd name="T13" fmla="*/ 85 h 170"/>
                  <a:gd name="T14" fmla="*/ 85 w 170"/>
                  <a:gd name="T15" fmla="*/ 7 h 170"/>
                  <a:gd name="T16" fmla="*/ 163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7" y="128"/>
                      <a:pt x="7" y="85"/>
                    </a:cubicBezTo>
                    <a:cubicBezTo>
                      <a:pt x="7" y="42"/>
                      <a:pt x="42" y="7"/>
                      <a:pt x="85" y="7"/>
                    </a:cubicBezTo>
                    <a:cubicBezTo>
                      <a:pt x="128" y="7"/>
                      <a:pt x="163" y="42"/>
                      <a:pt x="163" y="85"/>
                    </a:cubicBezTo>
                    <a:cubicBezTo>
                      <a:pt x="163" y="128"/>
                      <a:pt x="128"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3" name="Freeform 16">
                <a:extLst>
                  <a:ext uri="{FF2B5EF4-FFF2-40B4-BE49-F238E27FC236}">
                    <a16:creationId xmlns:a16="http://schemas.microsoft.com/office/drawing/2014/main" id="{3F4FAFA3-71F2-5C4B-2CF9-D1A338F96908}"/>
                  </a:ext>
                </a:extLst>
              </p:cNvPr>
              <p:cNvSpPr>
                <a:spLocks/>
              </p:cNvSpPr>
              <p:nvPr/>
            </p:nvSpPr>
            <p:spPr bwMode="auto">
              <a:xfrm>
                <a:off x="5257801" y="3238501"/>
                <a:ext cx="209550" cy="209550"/>
              </a:xfrm>
              <a:custGeom>
                <a:avLst/>
                <a:gdLst>
                  <a:gd name="T0" fmla="*/ 65 w 66"/>
                  <a:gd name="T1" fmla="*/ 2 h 66"/>
                  <a:gd name="T2" fmla="*/ 59 w 66"/>
                  <a:gd name="T3" fmla="*/ 2 h 66"/>
                  <a:gd name="T4" fmla="*/ 33 w 66"/>
                  <a:gd name="T5" fmla="*/ 28 h 66"/>
                  <a:gd name="T6" fmla="*/ 7 w 66"/>
                  <a:gd name="T7" fmla="*/ 2 h 66"/>
                  <a:gd name="T8" fmla="*/ 1 w 66"/>
                  <a:gd name="T9" fmla="*/ 2 h 66"/>
                  <a:gd name="T10" fmla="*/ 1 w 66"/>
                  <a:gd name="T11" fmla="*/ 7 h 66"/>
                  <a:gd name="T12" fmla="*/ 28 w 66"/>
                  <a:gd name="T13" fmla="*/ 33 h 66"/>
                  <a:gd name="T14" fmla="*/ 1 w 66"/>
                  <a:gd name="T15" fmla="*/ 60 h 66"/>
                  <a:gd name="T16" fmla="*/ 1 w 66"/>
                  <a:gd name="T17" fmla="*/ 65 h 66"/>
                  <a:gd name="T18" fmla="*/ 4 w 66"/>
                  <a:gd name="T19" fmla="*/ 66 h 66"/>
                  <a:gd name="T20" fmla="*/ 7 w 66"/>
                  <a:gd name="T21" fmla="*/ 65 h 66"/>
                  <a:gd name="T22" fmla="*/ 33 w 66"/>
                  <a:gd name="T23" fmla="*/ 38 h 66"/>
                  <a:gd name="T24" fmla="*/ 59 w 66"/>
                  <a:gd name="T25" fmla="*/ 65 h 66"/>
                  <a:gd name="T26" fmla="*/ 62 w 66"/>
                  <a:gd name="T27" fmla="*/ 66 h 66"/>
                  <a:gd name="T28" fmla="*/ 65 w 66"/>
                  <a:gd name="T29" fmla="*/ 65 h 66"/>
                  <a:gd name="T30" fmla="*/ 65 w 66"/>
                  <a:gd name="T31" fmla="*/ 60 h 66"/>
                  <a:gd name="T32" fmla="*/ 38 w 66"/>
                  <a:gd name="T33" fmla="*/ 33 h 66"/>
                  <a:gd name="T34" fmla="*/ 65 w 66"/>
                  <a:gd name="T35" fmla="*/ 7 h 66"/>
                  <a:gd name="T36" fmla="*/ 65 w 66"/>
                  <a:gd name="T37" fmla="*/ 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66">
                    <a:moveTo>
                      <a:pt x="65" y="2"/>
                    </a:moveTo>
                    <a:cubicBezTo>
                      <a:pt x="63" y="0"/>
                      <a:pt x="61" y="0"/>
                      <a:pt x="59" y="2"/>
                    </a:cubicBezTo>
                    <a:cubicBezTo>
                      <a:pt x="33" y="28"/>
                      <a:pt x="33" y="28"/>
                      <a:pt x="33" y="28"/>
                    </a:cubicBezTo>
                    <a:cubicBezTo>
                      <a:pt x="7" y="2"/>
                      <a:pt x="7" y="2"/>
                      <a:pt x="7" y="2"/>
                    </a:cubicBezTo>
                    <a:cubicBezTo>
                      <a:pt x="5" y="0"/>
                      <a:pt x="3" y="0"/>
                      <a:pt x="1" y="2"/>
                    </a:cubicBezTo>
                    <a:cubicBezTo>
                      <a:pt x="0" y="3"/>
                      <a:pt x="0" y="5"/>
                      <a:pt x="1" y="7"/>
                    </a:cubicBezTo>
                    <a:cubicBezTo>
                      <a:pt x="28" y="33"/>
                      <a:pt x="28" y="33"/>
                      <a:pt x="28" y="33"/>
                    </a:cubicBezTo>
                    <a:cubicBezTo>
                      <a:pt x="1" y="60"/>
                      <a:pt x="1" y="60"/>
                      <a:pt x="1" y="60"/>
                    </a:cubicBezTo>
                    <a:cubicBezTo>
                      <a:pt x="0" y="61"/>
                      <a:pt x="0" y="63"/>
                      <a:pt x="1" y="65"/>
                    </a:cubicBezTo>
                    <a:cubicBezTo>
                      <a:pt x="2" y="65"/>
                      <a:pt x="3" y="66"/>
                      <a:pt x="4" y="66"/>
                    </a:cubicBezTo>
                    <a:cubicBezTo>
                      <a:pt x="5" y="66"/>
                      <a:pt x="6" y="65"/>
                      <a:pt x="7" y="65"/>
                    </a:cubicBezTo>
                    <a:cubicBezTo>
                      <a:pt x="33" y="38"/>
                      <a:pt x="33" y="38"/>
                      <a:pt x="33" y="38"/>
                    </a:cubicBezTo>
                    <a:cubicBezTo>
                      <a:pt x="59" y="65"/>
                      <a:pt x="59" y="65"/>
                      <a:pt x="59" y="65"/>
                    </a:cubicBezTo>
                    <a:cubicBezTo>
                      <a:pt x="60" y="65"/>
                      <a:pt x="61" y="66"/>
                      <a:pt x="62" y="66"/>
                    </a:cubicBezTo>
                    <a:cubicBezTo>
                      <a:pt x="63" y="66"/>
                      <a:pt x="64" y="65"/>
                      <a:pt x="65" y="65"/>
                    </a:cubicBezTo>
                    <a:cubicBezTo>
                      <a:pt x="66" y="63"/>
                      <a:pt x="66" y="61"/>
                      <a:pt x="65" y="60"/>
                    </a:cubicBezTo>
                    <a:cubicBezTo>
                      <a:pt x="38" y="33"/>
                      <a:pt x="38" y="33"/>
                      <a:pt x="38" y="33"/>
                    </a:cubicBezTo>
                    <a:cubicBezTo>
                      <a:pt x="65" y="7"/>
                      <a:pt x="65" y="7"/>
                      <a:pt x="65" y="7"/>
                    </a:cubicBezTo>
                    <a:cubicBezTo>
                      <a:pt x="66" y="5"/>
                      <a:pt x="66" y="3"/>
                      <a:pt x="65"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Tree>
    <p:extLst>
      <p:ext uri="{BB962C8B-B14F-4D97-AF65-F5344CB8AC3E}">
        <p14:creationId xmlns:p14="http://schemas.microsoft.com/office/powerpoint/2010/main" val="304431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66F36-0710-8AE8-F140-BFE1C8195582}"/>
              </a:ext>
            </a:extLst>
          </p:cNvPr>
          <p:cNvSpPr>
            <a:spLocks noGrp="1"/>
          </p:cNvSpPr>
          <p:nvPr>
            <p:ph type="title"/>
          </p:nvPr>
        </p:nvSpPr>
        <p:spPr>
          <a:xfrm>
            <a:off x="540000" y="607478"/>
            <a:ext cx="5022600" cy="446276"/>
          </a:xfrm>
        </p:spPr>
        <p:txBody>
          <a:bodyPr vert="horz" lIns="0" tIns="0" rIns="0" bIns="0" rtlCol="0" anchor="ctr">
            <a:noAutofit/>
          </a:bodyPr>
          <a:lstStyle/>
          <a:p>
            <a:r>
              <a:rPr lang="en-AU" dirty="0"/>
              <a:t>Early public engagement p2</a:t>
            </a:r>
          </a:p>
        </p:txBody>
      </p:sp>
      <p:graphicFrame>
        <p:nvGraphicFramePr>
          <p:cNvPr id="4" name="Object 3" hidden="1">
            <a:extLst>
              <a:ext uri="{FF2B5EF4-FFF2-40B4-BE49-F238E27FC236}">
                <a16:creationId xmlns:a16="http://schemas.microsoft.com/office/drawing/2014/main" id="{44198003-5D21-495F-AB64-3C9CDB9E295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653155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44198003-5D21-495F-AB64-3C9CDB9E2957}"/>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7" name="Rectangle 26">
            <a:extLst>
              <a:ext uri="{FF2B5EF4-FFF2-40B4-BE49-F238E27FC236}">
                <a16:creationId xmlns:a16="http://schemas.microsoft.com/office/drawing/2014/main" id="{174B1EC6-C2E4-6374-C0B2-9ED97FE9CF56}"/>
              </a:ext>
              <a:ext uri="{C183D7F6-B498-43B3-948B-1728B52AA6E4}">
                <adec:decorative xmlns:adec="http://schemas.microsoft.com/office/drawing/2017/decorative" val="1"/>
              </a:ext>
            </a:extLst>
          </p:cNvPr>
          <p:cNvSpPr>
            <a:spLocks/>
          </p:cNvSpPr>
          <p:nvPr/>
        </p:nvSpPr>
        <p:spPr>
          <a:xfrm flipV="1">
            <a:off x="0" y="2936484"/>
            <a:ext cx="7559675" cy="47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745715CF-A526-1696-76BA-9F3F8F5A223C}"/>
              </a:ext>
            </a:extLst>
          </p:cNvPr>
          <p:cNvSpPr txBox="1">
            <a:spLocks/>
          </p:cNvSpPr>
          <p:nvPr/>
        </p:nvSpPr>
        <p:spPr>
          <a:xfrm>
            <a:off x="540000" y="1583245"/>
            <a:ext cx="6479676" cy="1169551"/>
          </a:xfrm>
          <a:prstGeom prst="rect">
            <a:avLst/>
          </a:prstGeom>
          <a:noFill/>
        </p:spPr>
        <p:txBody>
          <a:bodyPr wrap="square" lIns="0" rIns="0" numCol="1" spcCol="180000" rtlCol="0">
            <a:spAutoFit/>
          </a:bodyPr>
          <a:lstStyle/>
          <a:p>
            <a:pPr>
              <a:spcBef>
                <a:spcPts val="600"/>
              </a:spcBef>
            </a:pPr>
            <a:r>
              <a:rPr lang="en-AU" sz="1000" dirty="0">
                <a:solidFill>
                  <a:srgbClr val="37465B"/>
                </a:solidFill>
              </a:rPr>
              <a:t>It is useful to consider these concerns, and where possible using these as a reference point when assuring someone of your proposal’s likely impact on them.</a:t>
            </a:r>
          </a:p>
          <a:p>
            <a:pPr>
              <a:spcBef>
                <a:spcPts val="600"/>
              </a:spcBef>
            </a:pPr>
            <a:r>
              <a:rPr lang="en-AU" sz="1000" b="1" dirty="0">
                <a:solidFill>
                  <a:srgbClr val="017D7D"/>
                </a:solidFill>
              </a:rPr>
              <a:t>Should I approach the relevant parties?</a:t>
            </a:r>
          </a:p>
          <a:p>
            <a:pPr>
              <a:spcBef>
                <a:spcPts val="600"/>
              </a:spcBef>
            </a:pPr>
            <a:r>
              <a:rPr lang="en-AU" sz="1000" dirty="0">
                <a:solidFill>
                  <a:srgbClr val="37465B"/>
                </a:solidFill>
              </a:rPr>
              <a:t>You may want to speak to ‘neighbours’ or others affected by your proposal directly at the beginning of the process to see if they have any concerns before you move ahead with your plans. Before you engage with them, consider whether you have a pre-existing relationship with them.</a:t>
            </a:r>
          </a:p>
        </p:txBody>
      </p:sp>
      <p:sp>
        <p:nvSpPr>
          <p:cNvPr id="7" name="TextBox 6">
            <a:extLst>
              <a:ext uri="{FF2B5EF4-FFF2-40B4-BE49-F238E27FC236}">
                <a16:creationId xmlns:a16="http://schemas.microsoft.com/office/drawing/2014/main" id="{63B146D7-F28B-1AF7-9BEE-53893BC2752E}"/>
              </a:ext>
            </a:extLst>
          </p:cNvPr>
          <p:cNvSpPr txBox="1">
            <a:spLocks/>
          </p:cNvSpPr>
          <p:nvPr/>
        </p:nvSpPr>
        <p:spPr>
          <a:xfrm>
            <a:off x="540000" y="3339860"/>
            <a:ext cx="2050800" cy="2376000"/>
          </a:xfrm>
          <a:prstGeom prst="rect">
            <a:avLst/>
          </a:prstGeom>
          <a:solidFill>
            <a:srgbClr val="017D7D"/>
          </a:solidFill>
        </p:spPr>
        <p:txBody>
          <a:bodyPr wrap="square" lIns="144000" tIns="108000" rIns="144000" bIns="108000" numCol="1" spcCol="180000" rtlCol="0">
            <a:noAutofit/>
          </a:bodyPr>
          <a:lstStyle/>
          <a:p>
            <a:r>
              <a:rPr lang="en-AU" sz="1000" dirty="0">
                <a:solidFill>
                  <a:schemeClr val="bg1"/>
                </a:solidFill>
                <a:latin typeface="+mj-lt"/>
              </a:rPr>
              <a:t>I have a </a:t>
            </a:r>
            <a:r>
              <a:rPr lang="en-AU" sz="1000" b="1" dirty="0">
                <a:solidFill>
                  <a:schemeClr val="bg1"/>
                </a:solidFill>
                <a:latin typeface="+mj-lt"/>
              </a:rPr>
              <a:t>positive</a:t>
            </a:r>
            <a:r>
              <a:rPr lang="en-AU" sz="1000" dirty="0">
                <a:solidFill>
                  <a:schemeClr val="bg1"/>
                </a:solidFill>
                <a:latin typeface="+mj-lt"/>
              </a:rPr>
              <a:t> relationship</a:t>
            </a:r>
          </a:p>
          <a:p>
            <a:r>
              <a:rPr lang="en-AU" sz="1000" dirty="0">
                <a:solidFill>
                  <a:schemeClr val="bg1"/>
                </a:solidFill>
                <a:latin typeface="+mj-lt"/>
              </a:rPr>
              <a:t>with this person</a:t>
            </a:r>
          </a:p>
        </p:txBody>
      </p:sp>
      <p:sp>
        <p:nvSpPr>
          <p:cNvPr id="13" name="TextBox 12">
            <a:extLst>
              <a:ext uri="{FF2B5EF4-FFF2-40B4-BE49-F238E27FC236}">
                <a16:creationId xmlns:a16="http://schemas.microsoft.com/office/drawing/2014/main" id="{85C6A3BD-3D65-E89D-9632-BE2644604F04}"/>
              </a:ext>
            </a:extLst>
          </p:cNvPr>
          <p:cNvSpPr txBox="1">
            <a:spLocks/>
          </p:cNvSpPr>
          <p:nvPr/>
        </p:nvSpPr>
        <p:spPr>
          <a:xfrm>
            <a:off x="540000" y="5715860"/>
            <a:ext cx="2050800" cy="1440000"/>
          </a:xfrm>
          <a:prstGeom prst="rect">
            <a:avLst/>
          </a:prstGeom>
          <a:solidFill>
            <a:schemeClr val="bg1"/>
          </a:solidFill>
        </p:spPr>
        <p:txBody>
          <a:bodyPr wrap="square" lIns="144000" tIns="180000" rIns="144000" bIns="108000" numCol="1" spcCol="180000" rtlCol="0">
            <a:noAutofit/>
          </a:bodyPr>
          <a:lstStyle/>
          <a:p>
            <a:r>
              <a:rPr lang="en-AU" sz="1000" dirty="0">
                <a:solidFill>
                  <a:srgbClr val="37465B"/>
                </a:solidFill>
              </a:rPr>
              <a:t>It might be appropriate to discuss your plans with them, and respond to any of their questions or concerns with the proposal early in the process.</a:t>
            </a:r>
          </a:p>
        </p:txBody>
      </p:sp>
      <p:sp>
        <p:nvSpPr>
          <p:cNvPr id="11" name="TextBox 10">
            <a:extLst>
              <a:ext uri="{FF2B5EF4-FFF2-40B4-BE49-F238E27FC236}">
                <a16:creationId xmlns:a16="http://schemas.microsoft.com/office/drawing/2014/main" id="{31E7CF8D-373B-AFA8-C49C-CB1D372659B9}"/>
              </a:ext>
            </a:extLst>
          </p:cNvPr>
          <p:cNvSpPr txBox="1">
            <a:spLocks/>
          </p:cNvSpPr>
          <p:nvPr/>
        </p:nvSpPr>
        <p:spPr>
          <a:xfrm>
            <a:off x="2754437" y="3339860"/>
            <a:ext cx="2050800" cy="2376000"/>
          </a:xfrm>
          <a:prstGeom prst="rect">
            <a:avLst/>
          </a:prstGeom>
          <a:solidFill>
            <a:srgbClr val="017D7D"/>
          </a:solidFill>
        </p:spPr>
        <p:txBody>
          <a:bodyPr wrap="square" lIns="144000" tIns="108000" rIns="144000" bIns="108000" numCol="1" spcCol="180000" rtlCol="0">
            <a:noAutofit/>
          </a:bodyPr>
          <a:lstStyle/>
          <a:p>
            <a:r>
              <a:rPr lang="en-AU" sz="1000" dirty="0">
                <a:solidFill>
                  <a:schemeClr val="bg1"/>
                </a:solidFill>
                <a:latin typeface="+mj-lt"/>
              </a:rPr>
              <a:t>I know this person but</a:t>
            </a:r>
          </a:p>
          <a:p>
            <a:r>
              <a:rPr lang="en-AU" sz="1000" dirty="0">
                <a:solidFill>
                  <a:schemeClr val="bg1"/>
                </a:solidFill>
                <a:latin typeface="+mj-lt"/>
              </a:rPr>
              <a:t>it’s </a:t>
            </a:r>
            <a:r>
              <a:rPr lang="en-AU" sz="1000" b="1" dirty="0">
                <a:solidFill>
                  <a:schemeClr val="bg1"/>
                </a:solidFill>
                <a:latin typeface="+mj-lt"/>
              </a:rPr>
              <a:t>not</a:t>
            </a:r>
            <a:r>
              <a:rPr lang="en-AU" sz="1000" dirty="0">
                <a:solidFill>
                  <a:schemeClr val="bg1"/>
                </a:solidFill>
                <a:latin typeface="+mj-lt"/>
              </a:rPr>
              <a:t> a good relationship</a:t>
            </a:r>
          </a:p>
        </p:txBody>
      </p:sp>
      <p:sp>
        <p:nvSpPr>
          <p:cNvPr id="14" name="TextBox 13">
            <a:extLst>
              <a:ext uri="{FF2B5EF4-FFF2-40B4-BE49-F238E27FC236}">
                <a16:creationId xmlns:a16="http://schemas.microsoft.com/office/drawing/2014/main" id="{78F96CBD-CE3B-D7D7-7F6E-57AFD4141A61}"/>
              </a:ext>
            </a:extLst>
          </p:cNvPr>
          <p:cNvSpPr txBox="1">
            <a:spLocks/>
          </p:cNvSpPr>
          <p:nvPr/>
        </p:nvSpPr>
        <p:spPr>
          <a:xfrm>
            <a:off x="2754437" y="5715860"/>
            <a:ext cx="2050800" cy="1440000"/>
          </a:xfrm>
          <a:prstGeom prst="rect">
            <a:avLst/>
          </a:prstGeom>
          <a:solidFill>
            <a:schemeClr val="bg1"/>
          </a:solidFill>
        </p:spPr>
        <p:txBody>
          <a:bodyPr wrap="square" lIns="108000" tIns="180000" rIns="108000" bIns="108000" numCol="1" spcCol="180000" rtlCol="0">
            <a:noAutofit/>
          </a:bodyPr>
          <a:lstStyle/>
          <a:p>
            <a:r>
              <a:rPr lang="en-AU" sz="1000">
                <a:solidFill>
                  <a:srgbClr val="37465B"/>
                </a:solidFill>
              </a:rPr>
              <a:t>It's your judgment call. </a:t>
            </a:r>
            <a:br>
              <a:rPr lang="en-AU" sz="1000">
                <a:solidFill>
                  <a:srgbClr val="37465B"/>
                </a:solidFill>
              </a:rPr>
            </a:br>
            <a:r>
              <a:rPr lang="en-AU" sz="1000">
                <a:solidFill>
                  <a:srgbClr val="37465B"/>
                </a:solidFill>
              </a:rPr>
              <a:t>The City can help you with the conversation after you lodge the application.</a:t>
            </a:r>
          </a:p>
        </p:txBody>
      </p:sp>
      <p:sp>
        <p:nvSpPr>
          <p:cNvPr id="12" name="TextBox 11">
            <a:extLst>
              <a:ext uri="{FF2B5EF4-FFF2-40B4-BE49-F238E27FC236}">
                <a16:creationId xmlns:a16="http://schemas.microsoft.com/office/drawing/2014/main" id="{1F730472-657D-CE73-BF70-8964FD4284CE}"/>
              </a:ext>
            </a:extLst>
          </p:cNvPr>
          <p:cNvSpPr txBox="1">
            <a:spLocks/>
          </p:cNvSpPr>
          <p:nvPr/>
        </p:nvSpPr>
        <p:spPr>
          <a:xfrm>
            <a:off x="4968875" y="3339860"/>
            <a:ext cx="2050800" cy="2376000"/>
          </a:xfrm>
          <a:prstGeom prst="rect">
            <a:avLst/>
          </a:prstGeom>
          <a:solidFill>
            <a:srgbClr val="017D7D"/>
          </a:solidFill>
        </p:spPr>
        <p:txBody>
          <a:bodyPr wrap="square" lIns="144000" tIns="108000" rIns="144000" bIns="108000" numCol="1" spcCol="180000" rtlCol="0">
            <a:noAutofit/>
          </a:bodyPr>
          <a:lstStyle/>
          <a:p>
            <a:r>
              <a:rPr lang="en-AU" sz="1000" dirty="0">
                <a:solidFill>
                  <a:schemeClr val="bg1"/>
                </a:solidFill>
                <a:latin typeface="+mj-lt"/>
              </a:rPr>
              <a:t>I </a:t>
            </a:r>
            <a:r>
              <a:rPr lang="en-AU" sz="1000" b="1" dirty="0">
                <a:solidFill>
                  <a:schemeClr val="bg1"/>
                </a:solidFill>
                <a:latin typeface="+mj-lt"/>
              </a:rPr>
              <a:t>don’t </a:t>
            </a:r>
            <a:r>
              <a:rPr lang="en-AU" sz="1000" dirty="0">
                <a:solidFill>
                  <a:schemeClr val="bg1"/>
                </a:solidFill>
                <a:latin typeface="+mj-lt"/>
              </a:rPr>
              <a:t>have a relationship</a:t>
            </a:r>
          </a:p>
          <a:p>
            <a:r>
              <a:rPr lang="en-AU" sz="1000" dirty="0">
                <a:solidFill>
                  <a:schemeClr val="bg1"/>
                </a:solidFill>
                <a:latin typeface="+mj-lt"/>
              </a:rPr>
              <a:t>with this person</a:t>
            </a:r>
          </a:p>
        </p:txBody>
      </p:sp>
      <p:sp>
        <p:nvSpPr>
          <p:cNvPr id="15" name="TextBox 14">
            <a:extLst>
              <a:ext uri="{FF2B5EF4-FFF2-40B4-BE49-F238E27FC236}">
                <a16:creationId xmlns:a16="http://schemas.microsoft.com/office/drawing/2014/main" id="{81E5A94D-4A6D-0BCF-B359-43864BAAB4A8}"/>
              </a:ext>
            </a:extLst>
          </p:cNvPr>
          <p:cNvSpPr txBox="1">
            <a:spLocks/>
          </p:cNvSpPr>
          <p:nvPr/>
        </p:nvSpPr>
        <p:spPr>
          <a:xfrm>
            <a:off x="4968875" y="5715860"/>
            <a:ext cx="2050800" cy="1440000"/>
          </a:xfrm>
          <a:prstGeom prst="rect">
            <a:avLst/>
          </a:prstGeom>
          <a:solidFill>
            <a:schemeClr val="bg1"/>
          </a:solidFill>
        </p:spPr>
        <p:txBody>
          <a:bodyPr wrap="square" lIns="144000" tIns="180000" rIns="144000" bIns="108000" numCol="1" spcCol="180000" rtlCol="0">
            <a:noAutofit/>
          </a:bodyPr>
          <a:lstStyle/>
          <a:p>
            <a:r>
              <a:rPr lang="en-AU" sz="1000">
                <a:solidFill>
                  <a:srgbClr val="37465B"/>
                </a:solidFill>
              </a:rPr>
              <a:t>This is a judgment call and depends on your comfort communicating with strangers as well as the nature</a:t>
            </a:r>
            <a:br>
              <a:rPr lang="en-AU" sz="1000">
                <a:solidFill>
                  <a:srgbClr val="37465B"/>
                </a:solidFill>
              </a:rPr>
            </a:br>
            <a:r>
              <a:rPr lang="en-AU" sz="1000">
                <a:solidFill>
                  <a:srgbClr val="37465B"/>
                </a:solidFill>
              </a:rPr>
              <a:t>of your plans.</a:t>
            </a:r>
            <a:br>
              <a:rPr lang="en-AU" sz="1000">
                <a:solidFill>
                  <a:srgbClr val="37465B"/>
                </a:solidFill>
              </a:rPr>
            </a:br>
            <a:r>
              <a:rPr lang="en-AU" sz="1000">
                <a:solidFill>
                  <a:srgbClr val="37465B"/>
                </a:solidFill>
              </a:rPr>
              <a:t>Discuss it with your planner.</a:t>
            </a:r>
          </a:p>
        </p:txBody>
      </p:sp>
      <p:pic>
        <p:nvPicPr>
          <p:cNvPr id="35" name="Picture 34">
            <a:extLst>
              <a:ext uri="{FF2B5EF4-FFF2-40B4-BE49-F238E27FC236}">
                <a16:creationId xmlns:a16="http://schemas.microsoft.com/office/drawing/2014/main" id="{B613561E-9598-E960-6225-D0B94B978D27}"/>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33" y="3911489"/>
            <a:ext cx="853935" cy="1272709"/>
          </a:xfrm>
          <a:prstGeom prst="rect">
            <a:avLst/>
          </a:prstGeom>
        </p:spPr>
      </p:pic>
      <p:pic>
        <p:nvPicPr>
          <p:cNvPr id="44" name="Picture 43">
            <a:extLst>
              <a:ext uri="{FF2B5EF4-FFF2-40B4-BE49-F238E27FC236}">
                <a16:creationId xmlns:a16="http://schemas.microsoft.com/office/drawing/2014/main" id="{961F700A-1FC3-6500-8B85-F3A9A9F76160}"/>
              </a:ext>
              <a:ext uri="{C183D7F6-B498-43B3-948B-1728B52AA6E4}">
                <adec:decorative xmlns:adec="http://schemas.microsoft.com/office/drawing/2017/decorative" val="1"/>
              </a:ext>
            </a:extLst>
          </p:cNvPr>
          <p:cNvPicPr>
            <a:picLocks noChangeAspect="1"/>
          </p:cNvPicPr>
          <p:nvPr/>
        </p:nvPicPr>
        <p:blipFill rotWithShape="1">
          <a:blip r:embed="rId6">
            <a:extLst>
              <a:ext uri="{28A0092B-C50C-407E-A947-70E740481C1C}">
                <a14:useLocalDpi xmlns:a14="http://schemas.microsoft.com/office/drawing/2010/main" val="0"/>
              </a:ext>
            </a:extLst>
          </a:blip>
          <a:srcRect l="50000"/>
          <a:stretch/>
        </p:blipFill>
        <p:spPr>
          <a:xfrm>
            <a:off x="3779837" y="3896923"/>
            <a:ext cx="347765" cy="1287275"/>
          </a:xfrm>
          <a:prstGeom prst="rect">
            <a:avLst/>
          </a:prstGeom>
        </p:spPr>
      </p:pic>
      <p:pic>
        <p:nvPicPr>
          <p:cNvPr id="46" name="Picture 45">
            <a:extLst>
              <a:ext uri="{FF2B5EF4-FFF2-40B4-BE49-F238E27FC236}">
                <a16:creationId xmlns:a16="http://schemas.microsoft.com/office/drawing/2014/main" id="{6C416BDA-A172-5E63-9D02-0307441D6051}"/>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5501" y="3922413"/>
            <a:ext cx="837548" cy="1261785"/>
          </a:xfrm>
          <a:prstGeom prst="rect">
            <a:avLst/>
          </a:prstGeom>
        </p:spPr>
      </p:pic>
      <p:sp>
        <p:nvSpPr>
          <p:cNvPr id="48" name="TextBox 47">
            <a:extLst>
              <a:ext uri="{FF2B5EF4-FFF2-40B4-BE49-F238E27FC236}">
                <a16:creationId xmlns:a16="http://schemas.microsoft.com/office/drawing/2014/main" id="{74363E9D-CB6B-65D5-AFA6-737F30988A6F}"/>
              </a:ext>
            </a:extLst>
          </p:cNvPr>
          <p:cNvSpPr txBox="1">
            <a:spLocks/>
          </p:cNvSpPr>
          <p:nvPr/>
        </p:nvSpPr>
        <p:spPr>
          <a:xfrm>
            <a:off x="540000" y="8019860"/>
            <a:ext cx="6479676" cy="2015936"/>
          </a:xfrm>
          <a:prstGeom prst="rect">
            <a:avLst/>
          </a:prstGeom>
          <a:noFill/>
        </p:spPr>
        <p:txBody>
          <a:bodyPr wrap="square" lIns="0" rIns="0" numCol="1" spcCol="180000" rtlCol="0">
            <a:spAutoFit/>
          </a:bodyPr>
          <a:lstStyle/>
          <a:p>
            <a:pPr>
              <a:spcBef>
                <a:spcPts val="600"/>
              </a:spcBef>
            </a:pPr>
            <a:r>
              <a:rPr lang="en-AU" sz="1000" b="1" dirty="0">
                <a:solidFill>
                  <a:srgbClr val="017D7D"/>
                </a:solidFill>
              </a:rPr>
              <a:t>How do I approach someone?</a:t>
            </a:r>
          </a:p>
          <a:p>
            <a:pPr>
              <a:spcBef>
                <a:spcPts val="600"/>
              </a:spcBef>
            </a:pPr>
            <a:r>
              <a:rPr lang="en-AU" sz="1000" dirty="0">
                <a:solidFill>
                  <a:srgbClr val="37465B"/>
                </a:solidFill>
              </a:rPr>
              <a:t>You may pop around next door for a chat with a neighbour if you’re already familiar, but this may not be the case with others. Instead of an informal chat, it may be more appropriate to slip a letter into their letter box to inform them of your plans. The letter should include:</a:t>
            </a:r>
          </a:p>
          <a:p>
            <a:pPr marL="171450" indent="-171450">
              <a:spcBef>
                <a:spcPts val="600"/>
              </a:spcBef>
              <a:buFont typeface="Arial" panose="020B0604020202020204" pitchFamily="34" charset="0"/>
              <a:buChar char="•"/>
            </a:pPr>
            <a:r>
              <a:rPr lang="en-AU" sz="1000" dirty="0">
                <a:solidFill>
                  <a:srgbClr val="37465B"/>
                </a:solidFill>
              </a:rPr>
              <a:t>detailed information about the plan,</a:t>
            </a:r>
          </a:p>
          <a:p>
            <a:pPr marL="171450" indent="-171450">
              <a:spcBef>
                <a:spcPts val="600"/>
              </a:spcBef>
              <a:buFont typeface="Arial" panose="020B0604020202020204" pitchFamily="34" charset="0"/>
              <a:buChar char="•"/>
            </a:pPr>
            <a:r>
              <a:rPr lang="en-AU" sz="1000" dirty="0">
                <a:solidFill>
                  <a:srgbClr val="37465B"/>
                </a:solidFill>
              </a:rPr>
              <a:t>the reason for your plan, and</a:t>
            </a:r>
          </a:p>
          <a:p>
            <a:pPr marL="171450" indent="-171450">
              <a:spcBef>
                <a:spcPts val="600"/>
              </a:spcBef>
              <a:buFont typeface="Arial" panose="020B0604020202020204" pitchFamily="34" charset="0"/>
              <a:buChar char="•"/>
            </a:pPr>
            <a:r>
              <a:rPr lang="en-AU" sz="1000" dirty="0">
                <a:solidFill>
                  <a:srgbClr val="37465B"/>
                </a:solidFill>
              </a:rPr>
              <a:t>any comments you can provide addressing possible concerns they might have.</a:t>
            </a:r>
          </a:p>
          <a:p>
            <a:pPr>
              <a:spcBef>
                <a:spcPts val="600"/>
              </a:spcBef>
            </a:pPr>
            <a:r>
              <a:rPr lang="en-AU" sz="1000" dirty="0">
                <a:solidFill>
                  <a:srgbClr val="37465B"/>
                </a:solidFill>
              </a:rPr>
              <a:t>You may also invite them to have a chat with you if they have any follow up questions or concerns. For larger developments, coordinated community engagement should be considered to reach a broader audience, including town hall meetings and dedicated webpages.</a:t>
            </a:r>
          </a:p>
        </p:txBody>
      </p:sp>
      <p:grpSp>
        <p:nvGrpSpPr>
          <p:cNvPr id="20" name="Group 19">
            <a:extLst>
              <a:ext uri="{FF2B5EF4-FFF2-40B4-BE49-F238E27FC236}">
                <a16:creationId xmlns:a16="http://schemas.microsoft.com/office/drawing/2014/main" id="{5C54C29D-2D78-0A57-E5FF-683EB1D13F14}"/>
              </a:ext>
              <a:ext uri="{C183D7F6-B498-43B3-948B-1728B52AA6E4}">
                <adec:decorative xmlns:adec="http://schemas.microsoft.com/office/drawing/2017/decorative" val="1"/>
              </a:ext>
            </a:extLst>
          </p:cNvPr>
          <p:cNvGrpSpPr/>
          <p:nvPr/>
        </p:nvGrpSpPr>
        <p:grpSpPr>
          <a:xfrm>
            <a:off x="1211387" y="5355810"/>
            <a:ext cx="708025" cy="260350"/>
            <a:chOff x="-198437" y="4679950"/>
            <a:chExt cx="708025" cy="260350"/>
          </a:xfrm>
        </p:grpSpPr>
        <p:sp>
          <p:nvSpPr>
            <p:cNvPr id="9" name="Rectangle: Rounded Corners 8">
              <a:extLst>
                <a:ext uri="{FF2B5EF4-FFF2-40B4-BE49-F238E27FC236}">
                  <a16:creationId xmlns:a16="http://schemas.microsoft.com/office/drawing/2014/main" id="{B3109183-F591-3FE2-5EAB-20473B1DD83B}"/>
                </a:ext>
              </a:extLst>
            </p:cNvPr>
            <p:cNvSpPr/>
            <p:nvPr/>
          </p:nvSpPr>
          <p:spPr>
            <a:xfrm>
              <a:off x="-198437" y="4679950"/>
              <a:ext cx="708025" cy="260350"/>
            </a:xfrm>
            <a:prstGeom prst="roundRect">
              <a:avLst>
                <a:gd name="adj" fmla="val 30082"/>
              </a:avLst>
            </a:prstGeom>
            <a:solidFill>
              <a:srgbClr val="017D7D"/>
            </a:solid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Oval 9">
              <a:extLst>
                <a:ext uri="{FF2B5EF4-FFF2-40B4-BE49-F238E27FC236}">
                  <a16:creationId xmlns:a16="http://schemas.microsoft.com/office/drawing/2014/main" id="{AC415355-B1DB-08B9-0793-70BAC3172D91}"/>
                </a:ext>
              </a:extLst>
            </p:cNvPr>
            <p:cNvSpPr/>
            <p:nvPr/>
          </p:nvSpPr>
          <p:spPr>
            <a:xfrm>
              <a:off x="-148080" y="4729681"/>
              <a:ext cx="160889" cy="160889"/>
            </a:xfrm>
            <a:prstGeom prst="ellipse">
              <a:avLst/>
            </a:prstGeom>
            <a:solidFill>
              <a:srgbClr val="8DC44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a:extLst>
                <a:ext uri="{FF2B5EF4-FFF2-40B4-BE49-F238E27FC236}">
                  <a16:creationId xmlns:a16="http://schemas.microsoft.com/office/drawing/2014/main" id="{C8F49CF3-3EC7-A830-0028-6F05398E0F58}"/>
                </a:ext>
              </a:extLst>
            </p:cNvPr>
            <p:cNvSpPr/>
            <p:nvPr/>
          </p:nvSpPr>
          <p:spPr>
            <a:xfrm>
              <a:off x="75131" y="4729681"/>
              <a:ext cx="160889" cy="160889"/>
            </a:xfrm>
            <a:prstGeom prst="ellipse">
              <a:avLst/>
            </a:prstGeom>
            <a:solidFill>
              <a:srgbClr val="017D7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16">
              <a:extLst>
                <a:ext uri="{FF2B5EF4-FFF2-40B4-BE49-F238E27FC236}">
                  <a16:creationId xmlns:a16="http://schemas.microsoft.com/office/drawing/2014/main" id="{E99E2068-CA6F-652F-1FE0-ADCEF32E7E70}"/>
                </a:ext>
              </a:extLst>
            </p:cNvPr>
            <p:cNvSpPr/>
            <p:nvPr/>
          </p:nvSpPr>
          <p:spPr>
            <a:xfrm>
              <a:off x="298343" y="4729681"/>
              <a:ext cx="160889" cy="160889"/>
            </a:xfrm>
            <a:prstGeom prst="ellipse">
              <a:avLst/>
            </a:prstGeom>
            <a:solidFill>
              <a:srgbClr val="017D7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21" name="Group 20">
            <a:extLst>
              <a:ext uri="{FF2B5EF4-FFF2-40B4-BE49-F238E27FC236}">
                <a16:creationId xmlns:a16="http://schemas.microsoft.com/office/drawing/2014/main" id="{55EC5EB6-570D-BDBD-5BAD-B47E6E4A3B5B}"/>
              </a:ext>
              <a:ext uri="{C183D7F6-B498-43B3-948B-1728B52AA6E4}">
                <adec:decorative xmlns:adec="http://schemas.microsoft.com/office/drawing/2017/decorative" val="1"/>
              </a:ext>
            </a:extLst>
          </p:cNvPr>
          <p:cNvGrpSpPr/>
          <p:nvPr/>
        </p:nvGrpSpPr>
        <p:grpSpPr>
          <a:xfrm>
            <a:off x="3432073" y="5355810"/>
            <a:ext cx="708025" cy="260350"/>
            <a:chOff x="-198437" y="4679950"/>
            <a:chExt cx="708025" cy="260350"/>
          </a:xfrm>
        </p:grpSpPr>
        <p:sp>
          <p:nvSpPr>
            <p:cNvPr id="23" name="Rectangle: Rounded Corners 22">
              <a:extLst>
                <a:ext uri="{FF2B5EF4-FFF2-40B4-BE49-F238E27FC236}">
                  <a16:creationId xmlns:a16="http://schemas.microsoft.com/office/drawing/2014/main" id="{BF6AE455-6A2E-1D3C-FE46-77E2CD886DBC}"/>
                </a:ext>
              </a:extLst>
            </p:cNvPr>
            <p:cNvSpPr/>
            <p:nvPr/>
          </p:nvSpPr>
          <p:spPr>
            <a:xfrm>
              <a:off x="-198437" y="4679950"/>
              <a:ext cx="708025" cy="260350"/>
            </a:xfrm>
            <a:prstGeom prst="roundRect">
              <a:avLst>
                <a:gd name="adj" fmla="val 30082"/>
              </a:avLst>
            </a:prstGeom>
            <a:solidFill>
              <a:srgbClr val="017D7D"/>
            </a:solid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Oval 23">
              <a:extLst>
                <a:ext uri="{FF2B5EF4-FFF2-40B4-BE49-F238E27FC236}">
                  <a16:creationId xmlns:a16="http://schemas.microsoft.com/office/drawing/2014/main" id="{08B1023E-C916-3E88-40A3-92A326134C63}"/>
                </a:ext>
              </a:extLst>
            </p:cNvPr>
            <p:cNvSpPr/>
            <p:nvPr/>
          </p:nvSpPr>
          <p:spPr>
            <a:xfrm>
              <a:off x="-148080" y="4729681"/>
              <a:ext cx="160889" cy="160889"/>
            </a:xfrm>
            <a:prstGeom prst="ellipse">
              <a:avLst/>
            </a:prstGeom>
            <a:solidFill>
              <a:srgbClr val="017D7D"/>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Oval 24">
              <a:extLst>
                <a:ext uri="{FF2B5EF4-FFF2-40B4-BE49-F238E27FC236}">
                  <a16:creationId xmlns:a16="http://schemas.microsoft.com/office/drawing/2014/main" id="{8F8013E2-2446-30E8-33F1-E60836F7F7D4}"/>
                </a:ext>
              </a:extLst>
            </p:cNvPr>
            <p:cNvSpPr/>
            <p:nvPr/>
          </p:nvSpPr>
          <p:spPr>
            <a:xfrm>
              <a:off x="75131" y="4729681"/>
              <a:ext cx="160889" cy="160889"/>
            </a:xfrm>
            <a:prstGeom prst="ellipse">
              <a:avLst/>
            </a:prstGeom>
            <a:solidFill>
              <a:srgbClr val="B5202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Oval 27">
              <a:extLst>
                <a:ext uri="{FF2B5EF4-FFF2-40B4-BE49-F238E27FC236}">
                  <a16:creationId xmlns:a16="http://schemas.microsoft.com/office/drawing/2014/main" id="{F415022F-6A18-C3F3-0C0F-435BB37810DE}"/>
                </a:ext>
              </a:extLst>
            </p:cNvPr>
            <p:cNvSpPr/>
            <p:nvPr/>
          </p:nvSpPr>
          <p:spPr>
            <a:xfrm>
              <a:off x="298342" y="4729681"/>
              <a:ext cx="160889" cy="160889"/>
            </a:xfrm>
            <a:prstGeom prst="ellipse">
              <a:avLst/>
            </a:prstGeom>
            <a:solidFill>
              <a:srgbClr val="017D7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29" name="Group 28">
            <a:extLst>
              <a:ext uri="{FF2B5EF4-FFF2-40B4-BE49-F238E27FC236}">
                <a16:creationId xmlns:a16="http://schemas.microsoft.com/office/drawing/2014/main" id="{0481CE81-6E34-FC7A-D525-821A93D745DF}"/>
              </a:ext>
              <a:ext uri="{C183D7F6-B498-43B3-948B-1728B52AA6E4}">
                <adec:decorative xmlns:adec="http://schemas.microsoft.com/office/drawing/2017/decorative" val="1"/>
              </a:ext>
            </a:extLst>
          </p:cNvPr>
          <p:cNvGrpSpPr/>
          <p:nvPr/>
        </p:nvGrpSpPr>
        <p:grpSpPr>
          <a:xfrm>
            <a:off x="5640262" y="5355810"/>
            <a:ext cx="708025" cy="260350"/>
            <a:chOff x="-198437" y="4679950"/>
            <a:chExt cx="708025" cy="260350"/>
          </a:xfrm>
        </p:grpSpPr>
        <p:sp>
          <p:nvSpPr>
            <p:cNvPr id="30" name="Rectangle: Rounded Corners 29">
              <a:extLst>
                <a:ext uri="{FF2B5EF4-FFF2-40B4-BE49-F238E27FC236}">
                  <a16:creationId xmlns:a16="http://schemas.microsoft.com/office/drawing/2014/main" id="{5B19E3A9-F679-044D-4551-7213D525781C}"/>
                </a:ext>
              </a:extLst>
            </p:cNvPr>
            <p:cNvSpPr/>
            <p:nvPr/>
          </p:nvSpPr>
          <p:spPr>
            <a:xfrm>
              <a:off x="-198437" y="4679950"/>
              <a:ext cx="708025" cy="260350"/>
            </a:xfrm>
            <a:prstGeom prst="roundRect">
              <a:avLst>
                <a:gd name="adj" fmla="val 30082"/>
              </a:avLst>
            </a:prstGeom>
            <a:solidFill>
              <a:srgbClr val="017D7D"/>
            </a:solid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Oval 30">
              <a:extLst>
                <a:ext uri="{FF2B5EF4-FFF2-40B4-BE49-F238E27FC236}">
                  <a16:creationId xmlns:a16="http://schemas.microsoft.com/office/drawing/2014/main" id="{544E72AB-4D9C-3DCF-5F68-9176D6E82A2D}"/>
                </a:ext>
              </a:extLst>
            </p:cNvPr>
            <p:cNvSpPr/>
            <p:nvPr/>
          </p:nvSpPr>
          <p:spPr>
            <a:xfrm>
              <a:off x="-148080" y="4729681"/>
              <a:ext cx="160889" cy="160889"/>
            </a:xfrm>
            <a:prstGeom prst="ellipse">
              <a:avLst/>
            </a:prstGeom>
            <a:solidFill>
              <a:srgbClr val="017D7D"/>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Oval 31">
              <a:extLst>
                <a:ext uri="{FF2B5EF4-FFF2-40B4-BE49-F238E27FC236}">
                  <a16:creationId xmlns:a16="http://schemas.microsoft.com/office/drawing/2014/main" id="{EE17AC1B-BF74-2690-2623-C837E5FCCDBA}"/>
                </a:ext>
              </a:extLst>
            </p:cNvPr>
            <p:cNvSpPr/>
            <p:nvPr/>
          </p:nvSpPr>
          <p:spPr>
            <a:xfrm>
              <a:off x="75131" y="4729681"/>
              <a:ext cx="160889" cy="160889"/>
            </a:xfrm>
            <a:prstGeom prst="ellipse">
              <a:avLst/>
            </a:prstGeom>
            <a:solidFill>
              <a:srgbClr val="017D7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Oval 32">
              <a:extLst>
                <a:ext uri="{FF2B5EF4-FFF2-40B4-BE49-F238E27FC236}">
                  <a16:creationId xmlns:a16="http://schemas.microsoft.com/office/drawing/2014/main" id="{F9873D1C-270C-ADF1-8429-AA3893A1A54F}"/>
                </a:ext>
              </a:extLst>
            </p:cNvPr>
            <p:cNvSpPr/>
            <p:nvPr/>
          </p:nvSpPr>
          <p:spPr>
            <a:xfrm>
              <a:off x="298342" y="4729681"/>
              <a:ext cx="160889" cy="160889"/>
            </a:xfrm>
            <a:prstGeom prst="ellipse">
              <a:avLst/>
            </a:prstGeom>
            <a:solidFill>
              <a:srgbClr val="FDBE5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18" name="Group 17">
            <a:extLst>
              <a:ext uri="{FF2B5EF4-FFF2-40B4-BE49-F238E27FC236}">
                <a16:creationId xmlns:a16="http://schemas.microsoft.com/office/drawing/2014/main" id="{749E3E55-474D-E61F-29C8-6B634CEB62A4}"/>
              </a:ext>
              <a:ext uri="{C183D7F6-B498-43B3-948B-1728B52AA6E4}">
                <adec:decorative xmlns:adec="http://schemas.microsoft.com/office/drawing/2017/decorative" val="1"/>
              </a:ext>
            </a:extLst>
          </p:cNvPr>
          <p:cNvGrpSpPr/>
          <p:nvPr/>
        </p:nvGrpSpPr>
        <p:grpSpPr>
          <a:xfrm>
            <a:off x="3397238" y="3970038"/>
            <a:ext cx="331271" cy="1196262"/>
            <a:chOff x="2918423" y="3445718"/>
            <a:chExt cx="331271" cy="1196262"/>
          </a:xfrm>
        </p:grpSpPr>
        <p:sp>
          <p:nvSpPr>
            <p:cNvPr id="6" name="Oval 5">
              <a:extLst>
                <a:ext uri="{FF2B5EF4-FFF2-40B4-BE49-F238E27FC236}">
                  <a16:creationId xmlns:a16="http://schemas.microsoft.com/office/drawing/2014/main" id="{2E9C1868-C2CE-824D-D613-A4EEDABFB5B7}"/>
                </a:ext>
              </a:extLst>
            </p:cNvPr>
            <p:cNvSpPr/>
            <p:nvPr/>
          </p:nvSpPr>
          <p:spPr>
            <a:xfrm rot="1132371">
              <a:off x="2918423" y="4423998"/>
              <a:ext cx="331271" cy="217982"/>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a:extLst>
                <a:ext uri="{FF2B5EF4-FFF2-40B4-BE49-F238E27FC236}">
                  <a16:creationId xmlns:a16="http://schemas.microsoft.com/office/drawing/2014/main" id="{0CDB1A71-C5F4-F3B2-BD2B-960C4EE2614D}"/>
                </a:ext>
              </a:extLst>
            </p:cNvPr>
            <p:cNvPicPr>
              <a:picLocks noChangeAspect="1"/>
            </p:cNvPicPr>
            <p:nvPr/>
          </p:nvPicPr>
          <p:blipFill>
            <a:blip r:embed="rId8"/>
            <a:stretch>
              <a:fillRect/>
            </a:stretch>
          </p:blipFill>
          <p:spPr>
            <a:xfrm flipH="1">
              <a:off x="2918931" y="3445718"/>
              <a:ext cx="313502" cy="1144281"/>
            </a:xfrm>
            <a:prstGeom prst="rect">
              <a:avLst/>
            </a:prstGeom>
          </p:spPr>
        </p:pic>
      </p:grpSp>
    </p:spTree>
    <p:extLst>
      <p:ext uri="{BB962C8B-B14F-4D97-AF65-F5344CB8AC3E}">
        <p14:creationId xmlns:p14="http://schemas.microsoft.com/office/powerpoint/2010/main" val="19934530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Portrait" id="{AB63D702-7C79-40D3-A268-7DA1FA7D5885}" vid="{8DB9F2FE-B0BF-46B8-A3AD-DDCCFC317A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A90B53C-D81D-4BD8-BAFC-C53DDC468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95502D-380B-4CB7-8B03-BD2E8C90A973}">
  <ds:schemaRefs>
    <ds:schemaRef ds:uri="http://schemas.microsoft.com/sharepoint/v3/contenttype/forms"/>
  </ds:schemaRefs>
</ds:datastoreItem>
</file>

<file path=customXml/itemProps3.xml><?xml version="1.0" encoding="utf-8"?>
<ds:datastoreItem xmlns:ds="http://schemas.openxmlformats.org/officeDocument/2006/customXml" ds:itemID="{946A44D6-8EE8-46A4-B93B-38D5021E5147}">
  <ds:schemaRefs>
    <ds:schemaRef ds:uri="http://schemas.microsoft.com/office/2006/documentManagement/types"/>
    <ds:schemaRef ds:uri="http://www.w3.org/XML/1998/namespace"/>
    <ds:schemaRef ds:uri="3dcb25b9-5e2a-4cbc-a1d6-f53ee7652e42"/>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PPT A4 Portrait</Template>
  <TotalTime>18</TotalTime>
  <Words>914</Words>
  <Application>Microsoft Office PowerPoint</Application>
  <PresentationFormat>Custom</PresentationFormat>
  <Paragraphs>51</Paragraphs>
  <Slides>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6" baseType="lpstr">
      <vt:lpstr>Arial</vt:lpstr>
      <vt:lpstr>Calibri</vt:lpstr>
      <vt:lpstr>Department of Transport and Planning</vt:lpstr>
      <vt:lpstr>think-cell Slide</vt:lpstr>
      <vt:lpstr>Early public engagement</vt:lpstr>
      <vt:lpstr>Early public engagement p2</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public engagement</dc:title>
  <dc:creator>Alannah Tran</dc:creator>
  <cp:lastModifiedBy>Alannah Tran</cp:lastModifiedBy>
  <cp:revision>5</cp:revision>
  <dcterms:created xsi:type="dcterms:W3CDTF">2023-06-14T05:07:12Z</dcterms:created>
  <dcterms:modified xsi:type="dcterms:W3CDTF">2023-07-31T00:37:08Z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2023-06-08T00:52:44Z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36312799-0eca-438f-b5d5-b553404ec4a3</vt:lpwstr>
  </property>
  <property fmtid="{D5CDD505-2E9C-101B-9397-08002B2CF9AE}" pid="9" name="MSIP_Label_4257e2ab-f512-40e2-9c9a-c64247360765_ContentBits">
    <vt:lpwstr>2</vt:lpwstr>
  </property>
  <property fmtid="{D5CDD505-2E9C-101B-9397-08002B2CF9AE}" pid="10" name="MediaServiceImageTags">
    <vt:lpwstr/>
  </property>
</Properties>
</file>