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7559675" cy="1069181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D7D"/>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B88A8A-3904-4310-89F9-492A39AB458B}" v="3" dt="2023-07-31T01:13:41.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99" autoAdjust="0"/>
    <p:restoredTop sz="93695" autoAdjust="0"/>
  </p:normalViewPr>
  <p:slideViewPr>
    <p:cSldViewPr snapToGrid="0">
      <p:cViewPr varScale="1">
        <p:scale>
          <a:sx n="77" d="100"/>
          <a:sy n="77" d="100"/>
        </p:scale>
        <p:origin x="4709" y="101"/>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76B88A8A-3904-4310-89F9-492A39AB458B}"/>
    <pc:docChg chg="modSld">
      <pc:chgData name="Alannah Tran" userId="ca071bd6-a585-4695-914d-bc8a7ace8862" providerId="ADAL" clId="{76B88A8A-3904-4310-89F9-492A39AB458B}" dt="2023-07-31T01:12:56.436" v="7" actId="207"/>
      <pc:docMkLst>
        <pc:docMk/>
      </pc:docMkLst>
      <pc:sldChg chg="modSp mod">
        <pc:chgData name="Alannah Tran" userId="ca071bd6-a585-4695-914d-bc8a7ace8862" providerId="ADAL" clId="{76B88A8A-3904-4310-89F9-492A39AB458B}" dt="2023-07-31T01:12:27.646" v="4" actId="962"/>
        <pc:sldMkLst>
          <pc:docMk/>
          <pc:sldMk cId="4065745417" sldId="257"/>
        </pc:sldMkLst>
        <pc:spChg chg="mod">
          <ac:chgData name="Alannah Tran" userId="ca071bd6-a585-4695-914d-bc8a7ace8862" providerId="ADAL" clId="{76B88A8A-3904-4310-89F9-492A39AB458B}" dt="2023-07-31T01:12:27.646" v="4" actId="962"/>
          <ac:spMkLst>
            <pc:docMk/>
            <pc:sldMk cId="4065745417" sldId="257"/>
            <ac:spMk id="43" creationId="{36143EE9-921B-519B-4295-CE8791336549}"/>
          </ac:spMkLst>
        </pc:spChg>
        <pc:graphicFrameChg chg="mod modVis">
          <ac:chgData name="Alannah Tran" userId="ca071bd6-a585-4695-914d-bc8a7ace8862" providerId="ADAL" clId="{76B88A8A-3904-4310-89F9-492A39AB458B}" dt="2023-07-31T01:11:34.779" v="1"/>
          <ac:graphicFrameMkLst>
            <pc:docMk/>
            <pc:sldMk cId="4065745417" sldId="257"/>
            <ac:graphicFrameMk id="4" creationId="{DFA4CD97-6FD1-4B65-8DCF-D410A0E9CD07}"/>
          </ac:graphicFrameMkLst>
        </pc:graphicFrameChg>
      </pc:sldChg>
      <pc:sldChg chg="modSp mod">
        <pc:chgData name="Alannah Tran" userId="ca071bd6-a585-4695-914d-bc8a7ace8862" providerId="ADAL" clId="{76B88A8A-3904-4310-89F9-492A39AB458B}" dt="2023-07-31T01:12:56.436" v="7" actId="207"/>
        <pc:sldMkLst>
          <pc:docMk/>
          <pc:sldMk cId="1993453093" sldId="258"/>
        </pc:sldMkLst>
        <pc:spChg chg="mod">
          <ac:chgData name="Alannah Tran" userId="ca071bd6-a585-4695-914d-bc8a7ace8862" providerId="ADAL" clId="{76B88A8A-3904-4310-89F9-492A39AB458B}" dt="2023-07-31T01:12:56.436" v="7" actId="207"/>
          <ac:spMkLst>
            <pc:docMk/>
            <pc:sldMk cId="1993453093" sldId="258"/>
            <ac:spMk id="2" creationId="{C505E87F-2048-143B-F26E-01AAFD6C70E6}"/>
          </ac:spMkLst>
        </pc:spChg>
        <pc:graphicFrameChg chg="mod modVis">
          <ac:chgData name="Alannah Tran" userId="ca071bd6-a585-4695-914d-bc8a7ace8862" providerId="ADAL" clId="{76B88A8A-3904-4310-89F9-492A39AB458B}" dt="2023-07-31T01:12:34.968" v="6"/>
          <ac:graphicFrameMkLst>
            <pc:docMk/>
            <pc:sldMk cId="1993453093" sldId="258"/>
            <ac:graphicFrameMk id="4" creationId="{44198003-5D21-495F-AB64-3C9CDB9E295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E54F774-9CDA-539B-15E2-B03351A2B989}"/>
              </a:ext>
            </a:extLst>
          </p:cNvPr>
          <p:cNvGraphicFramePr>
            <a:graphicFrameLocks noChangeAspect="1"/>
          </p:cNvGraphicFramePr>
          <p:nvPr userDrawn="1">
            <p:custDataLst>
              <p:tags r:id="rId1"/>
            </p:custDataLst>
            <p:extLst>
              <p:ext uri="{D42A27DB-BD31-4B8C-83A1-F6EECF244321}">
                <p14:modId xmlns:p14="http://schemas.microsoft.com/office/powerpoint/2010/main" val="672308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6E54F774-9CDA-539B-15E2-B03351A2B98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vl1pPr>
          </a:lstStyle>
          <a:p>
            <a:r>
              <a:rPr lang="en-US"/>
              <a:t>Click to edit Master title style</a:t>
            </a:r>
            <a:endParaRPr lang="en-GB" dirty="0"/>
          </a:p>
        </p:txBody>
      </p:sp>
    </p:spTree>
    <p:extLst>
      <p:ext uri="{BB962C8B-B14F-4D97-AF65-F5344CB8AC3E}">
        <p14:creationId xmlns:p14="http://schemas.microsoft.com/office/powerpoint/2010/main" val="1890854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p>
        </p:txBody>
      </p:sp>
      <p:sp>
        <p:nvSpPr>
          <p:cNvPr id="4" name="Date Placeholder 3"/>
          <p:cNvSpPr>
            <a:spLocks noGrp="1"/>
          </p:cNvSpPr>
          <p:nvPr>
            <p:ph type="dt" sz="half" idx="10"/>
          </p:nvPr>
        </p:nvSpPr>
        <p:spPr/>
        <p:txBody>
          <a:bodyPr/>
          <a:lstStyle/>
          <a:p>
            <a:fld id="{DE53C049-7012-454C-8B57-C8A8C0039190}" type="datetimeFigureOut">
              <a:rPr lang="en-AU" smtClean="0"/>
              <a:t>31/07/2023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9DF3B3-5A0E-417C-9143-22DF6CA9048B}" type="slidenum">
              <a:rPr lang="en-AU" smtClean="0"/>
              <a:t>‹#›</a:t>
            </a:fld>
            <a:endParaRPr lang="en-AU"/>
          </a:p>
        </p:txBody>
      </p:sp>
    </p:spTree>
    <p:extLst>
      <p:ext uri="{BB962C8B-B14F-4D97-AF65-F5344CB8AC3E}">
        <p14:creationId xmlns:p14="http://schemas.microsoft.com/office/powerpoint/2010/main" val="188590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53C049-7012-454C-8B57-C8A8C0039190}" type="datetimeFigureOut">
              <a:rPr lang="en-AU" smtClean="0"/>
              <a:t>31/07/2023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9DF3B3-5A0E-417C-9143-22DF6CA9048B}" type="slidenum">
              <a:rPr lang="en-AU" smtClean="0"/>
              <a:t>‹#›</a:t>
            </a:fld>
            <a:endParaRPr lang="en-AU"/>
          </a:p>
        </p:txBody>
      </p:sp>
    </p:spTree>
    <p:extLst>
      <p:ext uri="{BB962C8B-B14F-4D97-AF65-F5344CB8AC3E}">
        <p14:creationId xmlns:p14="http://schemas.microsoft.com/office/powerpoint/2010/main" val="19512539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700FF76B-CA50-5696-705C-145C674225DF}"/>
              </a:ext>
            </a:extLst>
          </p:cNvPr>
          <p:cNvGraphicFramePr>
            <a:graphicFrameLocks noChangeAspect="1"/>
          </p:cNvGraphicFramePr>
          <p:nvPr userDrawn="1">
            <p:custDataLst>
              <p:tags r:id="rId5"/>
            </p:custDataLst>
            <p:extLst>
              <p:ext uri="{D42A27DB-BD31-4B8C-83A1-F6EECF244321}">
                <p14:modId xmlns:p14="http://schemas.microsoft.com/office/powerpoint/2010/main" val="11803098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328" imgH="328" progId="TCLayout.ActiveDocument.1">
                  <p:embed/>
                </p:oleObj>
              </mc:Choice>
              <mc:Fallback>
                <p:oleObj name="think-cell Slide" r:id="rId6" imgW="328" imgH="328" progId="TCLayout.ActiveDocument.1">
                  <p:embed/>
                  <p:pic>
                    <p:nvPicPr>
                      <p:cNvPr id="9" name="Object 8" hidden="1">
                        <a:extLst>
                          <a:ext uri="{FF2B5EF4-FFF2-40B4-BE49-F238E27FC236}">
                            <a16:creationId xmlns:a16="http://schemas.microsoft.com/office/drawing/2014/main" id="{700FF76B-CA50-5696-705C-145C674225DF}"/>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 uri="{C183D7F6-B498-43B3-948B-1728B52AA6E4}">
                <adec:decorative xmlns:adec="http://schemas.microsoft.com/office/drawing/2017/decorative" val="1"/>
              </a:ext>
            </a:extLst>
          </p:cNvPr>
          <p:cNvSpPr/>
          <p:nvPr userDrawn="1"/>
        </p:nvSpPr>
        <p:spPr>
          <a:xfrm>
            <a:off x="0" y="0"/>
            <a:ext cx="7559675" cy="1440000"/>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2806"/>
          </a:p>
        </p:txBody>
      </p:sp>
      <p:sp>
        <p:nvSpPr>
          <p:cNvPr id="4" name="Date Placeholder 3"/>
          <p:cNvSpPr>
            <a:spLocks noGrp="1"/>
          </p:cNvSpPr>
          <p:nvPr>
            <p:ph type="dt" sz="half" idx="2"/>
          </p:nvPr>
        </p:nvSpPr>
        <p:spPr>
          <a:xfrm>
            <a:off x="4602900" y="9905985"/>
            <a:ext cx="1602395" cy="561250"/>
          </a:xfrm>
          <a:prstGeom prst="rect">
            <a:avLst/>
          </a:prstGeom>
        </p:spPr>
        <p:txBody>
          <a:bodyPr vert="horz" lIns="0" tIns="0" rIns="0" bIns="0" rtlCol="0" anchor="ctr"/>
          <a:lstStyle>
            <a:lvl1pPr algn="r">
              <a:defRPr sz="1559">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401607" y="199268"/>
            <a:ext cx="4201293" cy="1122500"/>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401606" y="2846200"/>
            <a:ext cx="6666800" cy="617375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01607" y="9905985"/>
            <a:ext cx="3704959" cy="561250"/>
          </a:xfrm>
          <a:prstGeom prst="rect">
            <a:avLst/>
          </a:prstGeom>
        </p:spPr>
        <p:txBody>
          <a:bodyPr vert="horz" lIns="0" tIns="0" rIns="0" bIns="0" rtlCol="0" anchor="ctr"/>
          <a:lstStyle>
            <a:lvl1pPr algn="l">
              <a:defRPr sz="1559">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6893917" y="9905985"/>
            <a:ext cx="507285" cy="561250"/>
          </a:xfrm>
          <a:prstGeom prst="rect">
            <a:avLst/>
          </a:prstGeom>
        </p:spPr>
        <p:txBody>
          <a:bodyPr vert="horz" lIns="0" tIns="0" rIns="0" bIns="0" rtlCol="0" anchor="ctr"/>
          <a:lstStyle>
            <a:lvl1pPr algn="l">
              <a:defRPr sz="1559">
                <a:solidFill>
                  <a:schemeClr val="accent6"/>
                </a:solidFill>
              </a:defRPr>
            </a:lvl1pPr>
          </a:lstStyle>
          <a:p>
            <a:r>
              <a:rPr lang="en-GB" dirty="0"/>
              <a:t>Page </a:t>
            </a:r>
            <a:fld id="{F5AEA0E0-5CC6-4BD0-905C-A0021E419432}" type="slidenum">
              <a:rPr lang="en-GB" smtClean="0"/>
              <a:pPr/>
              <a:t>‹#›</a:t>
            </a:fld>
            <a:endParaRPr lang="en-GB" dirty="0"/>
          </a:p>
        </p:txBody>
      </p:sp>
      <p:sp>
        <p:nvSpPr>
          <p:cNvPr id="7" name="MSIPCMContentMarking">
            <a:extLst>
              <a:ext uri="{FF2B5EF4-FFF2-40B4-BE49-F238E27FC236}">
                <a16:creationId xmlns:a16="http://schemas.microsoft.com/office/drawing/2014/main" id="{C1CB3AF3-4B80-E700-28DB-DCCFCACEA543}"/>
              </a:ext>
              <a:ext uri="{C183D7F6-B498-43B3-948B-1728B52AA6E4}">
                <adec:decorative xmlns:adec="http://schemas.microsoft.com/office/drawing/2017/decorative" val="1"/>
              </a:ext>
            </a:extLst>
          </p:cNvPr>
          <p:cNvSpPr txBox="1"/>
          <p:nvPr userDrawn="1"/>
        </p:nvSpPr>
        <p:spPr>
          <a:xfrm>
            <a:off x="3423341" y="10316719"/>
            <a:ext cx="1088891" cy="287899"/>
          </a:xfrm>
          <a:prstGeom prst="rect">
            <a:avLst/>
          </a:prstGeom>
          <a:noFill/>
        </p:spPr>
        <p:txBody>
          <a:bodyPr vert="horz" wrap="square" lIns="0" tIns="0" rIns="0" bIns="0" rtlCol="0" anchor="ctr" anchorCtr="1">
            <a:spAutoFit/>
          </a:bodyPr>
          <a:lstStyle/>
          <a:p>
            <a:pPr algn="ctr">
              <a:spcBef>
                <a:spcPts val="0"/>
              </a:spcBef>
              <a:spcAft>
                <a:spcPts val="0"/>
              </a:spcAft>
            </a:pPr>
            <a:r>
              <a:rPr lang="en-AU" sz="1871" dirty="0">
                <a:solidFill>
                  <a:srgbClr val="000000"/>
                </a:solidFill>
                <a:latin typeface="Calibri" panose="020F0502020204030204" pitchFamily="34" charset="0"/>
              </a:rPr>
              <a:t>OFFICIAL</a:t>
            </a:r>
          </a:p>
        </p:txBody>
      </p:sp>
      <p:grpSp>
        <p:nvGrpSpPr>
          <p:cNvPr id="8" name="Group 7">
            <a:extLst>
              <a:ext uri="{FF2B5EF4-FFF2-40B4-BE49-F238E27FC236}">
                <a16:creationId xmlns:a16="http://schemas.microsoft.com/office/drawing/2014/main" id="{889E9D5B-B7C9-6AA3-4AE8-6EDDCC2E2F01}"/>
              </a:ext>
              <a:ext uri="{C183D7F6-B498-43B3-948B-1728B52AA6E4}">
                <adec:decorative xmlns:adec="http://schemas.microsoft.com/office/drawing/2017/decorative" val="1"/>
              </a:ext>
            </a:extLst>
          </p:cNvPr>
          <p:cNvGrpSpPr/>
          <p:nvPr userDrawn="1"/>
        </p:nvGrpSpPr>
        <p:grpSpPr>
          <a:xfrm>
            <a:off x="5532440" y="0"/>
            <a:ext cx="2027235" cy="1440000"/>
            <a:chOff x="7792497" y="1"/>
            <a:chExt cx="1351502" cy="1269998"/>
          </a:xfrm>
        </p:grpSpPr>
        <p:sp>
          <p:nvSpPr>
            <p:cNvPr id="11" name="Free-form: Shape 38">
              <a:extLst>
                <a:ext uri="{FF2B5EF4-FFF2-40B4-BE49-F238E27FC236}">
                  <a16:creationId xmlns:a16="http://schemas.microsoft.com/office/drawing/2014/main" id="{3BD016D9-F99D-0167-8EB1-8F618BB01DD3}"/>
                </a:ext>
                <a:ext uri="{C183D7F6-B498-43B3-948B-1728B52AA6E4}">
                  <adec:decorative xmlns:adec="http://schemas.microsoft.com/office/drawing/2017/decorative" val="1"/>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1800"/>
            </a:p>
          </p:txBody>
        </p:sp>
        <p:sp>
          <p:nvSpPr>
            <p:cNvPr id="16" name="Free-form: Shape 39">
              <a:extLst>
                <a:ext uri="{FF2B5EF4-FFF2-40B4-BE49-F238E27FC236}">
                  <a16:creationId xmlns:a16="http://schemas.microsoft.com/office/drawing/2014/main" id="{633353C7-4E6F-D67A-646E-041282FDB82A}"/>
                </a:ext>
                <a:ext uri="{C183D7F6-B498-43B3-948B-1728B52AA6E4}">
                  <adec:decorative xmlns:adec="http://schemas.microsoft.com/office/drawing/2017/decorative" val="1"/>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1800"/>
            </a:p>
          </p:txBody>
        </p:sp>
        <p:sp>
          <p:nvSpPr>
            <p:cNvPr id="17" name="Free-form: Shape 40">
              <a:extLst>
                <a:ext uri="{FF2B5EF4-FFF2-40B4-BE49-F238E27FC236}">
                  <a16:creationId xmlns:a16="http://schemas.microsoft.com/office/drawing/2014/main" id="{792070BE-5794-D13A-6B59-541233E01699}"/>
                </a:ext>
                <a:ext uri="{C183D7F6-B498-43B3-948B-1728B52AA6E4}">
                  <adec:decorative xmlns:adec="http://schemas.microsoft.com/office/drawing/2017/decorative" val="1"/>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1800"/>
            </a:p>
          </p:txBody>
        </p:sp>
        <p:sp>
          <p:nvSpPr>
            <p:cNvPr id="18" name="Free-form: Shape 41">
              <a:extLst>
                <a:ext uri="{FF2B5EF4-FFF2-40B4-BE49-F238E27FC236}">
                  <a16:creationId xmlns:a16="http://schemas.microsoft.com/office/drawing/2014/main" id="{095D9B2D-CB60-E19C-3BF3-CEA46BBB2F45}"/>
                </a:ext>
                <a:ext uri="{C183D7F6-B498-43B3-948B-1728B52AA6E4}">
                  <adec:decorative xmlns:adec="http://schemas.microsoft.com/office/drawing/2017/decorative" val="1"/>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1800"/>
            </a:p>
          </p:txBody>
        </p:sp>
      </p:gr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dt="0"/>
  <p:txStyles>
    <p:titleStyle>
      <a:lvl1pPr algn="l" defTabSz="1425550" rtl="0" eaLnBrk="1" latinLnBrk="0" hangingPunct="1">
        <a:lnSpc>
          <a:spcPct val="100000"/>
        </a:lnSpc>
        <a:spcBef>
          <a:spcPct val="0"/>
        </a:spcBef>
        <a:buNone/>
        <a:defRPr sz="2300" kern="1200">
          <a:solidFill>
            <a:schemeClr val="accent6"/>
          </a:solidFill>
          <a:latin typeface="+mj-lt"/>
          <a:ea typeface="+mj-ea"/>
          <a:cs typeface="+mj-cs"/>
        </a:defRPr>
      </a:lvl1pPr>
    </p:titleStyle>
    <p:bodyStyle>
      <a:lvl1pPr marL="0" indent="0" algn="l" defTabSz="1425550" rtl="0" eaLnBrk="1" latinLnBrk="0" hangingPunct="1">
        <a:lnSpc>
          <a:spcPct val="100000"/>
        </a:lnSpc>
        <a:spcBef>
          <a:spcPts val="935"/>
        </a:spcBef>
        <a:buFont typeface="Arial" panose="020B0604020202020204" pitchFamily="34" charset="0"/>
        <a:buNone/>
        <a:defRPr sz="2806" b="1" kern="1200">
          <a:solidFill>
            <a:schemeClr val="accent6"/>
          </a:solidFill>
          <a:latin typeface="+mn-lt"/>
          <a:ea typeface="+mn-ea"/>
          <a:cs typeface="+mn-cs"/>
        </a:defRPr>
      </a:lvl1pPr>
      <a:lvl2pPr marL="0" indent="0" algn="l" defTabSz="1425550" rtl="0" eaLnBrk="1" latinLnBrk="0" hangingPunct="1">
        <a:lnSpc>
          <a:spcPct val="100000"/>
        </a:lnSpc>
        <a:spcBef>
          <a:spcPts val="935"/>
        </a:spcBef>
        <a:buFont typeface="Arial" panose="020B0604020202020204" pitchFamily="34" charset="0"/>
        <a:buNone/>
        <a:defRPr sz="2806" kern="1200">
          <a:solidFill>
            <a:schemeClr val="accent6"/>
          </a:solidFill>
          <a:latin typeface="+mn-lt"/>
          <a:ea typeface="+mn-ea"/>
          <a:cs typeface="+mn-cs"/>
        </a:defRPr>
      </a:lvl2pPr>
      <a:lvl3pPr marL="280620" indent="-280620" algn="l" defTabSz="1425550" rtl="0" eaLnBrk="1" latinLnBrk="0" hangingPunct="1">
        <a:lnSpc>
          <a:spcPct val="100000"/>
        </a:lnSpc>
        <a:spcBef>
          <a:spcPts val="935"/>
        </a:spcBef>
        <a:buClr>
          <a:schemeClr val="accent3"/>
        </a:buClr>
        <a:buFont typeface="Arial" panose="020B0604020202020204" pitchFamily="34" charset="0"/>
        <a:buChar char="•"/>
        <a:defRPr sz="2806" kern="1200">
          <a:solidFill>
            <a:schemeClr val="accent6"/>
          </a:solidFill>
          <a:latin typeface="+mn-lt"/>
          <a:ea typeface="+mn-ea"/>
          <a:cs typeface="+mn-cs"/>
        </a:defRPr>
      </a:lvl3pPr>
      <a:lvl4pPr marL="561240" indent="-280620" algn="l" defTabSz="1425550" rtl="0" eaLnBrk="1" latinLnBrk="0" hangingPunct="1">
        <a:lnSpc>
          <a:spcPct val="100000"/>
        </a:lnSpc>
        <a:spcBef>
          <a:spcPts val="1871"/>
        </a:spcBef>
        <a:spcAft>
          <a:spcPts val="1871"/>
        </a:spcAft>
        <a:buClr>
          <a:schemeClr val="accent2"/>
        </a:buClr>
        <a:buFont typeface="Arial" panose="020B0604020202020204" pitchFamily="34" charset="0"/>
        <a:buChar char="•"/>
        <a:defRPr sz="2806" b="0" i="0" kern="1200">
          <a:solidFill>
            <a:schemeClr val="accent6"/>
          </a:solidFill>
          <a:latin typeface="+mn-lt"/>
          <a:ea typeface="+mn-ea"/>
          <a:cs typeface="+mn-cs"/>
        </a:defRPr>
      </a:lvl4pPr>
      <a:lvl5pPr marL="0" indent="0" algn="l" defTabSz="1425550" rtl="0" eaLnBrk="1" latinLnBrk="0" hangingPunct="1">
        <a:lnSpc>
          <a:spcPct val="100000"/>
        </a:lnSpc>
        <a:spcBef>
          <a:spcPts val="935"/>
        </a:spcBef>
        <a:buFont typeface="Arial" panose="020B0604020202020204" pitchFamily="34" charset="0"/>
        <a:buNone/>
        <a:defRPr sz="2183" b="1" kern="1200">
          <a:solidFill>
            <a:schemeClr val="accent6"/>
          </a:solidFill>
          <a:latin typeface="+mn-lt"/>
          <a:ea typeface="+mn-ea"/>
          <a:cs typeface="+mn-cs"/>
        </a:defRPr>
      </a:lvl5pPr>
      <a:lvl6pPr marL="0" indent="0" algn="l" defTabSz="1425550" rtl="0" eaLnBrk="1" latinLnBrk="0" hangingPunct="1">
        <a:lnSpc>
          <a:spcPct val="100000"/>
        </a:lnSpc>
        <a:spcBef>
          <a:spcPts val="935"/>
        </a:spcBef>
        <a:buFont typeface="Arial" panose="020B0604020202020204" pitchFamily="34" charset="0"/>
        <a:buNone/>
        <a:defRPr sz="2183" kern="1200">
          <a:solidFill>
            <a:schemeClr val="tx1"/>
          </a:solidFill>
          <a:latin typeface="+mn-lt"/>
          <a:ea typeface="+mn-ea"/>
          <a:cs typeface="+mn-cs"/>
        </a:defRPr>
      </a:lvl6pPr>
      <a:lvl7pPr marL="0" indent="0" algn="l" defTabSz="1425550"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7pPr>
      <a:lvl8pPr marL="0" indent="0" algn="l" defTabSz="1425550"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8pPr>
      <a:lvl9pPr marL="0" indent="0" algn="l" defTabSz="1425550"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FA4CD97-6FD1-4B65-8DCF-D410A0E9CD0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1064845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DFA4CD97-6FD1-4B65-8DCF-D410A0E9CD07}"/>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8" name="Rectangle 17">
            <a:extLst>
              <a:ext uri="{FF2B5EF4-FFF2-40B4-BE49-F238E27FC236}">
                <a16:creationId xmlns:a16="http://schemas.microsoft.com/office/drawing/2014/main" id="{52756245-1D56-4593-B9E3-2773F002E1E3}"/>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7447619"/>
            <a:ext cx="7559675" cy="324419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itle 6">
            <a:extLst>
              <a:ext uri="{FF2B5EF4-FFF2-40B4-BE49-F238E27FC236}">
                <a16:creationId xmlns:a16="http://schemas.microsoft.com/office/drawing/2014/main" id="{61A5A34C-36EA-4E48-8BB1-1802F8E25FCA}"/>
              </a:ext>
            </a:extLst>
          </p:cNvPr>
          <p:cNvSpPr txBox="1">
            <a:spLocks noGrp="1"/>
          </p:cNvSpPr>
          <p:nvPr>
            <p:ph type="title" idx="4294967295"/>
          </p:nvPr>
        </p:nvSpPr>
        <p:spPr>
          <a:xfrm>
            <a:off x="501444" y="354470"/>
            <a:ext cx="6105833" cy="8002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300" b="0" i="0" u="none" strike="noStrike" kern="1200" cap="none" spc="0" normalizeH="0" baseline="0" noProof="0" dirty="0">
                <a:ln>
                  <a:noFill/>
                </a:ln>
                <a:solidFill>
                  <a:schemeClr val="accent6"/>
                </a:solidFill>
                <a:effectLst/>
                <a:uLnTx/>
                <a:uFillTx/>
                <a:latin typeface="+mj-lt"/>
                <a:ea typeface="+mn-ea"/>
                <a:cs typeface="+mn-cs"/>
              </a:rPr>
              <a:t>Making a submission to 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300" b="0" i="0" u="none" strike="noStrike" kern="1200" cap="none" spc="0" normalizeH="0" baseline="0" noProof="0" dirty="0">
                <a:ln>
                  <a:noFill/>
                </a:ln>
                <a:solidFill>
                  <a:schemeClr val="accent6"/>
                </a:solidFill>
                <a:effectLst/>
                <a:uLnTx/>
                <a:uFillTx/>
                <a:latin typeface="+mj-lt"/>
                <a:ea typeface="+mn-ea"/>
                <a:cs typeface="+mn-cs"/>
              </a:rPr>
              <a:t>Planning permit application</a:t>
            </a:r>
          </a:p>
        </p:txBody>
      </p:sp>
      <p:sp>
        <p:nvSpPr>
          <p:cNvPr id="9" name="TextBox 8">
            <a:extLst>
              <a:ext uri="{FF2B5EF4-FFF2-40B4-BE49-F238E27FC236}">
                <a16:creationId xmlns:a16="http://schemas.microsoft.com/office/drawing/2014/main" id="{D7E13D6A-E4A7-4728-A1FA-3B4596F6F582}"/>
              </a:ext>
            </a:extLst>
          </p:cNvPr>
          <p:cNvSpPr txBox="1">
            <a:spLocks/>
          </p:cNvSpPr>
          <p:nvPr/>
        </p:nvSpPr>
        <p:spPr>
          <a:xfrm>
            <a:off x="501444" y="1502576"/>
            <a:ext cx="6105833" cy="461665"/>
          </a:xfrm>
          <a:prstGeom prst="rect">
            <a:avLst/>
          </a:prstGeom>
          <a:noFill/>
        </p:spPr>
        <p:txBody>
          <a:bodyPr wrap="square" rtlCol="0">
            <a:spAutoFit/>
          </a:bodyPr>
          <a:lstStyle/>
          <a:p>
            <a:r>
              <a:rPr lang="en-AU" sz="1400" dirty="0">
                <a:solidFill>
                  <a:srgbClr val="017D7D"/>
                </a:solidFill>
                <a:latin typeface="+mj-lt"/>
              </a:rPr>
              <a:t>What can I do if I am notified of a Planning Application?</a:t>
            </a:r>
          </a:p>
          <a:p>
            <a:r>
              <a:rPr lang="en-AU" sz="1000" dirty="0">
                <a:solidFill>
                  <a:schemeClr val="accent6"/>
                </a:solidFill>
              </a:rPr>
              <a:t>If you are notified of a planning application, it’s a good idea to review the advertised application material. </a:t>
            </a:r>
          </a:p>
        </p:txBody>
      </p:sp>
      <p:cxnSp>
        <p:nvCxnSpPr>
          <p:cNvPr id="28" name="Straight Connector 27">
            <a:extLst>
              <a:ext uri="{FF2B5EF4-FFF2-40B4-BE49-F238E27FC236}">
                <a16:creationId xmlns:a16="http://schemas.microsoft.com/office/drawing/2014/main" id="{6103D334-13D7-4C4A-BC70-53DA6C32A1E2}"/>
              </a:ext>
              <a:ext uri="{C183D7F6-B498-43B3-948B-1728B52AA6E4}">
                <adec:decorative xmlns:adec="http://schemas.microsoft.com/office/drawing/2017/decorative" val="1"/>
              </a:ext>
            </a:extLst>
          </p:cNvPr>
          <p:cNvCxnSpPr>
            <a:cxnSpLocks/>
          </p:cNvCxnSpPr>
          <p:nvPr/>
        </p:nvCxnSpPr>
        <p:spPr>
          <a:xfrm>
            <a:off x="501444" y="10091262"/>
            <a:ext cx="3278393"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67B1FE1-BFE0-4CB5-AD56-DD3B37C0674C}"/>
              </a:ext>
              <a:ext uri="{C183D7F6-B498-43B3-948B-1728B52AA6E4}">
                <adec:decorative xmlns:adec="http://schemas.microsoft.com/office/drawing/2017/decorative" val="1"/>
              </a:ext>
            </a:extLst>
          </p:cNvPr>
          <p:cNvCxnSpPr>
            <a:cxnSpLocks/>
          </p:cNvCxnSpPr>
          <p:nvPr/>
        </p:nvCxnSpPr>
        <p:spPr>
          <a:xfrm>
            <a:off x="3953697" y="10091262"/>
            <a:ext cx="31340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A851EEA-7118-0398-E271-056FE0D5D229}"/>
              </a:ext>
            </a:extLst>
          </p:cNvPr>
          <p:cNvSpPr txBox="1">
            <a:spLocks/>
          </p:cNvSpPr>
          <p:nvPr/>
        </p:nvSpPr>
        <p:spPr>
          <a:xfrm>
            <a:off x="1795396" y="2167194"/>
            <a:ext cx="1799859" cy="733534"/>
          </a:xfrm>
          <a:prstGeom prst="rect">
            <a:avLst/>
          </a:prstGeom>
          <a:noFill/>
        </p:spPr>
        <p:txBody>
          <a:bodyPr wrap="square" lIns="0" rIns="0">
            <a:spAutoFit/>
          </a:bodyPr>
          <a:lstStyle/>
          <a:p>
            <a:pPr>
              <a:spcAft>
                <a:spcPts val="200"/>
              </a:spcAft>
            </a:pPr>
            <a:r>
              <a:rPr lang="en-AU" sz="1000" dirty="0">
                <a:solidFill>
                  <a:srgbClr val="017D7D"/>
                </a:solidFill>
                <a:latin typeface="+mj-lt"/>
              </a:rPr>
              <a:t>Notified of advertised </a:t>
            </a:r>
            <a:br>
              <a:rPr lang="en-AU" sz="1000" dirty="0">
                <a:solidFill>
                  <a:srgbClr val="017D7D"/>
                </a:solidFill>
                <a:latin typeface="+mj-lt"/>
              </a:rPr>
            </a:br>
            <a:r>
              <a:rPr lang="en-AU" sz="1000" dirty="0">
                <a:solidFill>
                  <a:srgbClr val="017D7D"/>
                </a:solidFill>
                <a:latin typeface="+mj-lt"/>
              </a:rPr>
              <a:t>planning application</a:t>
            </a:r>
          </a:p>
          <a:p>
            <a:pPr>
              <a:spcAft>
                <a:spcPts val="200"/>
              </a:spcAft>
            </a:pPr>
            <a:r>
              <a:rPr lang="en-AU" sz="1000" dirty="0">
                <a:solidFill>
                  <a:schemeClr val="accent6"/>
                </a:solidFill>
              </a:rPr>
              <a:t>If notified, you have </a:t>
            </a:r>
            <a:r>
              <a:rPr lang="en-AU" sz="1000" dirty="0">
                <a:solidFill>
                  <a:schemeClr val="accent6"/>
                </a:solidFill>
                <a:latin typeface="+mj-lt"/>
              </a:rPr>
              <a:t>three options</a:t>
            </a:r>
          </a:p>
        </p:txBody>
      </p:sp>
      <p:sp>
        <p:nvSpPr>
          <p:cNvPr id="8" name="TextBox 7">
            <a:extLst>
              <a:ext uri="{FF2B5EF4-FFF2-40B4-BE49-F238E27FC236}">
                <a16:creationId xmlns:a16="http://schemas.microsoft.com/office/drawing/2014/main" id="{07ACF266-F8D2-4C10-AD48-350BE88F618E}"/>
              </a:ext>
            </a:extLst>
          </p:cNvPr>
          <p:cNvSpPr txBox="1">
            <a:spLocks/>
          </p:cNvSpPr>
          <p:nvPr/>
        </p:nvSpPr>
        <p:spPr>
          <a:xfrm>
            <a:off x="1769923" y="2986499"/>
            <a:ext cx="993789" cy="153888"/>
          </a:xfrm>
          <a:prstGeom prst="rect">
            <a:avLst/>
          </a:prstGeom>
          <a:noFill/>
        </p:spPr>
        <p:txBody>
          <a:bodyPr wrap="none" lIns="72000" tIns="0" bIns="0" rtlCol="0">
            <a:spAutoFit/>
          </a:bodyPr>
          <a:lstStyle/>
          <a:p>
            <a:r>
              <a:rPr lang="en-AU" sz="1000" dirty="0">
                <a:solidFill>
                  <a:schemeClr val="accent6"/>
                </a:solidFill>
              </a:rPr>
              <a:t>Unconcerned?</a:t>
            </a:r>
          </a:p>
        </p:txBody>
      </p:sp>
      <p:sp>
        <p:nvSpPr>
          <p:cNvPr id="43" name="TextBox 42">
            <a:extLst>
              <a:ext uri="{FF2B5EF4-FFF2-40B4-BE49-F238E27FC236}">
                <a16:creationId xmlns:a16="http://schemas.microsoft.com/office/drawing/2014/main" id="{36143EE9-921B-519B-4295-CE8791336549}"/>
              </a:ext>
              <a:ext uri="{C183D7F6-B498-43B3-948B-1728B52AA6E4}">
                <adec:decorative xmlns:adec="http://schemas.microsoft.com/office/drawing/2017/decorative" val="1"/>
              </a:ext>
            </a:extLst>
          </p:cNvPr>
          <p:cNvSpPr txBox="1">
            <a:spLocks/>
          </p:cNvSpPr>
          <p:nvPr/>
        </p:nvSpPr>
        <p:spPr>
          <a:xfrm>
            <a:off x="1769923" y="4505634"/>
            <a:ext cx="993789" cy="153888"/>
          </a:xfrm>
          <a:prstGeom prst="rect">
            <a:avLst/>
          </a:prstGeom>
          <a:noFill/>
        </p:spPr>
        <p:txBody>
          <a:bodyPr wrap="none" lIns="72000" tIns="0" bIns="0" rtlCol="0">
            <a:spAutoFit/>
          </a:bodyPr>
          <a:lstStyle/>
          <a:p>
            <a:r>
              <a:rPr lang="en-AU" sz="1000" dirty="0">
                <a:solidFill>
                  <a:schemeClr val="accent6"/>
                </a:solidFill>
              </a:rPr>
              <a:t>Unconcerned?</a:t>
            </a:r>
          </a:p>
        </p:txBody>
      </p:sp>
      <p:sp>
        <p:nvSpPr>
          <p:cNvPr id="59" name="Oval 58">
            <a:extLst>
              <a:ext uri="{FF2B5EF4-FFF2-40B4-BE49-F238E27FC236}">
                <a16:creationId xmlns:a16="http://schemas.microsoft.com/office/drawing/2014/main" id="{586B7584-2DBB-34E2-6682-A6634CA3B167}"/>
              </a:ext>
            </a:extLst>
          </p:cNvPr>
          <p:cNvSpPr>
            <a:spLocks/>
          </p:cNvSpPr>
          <p:nvPr/>
        </p:nvSpPr>
        <p:spPr>
          <a:xfrm>
            <a:off x="4980230" y="2856745"/>
            <a:ext cx="274641" cy="274641"/>
          </a:xfrm>
          <a:prstGeom prst="ellipse">
            <a:avLst/>
          </a:prstGeom>
          <a:solidFill>
            <a:srgbClr val="01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bg1"/>
                </a:solidFill>
              </a:rPr>
              <a:t>1</a:t>
            </a:r>
          </a:p>
        </p:txBody>
      </p:sp>
      <p:sp>
        <p:nvSpPr>
          <p:cNvPr id="13" name="TextBox 12">
            <a:extLst>
              <a:ext uri="{FF2B5EF4-FFF2-40B4-BE49-F238E27FC236}">
                <a16:creationId xmlns:a16="http://schemas.microsoft.com/office/drawing/2014/main" id="{D4ED6F25-3105-2290-10A6-73E0469FD57A}"/>
              </a:ext>
            </a:extLst>
          </p:cNvPr>
          <p:cNvSpPr txBox="1">
            <a:spLocks/>
          </p:cNvSpPr>
          <p:nvPr/>
        </p:nvSpPr>
        <p:spPr>
          <a:xfrm>
            <a:off x="5311645" y="2852227"/>
            <a:ext cx="1739875" cy="641201"/>
          </a:xfrm>
          <a:prstGeom prst="rect">
            <a:avLst/>
          </a:prstGeom>
          <a:noFill/>
        </p:spPr>
        <p:txBody>
          <a:bodyPr wrap="square" lIns="0" tIns="0" rIns="0" bIns="0">
            <a:spAutoFit/>
          </a:bodyPr>
          <a:lstStyle/>
          <a:p>
            <a:pPr>
              <a:spcAft>
                <a:spcPts val="200"/>
              </a:spcAft>
            </a:pPr>
            <a:r>
              <a:rPr lang="en-AU" sz="1000" dirty="0">
                <a:solidFill>
                  <a:srgbClr val="017D7D"/>
                </a:solidFill>
                <a:latin typeface="+mj-lt"/>
              </a:rPr>
              <a:t>No action</a:t>
            </a:r>
          </a:p>
          <a:p>
            <a:pPr>
              <a:spcAft>
                <a:spcPts val="200"/>
              </a:spcAft>
            </a:pPr>
            <a:r>
              <a:rPr lang="en-AU" sz="1000" dirty="0">
                <a:solidFill>
                  <a:schemeClr val="accent6"/>
                </a:solidFill>
              </a:rPr>
              <a:t>If you are unconcerned by the proposal, you don’t have to take any further action.</a:t>
            </a:r>
          </a:p>
        </p:txBody>
      </p:sp>
      <p:sp>
        <p:nvSpPr>
          <p:cNvPr id="42" name="TextBox 41">
            <a:extLst>
              <a:ext uri="{FF2B5EF4-FFF2-40B4-BE49-F238E27FC236}">
                <a16:creationId xmlns:a16="http://schemas.microsoft.com/office/drawing/2014/main" id="{6E679012-3966-8857-A42C-800255948FEE}"/>
              </a:ext>
            </a:extLst>
          </p:cNvPr>
          <p:cNvSpPr txBox="1">
            <a:spLocks/>
          </p:cNvSpPr>
          <p:nvPr/>
        </p:nvSpPr>
        <p:spPr>
          <a:xfrm>
            <a:off x="1189725" y="3537115"/>
            <a:ext cx="826676" cy="307777"/>
          </a:xfrm>
          <a:prstGeom prst="rect">
            <a:avLst/>
          </a:prstGeom>
          <a:noFill/>
        </p:spPr>
        <p:txBody>
          <a:bodyPr wrap="square" lIns="72000" tIns="0" bIns="0" rtlCol="0">
            <a:spAutoFit/>
          </a:bodyPr>
          <a:lstStyle/>
          <a:p>
            <a:r>
              <a:rPr lang="en-AU" sz="1000" dirty="0">
                <a:solidFill>
                  <a:schemeClr val="accent6"/>
                </a:solidFill>
              </a:rPr>
              <a:t>Curious or concerned?</a:t>
            </a:r>
          </a:p>
        </p:txBody>
      </p:sp>
      <p:sp>
        <p:nvSpPr>
          <p:cNvPr id="15" name="TextBox 14">
            <a:extLst>
              <a:ext uri="{FF2B5EF4-FFF2-40B4-BE49-F238E27FC236}">
                <a16:creationId xmlns:a16="http://schemas.microsoft.com/office/drawing/2014/main" id="{0C90C122-6A87-4F42-8215-DEFF35AB301D}"/>
              </a:ext>
            </a:extLst>
          </p:cNvPr>
          <p:cNvSpPr txBox="1">
            <a:spLocks/>
          </p:cNvSpPr>
          <p:nvPr/>
        </p:nvSpPr>
        <p:spPr>
          <a:xfrm>
            <a:off x="626798" y="5231588"/>
            <a:ext cx="3338310" cy="892552"/>
          </a:xfrm>
          <a:prstGeom prst="rect">
            <a:avLst/>
          </a:prstGeom>
          <a:noFill/>
        </p:spPr>
        <p:txBody>
          <a:bodyPr wrap="square" lIns="91440" tIns="45720" rIns="91440" bIns="45720" anchor="t">
            <a:spAutoFit/>
          </a:bodyPr>
          <a:lstStyle/>
          <a:p>
            <a:r>
              <a:rPr lang="en-AU" sz="1000" dirty="0">
                <a:solidFill>
                  <a:srgbClr val="017D7D"/>
                </a:solidFill>
                <a:latin typeface="+mj-lt"/>
              </a:rPr>
              <a:t>Learn about the application</a:t>
            </a:r>
          </a:p>
          <a:p>
            <a:r>
              <a:rPr lang="en-AU" sz="1000" dirty="0">
                <a:solidFill>
                  <a:schemeClr val="accent6"/>
                </a:solidFill>
              </a:rPr>
              <a:t>You can learn more about the application you are interested in via this link [</a:t>
            </a:r>
            <a:r>
              <a:rPr lang="en-AU" sz="1000" dirty="0">
                <a:solidFill>
                  <a:schemeClr val="accent6"/>
                </a:solidFill>
                <a:highlight>
                  <a:srgbClr val="FFFF00"/>
                </a:highlight>
              </a:rPr>
              <a:t>link to planning webpage</a:t>
            </a:r>
            <a:r>
              <a:rPr lang="en-AU" sz="1000" dirty="0">
                <a:solidFill>
                  <a:schemeClr val="accent6"/>
                </a:solidFill>
              </a:rPr>
              <a:t>]. Alternatively, you may discuss the proposal with the responsible Council planning officer.</a:t>
            </a:r>
          </a:p>
        </p:txBody>
      </p:sp>
      <p:sp>
        <p:nvSpPr>
          <p:cNvPr id="44" name="TextBox 43">
            <a:extLst>
              <a:ext uri="{FF2B5EF4-FFF2-40B4-BE49-F238E27FC236}">
                <a16:creationId xmlns:a16="http://schemas.microsoft.com/office/drawing/2014/main" id="{5240088B-0E54-F5C6-BA17-DBE0DC601DF6}"/>
              </a:ext>
            </a:extLst>
          </p:cNvPr>
          <p:cNvSpPr txBox="1">
            <a:spLocks/>
          </p:cNvSpPr>
          <p:nvPr/>
        </p:nvSpPr>
        <p:spPr>
          <a:xfrm>
            <a:off x="1769923" y="4892507"/>
            <a:ext cx="1072336" cy="153888"/>
          </a:xfrm>
          <a:prstGeom prst="rect">
            <a:avLst/>
          </a:prstGeom>
          <a:noFill/>
        </p:spPr>
        <p:txBody>
          <a:bodyPr wrap="none" lIns="72000" tIns="0" bIns="0" rtlCol="0">
            <a:spAutoFit/>
          </a:bodyPr>
          <a:lstStyle/>
          <a:p>
            <a:r>
              <a:rPr lang="en-AU" sz="1000">
                <a:solidFill>
                  <a:schemeClr val="accent6"/>
                </a:solidFill>
              </a:rPr>
              <a:t>Still concerned?</a:t>
            </a:r>
          </a:p>
        </p:txBody>
      </p:sp>
      <p:sp>
        <p:nvSpPr>
          <p:cNvPr id="11" name="TextBox 10">
            <a:extLst>
              <a:ext uri="{FF2B5EF4-FFF2-40B4-BE49-F238E27FC236}">
                <a16:creationId xmlns:a16="http://schemas.microsoft.com/office/drawing/2014/main" id="{04823C08-C0AB-D76E-9272-DE096CF84146}"/>
              </a:ext>
            </a:extLst>
          </p:cNvPr>
          <p:cNvSpPr txBox="1">
            <a:spLocks/>
          </p:cNvSpPr>
          <p:nvPr/>
        </p:nvSpPr>
        <p:spPr>
          <a:xfrm>
            <a:off x="3965108" y="4359440"/>
            <a:ext cx="840907" cy="307777"/>
          </a:xfrm>
          <a:prstGeom prst="rect">
            <a:avLst/>
          </a:prstGeom>
          <a:noFill/>
        </p:spPr>
        <p:txBody>
          <a:bodyPr wrap="square" lIns="72000" tIns="0" bIns="0" rtlCol="0">
            <a:spAutoFit/>
          </a:bodyPr>
          <a:lstStyle/>
          <a:p>
            <a:pPr algn="r"/>
            <a:r>
              <a:rPr lang="en-AU" sz="1000" dirty="0">
                <a:solidFill>
                  <a:schemeClr val="accent6"/>
                </a:solidFill>
              </a:rPr>
              <a:t>Make submission</a:t>
            </a:r>
          </a:p>
        </p:txBody>
      </p:sp>
      <p:sp>
        <p:nvSpPr>
          <p:cNvPr id="60" name="Oval 59">
            <a:extLst>
              <a:ext uri="{FF2B5EF4-FFF2-40B4-BE49-F238E27FC236}">
                <a16:creationId xmlns:a16="http://schemas.microsoft.com/office/drawing/2014/main" id="{AC965AFF-CB7D-3CD9-2716-101875F94654}"/>
              </a:ext>
            </a:extLst>
          </p:cNvPr>
          <p:cNvSpPr>
            <a:spLocks/>
          </p:cNvSpPr>
          <p:nvPr/>
        </p:nvSpPr>
        <p:spPr>
          <a:xfrm>
            <a:off x="4980230" y="3653006"/>
            <a:ext cx="274641" cy="274641"/>
          </a:xfrm>
          <a:prstGeom prst="ellipse">
            <a:avLst/>
          </a:prstGeom>
          <a:solidFill>
            <a:srgbClr val="01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bg1"/>
                </a:solidFill>
              </a:rPr>
              <a:t>2</a:t>
            </a:r>
          </a:p>
        </p:txBody>
      </p:sp>
      <p:sp>
        <p:nvSpPr>
          <p:cNvPr id="14" name="TextBox 13">
            <a:extLst>
              <a:ext uri="{FF2B5EF4-FFF2-40B4-BE49-F238E27FC236}">
                <a16:creationId xmlns:a16="http://schemas.microsoft.com/office/drawing/2014/main" id="{AAA0A140-2516-8B18-A7F4-576A5A57314C}"/>
              </a:ext>
            </a:extLst>
          </p:cNvPr>
          <p:cNvSpPr txBox="1">
            <a:spLocks/>
          </p:cNvSpPr>
          <p:nvPr/>
        </p:nvSpPr>
        <p:spPr>
          <a:xfrm>
            <a:off x="5311645" y="3556897"/>
            <a:ext cx="1977054" cy="733534"/>
          </a:xfrm>
          <a:prstGeom prst="rect">
            <a:avLst/>
          </a:prstGeom>
          <a:noFill/>
        </p:spPr>
        <p:txBody>
          <a:bodyPr wrap="square" lIns="0" tIns="45720" rIns="0" bIns="45720" anchor="t">
            <a:spAutoFit/>
          </a:bodyPr>
          <a:lstStyle/>
          <a:p>
            <a:pPr>
              <a:spcAft>
                <a:spcPts val="200"/>
              </a:spcAft>
            </a:pPr>
            <a:r>
              <a:rPr lang="en-AU" sz="1000" dirty="0">
                <a:solidFill>
                  <a:srgbClr val="017D7D"/>
                </a:solidFill>
                <a:latin typeface="+mj-lt"/>
              </a:rPr>
              <a:t>Comment</a:t>
            </a:r>
          </a:p>
          <a:p>
            <a:pPr>
              <a:spcAft>
                <a:spcPts val="200"/>
              </a:spcAft>
            </a:pPr>
            <a:r>
              <a:rPr lang="en-AU" sz="1000" dirty="0">
                <a:solidFill>
                  <a:schemeClr val="accent6"/>
                </a:solidFill>
              </a:rPr>
              <a:t>You can lodge a submission to express your support or concern without objecting.</a:t>
            </a:r>
            <a:endParaRPr lang="en-AU" sz="1000" dirty="0">
              <a:solidFill>
                <a:schemeClr val="accent6"/>
              </a:solidFill>
              <a:cs typeface="Segoe UI"/>
            </a:endParaRPr>
          </a:p>
        </p:txBody>
      </p:sp>
      <p:sp>
        <p:nvSpPr>
          <p:cNvPr id="61" name="Oval 60">
            <a:extLst>
              <a:ext uri="{FF2B5EF4-FFF2-40B4-BE49-F238E27FC236}">
                <a16:creationId xmlns:a16="http://schemas.microsoft.com/office/drawing/2014/main" id="{27C65CEE-D621-9977-DA68-A6B9985EBE35}"/>
              </a:ext>
            </a:extLst>
          </p:cNvPr>
          <p:cNvSpPr>
            <a:spLocks/>
          </p:cNvSpPr>
          <p:nvPr/>
        </p:nvSpPr>
        <p:spPr>
          <a:xfrm>
            <a:off x="4980230" y="4956362"/>
            <a:ext cx="274641" cy="274641"/>
          </a:xfrm>
          <a:prstGeom prst="ellipse">
            <a:avLst/>
          </a:prstGeom>
          <a:solidFill>
            <a:srgbClr val="01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bg1"/>
                </a:solidFill>
              </a:rPr>
              <a:t>3</a:t>
            </a:r>
          </a:p>
        </p:txBody>
      </p:sp>
      <p:sp>
        <p:nvSpPr>
          <p:cNvPr id="27" name="TextBox 26">
            <a:extLst>
              <a:ext uri="{FF2B5EF4-FFF2-40B4-BE49-F238E27FC236}">
                <a16:creationId xmlns:a16="http://schemas.microsoft.com/office/drawing/2014/main" id="{ED644EAF-9E3C-9647-D958-EEEB543A828B}"/>
              </a:ext>
            </a:extLst>
          </p:cNvPr>
          <p:cNvSpPr txBox="1">
            <a:spLocks/>
          </p:cNvSpPr>
          <p:nvPr/>
        </p:nvSpPr>
        <p:spPr>
          <a:xfrm>
            <a:off x="5311645" y="4571760"/>
            <a:ext cx="1984935" cy="1195199"/>
          </a:xfrm>
          <a:prstGeom prst="rect">
            <a:avLst/>
          </a:prstGeom>
          <a:noFill/>
        </p:spPr>
        <p:txBody>
          <a:bodyPr wrap="square" lIns="0" tIns="45720" rIns="0" bIns="45720" anchor="t">
            <a:spAutoFit/>
          </a:bodyPr>
          <a:lstStyle/>
          <a:p>
            <a:pPr>
              <a:spcAft>
                <a:spcPts val="200"/>
              </a:spcAft>
            </a:pPr>
            <a:r>
              <a:rPr lang="en-AU" sz="1000" dirty="0">
                <a:solidFill>
                  <a:srgbClr val="017D7D"/>
                </a:solidFill>
                <a:latin typeface="+mj-lt"/>
              </a:rPr>
              <a:t>Object</a:t>
            </a:r>
          </a:p>
          <a:p>
            <a:pPr>
              <a:spcAft>
                <a:spcPts val="200"/>
              </a:spcAft>
            </a:pPr>
            <a:r>
              <a:rPr lang="en-AU" sz="1000" dirty="0">
                <a:solidFill>
                  <a:schemeClr val="accent6"/>
                </a:solidFill>
              </a:rPr>
              <a:t>If you have a valid concern about the proposal, you may object to it. For Council to consider your concern in its decision, clearly state in your submission that you object.</a:t>
            </a:r>
            <a:endParaRPr lang="en-AU" sz="1000" dirty="0">
              <a:solidFill>
                <a:schemeClr val="accent6"/>
              </a:solidFill>
              <a:cs typeface="Segoe UI"/>
            </a:endParaRPr>
          </a:p>
        </p:txBody>
      </p:sp>
      <p:pic>
        <p:nvPicPr>
          <p:cNvPr id="30" name="Picture 29">
            <a:extLst>
              <a:ext uri="{FF2B5EF4-FFF2-40B4-BE49-F238E27FC236}">
                <a16:creationId xmlns:a16="http://schemas.microsoft.com/office/drawing/2014/main" id="{E4017C1D-A851-0720-F993-6082B2CADB76}"/>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508155" y="2167830"/>
            <a:ext cx="1211343" cy="1046973"/>
          </a:xfrm>
          <a:prstGeom prst="rect">
            <a:avLst/>
          </a:prstGeom>
        </p:spPr>
      </p:pic>
      <p:pic>
        <p:nvPicPr>
          <p:cNvPr id="35" name="Picture 34">
            <a:extLst>
              <a:ext uri="{FF2B5EF4-FFF2-40B4-BE49-F238E27FC236}">
                <a16:creationId xmlns:a16="http://schemas.microsoft.com/office/drawing/2014/main" id="{23B07E07-3892-9A4C-14F2-D44F14574E5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739100" y="4260353"/>
            <a:ext cx="840907" cy="850355"/>
          </a:xfrm>
          <a:prstGeom prst="rect">
            <a:avLst/>
          </a:prstGeom>
        </p:spPr>
      </p:pic>
      <p:pic>
        <p:nvPicPr>
          <p:cNvPr id="37" name="Picture 36">
            <a:extLst>
              <a:ext uri="{FF2B5EF4-FFF2-40B4-BE49-F238E27FC236}">
                <a16:creationId xmlns:a16="http://schemas.microsoft.com/office/drawing/2014/main" id="{8BE218D1-8533-DE4B-D1BB-05FF53C54B39}"/>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3709572" y="2142677"/>
            <a:ext cx="767644" cy="620889"/>
          </a:xfrm>
          <a:prstGeom prst="rect">
            <a:avLst/>
          </a:prstGeom>
        </p:spPr>
      </p:pic>
      <p:cxnSp>
        <p:nvCxnSpPr>
          <p:cNvPr id="46" name="Straight Arrow Connector 45">
            <a:extLst>
              <a:ext uri="{FF2B5EF4-FFF2-40B4-BE49-F238E27FC236}">
                <a16:creationId xmlns:a16="http://schemas.microsoft.com/office/drawing/2014/main" id="{F83EE052-5B9E-1113-2BB9-DC91B1E84645}"/>
              </a:ext>
              <a:ext uri="{C183D7F6-B498-43B3-948B-1728B52AA6E4}">
                <adec:decorative xmlns:adec="http://schemas.microsoft.com/office/drawing/2017/decorative" val="1"/>
              </a:ext>
            </a:extLst>
          </p:cNvPr>
          <p:cNvCxnSpPr>
            <a:cxnSpLocks/>
            <a:stCxn id="30" idx="2"/>
          </p:cNvCxnSpPr>
          <p:nvPr/>
        </p:nvCxnSpPr>
        <p:spPr>
          <a:xfrm flipH="1">
            <a:off x="1113826" y="3214803"/>
            <a:ext cx="1" cy="850355"/>
          </a:xfrm>
          <a:prstGeom prst="straightConnector1">
            <a:avLst/>
          </a:prstGeom>
          <a:noFill/>
          <a:ln w="19050" cap="rnd">
            <a:solidFill>
              <a:schemeClr val="accent5"/>
            </a:solidFill>
            <a:prstDash val="sysDot"/>
            <a:round/>
            <a:headEnd type="non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48" name="Straight Arrow Connector 47">
            <a:extLst>
              <a:ext uri="{FF2B5EF4-FFF2-40B4-BE49-F238E27FC236}">
                <a16:creationId xmlns:a16="http://schemas.microsoft.com/office/drawing/2014/main" id="{4B4F0FC9-C531-079B-C389-D119F65334CB}"/>
              </a:ext>
              <a:ext uri="{C183D7F6-B498-43B3-948B-1728B52AA6E4}">
                <adec:decorative xmlns:adec="http://schemas.microsoft.com/office/drawing/2017/decorative" val="1"/>
              </a:ext>
            </a:extLst>
          </p:cNvPr>
          <p:cNvCxnSpPr>
            <a:cxnSpLocks/>
          </p:cNvCxnSpPr>
          <p:nvPr/>
        </p:nvCxnSpPr>
        <p:spPr>
          <a:xfrm>
            <a:off x="1860609" y="2924247"/>
            <a:ext cx="3112544" cy="0"/>
          </a:xfrm>
          <a:prstGeom prst="straightConnector1">
            <a:avLst/>
          </a:prstGeom>
          <a:noFill/>
          <a:ln w="19050" cap="rnd">
            <a:solidFill>
              <a:schemeClr val="accent5"/>
            </a:solidFill>
            <a:prstDash val="sysDot"/>
            <a:round/>
            <a:headEnd type="non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51" name="Freeform: Shape 50">
            <a:extLst>
              <a:ext uri="{FF2B5EF4-FFF2-40B4-BE49-F238E27FC236}">
                <a16:creationId xmlns:a16="http://schemas.microsoft.com/office/drawing/2014/main" id="{6846D57C-9A30-692B-6408-812A369982BE}"/>
              </a:ext>
              <a:ext uri="{C183D7F6-B498-43B3-948B-1728B52AA6E4}">
                <adec:decorative xmlns:adec="http://schemas.microsoft.com/office/drawing/2017/decorative" val="1"/>
              </a:ext>
            </a:extLst>
          </p:cNvPr>
          <p:cNvSpPr>
            <a:spLocks/>
          </p:cNvSpPr>
          <p:nvPr/>
        </p:nvSpPr>
        <p:spPr>
          <a:xfrm>
            <a:off x="1856508" y="3056405"/>
            <a:ext cx="3116645" cy="1649881"/>
          </a:xfrm>
          <a:custGeom>
            <a:avLst/>
            <a:gdLst>
              <a:gd name="connsiteX0" fmla="*/ 0 w 2784764"/>
              <a:gd name="connsiteY0" fmla="*/ 1524000 h 1524000"/>
              <a:gd name="connsiteX1" fmla="*/ 768927 w 2784764"/>
              <a:gd name="connsiteY1" fmla="*/ 1524000 h 1524000"/>
              <a:gd name="connsiteX2" fmla="*/ 768927 w 2784764"/>
              <a:gd name="connsiteY2" fmla="*/ 0 h 1524000"/>
              <a:gd name="connsiteX3" fmla="*/ 2784764 w 2784764"/>
              <a:gd name="connsiteY3" fmla="*/ 0 h 1524000"/>
            </a:gdLst>
            <a:ahLst/>
            <a:cxnLst>
              <a:cxn ang="0">
                <a:pos x="connsiteX0" y="connsiteY0"/>
              </a:cxn>
              <a:cxn ang="0">
                <a:pos x="connsiteX1" y="connsiteY1"/>
              </a:cxn>
              <a:cxn ang="0">
                <a:pos x="connsiteX2" y="connsiteY2"/>
              </a:cxn>
              <a:cxn ang="0">
                <a:pos x="connsiteX3" y="connsiteY3"/>
              </a:cxn>
            </a:cxnLst>
            <a:rect l="l" t="t" r="r" b="b"/>
            <a:pathLst>
              <a:path w="2784764" h="1524000">
                <a:moveTo>
                  <a:pt x="0" y="1524000"/>
                </a:moveTo>
                <a:lnTo>
                  <a:pt x="768927" y="1524000"/>
                </a:lnTo>
                <a:lnTo>
                  <a:pt x="768927" y="0"/>
                </a:lnTo>
                <a:lnTo>
                  <a:pt x="2784764" y="0"/>
                </a:lnTo>
              </a:path>
            </a:pathLst>
          </a:custGeom>
          <a:noFill/>
          <a:ln w="19050" cap="rnd">
            <a:solidFill>
              <a:schemeClr val="accent5"/>
            </a:solidFill>
            <a:prstDash val="sysDot"/>
            <a:round/>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sp>
        <p:nvSpPr>
          <p:cNvPr id="52" name="Freeform: Shape 51">
            <a:extLst>
              <a:ext uri="{FF2B5EF4-FFF2-40B4-BE49-F238E27FC236}">
                <a16:creationId xmlns:a16="http://schemas.microsoft.com/office/drawing/2014/main" id="{AE4CB010-2201-ED3A-7021-6CA283FD3B08}"/>
              </a:ext>
              <a:ext uri="{C183D7F6-B498-43B3-948B-1728B52AA6E4}">
                <adec:decorative xmlns:adec="http://schemas.microsoft.com/office/drawing/2017/decorative" val="1"/>
              </a:ext>
            </a:extLst>
          </p:cNvPr>
          <p:cNvSpPr>
            <a:spLocks/>
          </p:cNvSpPr>
          <p:nvPr/>
        </p:nvSpPr>
        <p:spPr>
          <a:xfrm>
            <a:off x="1863437" y="4838443"/>
            <a:ext cx="1260764" cy="45719"/>
          </a:xfrm>
          <a:custGeom>
            <a:avLst/>
            <a:gdLst>
              <a:gd name="connsiteX0" fmla="*/ 0 w 1406237"/>
              <a:gd name="connsiteY0" fmla="*/ 0 h 0"/>
              <a:gd name="connsiteX1" fmla="*/ 1406237 w 1406237"/>
              <a:gd name="connsiteY1" fmla="*/ 0 h 0"/>
            </a:gdLst>
            <a:ahLst/>
            <a:cxnLst>
              <a:cxn ang="0">
                <a:pos x="connsiteX0" y="connsiteY0"/>
              </a:cxn>
              <a:cxn ang="0">
                <a:pos x="connsiteX1" y="connsiteY1"/>
              </a:cxn>
            </a:cxnLst>
            <a:rect l="l" t="t" r="r" b="b"/>
            <a:pathLst>
              <a:path w="1406237">
                <a:moveTo>
                  <a:pt x="0" y="0"/>
                </a:moveTo>
                <a:lnTo>
                  <a:pt x="1406237" y="0"/>
                </a:lnTo>
              </a:path>
            </a:pathLst>
          </a:custGeom>
          <a:noFill/>
          <a:ln w="19050" cap="rnd">
            <a:solidFill>
              <a:schemeClr val="accent5"/>
            </a:solidFill>
            <a:prstDash val="sysDot"/>
            <a:round/>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pic>
        <p:nvPicPr>
          <p:cNvPr id="53" name="Picture 52">
            <a:extLst>
              <a:ext uri="{FF2B5EF4-FFF2-40B4-BE49-F238E27FC236}">
                <a16:creationId xmlns:a16="http://schemas.microsoft.com/office/drawing/2014/main" id="{5B665D92-1B19-D9E4-C8F1-DB12A6785D61}"/>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3124201" y="4260353"/>
            <a:ext cx="840907" cy="850355"/>
          </a:xfrm>
          <a:prstGeom prst="rect">
            <a:avLst/>
          </a:prstGeom>
        </p:spPr>
      </p:pic>
      <p:sp>
        <p:nvSpPr>
          <p:cNvPr id="57" name="Freeform: Shape 56">
            <a:extLst>
              <a:ext uri="{FF2B5EF4-FFF2-40B4-BE49-F238E27FC236}">
                <a16:creationId xmlns:a16="http://schemas.microsoft.com/office/drawing/2014/main" id="{8C734C83-1913-6B0E-6112-AAC2BA9C262A}"/>
              </a:ext>
              <a:ext uri="{C183D7F6-B498-43B3-948B-1728B52AA6E4}">
                <adec:decorative xmlns:adec="http://schemas.microsoft.com/office/drawing/2017/decorative" val="1"/>
              </a:ext>
            </a:extLst>
          </p:cNvPr>
          <p:cNvSpPr>
            <a:spLocks/>
          </p:cNvSpPr>
          <p:nvPr/>
        </p:nvSpPr>
        <p:spPr>
          <a:xfrm>
            <a:off x="4090316" y="3778032"/>
            <a:ext cx="897322" cy="942109"/>
          </a:xfrm>
          <a:custGeom>
            <a:avLst/>
            <a:gdLst>
              <a:gd name="connsiteX0" fmla="*/ 0 w 775855"/>
              <a:gd name="connsiteY0" fmla="*/ 942109 h 942109"/>
              <a:gd name="connsiteX1" fmla="*/ 547255 w 775855"/>
              <a:gd name="connsiteY1" fmla="*/ 942109 h 942109"/>
              <a:gd name="connsiteX2" fmla="*/ 547255 w 775855"/>
              <a:gd name="connsiteY2" fmla="*/ 0 h 942109"/>
              <a:gd name="connsiteX3" fmla="*/ 775855 w 775855"/>
              <a:gd name="connsiteY3" fmla="*/ 0 h 942109"/>
            </a:gdLst>
            <a:ahLst/>
            <a:cxnLst>
              <a:cxn ang="0">
                <a:pos x="connsiteX0" y="connsiteY0"/>
              </a:cxn>
              <a:cxn ang="0">
                <a:pos x="connsiteX1" y="connsiteY1"/>
              </a:cxn>
              <a:cxn ang="0">
                <a:pos x="connsiteX2" y="connsiteY2"/>
              </a:cxn>
              <a:cxn ang="0">
                <a:pos x="connsiteX3" y="connsiteY3"/>
              </a:cxn>
            </a:cxnLst>
            <a:rect l="l" t="t" r="r" b="b"/>
            <a:pathLst>
              <a:path w="775855" h="942109">
                <a:moveTo>
                  <a:pt x="0" y="942109"/>
                </a:moveTo>
                <a:lnTo>
                  <a:pt x="547255" y="942109"/>
                </a:lnTo>
                <a:lnTo>
                  <a:pt x="547255" y="0"/>
                </a:lnTo>
                <a:lnTo>
                  <a:pt x="775855" y="0"/>
                </a:lnTo>
              </a:path>
            </a:pathLst>
          </a:custGeom>
          <a:noFill/>
          <a:ln w="19050" cap="rnd">
            <a:solidFill>
              <a:schemeClr val="accent5"/>
            </a:solidFill>
            <a:prstDash val="sysDot"/>
            <a:round/>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sp>
        <p:nvSpPr>
          <p:cNvPr id="58" name="Freeform: Shape 57">
            <a:extLst>
              <a:ext uri="{FF2B5EF4-FFF2-40B4-BE49-F238E27FC236}">
                <a16:creationId xmlns:a16="http://schemas.microsoft.com/office/drawing/2014/main" id="{A4AE16FB-102B-EBB5-3AAB-C6684DAD1267}"/>
              </a:ext>
              <a:ext uri="{C183D7F6-B498-43B3-948B-1728B52AA6E4}">
                <adec:decorative xmlns:adec="http://schemas.microsoft.com/office/drawing/2017/decorative" val="1"/>
              </a:ext>
            </a:extLst>
          </p:cNvPr>
          <p:cNvSpPr>
            <a:spLocks/>
          </p:cNvSpPr>
          <p:nvPr/>
        </p:nvSpPr>
        <p:spPr>
          <a:xfrm>
            <a:off x="4080164" y="4831515"/>
            <a:ext cx="892989" cy="279193"/>
          </a:xfrm>
          <a:custGeom>
            <a:avLst/>
            <a:gdLst>
              <a:gd name="connsiteX0" fmla="*/ 0 w 852054"/>
              <a:gd name="connsiteY0" fmla="*/ 0 h 512618"/>
              <a:gd name="connsiteX1" fmla="*/ 561109 w 852054"/>
              <a:gd name="connsiteY1" fmla="*/ 0 h 512618"/>
              <a:gd name="connsiteX2" fmla="*/ 561109 w 852054"/>
              <a:gd name="connsiteY2" fmla="*/ 512618 h 512618"/>
              <a:gd name="connsiteX3" fmla="*/ 852054 w 852054"/>
              <a:gd name="connsiteY3" fmla="*/ 512618 h 512618"/>
              <a:gd name="connsiteX0" fmla="*/ 0 w 981489"/>
              <a:gd name="connsiteY0" fmla="*/ 0 h 525662"/>
              <a:gd name="connsiteX1" fmla="*/ 690544 w 981489"/>
              <a:gd name="connsiteY1" fmla="*/ 13044 h 525662"/>
              <a:gd name="connsiteX2" fmla="*/ 690544 w 981489"/>
              <a:gd name="connsiteY2" fmla="*/ 525662 h 525662"/>
              <a:gd name="connsiteX3" fmla="*/ 981489 w 981489"/>
              <a:gd name="connsiteY3" fmla="*/ 525662 h 525662"/>
              <a:gd name="connsiteX0" fmla="*/ 0 w 981489"/>
              <a:gd name="connsiteY0" fmla="*/ 0 h 525662"/>
              <a:gd name="connsiteX1" fmla="*/ 690544 w 981489"/>
              <a:gd name="connsiteY1" fmla="*/ 13044 h 525662"/>
              <a:gd name="connsiteX2" fmla="*/ 698157 w 981489"/>
              <a:gd name="connsiteY2" fmla="*/ 525662 h 525662"/>
              <a:gd name="connsiteX3" fmla="*/ 981489 w 981489"/>
              <a:gd name="connsiteY3" fmla="*/ 525662 h 525662"/>
            </a:gdLst>
            <a:ahLst/>
            <a:cxnLst>
              <a:cxn ang="0">
                <a:pos x="connsiteX0" y="connsiteY0"/>
              </a:cxn>
              <a:cxn ang="0">
                <a:pos x="connsiteX1" y="connsiteY1"/>
              </a:cxn>
              <a:cxn ang="0">
                <a:pos x="connsiteX2" y="connsiteY2"/>
              </a:cxn>
              <a:cxn ang="0">
                <a:pos x="connsiteX3" y="connsiteY3"/>
              </a:cxn>
            </a:cxnLst>
            <a:rect l="l" t="t" r="r" b="b"/>
            <a:pathLst>
              <a:path w="981489" h="525662">
                <a:moveTo>
                  <a:pt x="0" y="0"/>
                </a:moveTo>
                <a:lnTo>
                  <a:pt x="690544" y="13044"/>
                </a:lnTo>
                <a:lnTo>
                  <a:pt x="698157" y="525662"/>
                </a:lnTo>
                <a:lnTo>
                  <a:pt x="981489" y="525662"/>
                </a:lnTo>
              </a:path>
            </a:pathLst>
          </a:custGeom>
          <a:noFill/>
          <a:ln w="19050" cap="rnd">
            <a:solidFill>
              <a:schemeClr val="accent5"/>
            </a:solidFill>
            <a:prstDash val="sysDot"/>
            <a:round/>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sp>
        <p:nvSpPr>
          <p:cNvPr id="16" name="TextBox 15">
            <a:extLst>
              <a:ext uri="{FF2B5EF4-FFF2-40B4-BE49-F238E27FC236}">
                <a16:creationId xmlns:a16="http://schemas.microsoft.com/office/drawing/2014/main" id="{B5DA5D89-8929-4DFE-88DD-125039F44A48}"/>
              </a:ext>
            </a:extLst>
          </p:cNvPr>
          <p:cNvSpPr txBox="1">
            <a:spLocks/>
          </p:cNvSpPr>
          <p:nvPr/>
        </p:nvSpPr>
        <p:spPr>
          <a:xfrm>
            <a:off x="508155" y="6215075"/>
            <a:ext cx="3271682" cy="3890776"/>
          </a:xfrm>
          <a:prstGeom prst="rect">
            <a:avLst/>
          </a:prstGeom>
          <a:solidFill>
            <a:schemeClr val="bg1">
              <a:lumMod val="95000"/>
            </a:schemeClr>
          </a:solidFill>
        </p:spPr>
        <p:txBody>
          <a:bodyPr wrap="square" lIns="108000" tIns="72000" rIns="72000" bIns="45720" rtlCol="0" anchor="t">
            <a:noAutofit/>
          </a:bodyPr>
          <a:lstStyle/>
          <a:p>
            <a:pPr>
              <a:spcAft>
                <a:spcPts val="600"/>
              </a:spcAft>
            </a:pPr>
            <a:r>
              <a:rPr lang="en-AU" sz="1400" dirty="0">
                <a:solidFill>
                  <a:schemeClr val="accent6"/>
                </a:solidFill>
                <a:latin typeface="+mj-lt"/>
              </a:rPr>
              <a:t>Factors that Council </a:t>
            </a:r>
            <a:r>
              <a:rPr lang="en-AU" sz="1400" b="1" dirty="0">
                <a:solidFill>
                  <a:schemeClr val="accent6"/>
                </a:solidFill>
                <a:latin typeface="+mj-lt"/>
              </a:rPr>
              <a:t>cannot</a:t>
            </a:r>
            <a:r>
              <a:rPr lang="en-AU" sz="1400" dirty="0">
                <a:solidFill>
                  <a:schemeClr val="accent6"/>
                </a:solidFill>
                <a:latin typeface="+mj-lt"/>
              </a:rPr>
              <a:t> consider in a Planning Permit Application</a:t>
            </a:r>
          </a:p>
          <a:p>
            <a:pPr>
              <a:spcAft>
                <a:spcPts val="600"/>
              </a:spcAft>
            </a:pPr>
            <a:r>
              <a:rPr lang="en-AU" sz="1000" dirty="0"/>
              <a:t>Although council must review all submissions, policies guide which matters are considered valid. The following are some examples of common submission grounds that may not be relevant to the assessment or within the scope of the Planning and Environment Act:</a:t>
            </a:r>
          </a:p>
          <a:p>
            <a:pPr marL="171450" indent="-171450">
              <a:spcAft>
                <a:spcPts val="600"/>
              </a:spcAft>
              <a:buFont typeface="Arial" panose="020B0604020202020204" pitchFamily="34" charset="0"/>
              <a:buChar char="•"/>
            </a:pPr>
            <a:r>
              <a:rPr lang="en-AU" sz="1000" dirty="0"/>
              <a:t>Loss of property values – i.e. development in your area results in a reduction in your property’s value</a:t>
            </a:r>
          </a:p>
          <a:p>
            <a:pPr marL="171450" indent="-171450">
              <a:spcAft>
                <a:spcPts val="600"/>
              </a:spcAft>
              <a:buFont typeface="Arial" panose="020B0604020202020204" pitchFamily="34" charset="0"/>
              <a:buChar char="•"/>
            </a:pPr>
            <a:r>
              <a:rPr lang="en-AU" sz="1000" dirty="0"/>
              <a:t>Side Fencing – i.e. the impact a proposal will have on boundary fencing between two private properties. This is considered under the Fences Act, and should be discussed with your neighbour</a:t>
            </a:r>
          </a:p>
          <a:p>
            <a:pPr marL="171450" indent="-171450">
              <a:spcAft>
                <a:spcPts val="600"/>
              </a:spcAft>
              <a:buFont typeface="Arial" panose="020B0604020202020204" pitchFamily="34" charset="0"/>
              <a:buChar char="•"/>
            </a:pPr>
            <a:r>
              <a:rPr lang="en-AU" sz="1000" dirty="0"/>
              <a:t>Impact of the construction process – i.e. if the construction process will create dust or damage property. This is covered in a building permit stage</a:t>
            </a:r>
          </a:p>
          <a:p>
            <a:pPr marL="171450" indent="-171450">
              <a:spcAft>
                <a:spcPts val="600"/>
              </a:spcAft>
              <a:buFont typeface="Arial" panose="020B0604020202020204" pitchFamily="34" charset="0"/>
              <a:buChar char="•"/>
            </a:pPr>
            <a:r>
              <a:rPr lang="en-AU" sz="1000" dirty="0"/>
              <a:t>Impact on availability of street parking if an application does not seek to reduce the statutory car parking requirement.</a:t>
            </a:r>
          </a:p>
        </p:txBody>
      </p:sp>
      <p:grpSp>
        <p:nvGrpSpPr>
          <p:cNvPr id="2" name="Group 1">
            <a:extLst>
              <a:ext uri="{FF2B5EF4-FFF2-40B4-BE49-F238E27FC236}">
                <a16:creationId xmlns:a16="http://schemas.microsoft.com/office/drawing/2014/main" id="{7A8E0EE2-9939-30CD-D45C-E8D75C693FEE}"/>
              </a:ext>
              <a:ext uri="{C183D7F6-B498-43B3-948B-1728B52AA6E4}">
                <adec:decorative xmlns:adec="http://schemas.microsoft.com/office/drawing/2017/decorative" val="1"/>
              </a:ext>
            </a:extLst>
          </p:cNvPr>
          <p:cNvGrpSpPr/>
          <p:nvPr/>
        </p:nvGrpSpPr>
        <p:grpSpPr>
          <a:xfrm>
            <a:off x="1751363" y="9786074"/>
            <a:ext cx="776748" cy="776748"/>
            <a:chOff x="1751363" y="9786074"/>
            <a:chExt cx="776748" cy="776748"/>
          </a:xfrm>
        </p:grpSpPr>
        <p:sp>
          <p:nvSpPr>
            <p:cNvPr id="25" name="Oval 24">
              <a:extLst>
                <a:ext uri="{FF2B5EF4-FFF2-40B4-BE49-F238E27FC236}">
                  <a16:creationId xmlns:a16="http://schemas.microsoft.com/office/drawing/2014/main" id="{DFA53228-CE31-4E77-9C18-7A0426061B58}"/>
                </a:ext>
                <a:ext uri="{C183D7F6-B498-43B3-948B-1728B52AA6E4}">
                  <adec:decorative xmlns:adec="http://schemas.microsoft.com/office/drawing/2017/decorative" val="1"/>
                </a:ext>
              </a:extLst>
            </p:cNvPr>
            <p:cNvSpPr>
              <a:spLocks/>
            </p:cNvSpPr>
            <p:nvPr/>
          </p:nvSpPr>
          <p:spPr>
            <a:xfrm>
              <a:off x="1751363" y="9786074"/>
              <a:ext cx="776748" cy="7767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22" name="Group 21">
              <a:extLst>
                <a:ext uri="{FF2B5EF4-FFF2-40B4-BE49-F238E27FC236}">
                  <a16:creationId xmlns:a16="http://schemas.microsoft.com/office/drawing/2014/main" id="{90C0A376-1788-4D6E-B8E6-E42AB6744245}"/>
                </a:ext>
                <a:ext uri="{C183D7F6-B498-43B3-948B-1728B52AA6E4}">
                  <adec:decorative xmlns:adec="http://schemas.microsoft.com/office/drawing/2017/decorative" val="1"/>
                </a:ext>
              </a:extLst>
            </p:cNvPr>
            <p:cNvGrpSpPr>
              <a:grpSpLocks noChangeAspect="1"/>
            </p:cNvGrpSpPr>
            <p:nvPr/>
          </p:nvGrpSpPr>
          <p:grpSpPr>
            <a:xfrm>
              <a:off x="1871449" y="9887700"/>
              <a:ext cx="536575" cy="536575"/>
              <a:chOff x="5094288" y="3074988"/>
              <a:chExt cx="536575" cy="536575"/>
            </a:xfrm>
            <a:solidFill>
              <a:schemeClr val="accent2"/>
            </a:solidFill>
          </p:grpSpPr>
          <p:sp>
            <p:nvSpPr>
              <p:cNvPr id="23" name="Freeform 15">
                <a:extLst>
                  <a:ext uri="{FF2B5EF4-FFF2-40B4-BE49-F238E27FC236}">
                    <a16:creationId xmlns:a16="http://schemas.microsoft.com/office/drawing/2014/main" id="{C82C9C16-7584-427F-A893-7E20FEB62CE7}"/>
                  </a:ext>
                </a:extLst>
              </p:cNvPr>
              <p:cNvSpPr>
                <a:spLocks/>
              </p:cNvSpPr>
              <p:nvPr/>
            </p:nvSpPr>
            <p:spPr bwMode="auto">
              <a:xfrm>
                <a:off x="5094288" y="3074988"/>
                <a:ext cx="536575" cy="536575"/>
              </a:xfrm>
              <a:custGeom>
                <a:avLst/>
                <a:gdLst>
                  <a:gd name="T0" fmla="*/ 85 w 170"/>
                  <a:gd name="T1" fmla="*/ 0 h 170"/>
                  <a:gd name="T2" fmla="*/ 0 w 170"/>
                  <a:gd name="T3" fmla="*/ 85 h 170"/>
                  <a:gd name="T4" fmla="*/ 85 w 170"/>
                  <a:gd name="T5" fmla="*/ 170 h 170"/>
                  <a:gd name="T6" fmla="*/ 170 w 170"/>
                  <a:gd name="T7" fmla="*/ 85 h 170"/>
                  <a:gd name="T8" fmla="*/ 85 w 170"/>
                  <a:gd name="T9" fmla="*/ 0 h 170"/>
                  <a:gd name="T10" fmla="*/ 85 w 170"/>
                  <a:gd name="T11" fmla="*/ 163 h 170"/>
                  <a:gd name="T12" fmla="*/ 7 w 170"/>
                  <a:gd name="T13" fmla="*/ 85 h 170"/>
                  <a:gd name="T14" fmla="*/ 85 w 170"/>
                  <a:gd name="T15" fmla="*/ 7 h 170"/>
                  <a:gd name="T16" fmla="*/ 163 w 170"/>
                  <a:gd name="T17" fmla="*/ 85 h 170"/>
                  <a:gd name="T18" fmla="*/ 85 w 170"/>
                  <a:gd name="T19"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0">
                    <a:moveTo>
                      <a:pt x="85" y="0"/>
                    </a:moveTo>
                    <a:cubicBezTo>
                      <a:pt x="38" y="0"/>
                      <a:pt x="0" y="38"/>
                      <a:pt x="0" y="85"/>
                    </a:cubicBezTo>
                    <a:cubicBezTo>
                      <a:pt x="0" y="132"/>
                      <a:pt x="38" y="170"/>
                      <a:pt x="85" y="170"/>
                    </a:cubicBezTo>
                    <a:cubicBezTo>
                      <a:pt x="132" y="170"/>
                      <a:pt x="170" y="132"/>
                      <a:pt x="170" y="85"/>
                    </a:cubicBezTo>
                    <a:cubicBezTo>
                      <a:pt x="170" y="38"/>
                      <a:pt x="132" y="0"/>
                      <a:pt x="85" y="0"/>
                    </a:cubicBezTo>
                    <a:close/>
                    <a:moveTo>
                      <a:pt x="85" y="163"/>
                    </a:moveTo>
                    <a:cubicBezTo>
                      <a:pt x="42" y="163"/>
                      <a:pt x="7" y="128"/>
                      <a:pt x="7" y="85"/>
                    </a:cubicBezTo>
                    <a:cubicBezTo>
                      <a:pt x="7" y="42"/>
                      <a:pt x="42" y="7"/>
                      <a:pt x="85" y="7"/>
                    </a:cubicBezTo>
                    <a:cubicBezTo>
                      <a:pt x="128" y="7"/>
                      <a:pt x="163" y="42"/>
                      <a:pt x="163" y="85"/>
                    </a:cubicBezTo>
                    <a:cubicBezTo>
                      <a:pt x="163" y="128"/>
                      <a:pt x="128" y="163"/>
                      <a:pt x="85"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4" name="Freeform 16">
                <a:extLst>
                  <a:ext uri="{FF2B5EF4-FFF2-40B4-BE49-F238E27FC236}">
                    <a16:creationId xmlns:a16="http://schemas.microsoft.com/office/drawing/2014/main" id="{E094D68F-8F08-40BA-AD60-CFDA79F99B78}"/>
                  </a:ext>
                </a:extLst>
              </p:cNvPr>
              <p:cNvSpPr>
                <a:spLocks/>
              </p:cNvSpPr>
              <p:nvPr/>
            </p:nvSpPr>
            <p:spPr bwMode="auto">
              <a:xfrm>
                <a:off x="5257801" y="3238501"/>
                <a:ext cx="209550" cy="209550"/>
              </a:xfrm>
              <a:custGeom>
                <a:avLst/>
                <a:gdLst>
                  <a:gd name="T0" fmla="*/ 65 w 66"/>
                  <a:gd name="T1" fmla="*/ 2 h 66"/>
                  <a:gd name="T2" fmla="*/ 59 w 66"/>
                  <a:gd name="T3" fmla="*/ 2 h 66"/>
                  <a:gd name="T4" fmla="*/ 33 w 66"/>
                  <a:gd name="T5" fmla="*/ 28 h 66"/>
                  <a:gd name="T6" fmla="*/ 7 w 66"/>
                  <a:gd name="T7" fmla="*/ 2 h 66"/>
                  <a:gd name="T8" fmla="*/ 1 w 66"/>
                  <a:gd name="T9" fmla="*/ 2 h 66"/>
                  <a:gd name="T10" fmla="*/ 1 w 66"/>
                  <a:gd name="T11" fmla="*/ 7 h 66"/>
                  <a:gd name="T12" fmla="*/ 28 w 66"/>
                  <a:gd name="T13" fmla="*/ 33 h 66"/>
                  <a:gd name="T14" fmla="*/ 1 w 66"/>
                  <a:gd name="T15" fmla="*/ 60 h 66"/>
                  <a:gd name="T16" fmla="*/ 1 w 66"/>
                  <a:gd name="T17" fmla="*/ 65 h 66"/>
                  <a:gd name="T18" fmla="*/ 4 w 66"/>
                  <a:gd name="T19" fmla="*/ 66 h 66"/>
                  <a:gd name="T20" fmla="*/ 7 w 66"/>
                  <a:gd name="T21" fmla="*/ 65 h 66"/>
                  <a:gd name="T22" fmla="*/ 33 w 66"/>
                  <a:gd name="T23" fmla="*/ 38 h 66"/>
                  <a:gd name="T24" fmla="*/ 59 w 66"/>
                  <a:gd name="T25" fmla="*/ 65 h 66"/>
                  <a:gd name="T26" fmla="*/ 62 w 66"/>
                  <a:gd name="T27" fmla="*/ 66 h 66"/>
                  <a:gd name="T28" fmla="*/ 65 w 66"/>
                  <a:gd name="T29" fmla="*/ 65 h 66"/>
                  <a:gd name="T30" fmla="*/ 65 w 66"/>
                  <a:gd name="T31" fmla="*/ 60 h 66"/>
                  <a:gd name="T32" fmla="*/ 38 w 66"/>
                  <a:gd name="T33" fmla="*/ 33 h 66"/>
                  <a:gd name="T34" fmla="*/ 65 w 66"/>
                  <a:gd name="T35" fmla="*/ 7 h 66"/>
                  <a:gd name="T36" fmla="*/ 65 w 66"/>
                  <a:gd name="T37" fmla="*/ 2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66">
                    <a:moveTo>
                      <a:pt x="65" y="2"/>
                    </a:moveTo>
                    <a:cubicBezTo>
                      <a:pt x="63" y="0"/>
                      <a:pt x="61" y="0"/>
                      <a:pt x="59" y="2"/>
                    </a:cubicBezTo>
                    <a:cubicBezTo>
                      <a:pt x="33" y="28"/>
                      <a:pt x="33" y="28"/>
                      <a:pt x="33" y="28"/>
                    </a:cubicBezTo>
                    <a:cubicBezTo>
                      <a:pt x="7" y="2"/>
                      <a:pt x="7" y="2"/>
                      <a:pt x="7" y="2"/>
                    </a:cubicBezTo>
                    <a:cubicBezTo>
                      <a:pt x="5" y="0"/>
                      <a:pt x="3" y="0"/>
                      <a:pt x="1" y="2"/>
                    </a:cubicBezTo>
                    <a:cubicBezTo>
                      <a:pt x="0" y="3"/>
                      <a:pt x="0" y="5"/>
                      <a:pt x="1" y="7"/>
                    </a:cubicBezTo>
                    <a:cubicBezTo>
                      <a:pt x="28" y="33"/>
                      <a:pt x="28" y="33"/>
                      <a:pt x="28" y="33"/>
                    </a:cubicBezTo>
                    <a:cubicBezTo>
                      <a:pt x="1" y="60"/>
                      <a:pt x="1" y="60"/>
                      <a:pt x="1" y="60"/>
                    </a:cubicBezTo>
                    <a:cubicBezTo>
                      <a:pt x="0" y="61"/>
                      <a:pt x="0" y="63"/>
                      <a:pt x="1" y="65"/>
                    </a:cubicBezTo>
                    <a:cubicBezTo>
                      <a:pt x="2" y="65"/>
                      <a:pt x="3" y="66"/>
                      <a:pt x="4" y="66"/>
                    </a:cubicBezTo>
                    <a:cubicBezTo>
                      <a:pt x="5" y="66"/>
                      <a:pt x="6" y="65"/>
                      <a:pt x="7" y="65"/>
                    </a:cubicBezTo>
                    <a:cubicBezTo>
                      <a:pt x="33" y="38"/>
                      <a:pt x="33" y="38"/>
                      <a:pt x="33" y="38"/>
                    </a:cubicBezTo>
                    <a:cubicBezTo>
                      <a:pt x="59" y="65"/>
                      <a:pt x="59" y="65"/>
                      <a:pt x="59" y="65"/>
                    </a:cubicBezTo>
                    <a:cubicBezTo>
                      <a:pt x="60" y="65"/>
                      <a:pt x="61" y="66"/>
                      <a:pt x="62" y="66"/>
                    </a:cubicBezTo>
                    <a:cubicBezTo>
                      <a:pt x="63" y="66"/>
                      <a:pt x="64" y="65"/>
                      <a:pt x="65" y="65"/>
                    </a:cubicBezTo>
                    <a:cubicBezTo>
                      <a:pt x="66" y="63"/>
                      <a:pt x="66" y="61"/>
                      <a:pt x="65" y="60"/>
                    </a:cubicBezTo>
                    <a:cubicBezTo>
                      <a:pt x="38" y="33"/>
                      <a:pt x="38" y="33"/>
                      <a:pt x="38" y="33"/>
                    </a:cubicBezTo>
                    <a:cubicBezTo>
                      <a:pt x="65" y="7"/>
                      <a:pt x="65" y="7"/>
                      <a:pt x="65" y="7"/>
                    </a:cubicBezTo>
                    <a:cubicBezTo>
                      <a:pt x="66" y="5"/>
                      <a:pt x="66" y="3"/>
                      <a:pt x="65"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
        <p:nvSpPr>
          <p:cNvPr id="17" name="TextBox 16">
            <a:extLst>
              <a:ext uri="{FF2B5EF4-FFF2-40B4-BE49-F238E27FC236}">
                <a16:creationId xmlns:a16="http://schemas.microsoft.com/office/drawing/2014/main" id="{9B5BC369-7A97-43E3-B03E-A9DD869F644B}"/>
              </a:ext>
            </a:extLst>
          </p:cNvPr>
          <p:cNvSpPr txBox="1">
            <a:spLocks/>
          </p:cNvSpPr>
          <p:nvPr/>
        </p:nvSpPr>
        <p:spPr>
          <a:xfrm>
            <a:off x="3953697" y="6215075"/>
            <a:ext cx="3134032" cy="3890776"/>
          </a:xfrm>
          <a:prstGeom prst="rect">
            <a:avLst/>
          </a:prstGeom>
          <a:solidFill>
            <a:schemeClr val="bg1">
              <a:lumMod val="95000"/>
            </a:schemeClr>
          </a:solidFill>
        </p:spPr>
        <p:txBody>
          <a:bodyPr wrap="square" lIns="108000" tIns="72000" rIns="72000" bIns="45720" rtlCol="0" anchor="t">
            <a:noAutofit/>
          </a:bodyPr>
          <a:lstStyle/>
          <a:p>
            <a:pPr>
              <a:spcAft>
                <a:spcPts val="600"/>
              </a:spcAft>
            </a:pPr>
            <a:r>
              <a:rPr lang="en-AU" sz="1400" dirty="0">
                <a:solidFill>
                  <a:schemeClr val="accent6"/>
                </a:solidFill>
                <a:latin typeface="+mj-lt"/>
              </a:rPr>
              <a:t>Factors that Council </a:t>
            </a:r>
            <a:r>
              <a:rPr lang="en-AU" sz="1400" b="1" dirty="0">
                <a:solidFill>
                  <a:schemeClr val="accent6"/>
                </a:solidFill>
                <a:latin typeface="+mj-lt"/>
              </a:rPr>
              <a:t>can</a:t>
            </a:r>
            <a:r>
              <a:rPr lang="en-AU" sz="1400" dirty="0">
                <a:solidFill>
                  <a:schemeClr val="accent6"/>
                </a:solidFill>
                <a:latin typeface="+mj-lt"/>
              </a:rPr>
              <a:t> consider in a Planning Permit Application</a:t>
            </a:r>
          </a:p>
          <a:p>
            <a:pPr>
              <a:spcAft>
                <a:spcPts val="600"/>
              </a:spcAft>
            </a:pPr>
            <a:r>
              <a:rPr lang="en-AU" sz="1000" dirty="0"/>
              <a:t>Each application is unique as different planning controls apply to different sites. Some examples of common submission grounds that can be considered under the Planning and Environment Act include:</a:t>
            </a:r>
          </a:p>
          <a:p>
            <a:pPr marL="171450" indent="-171450">
              <a:spcAft>
                <a:spcPts val="600"/>
              </a:spcAft>
              <a:buFont typeface="Arial" panose="020B0604020202020204" pitchFamily="34" charset="0"/>
              <a:buChar char="•"/>
            </a:pPr>
            <a:r>
              <a:rPr lang="en-AU" sz="1000" dirty="0"/>
              <a:t>Impact on the character of the neighbourhood – however please note the number of dwellings are not components of neighbourhood character</a:t>
            </a:r>
          </a:p>
          <a:p>
            <a:pPr marL="171450" indent="-171450">
              <a:spcAft>
                <a:spcPts val="600"/>
              </a:spcAft>
              <a:buFont typeface="Arial" panose="020B0604020202020204" pitchFamily="34" charset="0"/>
              <a:buChar char="•"/>
            </a:pPr>
            <a:r>
              <a:rPr lang="en-AU" sz="1000" dirty="0"/>
              <a:t>Overlooking – i.e. the proposed first floor window or balcony will result in overlooking of your bedroom/backyard</a:t>
            </a:r>
          </a:p>
          <a:p>
            <a:pPr marL="171450" indent="-171450">
              <a:spcAft>
                <a:spcPts val="600"/>
              </a:spcAft>
              <a:buFont typeface="Arial" panose="020B0604020202020204" pitchFamily="34" charset="0"/>
              <a:buChar char="•"/>
            </a:pPr>
            <a:r>
              <a:rPr lang="en-AU" sz="1000" dirty="0"/>
              <a:t>Overshadowing – i.e. the proposal will result in unreasonable shadowing over your backyard</a:t>
            </a:r>
          </a:p>
          <a:p>
            <a:pPr marL="171450" indent="-171450">
              <a:spcAft>
                <a:spcPts val="600"/>
              </a:spcAft>
              <a:buFont typeface="Arial" panose="020B0604020202020204" pitchFamily="34" charset="0"/>
              <a:buChar char="•"/>
            </a:pPr>
            <a:r>
              <a:rPr lang="en-AU" sz="1000" dirty="0"/>
              <a:t>Lack of car parking – however, this is only considered if the application is seeking to reduce the statutory car parking requirement.</a:t>
            </a:r>
          </a:p>
        </p:txBody>
      </p:sp>
      <p:grpSp>
        <p:nvGrpSpPr>
          <p:cNvPr id="3" name="Group 2">
            <a:extLst>
              <a:ext uri="{FF2B5EF4-FFF2-40B4-BE49-F238E27FC236}">
                <a16:creationId xmlns:a16="http://schemas.microsoft.com/office/drawing/2014/main" id="{350596BD-9ECB-B499-9F8F-E393E3CDA3E7}"/>
              </a:ext>
              <a:ext uri="{C183D7F6-B498-43B3-948B-1728B52AA6E4}">
                <adec:decorative xmlns:adec="http://schemas.microsoft.com/office/drawing/2017/decorative" val="1"/>
              </a:ext>
            </a:extLst>
          </p:cNvPr>
          <p:cNvGrpSpPr/>
          <p:nvPr/>
        </p:nvGrpSpPr>
        <p:grpSpPr>
          <a:xfrm>
            <a:off x="5130497" y="9775564"/>
            <a:ext cx="776748" cy="776748"/>
            <a:chOff x="5130497" y="9775564"/>
            <a:chExt cx="776748" cy="776748"/>
          </a:xfrm>
        </p:grpSpPr>
        <p:sp>
          <p:nvSpPr>
            <p:cNvPr id="26" name="Oval 25">
              <a:extLst>
                <a:ext uri="{FF2B5EF4-FFF2-40B4-BE49-F238E27FC236}">
                  <a16:creationId xmlns:a16="http://schemas.microsoft.com/office/drawing/2014/main" id="{EDFEC2B0-817A-44AB-80F3-564A7D277D3A}"/>
                </a:ext>
                <a:ext uri="{C183D7F6-B498-43B3-948B-1728B52AA6E4}">
                  <adec:decorative xmlns:adec="http://schemas.microsoft.com/office/drawing/2017/decorative" val="1"/>
                </a:ext>
              </a:extLst>
            </p:cNvPr>
            <p:cNvSpPr>
              <a:spLocks/>
            </p:cNvSpPr>
            <p:nvPr/>
          </p:nvSpPr>
          <p:spPr>
            <a:xfrm>
              <a:off x="5130497" y="9775564"/>
              <a:ext cx="776748" cy="7767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9" name="Group 18">
              <a:extLst>
                <a:ext uri="{FF2B5EF4-FFF2-40B4-BE49-F238E27FC236}">
                  <a16:creationId xmlns:a16="http://schemas.microsoft.com/office/drawing/2014/main" id="{C764F1A0-4FDE-4D3B-BDCB-2F9558AC8239}"/>
                </a:ext>
                <a:ext uri="{C183D7F6-B498-43B3-948B-1728B52AA6E4}">
                  <adec:decorative xmlns:adec="http://schemas.microsoft.com/office/drawing/2017/decorative" val="1"/>
                </a:ext>
              </a:extLst>
            </p:cNvPr>
            <p:cNvGrpSpPr>
              <a:grpSpLocks noChangeAspect="1"/>
            </p:cNvGrpSpPr>
            <p:nvPr/>
          </p:nvGrpSpPr>
          <p:grpSpPr>
            <a:xfrm>
              <a:off x="5250550" y="9906161"/>
              <a:ext cx="536575" cy="536575"/>
              <a:chOff x="6161088" y="3078163"/>
              <a:chExt cx="536575" cy="536575"/>
            </a:xfrm>
            <a:solidFill>
              <a:schemeClr val="accent1"/>
            </a:solidFill>
          </p:grpSpPr>
          <p:sp>
            <p:nvSpPr>
              <p:cNvPr id="20" name="Freeform 13">
                <a:extLst>
                  <a:ext uri="{FF2B5EF4-FFF2-40B4-BE49-F238E27FC236}">
                    <a16:creationId xmlns:a16="http://schemas.microsoft.com/office/drawing/2014/main" id="{9BA53488-6870-42D2-AA8D-15F9D5A328ED}"/>
                  </a:ext>
                </a:extLst>
              </p:cNvPr>
              <p:cNvSpPr>
                <a:spLocks/>
              </p:cNvSpPr>
              <p:nvPr/>
            </p:nvSpPr>
            <p:spPr bwMode="auto">
              <a:xfrm>
                <a:off x="6161088" y="3078163"/>
                <a:ext cx="536575" cy="536575"/>
              </a:xfrm>
              <a:custGeom>
                <a:avLst/>
                <a:gdLst>
                  <a:gd name="T0" fmla="*/ 164 w 170"/>
                  <a:gd name="T1" fmla="*/ 54 h 170"/>
                  <a:gd name="T2" fmla="*/ 160 w 170"/>
                  <a:gd name="T3" fmla="*/ 52 h 170"/>
                  <a:gd name="T4" fmla="*/ 158 w 170"/>
                  <a:gd name="T5" fmla="*/ 56 h 170"/>
                  <a:gd name="T6" fmla="*/ 163 w 170"/>
                  <a:gd name="T7" fmla="*/ 85 h 170"/>
                  <a:gd name="T8" fmla="*/ 85 w 170"/>
                  <a:gd name="T9" fmla="*/ 163 h 170"/>
                  <a:gd name="T10" fmla="*/ 7 w 170"/>
                  <a:gd name="T11" fmla="*/ 85 h 170"/>
                  <a:gd name="T12" fmla="*/ 85 w 170"/>
                  <a:gd name="T13" fmla="*/ 7 h 170"/>
                  <a:gd name="T14" fmla="*/ 142 w 170"/>
                  <a:gd name="T15" fmla="*/ 31 h 170"/>
                  <a:gd name="T16" fmla="*/ 147 w 170"/>
                  <a:gd name="T17" fmla="*/ 31 h 170"/>
                  <a:gd name="T18" fmla="*/ 147 w 170"/>
                  <a:gd name="T19" fmla="*/ 26 h 170"/>
                  <a:gd name="T20" fmla="*/ 85 w 170"/>
                  <a:gd name="T21" fmla="*/ 0 h 170"/>
                  <a:gd name="T22" fmla="*/ 0 w 170"/>
                  <a:gd name="T23" fmla="*/ 85 h 170"/>
                  <a:gd name="T24" fmla="*/ 85 w 170"/>
                  <a:gd name="T25" fmla="*/ 170 h 170"/>
                  <a:gd name="T26" fmla="*/ 170 w 170"/>
                  <a:gd name="T27" fmla="*/ 85 h 170"/>
                  <a:gd name="T28" fmla="*/ 164 w 170"/>
                  <a:gd name="T29" fmla="*/ 5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170">
                    <a:moveTo>
                      <a:pt x="164" y="54"/>
                    </a:moveTo>
                    <a:cubicBezTo>
                      <a:pt x="164" y="52"/>
                      <a:pt x="162" y="51"/>
                      <a:pt x="160" y="52"/>
                    </a:cubicBezTo>
                    <a:cubicBezTo>
                      <a:pt x="158" y="52"/>
                      <a:pt x="157" y="54"/>
                      <a:pt x="158" y="56"/>
                    </a:cubicBezTo>
                    <a:cubicBezTo>
                      <a:pt x="161" y="65"/>
                      <a:pt x="163" y="75"/>
                      <a:pt x="163" y="85"/>
                    </a:cubicBezTo>
                    <a:cubicBezTo>
                      <a:pt x="163" y="128"/>
                      <a:pt x="128" y="163"/>
                      <a:pt x="85" y="163"/>
                    </a:cubicBezTo>
                    <a:cubicBezTo>
                      <a:pt x="42" y="163"/>
                      <a:pt x="7" y="128"/>
                      <a:pt x="7" y="85"/>
                    </a:cubicBezTo>
                    <a:cubicBezTo>
                      <a:pt x="7" y="42"/>
                      <a:pt x="42" y="7"/>
                      <a:pt x="85" y="7"/>
                    </a:cubicBezTo>
                    <a:cubicBezTo>
                      <a:pt x="107" y="7"/>
                      <a:pt x="127" y="15"/>
                      <a:pt x="142" y="31"/>
                    </a:cubicBezTo>
                    <a:cubicBezTo>
                      <a:pt x="143" y="32"/>
                      <a:pt x="145" y="33"/>
                      <a:pt x="147" y="31"/>
                    </a:cubicBezTo>
                    <a:cubicBezTo>
                      <a:pt x="148" y="30"/>
                      <a:pt x="148" y="28"/>
                      <a:pt x="147" y="26"/>
                    </a:cubicBezTo>
                    <a:cubicBezTo>
                      <a:pt x="131" y="9"/>
                      <a:pt x="109" y="0"/>
                      <a:pt x="85" y="0"/>
                    </a:cubicBezTo>
                    <a:cubicBezTo>
                      <a:pt x="38" y="0"/>
                      <a:pt x="0" y="38"/>
                      <a:pt x="0" y="85"/>
                    </a:cubicBezTo>
                    <a:cubicBezTo>
                      <a:pt x="0" y="132"/>
                      <a:pt x="38" y="170"/>
                      <a:pt x="85" y="170"/>
                    </a:cubicBezTo>
                    <a:cubicBezTo>
                      <a:pt x="132" y="170"/>
                      <a:pt x="170" y="132"/>
                      <a:pt x="170" y="85"/>
                    </a:cubicBezTo>
                    <a:cubicBezTo>
                      <a:pt x="170" y="74"/>
                      <a:pt x="168" y="64"/>
                      <a:pt x="164" y="54"/>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1" name="Freeform 14">
                <a:extLst>
                  <a:ext uri="{FF2B5EF4-FFF2-40B4-BE49-F238E27FC236}">
                    <a16:creationId xmlns:a16="http://schemas.microsoft.com/office/drawing/2014/main" id="{2C32F710-7222-41D4-A9BA-0147C3FD75F6}"/>
                  </a:ext>
                </a:extLst>
              </p:cNvPr>
              <p:cNvSpPr>
                <a:spLocks/>
              </p:cNvSpPr>
              <p:nvPr/>
            </p:nvSpPr>
            <p:spPr bwMode="auto">
              <a:xfrm>
                <a:off x="6296026" y="3163888"/>
                <a:ext cx="392113" cy="277813"/>
              </a:xfrm>
              <a:custGeom>
                <a:avLst/>
                <a:gdLst>
                  <a:gd name="T0" fmla="*/ 6 w 124"/>
                  <a:gd name="T1" fmla="*/ 44 h 88"/>
                  <a:gd name="T2" fmla="*/ 1 w 124"/>
                  <a:gd name="T3" fmla="*/ 44 h 88"/>
                  <a:gd name="T4" fmla="*/ 1 w 124"/>
                  <a:gd name="T5" fmla="*/ 49 h 88"/>
                  <a:gd name="T6" fmla="*/ 40 w 124"/>
                  <a:gd name="T7" fmla="*/ 87 h 88"/>
                  <a:gd name="T8" fmla="*/ 42 w 124"/>
                  <a:gd name="T9" fmla="*/ 88 h 88"/>
                  <a:gd name="T10" fmla="*/ 42 w 124"/>
                  <a:gd name="T11" fmla="*/ 88 h 88"/>
                  <a:gd name="T12" fmla="*/ 45 w 124"/>
                  <a:gd name="T13" fmla="*/ 87 h 88"/>
                  <a:gd name="T14" fmla="*/ 123 w 124"/>
                  <a:gd name="T15" fmla="*/ 6 h 88"/>
                  <a:gd name="T16" fmla="*/ 123 w 124"/>
                  <a:gd name="T17" fmla="*/ 1 h 88"/>
                  <a:gd name="T18" fmla="*/ 118 w 124"/>
                  <a:gd name="T19" fmla="*/ 1 h 88"/>
                  <a:gd name="T20" fmla="*/ 42 w 124"/>
                  <a:gd name="T21" fmla="*/ 80 h 88"/>
                  <a:gd name="T22" fmla="*/ 6 w 124"/>
                  <a:gd name="T23" fmla="*/ 4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88">
                    <a:moveTo>
                      <a:pt x="6" y="44"/>
                    </a:moveTo>
                    <a:cubicBezTo>
                      <a:pt x="4" y="42"/>
                      <a:pt x="2" y="43"/>
                      <a:pt x="1" y="44"/>
                    </a:cubicBezTo>
                    <a:cubicBezTo>
                      <a:pt x="0" y="45"/>
                      <a:pt x="0" y="47"/>
                      <a:pt x="1" y="49"/>
                    </a:cubicBezTo>
                    <a:cubicBezTo>
                      <a:pt x="40" y="87"/>
                      <a:pt x="40" y="87"/>
                      <a:pt x="40" y="87"/>
                    </a:cubicBezTo>
                    <a:cubicBezTo>
                      <a:pt x="40" y="88"/>
                      <a:pt x="41" y="88"/>
                      <a:pt x="42" y="88"/>
                    </a:cubicBezTo>
                    <a:cubicBezTo>
                      <a:pt x="42" y="88"/>
                      <a:pt x="42" y="88"/>
                      <a:pt x="42" y="88"/>
                    </a:cubicBezTo>
                    <a:cubicBezTo>
                      <a:pt x="43" y="88"/>
                      <a:pt x="44" y="88"/>
                      <a:pt x="45" y="87"/>
                    </a:cubicBezTo>
                    <a:cubicBezTo>
                      <a:pt x="123" y="6"/>
                      <a:pt x="123" y="6"/>
                      <a:pt x="123" y="6"/>
                    </a:cubicBezTo>
                    <a:cubicBezTo>
                      <a:pt x="124" y="4"/>
                      <a:pt x="124" y="2"/>
                      <a:pt x="123" y="1"/>
                    </a:cubicBezTo>
                    <a:cubicBezTo>
                      <a:pt x="122" y="0"/>
                      <a:pt x="120" y="0"/>
                      <a:pt x="118" y="1"/>
                    </a:cubicBezTo>
                    <a:cubicBezTo>
                      <a:pt x="42" y="80"/>
                      <a:pt x="42" y="80"/>
                      <a:pt x="42" y="80"/>
                    </a:cubicBezTo>
                    <a:lnTo>
                      <a:pt x="6" y="44"/>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grpSp>
    </p:spTree>
    <p:extLst>
      <p:ext uri="{BB962C8B-B14F-4D97-AF65-F5344CB8AC3E}">
        <p14:creationId xmlns:p14="http://schemas.microsoft.com/office/powerpoint/2010/main" val="406574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474A62-A4F1-1FAC-3DC9-AC786CF42958}"/>
              </a:ext>
            </a:extLst>
          </p:cNvPr>
          <p:cNvSpPr>
            <a:spLocks noGrp="1"/>
          </p:cNvSpPr>
          <p:nvPr>
            <p:ph type="title"/>
          </p:nvPr>
        </p:nvSpPr>
        <p:spPr>
          <a:xfrm>
            <a:off x="401607" y="-1122500"/>
            <a:ext cx="4201293" cy="1122500"/>
          </a:xfrm>
        </p:spPr>
        <p:txBody>
          <a:bodyPr vert="horz" lIns="0" tIns="0" rIns="0" bIns="0" rtlCol="0" anchor="b">
            <a:noAutofit/>
          </a:bodyPr>
          <a:lstStyle/>
          <a:p>
            <a:r>
              <a:rPr lang="en-AU" dirty="0"/>
              <a:t>Making a submission p2</a:t>
            </a:r>
          </a:p>
        </p:txBody>
      </p:sp>
      <p:graphicFrame>
        <p:nvGraphicFramePr>
          <p:cNvPr id="4" name="Object 3" hidden="1">
            <a:extLst>
              <a:ext uri="{FF2B5EF4-FFF2-40B4-BE49-F238E27FC236}">
                <a16:creationId xmlns:a16="http://schemas.microsoft.com/office/drawing/2014/main" id="{44198003-5D21-495F-AB64-3C9CDB9E295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0699353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44198003-5D21-495F-AB64-3C9CDB9E2957}"/>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C505E87F-2048-143B-F26E-01AAFD6C70E6}"/>
              </a:ext>
            </a:extLst>
          </p:cNvPr>
          <p:cNvSpPr txBox="1"/>
          <p:nvPr/>
        </p:nvSpPr>
        <p:spPr>
          <a:xfrm>
            <a:off x="570271" y="492924"/>
            <a:ext cx="4973664"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1000" b="1" dirty="0">
                <a:solidFill>
                  <a:srgbClr val="C00000"/>
                </a:solidFill>
                <a:latin typeface="Arial"/>
                <a:cs typeface="Arial"/>
              </a:rPr>
              <a:t>[Implementation Note: </a:t>
            </a:r>
            <a:r>
              <a:rPr lang="en-AU" sz="1000" dirty="0">
                <a:solidFill>
                  <a:srgbClr val="C00000"/>
                </a:solidFill>
                <a:latin typeface="Arial"/>
                <a:cs typeface="Arial"/>
              </a:rPr>
              <a:t>Delete these notes prior to publishing this document.</a:t>
            </a:r>
            <a:endParaRPr lang="en-US" sz="1000" dirty="0">
              <a:solidFill>
                <a:srgbClr val="C00000"/>
              </a:solidFill>
              <a:latin typeface="Segoe UI"/>
              <a:cs typeface="Segoe UI"/>
            </a:endParaRPr>
          </a:p>
          <a:p>
            <a:r>
              <a:rPr lang="en-AU" sz="1000" dirty="0">
                <a:solidFill>
                  <a:srgbClr val="C00000"/>
                </a:solidFill>
                <a:latin typeface="Arial"/>
                <a:cs typeface="Arial"/>
              </a:rPr>
              <a:t>The below reflects a common process for lodging submissions. If this process does not reflect the process in your Council, please amend the wording as required.]</a:t>
            </a:r>
            <a:endParaRPr lang="en-US" sz="1000" dirty="0">
              <a:solidFill>
                <a:srgbClr val="C00000"/>
              </a:solidFill>
              <a:cs typeface="Segoe UI"/>
            </a:endParaRPr>
          </a:p>
        </p:txBody>
      </p:sp>
      <p:sp>
        <p:nvSpPr>
          <p:cNvPr id="5" name="TextBox 4">
            <a:extLst>
              <a:ext uri="{FF2B5EF4-FFF2-40B4-BE49-F238E27FC236}">
                <a16:creationId xmlns:a16="http://schemas.microsoft.com/office/drawing/2014/main" id="{6FAC8AE8-B528-4C90-8150-31CBDA2F7166}"/>
              </a:ext>
            </a:extLst>
          </p:cNvPr>
          <p:cNvSpPr txBox="1">
            <a:spLocks/>
          </p:cNvSpPr>
          <p:nvPr/>
        </p:nvSpPr>
        <p:spPr>
          <a:xfrm>
            <a:off x="570271" y="1544620"/>
            <a:ext cx="6361471" cy="1115690"/>
          </a:xfrm>
          <a:prstGeom prst="rect">
            <a:avLst/>
          </a:prstGeom>
          <a:noFill/>
        </p:spPr>
        <p:txBody>
          <a:bodyPr wrap="square" lIns="91440" tIns="45720" rIns="91440" bIns="45720" rtlCol="0" anchor="t">
            <a:spAutoFit/>
          </a:bodyPr>
          <a:lstStyle/>
          <a:p>
            <a:r>
              <a:rPr lang="en-AU" sz="1400" dirty="0">
                <a:solidFill>
                  <a:srgbClr val="017D7D"/>
                </a:solidFill>
                <a:latin typeface="+mj-lt"/>
              </a:rPr>
              <a:t>How do I lodge a submission? </a:t>
            </a:r>
          </a:p>
          <a:p>
            <a:r>
              <a:rPr lang="en-AU" sz="1050" dirty="0"/>
              <a:t>You can make a submission via this </a:t>
            </a:r>
            <a:r>
              <a:rPr lang="en-AU" sz="1050" dirty="0">
                <a:highlight>
                  <a:srgbClr val="FFFF00"/>
                </a:highlight>
              </a:rPr>
              <a:t>[link] </a:t>
            </a:r>
            <a:r>
              <a:rPr lang="en-AU" sz="1050" dirty="0"/>
              <a:t>or email Council at </a:t>
            </a:r>
            <a:r>
              <a:rPr lang="en-AU" sz="1050" dirty="0">
                <a:highlight>
                  <a:srgbClr val="FFFF00"/>
                </a:highlight>
              </a:rPr>
              <a:t>[email address</a:t>
            </a:r>
            <a:r>
              <a:rPr lang="en-AU" sz="1050" dirty="0"/>
              <a:t>]. You can also send a hard copy of your submission to Council. If you send a hard copy, allow enough time for Council to receive your submission before Council makes a decision. Submissions should be lodged within the 14-day notice period. Council will not decide on an application before the notice period ends. Late submissions will be considered if a decision has not yet been made.</a:t>
            </a:r>
          </a:p>
        </p:txBody>
      </p:sp>
      <p:sp>
        <p:nvSpPr>
          <p:cNvPr id="6" name="Rectangle 5">
            <a:extLst>
              <a:ext uri="{FF2B5EF4-FFF2-40B4-BE49-F238E27FC236}">
                <a16:creationId xmlns:a16="http://schemas.microsoft.com/office/drawing/2014/main" id="{CF435EC4-AF50-4AF3-8959-1D843FC8891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2795158"/>
            <a:ext cx="7559675" cy="38385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F3135732-1453-4D8B-BF71-2B183CAFA4B4}"/>
              </a:ext>
            </a:extLst>
          </p:cNvPr>
          <p:cNvSpPr txBox="1">
            <a:spLocks/>
          </p:cNvSpPr>
          <p:nvPr/>
        </p:nvSpPr>
        <p:spPr>
          <a:xfrm>
            <a:off x="570271" y="2977744"/>
            <a:ext cx="6361471" cy="307777"/>
          </a:xfrm>
          <a:prstGeom prst="rect">
            <a:avLst/>
          </a:prstGeom>
          <a:noFill/>
        </p:spPr>
        <p:txBody>
          <a:bodyPr wrap="square" rtlCol="0">
            <a:spAutoFit/>
          </a:bodyPr>
          <a:lstStyle/>
          <a:p>
            <a:r>
              <a:rPr lang="en-AU" sz="1400" dirty="0">
                <a:solidFill>
                  <a:srgbClr val="017D7D"/>
                </a:solidFill>
                <a:latin typeface="+mj-lt"/>
              </a:rPr>
              <a:t>How to ensure your submission is effective so we can consider it</a:t>
            </a:r>
            <a:endParaRPr lang="en-AU" sz="1050" dirty="0">
              <a:solidFill>
                <a:srgbClr val="017D7D"/>
              </a:solidFill>
            </a:endParaRPr>
          </a:p>
        </p:txBody>
      </p:sp>
      <p:sp>
        <p:nvSpPr>
          <p:cNvPr id="10" name="Oval 9">
            <a:extLst>
              <a:ext uri="{FF2B5EF4-FFF2-40B4-BE49-F238E27FC236}">
                <a16:creationId xmlns:a16="http://schemas.microsoft.com/office/drawing/2014/main" id="{9FE0FE23-0BCB-441F-9434-46CEE67879F8}"/>
              </a:ext>
              <a:ext uri="{C183D7F6-B498-43B3-948B-1728B52AA6E4}">
                <adec:decorative xmlns:adec="http://schemas.microsoft.com/office/drawing/2017/decorative" val="0"/>
              </a:ext>
            </a:extLst>
          </p:cNvPr>
          <p:cNvSpPr>
            <a:spLocks/>
          </p:cNvSpPr>
          <p:nvPr/>
        </p:nvSpPr>
        <p:spPr>
          <a:xfrm>
            <a:off x="207810" y="3458603"/>
            <a:ext cx="470617" cy="4706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atin typeface="+mj-lt"/>
              </a:rPr>
              <a:t>1</a:t>
            </a:r>
          </a:p>
        </p:txBody>
      </p:sp>
      <p:sp>
        <p:nvSpPr>
          <p:cNvPr id="19" name="Rectangle 18">
            <a:extLst>
              <a:ext uri="{FF2B5EF4-FFF2-40B4-BE49-F238E27FC236}">
                <a16:creationId xmlns:a16="http://schemas.microsoft.com/office/drawing/2014/main" id="{EB7124FF-7F16-1D57-CDD9-D8F453FE3A13}"/>
              </a:ext>
            </a:extLst>
          </p:cNvPr>
          <p:cNvSpPr>
            <a:spLocks/>
          </p:cNvSpPr>
          <p:nvPr/>
        </p:nvSpPr>
        <p:spPr>
          <a:xfrm>
            <a:off x="678427" y="3458604"/>
            <a:ext cx="3282642" cy="4719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en-US" sz="1200" dirty="0">
                <a:solidFill>
                  <a:schemeClr val="accent6"/>
                </a:solidFill>
                <a:latin typeface="+mj-lt"/>
              </a:rPr>
              <a:t>Check that your submission can be </a:t>
            </a:r>
            <a:br>
              <a:rPr lang="en-US" sz="1200" dirty="0">
                <a:solidFill>
                  <a:schemeClr val="accent6"/>
                </a:solidFill>
                <a:latin typeface="+mj-lt"/>
              </a:rPr>
            </a:br>
            <a:r>
              <a:rPr lang="en-US" sz="1200" dirty="0">
                <a:solidFill>
                  <a:schemeClr val="accent6"/>
                </a:solidFill>
                <a:latin typeface="+mj-lt"/>
              </a:rPr>
              <a:t>considered under the relevant planning laws </a:t>
            </a:r>
          </a:p>
        </p:txBody>
      </p:sp>
      <p:sp>
        <p:nvSpPr>
          <p:cNvPr id="14" name="TextBox 13">
            <a:extLst>
              <a:ext uri="{FF2B5EF4-FFF2-40B4-BE49-F238E27FC236}">
                <a16:creationId xmlns:a16="http://schemas.microsoft.com/office/drawing/2014/main" id="{3C5303D1-7DE4-432D-B4F5-AB7E85368E1C}"/>
              </a:ext>
            </a:extLst>
          </p:cNvPr>
          <p:cNvSpPr txBox="1">
            <a:spLocks/>
          </p:cNvSpPr>
          <p:nvPr/>
        </p:nvSpPr>
        <p:spPr>
          <a:xfrm>
            <a:off x="570272" y="4014051"/>
            <a:ext cx="3282642" cy="2015936"/>
          </a:xfrm>
          <a:prstGeom prst="rect">
            <a:avLst/>
          </a:prstGeom>
          <a:noFill/>
        </p:spPr>
        <p:txBody>
          <a:bodyPr wrap="square" lIns="91440" tIns="45720" rIns="91440" bIns="45720" rtlCol="0" anchor="t">
            <a:spAutoFit/>
          </a:bodyPr>
          <a:lstStyle/>
          <a:p>
            <a:pPr>
              <a:spcAft>
                <a:spcPts val="600"/>
              </a:spcAft>
            </a:pPr>
            <a:r>
              <a:rPr lang="en-AU" sz="1000" dirty="0"/>
              <a:t>Under existing planning laws, Council’s ability to consider some submissions is limited. Council can only consider submissions that:</a:t>
            </a:r>
          </a:p>
          <a:p>
            <a:pPr marL="171450" indent="-171450">
              <a:spcAft>
                <a:spcPts val="600"/>
              </a:spcAft>
              <a:buFont typeface="Arial" panose="020B0604020202020204" pitchFamily="34" charset="0"/>
              <a:buChar char="•"/>
            </a:pPr>
            <a:r>
              <a:rPr lang="en-AU" sz="1000" dirty="0"/>
              <a:t>Relate to the applicable overlays in the Planning Scheme (e.g. heritage overlay), and</a:t>
            </a:r>
          </a:p>
          <a:p>
            <a:pPr marL="171450" indent="-171450">
              <a:spcAft>
                <a:spcPts val="600"/>
              </a:spcAft>
              <a:buFont typeface="Arial" panose="020B0604020202020204" pitchFamily="34" charset="0"/>
              <a:buChar char="•"/>
            </a:pPr>
            <a:r>
              <a:rPr lang="en-AU" sz="1000" dirty="0"/>
              <a:t>Are within the scope of the Planning and Environment Act.</a:t>
            </a:r>
          </a:p>
          <a:p>
            <a:pPr>
              <a:spcAft>
                <a:spcPts val="600"/>
              </a:spcAft>
            </a:pPr>
            <a:r>
              <a:rPr lang="en-AU" sz="1000" dirty="0"/>
              <a:t>Review the application to understand what will be assessed, and for requirements that may be exempt from assessment. This can help ensure that Council can consider your concerns.</a:t>
            </a:r>
          </a:p>
        </p:txBody>
      </p:sp>
      <p:sp>
        <p:nvSpPr>
          <p:cNvPr id="11" name="Oval 10">
            <a:extLst>
              <a:ext uri="{FF2B5EF4-FFF2-40B4-BE49-F238E27FC236}">
                <a16:creationId xmlns:a16="http://schemas.microsoft.com/office/drawing/2014/main" id="{6E664AB4-92F2-4220-AFAB-9D31FF6EF16A}"/>
              </a:ext>
              <a:ext uri="{C183D7F6-B498-43B3-948B-1728B52AA6E4}">
                <adec:decorative xmlns:adec="http://schemas.microsoft.com/office/drawing/2017/decorative" val="0"/>
              </a:ext>
            </a:extLst>
          </p:cNvPr>
          <p:cNvSpPr>
            <a:spLocks/>
          </p:cNvSpPr>
          <p:nvPr/>
        </p:nvSpPr>
        <p:spPr>
          <a:xfrm>
            <a:off x="6733209" y="3458604"/>
            <a:ext cx="470617" cy="4706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atin typeface="+mj-lt"/>
              </a:rPr>
              <a:t>2</a:t>
            </a:r>
          </a:p>
        </p:txBody>
      </p:sp>
      <p:sp>
        <p:nvSpPr>
          <p:cNvPr id="9" name="Rectangle 8">
            <a:extLst>
              <a:ext uri="{FF2B5EF4-FFF2-40B4-BE49-F238E27FC236}">
                <a16:creationId xmlns:a16="http://schemas.microsoft.com/office/drawing/2014/main" id="{2D2B8D73-C35A-445F-A8DC-0D0DDE4764AD}"/>
              </a:ext>
            </a:extLst>
          </p:cNvPr>
          <p:cNvSpPr>
            <a:spLocks/>
          </p:cNvSpPr>
          <p:nvPr/>
        </p:nvSpPr>
        <p:spPr>
          <a:xfrm>
            <a:off x="3962401" y="3458604"/>
            <a:ext cx="2770808" cy="4719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en-AU" sz="1200" dirty="0">
                <a:solidFill>
                  <a:schemeClr val="accent6"/>
                </a:solidFill>
                <a:latin typeface="+mj-lt"/>
              </a:rPr>
              <a:t>Use the tips below to write an </a:t>
            </a:r>
            <a:br>
              <a:rPr lang="en-AU" sz="1200" dirty="0">
                <a:solidFill>
                  <a:schemeClr val="accent6"/>
                </a:solidFill>
                <a:latin typeface="+mj-lt"/>
              </a:rPr>
            </a:br>
            <a:r>
              <a:rPr lang="en-AU" sz="1200" dirty="0">
                <a:solidFill>
                  <a:schemeClr val="accent6"/>
                </a:solidFill>
                <a:latin typeface="+mj-lt"/>
              </a:rPr>
              <a:t>effective and objective submission</a:t>
            </a:r>
          </a:p>
        </p:txBody>
      </p:sp>
      <p:sp>
        <p:nvSpPr>
          <p:cNvPr id="15" name="TextBox 14">
            <a:extLst>
              <a:ext uri="{FF2B5EF4-FFF2-40B4-BE49-F238E27FC236}">
                <a16:creationId xmlns:a16="http://schemas.microsoft.com/office/drawing/2014/main" id="{60D8B578-4472-4439-875A-AEBA0D183525}"/>
              </a:ext>
            </a:extLst>
          </p:cNvPr>
          <p:cNvSpPr txBox="1">
            <a:spLocks/>
          </p:cNvSpPr>
          <p:nvPr/>
        </p:nvSpPr>
        <p:spPr>
          <a:xfrm>
            <a:off x="3961069" y="4014051"/>
            <a:ext cx="3282642" cy="2554545"/>
          </a:xfrm>
          <a:prstGeom prst="rect">
            <a:avLst/>
          </a:prstGeom>
          <a:noFill/>
        </p:spPr>
        <p:txBody>
          <a:bodyPr wrap="square" rtlCol="0">
            <a:spAutoFit/>
          </a:bodyPr>
          <a:lstStyle/>
          <a:p>
            <a:pPr>
              <a:spcAft>
                <a:spcPts val="600"/>
              </a:spcAft>
            </a:pPr>
            <a:r>
              <a:rPr lang="en-AU" sz="1000" dirty="0"/>
              <a:t>Clearly explain how the proposal may impact you. If only a section of the proposal will impact you, highlight this. Use dot points to describe how each issue affects you.</a:t>
            </a:r>
          </a:p>
          <a:p>
            <a:pPr marL="171450" indent="-171450">
              <a:spcAft>
                <a:spcPts val="600"/>
              </a:spcAft>
              <a:buFont typeface="Arial" panose="020B0604020202020204" pitchFamily="34" charset="0"/>
              <a:buChar char="•"/>
            </a:pPr>
            <a:r>
              <a:rPr lang="en-AU" sz="1000" dirty="0"/>
              <a:t>Keep your submission focused on the reasons a planning permit is needed.</a:t>
            </a:r>
          </a:p>
          <a:p>
            <a:pPr marL="171450" indent="-171450">
              <a:spcAft>
                <a:spcPts val="600"/>
              </a:spcAft>
              <a:buFont typeface="Arial" panose="020B0604020202020204" pitchFamily="34" charset="0"/>
              <a:buChar char="•"/>
            </a:pPr>
            <a:r>
              <a:rPr lang="en-AU" sz="1000" dirty="0"/>
              <a:t>Provide evidence for your concerns where possible. Supporting images can be a great way to do this.</a:t>
            </a:r>
          </a:p>
          <a:p>
            <a:pPr marL="171450" indent="-171450">
              <a:spcAft>
                <a:spcPts val="600"/>
              </a:spcAft>
              <a:buFont typeface="Arial" panose="020B0604020202020204" pitchFamily="34" charset="0"/>
              <a:buChar char="•"/>
            </a:pPr>
            <a:r>
              <a:rPr lang="en-AU" sz="1000" dirty="0"/>
              <a:t>We welcome any suggestions of solutions that might address your concerns.</a:t>
            </a:r>
          </a:p>
          <a:p>
            <a:pPr>
              <a:spcAft>
                <a:spcPts val="600"/>
              </a:spcAft>
            </a:pPr>
            <a:r>
              <a:rPr lang="en-AU" sz="1000" dirty="0"/>
              <a:t>You may contact Council for more information about the application, or for technical advice on the planning scheme. However, we cannot directly assist you to prepare your submission.</a:t>
            </a:r>
          </a:p>
        </p:txBody>
      </p:sp>
      <p:sp>
        <p:nvSpPr>
          <p:cNvPr id="16" name="TextBox 15">
            <a:extLst>
              <a:ext uri="{FF2B5EF4-FFF2-40B4-BE49-F238E27FC236}">
                <a16:creationId xmlns:a16="http://schemas.microsoft.com/office/drawing/2014/main" id="{CB908C5E-B117-423E-8B69-83C60678B157}"/>
              </a:ext>
            </a:extLst>
          </p:cNvPr>
          <p:cNvSpPr txBox="1">
            <a:spLocks/>
          </p:cNvSpPr>
          <p:nvPr/>
        </p:nvSpPr>
        <p:spPr>
          <a:xfrm>
            <a:off x="570271" y="6756339"/>
            <a:ext cx="6361471" cy="338554"/>
          </a:xfrm>
          <a:prstGeom prst="rect">
            <a:avLst/>
          </a:prstGeom>
          <a:noFill/>
        </p:spPr>
        <p:txBody>
          <a:bodyPr wrap="square" rtlCol="0">
            <a:spAutoFit/>
          </a:bodyPr>
          <a:lstStyle/>
          <a:p>
            <a:r>
              <a:rPr lang="en-AU" sz="1600" dirty="0">
                <a:solidFill>
                  <a:srgbClr val="017D7D"/>
                </a:solidFill>
                <a:latin typeface="+mj-lt"/>
              </a:rPr>
              <a:t>What happens next? </a:t>
            </a:r>
            <a:endParaRPr lang="en-AU" sz="1000" dirty="0">
              <a:solidFill>
                <a:srgbClr val="017D7D"/>
              </a:solidFill>
            </a:endParaRPr>
          </a:p>
        </p:txBody>
      </p:sp>
      <p:sp>
        <p:nvSpPr>
          <p:cNvPr id="17" name="TextBox 16">
            <a:extLst>
              <a:ext uri="{FF2B5EF4-FFF2-40B4-BE49-F238E27FC236}">
                <a16:creationId xmlns:a16="http://schemas.microsoft.com/office/drawing/2014/main" id="{3A030339-E4EF-4560-BA9D-C956374B6717}"/>
              </a:ext>
            </a:extLst>
          </p:cNvPr>
          <p:cNvSpPr txBox="1">
            <a:spLocks/>
          </p:cNvSpPr>
          <p:nvPr/>
        </p:nvSpPr>
        <p:spPr>
          <a:xfrm>
            <a:off x="570271" y="7018483"/>
            <a:ext cx="3282643" cy="3242949"/>
          </a:xfrm>
          <a:prstGeom prst="rect">
            <a:avLst/>
          </a:prstGeom>
          <a:noFill/>
        </p:spPr>
        <p:txBody>
          <a:bodyPr wrap="square" lIns="91440" tIns="45720" rIns="91440" bIns="45720" numCol="1" spcCol="180000" rtlCol="0" anchor="t">
            <a:noAutofit/>
          </a:bodyPr>
          <a:lstStyle/>
          <a:p>
            <a:pPr>
              <a:spcAft>
                <a:spcPts val="600"/>
              </a:spcAft>
            </a:pPr>
            <a:r>
              <a:rPr lang="en-AU" sz="1000" dirty="0"/>
              <a:t>Once you make a submission, you will receive an acknowledgement from Council. Petitions, or joint objections from the same address count as one submission. Council will send all correspondence to the first name listed on the petition.</a:t>
            </a:r>
          </a:p>
          <a:p>
            <a:pPr>
              <a:spcAft>
                <a:spcPts val="600"/>
              </a:spcAft>
            </a:pPr>
            <a:r>
              <a:rPr lang="en-AU" sz="1000" dirty="0"/>
              <a:t>The time taken for Council to assess an application and make a decision varies. This depends on the complexity of the application, submissions received, and whether or not the applicant chooses to host a consultation meeting. If a consultation meeting is to be held, Council will send you an invitation. </a:t>
            </a:r>
          </a:p>
          <a:p>
            <a:r>
              <a:rPr lang="en-AU" sz="1000" b="1" dirty="0"/>
              <a:t>Assessment and decision</a:t>
            </a:r>
          </a:p>
          <a:p>
            <a:pPr>
              <a:spcAft>
                <a:spcPts val="600"/>
              </a:spcAft>
            </a:pPr>
            <a:r>
              <a:rPr lang="en-AU" sz="1000" dirty="0"/>
              <a:t>The application will be assessed, and a decision made within the relevant planning assessment framework. Any submissions received must also be considered. In some instances applications will be decided at a Council Meeting. If this occurs submitters will receive an invitation to this meeting from Council.</a:t>
            </a:r>
          </a:p>
        </p:txBody>
      </p:sp>
      <p:sp>
        <p:nvSpPr>
          <p:cNvPr id="18" name="TextBox 17">
            <a:extLst>
              <a:ext uri="{FF2B5EF4-FFF2-40B4-BE49-F238E27FC236}">
                <a16:creationId xmlns:a16="http://schemas.microsoft.com/office/drawing/2014/main" id="{E36FBA76-423E-2D96-89CB-D63EBA3B73DC}"/>
              </a:ext>
            </a:extLst>
          </p:cNvPr>
          <p:cNvSpPr txBox="1"/>
          <p:nvPr/>
        </p:nvSpPr>
        <p:spPr>
          <a:xfrm>
            <a:off x="3852914" y="7018483"/>
            <a:ext cx="3424186" cy="30162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buClrTx/>
              <a:buSzTx/>
              <a:buFontTx/>
              <a:buNone/>
              <a:tabLst/>
              <a:defRPr/>
            </a:pPr>
            <a:r>
              <a:rPr kumimoji="0" lang="en-AU" sz="1000" b="1" i="0" u="none" strike="noStrike" kern="1200" cap="none" spc="0" normalizeH="0" baseline="0" noProof="0" dirty="0">
                <a:ln>
                  <a:noFill/>
                </a:ln>
                <a:solidFill>
                  <a:prstClr val="black"/>
                </a:solidFill>
                <a:effectLst/>
                <a:uLnTx/>
                <a:uFillTx/>
                <a:latin typeface="Arial" panose="020B0604020202020204"/>
                <a:ea typeface="+mn-ea"/>
                <a:cs typeface="+mn-cs"/>
              </a:rPr>
              <a:t>Notice of decision and appeals (if required)</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dirty="0">
                <a:ln>
                  <a:noFill/>
                </a:ln>
                <a:solidFill>
                  <a:prstClr val="black"/>
                </a:solidFill>
                <a:effectLst/>
                <a:uLnTx/>
                <a:uFillTx/>
                <a:latin typeface="Arial" panose="020B0604020202020204"/>
                <a:ea typeface="+mn-ea"/>
                <a:cs typeface="+mn-cs"/>
              </a:rPr>
              <a:t>If you lodged a submission to an application, you will receive a Notice of Decision (NOD). The NOD will outline Council’s position on the application and any conditions that will appear on a permit, if a permit is to be granted. The NOD is effective for 28 days and gives you an opportunity to appeal the decision to VCAT if you are not satisfied. Further detail on the appeal process can be accessed via this </a:t>
            </a:r>
            <a:r>
              <a:rPr kumimoji="0" lang="en-AU" sz="1000" b="0" i="0" u="none" strike="noStrike" kern="1200" cap="none" spc="0" normalizeH="0" baseline="0" noProof="0" dirty="0">
                <a:ln>
                  <a:noFill/>
                </a:ln>
                <a:solidFill>
                  <a:prstClr val="black"/>
                </a:solidFill>
                <a:effectLst/>
                <a:highlight>
                  <a:srgbClr val="FFFF00"/>
                </a:highlight>
                <a:uLnTx/>
                <a:uFillTx/>
                <a:latin typeface="Arial" panose="020B0604020202020204"/>
                <a:ea typeface="+mn-ea"/>
                <a:cs typeface="+mn-cs"/>
              </a:rPr>
              <a:t>[link] </a:t>
            </a:r>
          </a:p>
          <a:p>
            <a:pPr marL="0" marR="0" lvl="0" indent="0" algn="l" defTabSz="914400" rtl="0" eaLnBrk="1" fontAlgn="auto" latinLnBrk="0" hangingPunct="1">
              <a:lnSpc>
                <a:spcPct val="100000"/>
              </a:lnSpc>
              <a:spcBef>
                <a:spcPts val="0"/>
              </a:spcBef>
              <a:buClrTx/>
              <a:buSzTx/>
              <a:buFontTx/>
              <a:buNone/>
              <a:tabLst/>
              <a:defRPr/>
            </a:pPr>
            <a:r>
              <a:rPr kumimoji="0" lang="en-AU" sz="1000" b="1" i="0" u="none" strike="noStrike" kern="1200" cap="none" spc="0" normalizeH="0" baseline="0" noProof="0" dirty="0">
                <a:ln>
                  <a:noFill/>
                </a:ln>
                <a:solidFill>
                  <a:prstClr val="black"/>
                </a:solidFill>
                <a:effectLst/>
                <a:uLnTx/>
                <a:uFillTx/>
                <a:latin typeface="Arial" panose="020B0604020202020204"/>
                <a:ea typeface="+mn-ea"/>
                <a:cs typeface="+mn-cs"/>
              </a:rPr>
              <a:t>Withdrawing an objection</a:t>
            </a:r>
          </a:p>
          <a:p>
            <a:pPr marL="0" marR="0" lvl="0" indent="0" algn="l" defTabSz="914400" rtl="0" eaLnBrk="1" fontAlgn="auto" latinLnBrk="0" hangingPunct="1">
              <a:lnSpc>
                <a:spcPct val="100000"/>
              </a:lnSpc>
              <a:spcBef>
                <a:spcPts val="0"/>
              </a:spcBef>
              <a:buClrTx/>
              <a:buSzTx/>
              <a:buFontTx/>
              <a:buNone/>
              <a:tabLst/>
              <a:defRPr/>
            </a:pPr>
            <a:r>
              <a:rPr kumimoji="0" lang="en-AU" sz="1000" b="0" i="0" u="none" strike="noStrike" kern="1200" cap="none" spc="0" normalizeH="0" baseline="0" noProof="0" dirty="0">
                <a:ln>
                  <a:noFill/>
                </a:ln>
                <a:solidFill>
                  <a:prstClr val="black"/>
                </a:solidFill>
                <a:effectLst/>
                <a:uLnTx/>
                <a:uFillTx/>
                <a:latin typeface="Arial" panose="020B0604020202020204"/>
                <a:ea typeface="+mn-ea"/>
                <a:cs typeface="+mn-cs"/>
              </a:rPr>
              <a:t>You can withdraw your objection by writing to council if:</a:t>
            </a:r>
          </a:p>
          <a:p>
            <a:pPr marL="171450" marR="0" lvl="0" indent="-171450" algn="l" defTabSz="914400" rtl="0" eaLnBrk="1" fontAlgn="auto" latinLnBrk="0" hangingPunct="1">
              <a:lnSpc>
                <a:spcPct val="100000"/>
              </a:lnSpc>
              <a:spcBef>
                <a:spcPts val="0"/>
              </a:spcBef>
              <a:buClrTx/>
              <a:buSzTx/>
              <a:buFont typeface="Arial" panose="020B0604020202020204" pitchFamily="34" charset="0"/>
              <a:buChar char="•"/>
              <a:tabLst/>
              <a:defRPr/>
            </a:pPr>
            <a:r>
              <a:rPr kumimoji="0" lang="en-AU" sz="1000" b="0" i="0" u="none" strike="noStrike" kern="1200" cap="none" spc="0" normalizeH="0" baseline="0" noProof="0" dirty="0">
                <a:ln>
                  <a:noFill/>
                </a:ln>
                <a:solidFill>
                  <a:prstClr val="black"/>
                </a:solidFill>
                <a:effectLst/>
                <a:uLnTx/>
                <a:uFillTx/>
                <a:latin typeface="Arial" panose="020B0604020202020204"/>
                <a:ea typeface="+mn-ea"/>
                <a:cs typeface="+mn-cs"/>
              </a:rPr>
              <a:t>you are satisfied with the outcome of negotiations with the permit applicant, or</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prstClr val="black"/>
                </a:solidFill>
                <a:effectLst/>
                <a:uLnTx/>
                <a:uFillTx/>
                <a:latin typeface="Arial" panose="020B0604020202020204"/>
                <a:ea typeface="+mn-ea"/>
                <a:cs typeface="+mn-cs"/>
              </a:rPr>
              <a:t>you do not want to pursue your objection.</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dirty="0">
                <a:ln>
                  <a:noFill/>
                </a:ln>
                <a:solidFill>
                  <a:prstClr val="black"/>
                </a:solidFill>
                <a:effectLst/>
                <a:uLnTx/>
                <a:uFillTx/>
                <a:latin typeface="Arial" panose="020B0604020202020204"/>
                <a:ea typeface="+mn-ea"/>
                <a:cs typeface="+mn-cs"/>
              </a:rPr>
              <a:t>Please note Council cannot accept a conditional withdrawal. If you withdraw your objection you will lose your right to apply to the Victorian Civil and Administrative Tribunal (VCAT) for a review. </a:t>
            </a:r>
            <a:endParaRPr kumimoji="0" lang="en-AU" sz="1000" b="0" i="0" u="none" strike="noStrike" kern="1200" cap="none" spc="0" normalizeH="0" baseline="0" noProof="0" dirty="0">
              <a:ln>
                <a:noFill/>
              </a:ln>
              <a:solidFill>
                <a:prstClr val="black"/>
              </a:solidFill>
              <a:effectLst/>
              <a:uLnTx/>
              <a:uFillTx/>
              <a:latin typeface="Arial" panose="020B0604020202020204"/>
              <a:ea typeface="+mn-ea"/>
              <a:cs typeface="Segoe UI"/>
            </a:endParaRPr>
          </a:p>
        </p:txBody>
      </p:sp>
    </p:spTree>
    <p:extLst>
      <p:ext uri="{BB962C8B-B14F-4D97-AF65-F5344CB8AC3E}">
        <p14:creationId xmlns:p14="http://schemas.microsoft.com/office/powerpoint/2010/main" val="19934530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A4 Portrait" id="{AB63D702-7C79-40D3-A268-7DA1FA7D5885}" vid="{8DB9F2FE-B0BF-46B8-A3AD-DDCCFC317A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95FEBE-D124-4352-AA94-ECF119540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95502D-380B-4CB7-8B03-BD2E8C90A973}">
  <ds:schemaRefs>
    <ds:schemaRef ds:uri="http://schemas.microsoft.com/sharepoint/v3/contenttype/forms"/>
  </ds:schemaRefs>
</ds:datastoreItem>
</file>

<file path=customXml/itemProps3.xml><?xml version="1.0" encoding="utf-8"?>
<ds:datastoreItem xmlns:ds="http://schemas.openxmlformats.org/officeDocument/2006/customXml" ds:itemID="{946A44D6-8EE8-46A4-B93B-38D5021E5147}">
  <ds:schemaRefs>
    <ds:schemaRef ds:uri="http://schemas.openxmlformats.org/package/2006/metadata/core-properties"/>
    <ds:schemaRef ds:uri="http://purl.org/dc/elements/1.1/"/>
    <ds:schemaRef ds:uri="http://schemas.microsoft.com/office/infopath/2007/PartnerControls"/>
    <ds:schemaRef ds:uri="http://www.w3.org/XML/1998/namespace"/>
    <ds:schemaRef ds:uri="http://purl.org/dc/terms/"/>
    <ds:schemaRef ds:uri="http://schemas.microsoft.com/office/2006/documentManagement/types"/>
    <ds:schemaRef ds:uri="http://schemas.microsoft.com/office/2006/metadata/properties"/>
    <ds:schemaRef ds:uri="3dcb25b9-5e2a-4cbc-a1d6-f53ee7652e42"/>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 A4 Portrait</Template>
  <TotalTime>84</TotalTime>
  <Words>1155</Words>
  <Application>Microsoft Office PowerPoint</Application>
  <PresentationFormat>Custom</PresentationFormat>
  <Paragraphs>65</Paragraphs>
  <Slides>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7" baseType="lpstr">
      <vt:lpstr>Arial</vt:lpstr>
      <vt:lpstr>Calibri</vt:lpstr>
      <vt:lpstr>Segoe UI</vt:lpstr>
      <vt:lpstr>Department of Transport and Planning</vt:lpstr>
      <vt:lpstr>think-cell Slide</vt:lpstr>
      <vt:lpstr>Making a submission to a  Planning permit application</vt:lpstr>
      <vt:lpstr>Making a submission p2</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submission to a </dc:title>
  <dc:creator>Alannah Tran</dc:creator>
  <cp:lastModifiedBy>Alannah Tran</cp:lastModifiedBy>
  <cp:revision>6</cp:revision>
  <dcterms:created xsi:type="dcterms:W3CDTF">2023-06-23T01:37:40Z</dcterms:created>
  <dcterms:modified xsi:type="dcterms:W3CDTF">2023-07-31T01:13:41Z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SIP_Label_4257e2ab-f512-40e2-9c9a-c64247360765_Enabled">
    <vt:lpwstr>true</vt:lpwstr>
  </property>
  <property fmtid="{D5CDD505-2E9C-101B-9397-08002B2CF9AE}" pid="4" name="MSIP_Label_4257e2ab-f512-40e2-9c9a-c64247360765_SetDate">
    <vt:lpwstr>2023-06-08T00:52:44Z</vt:lpwstr>
  </property>
  <property fmtid="{D5CDD505-2E9C-101B-9397-08002B2CF9AE}" pid="5" name="MSIP_Label_4257e2ab-f512-40e2-9c9a-c64247360765_Method">
    <vt:lpwstr>Privileged</vt:lpwstr>
  </property>
  <property fmtid="{D5CDD505-2E9C-101B-9397-08002B2CF9AE}" pid="6" name="MSIP_Label_4257e2ab-f512-40e2-9c9a-c64247360765_Name">
    <vt:lpwstr>OFFICIAL</vt:lpwstr>
  </property>
  <property fmtid="{D5CDD505-2E9C-101B-9397-08002B2CF9AE}" pid="7" name="MSIP_Label_4257e2ab-f512-40e2-9c9a-c64247360765_SiteId">
    <vt:lpwstr>e8bdd6f7-fc18-4e48-a554-7f547927223b</vt:lpwstr>
  </property>
  <property fmtid="{D5CDD505-2E9C-101B-9397-08002B2CF9AE}" pid="8" name="MSIP_Label_4257e2ab-f512-40e2-9c9a-c64247360765_ActionId">
    <vt:lpwstr>36312799-0eca-438f-b5d5-b553404ec4a3</vt:lpwstr>
  </property>
  <property fmtid="{D5CDD505-2E9C-101B-9397-08002B2CF9AE}" pid="9" name="MSIP_Label_4257e2ab-f512-40e2-9c9a-c64247360765_ContentBits">
    <vt:lpwstr>2</vt:lpwstr>
  </property>
  <property fmtid="{D5CDD505-2E9C-101B-9397-08002B2CF9AE}" pid="10" name="MediaServiceImageTags">
    <vt:lpwstr/>
  </property>
</Properties>
</file>